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p:sldMasterIdLst>
    <p:sldMasterId id="2147483655" r:id="rId1"/>
  </p:sldMasterIdLst>
  <p:notesMasterIdLst>
    <p:notesMasterId r:id="rId66"/>
  </p:notesMasterIdLst>
  <p:sldIdLst>
    <p:sldId id="428" r:id="rId2"/>
    <p:sldId id="707" r:id="rId3"/>
    <p:sldId id="263" r:id="rId4"/>
    <p:sldId id="427" r:id="rId5"/>
    <p:sldId id="675" r:id="rId6"/>
    <p:sldId id="523" r:id="rId7"/>
    <p:sldId id="425" r:id="rId8"/>
    <p:sldId id="424" r:id="rId9"/>
    <p:sldId id="671" r:id="rId10"/>
    <p:sldId id="266" r:id="rId11"/>
    <p:sldId id="677" r:id="rId12"/>
    <p:sldId id="710" r:id="rId13"/>
    <p:sldId id="708" r:id="rId14"/>
    <p:sldId id="709" r:id="rId15"/>
    <p:sldId id="676" r:id="rId16"/>
    <p:sldId id="334" r:id="rId17"/>
    <p:sldId id="585" r:id="rId18"/>
    <p:sldId id="335" r:id="rId19"/>
    <p:sldId id="586" r:id="rId20"/>
    <p:sldId id="672" r:id="rId21"/>
    <p:sldId id="545" r:id="rId22"/>
    <p:sldId id="711" r:id="rId23"/>
    <p:sldId id="587" r:id="rId24"/>
    <p:sldId id="589" r:id="rId25"/>
    <p:sldId id="588" r:id="rId26"/>
    <p:sldId id="673" r:id="rId27"/>
    <p:sldId id="336" r:id="rId28"/>
    <p:sldId id="712" r:id="rId29"/>
    <p:sldId id="590" r:id="rId30"/>
    <p:sldId id="674" r:id="rId31"/>
    <p:sldId id="338" r:id="rId32"/>
    <p:sldId id="337" r:id="rId33"/>
    <p:sldId id="547" r:id="rId34"/>
    <p:sldId id="592" r:id="rId35"/>
    <p:sldId id="339" r:id="rId36"/>
    <p:sldId id="595" r:id="rId37"/>
    <p:sldId id="596" r:id="rId38"/>
    <p:sldId id="340" r:id="rId39"/>
    <p:sldId id="597" r:id="rId40"/>
    <p:sldId id="667" r:id="rId41"/>
    <p:sldId id="598" r:id="rId42"/>
    <p:sldId id="341" r:id="rId43"/>
    <p:sldId id="599" r:id="rId44"/>
    <p:sldId id="668" r:id="rId45"/>
    <p:sldId id="600" r:id="rId46"/>
    <p:sldId id="682" r:id="rId47"/>
    <p:sldId id="719" r:id="rId48"/>
    <p:sldId id="683" r:id="rId49"/>
    <p:sldId id="720" r:id="rId50"/>
    <p:sldId id="721" r:id="rId51"/>
    <p:sldId id="603" r:id="rId52"/>
    <p:sldId id="605" r:id="rId53"/>
    <p:sldId id="604" r:id="rId54"/>
    <p:sldId id="342" r:id="rId55"/>
    <p:sldId id="608" r:id="rId56"/>
    <p:sldId id="607" r:id="rId57"/>
    <p:sldId id="678" r:id="rId58"/>
    <p:sldId id="609" r:id="rId59"/>
    <p:sldId id="679" r:id="rId60"/>
    <p:sldId id="610" r:id="rId61"/>
    <p:sldId id="684" r:id="rId62"/>
    <p:sldId id="713" r:id="rId63"/>
    <p:sldId id="714" r:id="rId64"/>
    <p:sldId id="343" r:id="rId65"/>
  </p:sldIdLst>
  <p:sldSz cx="9144000" cy="6858000" type="screen4x3"/>
  <p:notesSz cx="6858000" cy="9872663"/>
  <p:defaultTextStyle>
    <a:defPPr>
      <a:defRPr lang="zh-CN"/>
    </a:defPPr>
    <a:lvl1pPr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FF6600"/>
    <a:srgbClr val="FF9900"/>
    <a:srgbClr val="FFCCFF"/>
    <a:srgbClr val="FFCCCC"/>
    <a:srgbClr val="FF99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2292" autoAdjust="0"/>
    <p:restoredTop sz="86885" autoAdjust="0"/>
  </p:normalViewPr>
  <p:slideViewPr>
    <p:cSldViewPr>
      <p:cViewPr varScale="1">
        <p:scale>
          <a:sx n="36" d="100"/>
          <a:sy n="36" d="100"/>
        </p:scale>
        <p:origin x="594" y="60"/>
      </p:cViewPr>
      <p:guideLst>
        <p:guide orient="horz" pos="2160"/>
        <p:guide pos="2862"/>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25" d="100"/>
        <a:sy n="125" d="100"/>
      </p:scale>
      <p:origin x="0" y="-33474"/>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962025" y="739775"/>
            <a:ext cx="4938713"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689475"/>
            <a:ext cx="5029200" cy="44434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378950"/>
            <a:ext cx="29718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9378950"/>
            <a:ext cx="29718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954D25EE-3F53-4063-8BEA-D577603DCF6C}" type="slidenum">
              <a:rPr lang="zh-CN" altLang="en-US"/>
              <a:pPr>
                <a:defRPr/>
              </a:pPr>
              <a:t>‹#›</a:t>
            </a:fld>
            <a:endParaRPr lang="en-US" altLang="zh-CN"/>
          </a:p>
        </p:txBody>
      </p:sp>
    </p:spTree>
    <p:extLst>
      <p:ext uri="{BB962C8B-B14F-4D97-AF65-F5344CB8AC3E}">
        <p14:creationId xmlns:p14="http://schemas.microsoft.com/office/powerpoint/2010/main" val="4072255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056D05-86E5-4CFD-A414-EF7E5AB7E0A2}" type="slidenum">
              <a:rPr lang="zh-CN" altLang="en-US"/>
              <a:pPr>
                <a:spcBef>
                  <a:spcPct val="0"/>
                </a:spcBef>
              </a:pPr>
              <a:t>3</a:t>
            </a:fld>
            <a:endParaRPr lang="en-US" altLang="zh-CN"/>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1800" b="1" smtClean="0">
                <a:latin typeface="楷体_GB2312" pitchFamily="49" charset="-122"/>
              </a:rPr>
              <a:t>存储器是计算机系统的重要组成部分，是计算机系统中的一种宝贵而紧俏的资源。</a:t>
            </a:r>
            <a:r>
              <a:rPr lang="zh-CN" altLang="en-US" smtClean="0">
                <a:latin typeface="Times New Roman" panose="02020603050405020304" pitchFamily="18" charset="0"/>
              </a:rPr>
              <a:t>指</a:t>
            </a:r>
            <a:r>
              <a:rPr lang="zh-CN" altLang="en-US" smtClean="0">
                <a:solidFill>
                  <a:srgbClr val="0000FF"/>
                </a:solidFill>
                <a:latin typeface="Times New Roman" panose="02020603050405020304" pitchFamily="18" charset="0"/>
              </a:rPr>
              <a:t>存储器资源</a:t>
            </a:r>
            <a:r>
              <a:rPr lang="en-US" altLang="zh-CN" smtClean="0">
                <a:latin typeface="Times New Roman" panose="02020603050405020304" pitchFamily="18" charset="0"/>
              </a:rPr>
              <a:t>(</a:t>
            </a:r>
            <a:r>
              <a:rPr lang="zh-CN" altLang="en-US" smtClean="0">
                <a:latin typeface="Times New Roman" panose="02020603050405020304" pitchFamily="18" charset="0"/>
              </a:rPr>
              <a:t>主要指内存并涉及外存</a:t>
            </a:r>
            <a:r>
              <a:rPr lang="en-US" altLang="zh-CN" smtClean="0">
                <a:latin typeface="Times New Roman" panose="02020603050405020304" pitchFamily="18" charset="0"/>
              </a:rPr>
              <a:t>)</a:t>
            </a:r>
            <a:r>
              <a:rPr lang="zh-CN" altLang="en-US" smtClean="0">
                <a:latin typeface="Times New Roman" panose="02020603050405020304" pitchFamily="18" charset="0"/>
              </a:rPr>
              <a:t>的管理。</a:t>
            </a:r>
          </a:p>
          <a:p>
            <a:pPr lvl="1" eaLnBrk="1" hangingPunct="1">
              <a:lnSpc>
                <a:spcPct val="90000"/>
              </a:lnSpc>
              <a:buFont typeface="Symbol" panose="05050102010706020507" pitchFamily="18" charset="2"/>
              <a:buNone/>
            </a:pPr>
            <a:r>
              <a:rPr lang="zh-CN" altLang="en-US" smtClean="0">
                <a:latin typeface="Times New Roman" panose="02020603050405020304" pitchFamily="18" charset="0"/>
              </a:rPr>
              <a:t>存储分配与回收</a:t>
            </a:r>
          </a:p>
          <a:p>
            <a:pPr lvl="2" eaLnBrk="1" hangingPunct="1">
              <a:lnSpc>
                <a:spcPct val="90000"/>
              </a:lnSpc>
            </a:pPr>
            <a:r>
              <a:rPr lang="zh-CN" altLang="en-US" smtClean="0">
                <a:latin typeface="Times New Roman" panose="02020603050405020304" pitchFamily="18" charset="0"/>
              </a:rPr>
              <a:t>分配和回收算法及相应的数据结构</a:t>
            </a:r>
          </a:p>
          <a:p>
            <a:pPr lvl="1" eaLnBrk="1" hangingPunct="1">
              <a:lnSpc>
                <a:spcPct val="90000"/>
              </a:lnSpc>
              <a:buFont typeface="Symbol" panose="05050102010706020507" pitchFamily="18" charset="2"/>
              <a:buNone/>
            </a:pPr>
            <a:r>
              <a:rPr lang="zh-CN" altLang="en-US" smtClean="0">
                <a:latin typeface="Times New Roman" panose="02020603050405020304" pitchFamily="18" charset="0"/>
              </a:rPr>
              <a:t>地址转换与重定位</a:t>
            </a:r>
          </a:p>
          <a:p>
            <a:pPr lvl="2" eaLnBrk="1" hangingPunct="1">
              <a:lnSpc>
                <a:spcPct val="90000"/>
              </a:lnSpc>
            </a:pPr>
            <a:r>
              <a:rPr lang="zh-CN" altLang="en-US" smtClean="0">
                <a:latin typeface="Times New Roman" panose="02020603050405020304" pitchFamily="18" charset="0"/>
              </a:rPr>
              <a:t>可执行文件生成中的链接技术</a:t>
            </a:r>
            <a:r>
              <a:rPr lang="en-US" altLang="zh-CN" smtClean="0">
                <a:latin typeface="Times New Roman" panose="02020603050405020304" pitchFamily="18" charset="0"/>
              </a:rPr>
              <a:t>(</a:t>
            </a:r>
            <a:r>
              <a:rPr lang="zh-CN" altLang="en-US" smtClean="0">
                <a:latin typeface="Times New Roman" panose="02020603050405020304" pitchFamily="18" charset="0"/>
              </a:rPr>
              <a:t>绝对装入</a:t>
            </a:r>
            <a:r>
              <a:rPr lang="en-US" altLang="zh-CN" smtClean="0">
                <a:latin typeface="Times New Roman" panose="02020603050405020304" pitchFamily="18" charset="0"/>
              </a:rPr>
              <a:t>)</a:t>
            </a:r>
          </a:p>
          <a:p>
            <a:pPr lvl="2" eaLnBrk="1" hangingPunct="1">
              <a:lnSpc>
                <a:spcPct val="90000"/>
              </a:lnSpc>
            </a:pPr>
            <a:r>
              <a:rPr lang="zh-CN" altLang="en-US" smtClean="0">
                <a:latin typeface="Times New Roman" panose="02020603050405020304" pitchFamily="18" charset="0"/>
              </a:rPr>
              <a:t>程序装入时的重定位技术</a:t>
            </a:r>
            <a:r>
              <a:rPr lang="en-US" altLang="zh-CN" smtClean="0">
                <a:latin typeface="Times New Roman" panose="02020603050405020304" pitchFamily="18" charset="0"/>
              </a:rPr>
              <a:t>(</a:t>
            </a:r>
            <a:r>
              <a:rPr lang="zh-CN" altLang="en-US" smtClean="0">
                <a:latin typeface="Times New Roman" panose="02020603050405020304" pitchFamily="18" charset="0"/>
              </a:rPr>
              <a:t>静态重定位</a:t>
            </a:r>
            <a:r>
              <a:rPr lang="en-US" altLang="zh-CN" smtClean="0">
                <a:latin typeface="Times New Roman" panose="02020603050405020304" pitchFamily="18" charset="0"/>
              </a:rPr>
              <a:t>)</a:t>
            </a:r>
          </a:p>
          <a:p>
            <a:pPr lvl="2" eaLnBrk="1" hangingPunct="1">
              <a:lnSpc>
                <a:spcPct val="90000"/>
              </a:lnSpc>
            </a:pPr>
            <a:r>
              <a:rPr lang="zh-CN" altLang="en-US" smtClean="0">
                <a:latin typeface="Times New Roman" panose="02020603050405020304" pitchFamily="18" charset="0"/>
              </a:rPr>
              <a:t>程序运行时的地址变换技术</a:t>
            </a:r>
            <a:r>
              <a:rPr lang="en-US" altLang="zh-CN" smtClean="0">
                <a:latin typeface="Times New Roman" panose="02020603050405020304" pitchFamily="18" charset="0"/>
              </a:rPr>
              <a:t>(</a:t>
            </a:r>
            <a:r>
              <a:rPr lang="zh-CN" altLang="en-US" smtClean="0">
                <a:latin typeface="Times New Roman" panose="02020603050405020304" pitchFamily="18" charset="0"/>
              </a:rPr>
              <a:t>动态重定位</a:t>
            </a:r>
            <a:r>
              <a:rPr lang="en-US" altLang="zh-CN" smtClean="0">
                <a:latin typeface="Times New Roman" panose="02020603050405020304" pitchFamily="18" charset="0"/>
              </a:rPr>
              <a:t>)</a:t>
            </a:r>
          </a:p>
          <a:p>
            <a:pPr lvl="1" eaLnBrk="1" hangingPunct="1">
              <a:lnSpc>
                <a:spcPct val="90000"/>
              </a:lnSpc>
              <a:buFont typeface="Symbol" panose="05050102010706020507" pitchFamily="18" charset="2"/>
              <a:buNone/>
            </a:pPr>
            <a:r>
              <a:rPr lang="zh-CN" altLang="en-US" smtClean="0">
                <a:latin typeface="Times New Roman" panose="02020603050405020304" pitchFamily="18" charset="0"/>
              </a:rPr>
              <a:t>存储保护和共享</a:t>
            </a:r>
          </a:p>
          <a:p>
            <a:pPr lvl="2" eaLnBrk="1" hangingPunct="1">
              <a:lnSpc>
                <a:spcPct val="90000"/>
              </a:lnSpc>
              <a:buFont typeface="Wingdings 2" panose="05020102010507070707" pitchFamily="18" charset="2"/>
              <a:buNone/>
            </a:pPr>
            <a:r>
              <a:rPr lang="zh-CN" altLang="en-US" smtClean="0">
                <a:latin typeface="Times New Roman" panose="02020603050405020304" pitchFamily="18" charset="0"/>
              </a:rPr>
              <a:t>地址空间访问权限</a:t>
            </a:r>
            <a:r>
              <a:rPr lang="en-US" altLang="zh-CN" smtClean="0">
                <a:latin typeface="Times New Roman" panose="02020603050405020304" pitchFamily="18" charset="0"/>
              </a:rPr>
              <a:t>(</a:t>
            </a:r>
            <a:r>
              <a:rPr lang="zh-CN" altLang="en-US" smtClean="0">
                <a:latin typeface="Times New Roman" panose="02020603050405020304" pitchFamily="18" charset="0"/>
              </a:rPr>
              <a:t>读</a:t>
            </a:r>
            <a:r>
              <a:rPr lang="en-US" altLang="zh-CN" smtClean="0">
                <a:latin typeface="Times New Roman" panose="02020603050405020304" pitchFamily="18" charset="0"/>
              </a:rPr>
              <a:t>R</a:t>
            </a:r>
            <a:r>
              <a:rPr lang="zh-CN" altLang="en-US" smtClean="0">
                <a:latin typeface="Times New Roman" panose="02020603050405020304" pitchFamily="18" charset="0"/>
              </a:rPr>
              <a:t>、写</a:t>
            </a:r>
            <a:r>
              <a:rPr lang="en-US" altLang="zh-CN" smtClean="0">
                <a:latin typeface="Times New Roman" panose="02020603050405020304" pitchFamily="18" charset="0"/>
              </a:rPr>
              <a:t>W</a:t>
            </a:r>
            <a:r>
              <a:rPr lang="zh-CN" altLang="en-US" smtClean="0">
                <a:latin typeface="Times New Roman" panose="02020603050405020304" pitchFamily="18" charset="0"/>
              </a:rPr>
              <a:t>、执行</a:t>
            </a:r>
            <a:r>
              <a:rPr lang="en-US" altLang="zh-CN" smtClean="0">
                <a:latin typeface="Times New Roman" panose="02020603050405020304" pitchFamily="18" charset="0"/>
              </a:rPr>
              <a:t>X)</a:t>
            </a:r>
            <a:r>
              <a:rPr lang="zh-CN" altLang="en-US" smtClean="0">
                <a:latin typeface="Times New Roman" panose="02020603050405020304" pitchFamily="18" charset="0"/>
              </a:rPr>
              <a:t>；越界检查</a:t>
            </a:r>
          </a:p>
          <a:p>
            <a:pPr lvl="2" eaLnBrk="1" hangingPunct="1">
              <a:lnSpc>
                <a:spcPct val="90000"/>
              </a:lnSpc>
              <a:buFont typeface="Wingdings 2" panose="05020102010507070707" pitchFamily="18" charset="2"/>
              <a:buNone/>
            </a:pPr>
            <a:r>
              <a:rPr lang="zh-CN" altLang="en-US" smtClean="0">
                <a:latin typeface="Times New Roman" panose="02020603050405020304" pitchFamily="18" charset="0"/>
              </a:rPr>
              <a:t>代码和数据共享</a:t>
            </a:r>
          </a:p>
          <a:p>
            <a:pPr lvl="1" eaLnBrk="1" hangingPunct="1">
              <a:lnSpc>
                <a:spcPct val="90000"/>
              </a:lnSpc>
              <a:buFont typeface="Symbol" panose="05050102010706020507" pitchFamily="18" charset="2"/>
              <a:buNone/>
            </a:pPr>
            <a:r>
              <a:rPr lang="zh-CN" altLang="en-US" smtClean="0">
                <a:latin typeface="Times New Roman" panose="02020603050405020304" pitchFamily="18" charset="0"/>
              </a:rPr>
              <a:t>存储器扩充</a:t>
            </a:r>
          </a:p>
          <a:p>
            <a:pPr lvl="2" eaLnBrk="1" hangingPunct="1">
              <a:lnSpc>
                <a:spcPct val="90000"/>
              </a:lnSpc>
              <a:buFont typeface="Wingdings 2" panose="05020102010507070707" pitchFamily="18" charset="2"/>
              <a:buNone/>
            </a:pPr>
            <a:r>
              <a:rPr lang="zh-CN" altLang="en-US" smtClean="0">
                <a:latin typeface="Times New Roman" panose="02020603050405020304" pitchFamily="18" charset="0"/>
              </a:rPr>
              <a:t>由应用程序控制：覆盖技术</a:t>
            </a:r>
          </a:p>
          <a:p>
            <a:pPr lvl="3" eaLnBrk="1" hangingPunct="1">
              <a:lnSpc>
                <a:spcPct val="90000"/>
              </a:lnSpc>
            </a:pPr>
            <a:r>
              <a:rPr lang="zh-CN" altLang="en-US" smtClean="0">
                <a:latin typeface="Times New Roman" panose="02020603050405020304" pitchFamily="18" charset="0"/>
              </a:rPr>
              <a:t>覆盖：编程时必须划分程序模块和确定程序模块之间的调用关系，不存在调用关系的模块可以占用相同的主存区</a:t>
            </a:r>
          </a:p>
          <a:p>
            <a:pPr lvl="2" eaLnBrk="1" hangingPunct="1">
              <a:lnSpc>
                <a:spcPct val="90000"/>
              </a:lnSpc>
              <a:buFont typeface="Wingdings 2" panose="05020102010507070707" pitchFamily="18" charset="2"/>
              <a:buNone/>
            </a:pPr>
            <a:r>
              <a:rPr lang="zh-CN" altLang="en-US" smtClean="0">
                <a:latin typeface="Times New Roman" panose="02020603050405020304" pitchFamily="18" charset="0"/>
              </a:rPr>
              <a:t>由</a:t>
            </a:r>
            <a:r>
              <a:rPr lang="en-US" altLang="zh-CN" smtClean="0">
                <a:latin typeface="Times New Roman" panose="02020603050405020304" pitchFamily="18" charset="0"/>
              </a:rPr>
              <a:t>OS</a:t>
            </a:r>
            <a:r>
              <a:rPr lang="zh-CN" altLang="en-US" smtClean="0">
                <a:latin typeface="Times New Roman" panose="02020603050405020304" pitchFamily="18" charset="0"/>
              </a:rPr>
              <a:t>控制：交换</a:t>
            </a:r>
            <a:r>
              <a:rPr lang="en-US" altLang="zh-CN" smtClean="0">
                <a:latin typeface="Times New Roman" panose="02020603050405020304" pitchFamily="18" charset="0"/>
              </a:rPr>
              <a:t>(</a:t>
            </a:r>
            <a:r>
              <a:rPr lang="zh-CN" altLang="en-US" smtClean="0">
                <a:latin typeface="Times New Roman" panose="02020603050405020304" pitchFamily="18" charset="0"/>
              </a:rPr>
              <a:t>整个进程空间</a:t>
            </a:r>
            <a:r>
              <a:rPr lang="en-US" altLang="zh-CN" smtClean="0">
                <a:latin typeface="Times New Roman" panose="02020603050405020304" pitchFamily="18" charset="0"/>
              </a:rPr>
              <a:t>)</a:t>
            </a:r>
            <a:r>
              <a:rPr lang="zh-CN" altLang="en-US" smtClean="0">
                <a:latin typeface="Times New Roman" panose="02020603050405020304" pitchFamily="18" charset="0"/>
              </a:rPr>
              <a:t>；虚拟存储的请求调入和预调入</a:t>
            </a:r>
            <a:r>
              <a:rPr lang="en-US" altLang="zh-CN" smtClean="0">
                <a:latin typeface="Times New Roman" panose="02020603050405020304" pitchFamily="18" charset="0"/>
              </a:rPr>
              <a:t>(</a:t>
            </a:r>
            <a:r>
              <a:rPr lang="zh-CN" altLang="en-US" smtClean="0">
                <a:latin typeface="Times New Roman" panose="02020603050405020304" pitchFamily="18" charset="0"/>
              </a:rPr>
              <a:t>部分进程空间</a:t>
            </a:r>
            <a:r>
              <a:rPr lang="en-US" altLang="zh-CN" smtClean="0">
                <a:latin typeface="Times New Roman" panose="02020603050405020304" pitchFamily="18" charset="0"/>
              </a:rPr>
              <a:t>)</a:t>
            </a:r>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04866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0D78E53-F895-4325-8919-C35101E3B7F1}" type="slidenum">
              <a:rPr lang="zh-CN" altLang="en-US"/>
              <a:pPr>
                <a:spcBef>
                  <a:spcPct val="0"/>
                </a:spcBef>
              </a:pPr>
              <a:t>21</a:t>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最早使用的一种可运行多道程序的存储管理方法。分区个数固定，每个分区的大小也固定。分区的大小相等</a:t>
            </a:r>
            <a:r>
              <a:rPr lang="en-US" altLang="zh-CN" smtClean="0">
                <a:latin typeface="Times New Roman" panose="02020603050405020304" pitchFamily="18" charset="0"/>
              </a:rPr>
              <a:t>/</a:t>
            </a:r>
            <a:r>
              <a:rPr lang="zh-CN" altLang="en-US" smtClean="0">
                <a:latin typeface="Times New Roman" panose="02020603050405020304" pitchFamily="18" charset="0"/>
              </a:rPr>
              <a:t>不相等，但事先必须确定，在运行时不能改变。即分区大小及边界在运行时不能改变。</a:t>
            </a:r>
          </a:p>
        </p:txBody>
      </p:sp>
    </p:spTree>
    <p:extLst>
      <p:ext uri="{BB962C8B-B14F-4D97-AF65-F5344CB8AC3E}">
        <p14:creationId xmlns:p14="http://schemas.microsoft.com/office/powerpoint/2010/main" val="838585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5B8624A-AD0A-4626-B46D-6901168F60C2}" type="slidenum">
              <a:rPr lang="zh-CN" altLang="en-US"/>
              <a:pPr>
                <a:spcBef>
                  <a:spcPct val="0"/>
                </a:spcBef>
              </a:pPr>
              <a:t>25</a:t>
            </a:fld>
            <a:endParaRPr lang="en-US"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优点：简单易实现</a:t>
            </a:r>
          </a:p>
          <a:p>
            <a:pPr lvl="1" eaLnBrk="1" hangingPunct="1">
              <a:buFont typeface="Wingdings 2" panose="05020102010507070707" pitchFamily="18" charset="2"/>
              <a:buNone/>
            </a:pPr>
            <a:r>
              <a:rPr lang="zh-CN" altLang="en-US" smtClean="0">
                <a:latin typeface="Times New Roman" panose="02020603050405020304" pitchFamily="18" charset="0"/>
              </a:rPr>
              <a:t>硬件开销小</a:t>
            </a:r>
            <a:r>
              <a:rPr lang="en-US" altLang="zh-CN" smtClean="0">
                <a:latin typeface="Times New Roman" panose="02020603050405020304" pitchFamily="18" charset="0"/>
              </a:rPr>
              <a:t>(</a:t>
            </a:r>
            <a:r>
              <a:rPr lang="zh-CN" altLang="en-US" smtClean="0">
                <a:latin typeface="Times New Roman" panose="02020603050405020304" pitchFamily="18" charset="0"/>
              </a:rPr>
              <a:t>一对界地址寄存器和存储键）   软件算法简单</a:t>
            </a:r>
          </a:p>
          <a:p>
            <a:pPr eaLnBrk="1" hangingPunct="1"/>
            <a:r>
              <a:rPr lang="zh-CN" altLang="en-US" smtClean="0">
                <a:latin typeface="Times New Roman" panose="02020603050405020304" pitchFamily="18" charset="0"/>
              </a:rPr>
              <a:t>缺点：主存利用率低</a:t>
            </a:r>
          </a:p>
          <a:p>
            <a:pPr lvl="1" eaLnBrk="1" hangingPunct="1">
              <a:buFont typeface="Wingdings 2" panose="05020102010507070707" pitchFamily="18" charset="2"/>
              <a:buNone/>
            </a:pPr>
            <a:r>
              <a:rPr lang="zh-CN" altLang="en-US" smtClean="0">
                <a:latin typeface="Times New Roman" panose="02020603050405020304" pitchFamily="18" charset="0"/>
              </a:rPr>
              <a:t>有内碎片</a:t>
            </a:r>
            <a:r>
              <a:rPr lang="en-US" altLang="zh-CN" smtClean="0">
                <a:latin typeface="Times New Roman" panose="02020603050405020304" pitchFamily="18" charset="0"/>
              </a:rPr>
              <a:t>(</a:t>
            </a:r>
            <a:r>
              <a:rPr lang="zh-CN" altLang="en-US" smtClean="0">
                <a:latin typeface="Times New Roman" panose="02020603050405020304" pitchFamily="18" charset="0"/>
              </a:rPr>
              <a:t>内部碎片、内零头</a:t>
            </a:r>
            <a:r>
              <a:rPr lang="en-US" altLang="zh-CN" smtClean="0">
                <a:latin typeface="Times New Roman" panose="02020603050405020304" pitchFamily="18" charset="0"/>
              </a:rPr>
              <a:t>)</a:t>
            </a:r>
            <a:r>
              <a:rPr lang="zh-CN" altLang="en-US" smtClean="0">
                <a:latin typeface="Times New Roman" panose="02020603050405020304" pitchFamily="18" charset="0"/>
              </a:rPr>
              <a:t>，造成浪费      </a:t>
            </a:r>
            <a:r>
              <a:rPr lang="zh-CN" altLang="en-US" smtClean="0">
                <a:latin typeface="宋体" panose="02010600030101010101" pitchFamily="2" charset="-122"/>
              </a:rPr>
              <a:t>支持多道程序设计</a:t>
            </a:r>
            <a:r>
              <a:rPr lang="zh-CN" altLang="en-US" smtClean="0">
                <a:latin typeface="Times New Roman" panose="02020603050405020304" pitchFamily="18" charset="0"/>
              </a:rPr>
              <a:t>，但限制并发执行的程序数目</a:t>
            </a:r>
          </a:p>
          <a:p>
            <a:pPr lvl="1" eaLnBrk="1" hangingPunct="1">
              <a:buFont typeface="Wingdings 2" panose="05020102010507070707" pitchFamily="18" charset="2"/>
              <a:buNone/>
            </a:pPr>
            <a:r>
              <a:rPr lang="zh-CN" altLang="en-US" smtClean="0">
                <a:latin typeface="Times New Roman" panose="02020603050405020304" pitchFamily="18" charset="0"/>
              </a:rPr>
              <a:t>不能实现存储扩充</a:t>
            </a:r>
          </a:p>
          <a:p>
            <a:pPr eaLnBrk="1" hangingPunct="1">
              <a:buFont typeface="Wingdings 2" panose="05020102010507070707" pitchFamily="18" charset="2"/>
              <a:buNone/>
            </a:pPr>
            <a:r>
              <a:rPr lang="zh-CN" altLang="en-US" smtClean="0">
                <a:latin typeface="Times New Roman" panose="02020603050405020304" pitchFamily="18" charset="0"/>
              </a:rPr>
              <a:t>已淘汰</a:t>
            </a:r>
          </a:p>
          <a:p>
            <a:pPr eaLnBrk="1" hangingPunct="1">
              <a:buFont typeface="Wingdings 2" panose="05020102010507070707" pitchFamily="18" charset="2"/>
              <a:buNone/>
            </a:pPr>
            <a:endParaRPr lang="zh-CN" altLang="en-US" smtClean="0">
              <a:latin typeface="Times New Roman" panose="02020603050405020304" pitchFamily="18" charset="0"/>
            </a:endParaRPr>
          </a:p>
          <a:p>
            <a:pPr eaLnBrk="1" hangingPunct="1">
              <a:buFont typeface="Wingdings 2" panose="05020102010507070707" pitchFamily="18" charset="2"/>
              <a:buNone/>
            </a:pPr>
            <a:r>
              <a:rPr lang="zh-CN" altLang="en-US" smtClean="0">
                <a:latin typeface="Times New Roman" panose="02020603050405020304" pitchFamily="18" charset="0"/>
              </a:rPr>
              <a:t>因作业的大小并不一定与某个分区大小相等，从而使一部分存储空间被浪费</a:t>
            </a:r>
            <a:r>
              <a:rPr lang="en-US" altLang="zh-CN" smtClean="0">
                <a:latin typeface="Times New Roman" panose="02020603050405020304" pitchFamily="18" charset="0"/>
              </a:rPr>
              <a:t>(</a:t>
            </a:r>
            <a:r>
              <a:rPr lang="zh-CN" altLang="en-US" smtClean="0">
                <a:latin typeface="Times New Roman" panose="02020603050405020304" pitchFamily="18" charset="0"/>
              </a:rPr>
              <a:t>所以主存的利用率不高。</a:t>
            </a:r>
          </a:p>
          <a:p>
            <a:pPr eaLnBrk="1" hangingPunct="1">
              <a:buFont typeface="Wingdings 2" panose="05020102010507070707" pitchFamily="18" charset="2"/>
              <a:buNone/>
            </a:pPr>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402103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10113F7-15AF-4206-A3BB-766D137CA1C3}" type="slidenum">
              <a:rPr lang="zh-CN" altLang="en-US"/>
              <a:pPr>
                <a:spcBef>
                  <a:spcPct val="0"/>
                </a:spcBef>
              </a:pPr>
              <a:t>27</a:t>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采用静态重定位</a:t>
            </a:r>
          </a:p>
          <a:p>
            <a:pPr lvl="1" eaLnBrk="1" hangingPunct="1"/>
            <a:r>
              <a:rPr lang="zh-CN" altLang="en-US" smtClean="0">
                <a:latin typeface="Times New Roman" panose="02020603050405020304" pitchFamily="18" charset="0"/>
              </a:rPr>
              <a:t>在可执行文件中，在重定位表中</a:t>
            </a:r>
            <a:r>
              <a:rPr lang="zh-CN" altLang="en-US" smtClean="0">
                <a:solidFill>
                  <a:schemeClr val="accent2"/>
                </a:solidFill>
                <a:latin typeface="Times New Roman" panose="02020603050405020304" pitchFamily="18" charset="0"/>
              </a:rPr>
              <a:t>列出</a:t>
            </a:r>
            <a:r>
              <a:rPr lang="zh-CN" altLang="en-US" smtClean="0">
                <a:latin typeface="Times New Roman" panose="02020603050405020304" pitchFamily="18" charset="0"/>
              </a:rPr>
              <a:t>各个需要重定位的地址单元和相对地址值。当用户程序被装入内存时，</a:t>
            </a:r>
            <a:r>
              <a:rPr lang="zh-CN" altLang="en-US" smtClean="0">
                <a:solidFill>
                  <a:schemeClr val="accent2"/>
                </a:solidFill>
                <a:latin typeface="Times New Roman" panose="02020603050405020304" pitchFamily="18" charset="0"/>
              </a:rPr>
              <a:t>一次性</a:t>
            </a:r>
            <a:r>
              <a:rPr lang="zh-CN" altLang="en-US" smtClean="0">
                <a:latin typeface="Times New Roman" panose="02020603050405020304" pitchFamily="18" charset="0"/>
              </a:rPr>
              <a:t>实现逻辑地址到物理地址的</a:t>
            </a:r>
            <a:r>
              <a:rPr lang="zh-CN" altLang="en-US" smtClean="0">
                <a:solidFill>
                  <a:schemeClr val="accent2"/>
                </a:solidFill>
                <a:latin typeface="Times New Roman" panose="02020603050405020304" pitchFamily="18" charset="0"/>
              </a:rPr>
              <a:t>转换</a:t>
            </a:r>
            <a:r>
              <a:rPr lang="zh-CN" altLang="en-US" smtClean="0">
                <a:latin typeface="Times New Roman" panose="02020603050405020304" pitchFamily="18" charset="0"/>
              </a:rPr>
              <a:t>，以后不再转换（一般在装入内存时由连接装入程序完成）。即：装入时根据所定位的内存地址去修改每个重定位地址项，加上相应偏移量</a:t>
            </a:r>
            <a:r>
              <a:rPr lang="en-US" altLang="zh-CN" smtClean="0">
                <a:latin typeface="Times New Roman" panose="02020603050405020304" pitchFamily="18" charset="0"/>
              </a:rPr>
              <a:t>(</a:t>
            </a:r>
            <a:r>
              <a:rPr lang="zh-CN" altLang="en-US" smtClean="0">
                <a:latin typeface="Times New Roman" panose="02020603050405020304" pitchFamily="18" charset="0"/>
              </a:rPr>
              <a:t>基地址</a:t>
            </a:r>
            <a:r>
              <a:rPr lang="en-US" altLang="zh-CN" smtClean="0">
                <a:latin typeface="Times New Roman" panose="02020603050405020304" pitchFamily="18" charset="0"/>
              </a:rPr>
              <a:t>)</a:t>
            </a:r>
            <a:r>
              <a:rPr lang="zh-CN" altLang="en-US" smtClean="0">
                <a:latin typeface="Times New Roman" panose="02020603050405020304" pitchFamily="18" charset="0"/>
              </a:rPr>
              <a:t>。</a:t>
            </a:r>
          </a:p>
          <a:p>
            <a:pPr eaLnBrk="1" hangingPunct="1"/>
            <a:r>
              <a:rPr lang="zh-CN" altLang="en-US" smtClean="0">
                <a:latin typeface="Times New Roman" panose="02020603050405020304" pitchFamily="18" charset="0"/>
              </a:rPr>
              <a:t>存储保护策略</a:t>
            </a:r>
          </a:p>
          <a:p>
            <a:pPr lvl="1" eaLnBrk="1" hangingPunct="1">
              <a:buFont typeface="Wingdings 2" panose="05020102010507070707" pitchFamily="18" charset="2"/>
              <a:buNone/>
            </a:pPr>
            <a:r>
              <a:rPr lang="zh-CN" altLang="en-US" smtClean="0">
                <a:latin typeface="Times New Roman" panose="02020603050405020304" pitchFamily="18" charset="0"/>
              </a:rPr>
              <a:t>界地址寄存器</a:t>
            </a:r>
          </a:p>
          <a:p>
            <a:pPr lvl="2" eaLnBrk="1" hangingPunct="1"/>
            <a:r>
              <a:rPr lang="zh-CN" altLang="en-US" sz="1400" smtClean="0">
                <a:latin typeface="宋体" panose="02010600030101010101" pitchFamily="2" charset="-122"/>
              </a:rPr>
              <a:t>基址寄存器</a:t>
            </a:r>
            <a:r>
              <a:rPr lang="en-US" altLang="zh-CN" sz="1400" smtClean="0">
                <a:latin typeface="宋体" panose="02010600030101010101" pitchFamily="2" charset="-122"/>
              </a:rPr>
              <a:t>/</a:t>
            </a:r>
            <a:r>
              <a:rPr lang="zh-CN" altLang="en-US" sz="1400" smtClean="0">
                <a:latin typeface="宋体" panose="02010600030101010101" pitchFamily="2" charset="-122"/>
              </a:rPr>
              <a:t>限长寄存器 或</a:t>
            </a:r>
          </a:p>
          <a:p>
            <a:pPr lvl="2" eaLnBrk="1" hangingPunct="1"/>
            <a:r>
              <a:rPr lang="zh-CN" altLang="en-US" sz="1400" smtClean="0">
                <a:latin typeface="宋体" panose="02010600030101010101" pitchFamily="2" charset="-122"/>
              </a:rPr>
              <a:t>上界寄存器</a:t>
            </a:r>
            <a:r>
              <a:rPr lang="en-US" altLang="zh-CN" sz="1400" smtClean="0">
                <a:latin typeface="宋体" panose="02010600030101010101" pitchFamily="2" charset="-122"/>
              </a:rPr>
              <a:t>/</a:t>
            </a:r>
            <a:r>
              <a:rPr lang="zh-CN" altLang="en-US" sz="1400" smtClean="0">
                <a:latin typeface="宋体" panose="02010600030101010101" pitchFamily="2" charset="-122"/>
              </a:rPr>
              <a:t>下界寄存器</a:t>
            </a:r>
            <a:endParaRPr lang="zh-CN" altLang="en-US" smtClean="0">
              <a:latin typeface="Times New Roman" panose="02020603050405020304" pitchFamily="18" charset="0"/>
            </a:endParaRPr>
          </a:p>
          <a:p>
            <a:pPr lvl="1" eaLnBrk="1" hangingPunct="1">
              <a:buFont typeface="Wingdings 2" panose="05020102010507070707" pitchFamily="18" charset="2"/>
              <a:buNone/>
            </a:pPr>
            <a:r>
              <a:rPr lang="zh-CN" altLang="en-US" smtClean="0">
                <a:latin typeface="Times New Roman" panose="02020603050405020304" pitchFamily="18" charset="0"/>
              </a:rPr>
              <a:t>存储键 </a:t>
            </a:r>
          </a:p>
          <a:p>
            <a:pPr eaLnBrk="1" hangingPunct="1"/>
            <a:r>
              <a:rPr lang="zh-CN" altLang="en-US" smtClean="0">
                <a:latin typeface="Times New Roman" panose="02020603050405020304" pitchFamily="18" charset="0"/>
              </a:rPr>
              <a:t>不能实现存储共享</a:t>
            </a:r>
          </a:p>
          <a:p>
            <a:pPr lvl="1" eaLnBrk="1" hangingPunct="1"/>
            <a:r>
              <a:rPr lang="zh-CN" altLang="en-US" smtClean="0">
                <a:latin typeface="Times New Roman" panose="02020603050405020304" pitchFamily="18" charset="0"/>
              </a:rPr>
              <a:t>一个分区分给一个作业使用，内存中可同时有多个作业运行，但不同作业不能共享同一片存储空间</a:t>
            </a:r>
          </a:p>
          <a:p>
            <a:pPr eaLnBrk="1" hangingPunct="1"/>
            <a:r>
              <a:rPr lang="zh-CN" altLang="en-US" smtClean="0">
                <a:latin typeface="Times New Roman" panose="02020603050405020304" pitchFamily="18" charset="0"/>
              </a:rPr>
              <a:t>固定分区也不能实现存储扩充，故不支持虚拟存储</a:t>
            </a:r>
            <a:r>
              <a:rPr lang="en-US" altLang="zh-CN" smtClean="0">
                <a:latin typeface="Times New Roman" panose="02020603050405020304" pitchFamily="18" charset="0"/>
              </a:rPr>
              <a:t>(</a:t>
            </a:r>
            <a:r>
              <a:rPr lang="zh-CN" altLang="en-US" smtClean="0">
                <a:solidFill>
                  <a:srgbClr val="0000FF"/>
                </a:solidFill>
                <a:latin typeface="Times New Roman" panose="02020603050405020304" pitchFamily="18" charset="0"/>
              </a:rPr>
              <a:t>可以和覆盖、交换技术配合使用</a:t>
            </a:r>
            <a:r>
              <a:rPr lang="en-US" altLang="zh-CN" smtClean="0">
                <a:latin typeface="Times New Roman" panose="02020603050405020304" pitchFamily="18" charset="0"/>
              </a:rPr>
              <a:t>)</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340563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6CB4078-0878-4ECF-B523-FA2DA42337D0}" type="slidenum">
              <a:rPr lang="zh-CN" altLang="en-US"/>
              <a:pPr>
                <a:spcBef>
                  <a:spcPct val="0"/>
                </a:spcBef>
              </a:pPr>
              <a:t>28</a:t>
            </a:fld>
            <a:endParaRPr lang="en-US" altLang="zh-CN"/>
          </a:p>
        </p:txBody>
      </p:sp>
      <p:sp>
        <p:nvSpPr>
          <p:cNvPr id="43011" name="Rectangle 2"/>
          <p:cNvSpPr>
            <a:spLocks noGrp="1" noRot="1" noChangeAspect="1" noChangeArrowheads="1" noTextEdit="1"/>
          </p:cNvSpPr>
          <p:nvPr>
            <p:ph type="sldImg"/>
          </p:nvPr>
        </p:nvSpPr>
        <p:spPr>
          <a:xfrm>
            <a:off x="960438" y="739775"/>
            <a:ext cx="4938712" cy="3703638"/>
          </a:xfrm>
        </p:spPr>
      </p:sp>
      <p:sp>
        <p:nvSpPr>
          <p:cNvPr id="43012"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可以和覆盖、交换技术配合使用</a:t>
            </a:r>
          </a:p>
          <a:p>
            <a:pPr eaLnBrk="1" hangingPunct="1"/>
            <a:r>
              <a:rPr lang="zh-CN" altLang="en-US" smtClean="0">
                <a:latin typeface="Times New Roman" panose="02020603050405020304" pitchFamily="18" charset="0"/>
              </a:rPr>
              <a:t>硬件开销小</a:t>
            </a:r>
            <a:r>
              <a:rPr lang="en-US" altLang="zh-CN" smtClean="0">
                <a:latin typeface="Times New Roman" panose="02020603050405020304" pitchFamily="18" charset="0"/>
              </a:rPr>
              <a:t>(</a:t>
            </a:r>
            <a:r>
              <a:rPr lang="zh-CN" altLang="en-US" smtClean="0">
                <a:latin typeface="Times New Roman" panose="02020603050405020304" pitchFamily="18" charset="0"/>
              </a:rPr>
              <a:t>一对界地址寄存器和存储键）</a:t>
            </a:r>
          </a:p>
          <a:p>
            <a:pPr eaLnBrk="1" hangingPunct="1"/>
            <a:r>
              <a:rPr lang="zh-CN" altLang="en-US" b="1" smtClean="0">
                <a:solidFill>
                  <a:schemeClr val="hlink"/>
                </a:solidFill>
                <a:latin typeface="Times New Roman" panose="02020603050405020304" pitchFamily="18" charset="0"/>
              </a:rPr>
              <a:t>内部碎片</a:t>
            </a:r>
            <a:r>
              <a:rPr lang="zh-CN" altLang="en-US" smtClean="0">
                <a:latin typeface="Times New Roman" panose="02020603050405020304" pitchFamily="18" charset="0"/>
              </a:rPr>
              <a:t>：指分配给作业的存储空间中未被利用的部分。</a:t>
            </a:r>
          </a:p>
          <a:p>
            <a:pPr eaLnBrk="1" hangingPunct="1"/>
            <a:r>
              <a:rPr lang="zh-CN" altLang="en-US" smtClean="0">
                <a:latin typeface="Times New Roman" panose="02020603050405020304" pitchFamily="18" charset="0"/>
              </a:rPr>
              <a:t>              如固定分区中存在的碎片。</a:t>
            </a:r>
          </a:p>
        </p:txBody>
      </p:sp>
    </p:spTree>
    <p:extLst>
      <p:ext uri="{BB962C8B-B14F-4D97-AF65-F5344CB8AC3E}">
        <p14:creationId xmlns:p14="http://schemas.microsoft.com/office/powerpoint/2010/main" val="156053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107FF6F-3CE5-4F39-9B33-F12347AAC0DF}" type="slidenum">
              <a:rPr lang="zh-CN" altLang="en-US"/>
              <a:pPr>
                <a:spcBef>
                  <a:spcPct val="0"/>
                </a:spcBef>
              </a:pPr>
              <a:t>29</a:t>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管理简单。</a:t>
            </a:r>
            <a:r>
              <a:rPr lang="zh-CN" altLang="en-US" b="1" smtClean="0">
                <a:solidFill>
                  <a:schemeClr val="hlink"/>
                </a:solidFill>
                <a:latin typeface="Times New Roman" panose="02020603050405020304" pitchFamily="18" charset="0"/>
              </a:rPr>
              <a:t>外部碎片</a:t>
            </a:r>
            <a:r>
              <a:rPr lang="zh-CN" altLang="en-US" smtClean="0">
                <a:latin typeface="Times New Roman" panose="02020603050405020304" pitchFamily="18" charset="0"/>
              </a:rPr>
              <a:t>：指系统中无法利用的小的空闲分区。</a:t>
            </a:r>
          </a:p>
          <a:p>
            <a:pPr eaLnBrk="1" hangingPunct="1"/>
            <a:r>
              <a:rPr lang="zh-CN" altLang="en-US" smtClean="0">
                <a:latin typeface="Times New Roman" panose="02020603050405020304" pitchFamily="18" charset="0"/>
              </a:rPr>
              <a:t>              如动态分区中存在的碎片。</a:t>
            </a:r>
          </a:p>
          <a:p>
            <a:pPr eaLnBrk="1" hangingPunct="1">
              <a:buFont typeface="Symbol" panose="05050102010706020507" pitchFamily="18" charset="2"/>
              <a:buNone/>
            </a:pPr>
            <a:endParaRPr lang="zh-CN" altLang="en-US" smtClean="0">
              <a:latin typeface="Times New Roman" panose="02020603050405020304" pitchFamily="18" charset="0"/>
            </a:endParaRPr>
          </a:p>
          <a:p>
            <a:pPr eaLnBrk="1" hangingPunct="1">
              <a:buFont typeface="Symbol" panose="05050102010706020507" pitchFamily="18" charset="2"/>
              <a:buNone/>
            </a:pPr>
            <a:r>
              <a:rPr lang="zh-CN" altLang="en-US" smtClean="0">
                <a:latin typeface="Times New Roman" panose="02020603050405020304" pitchFamily="18" charset="0"/>
              </a:rPr>
              <a:t>可变分区基本原理</a:t>
            </a:r>
          </a:p>
          <a:p>
            <a:pPr lvl="1" eaLnBrk="1" hangingPunct="1"/>
            <a:r>
              <a:rPr lang="zh-CN" altLang="en-US" smtClean="0">
                <a:latin typeface="宋体" panose="02010600030101010101" pitchFamily="2" charset="-122"/>
              </a:rPr>
              <a:t>内存</a:t>
            </a:r>
            <a:r>
              <a:rPr lang="zh-CN" altLang="en-US" smtClean="0">
                <a:solidFill>
                  <a:srgbClr val="FF0000"/>
                </a:solidFill>
                <a:latin typeface="宋体" panose="02010600030101010101" pitchFamily="2" charset="-122"/>
              </a:rPr>
              <a:t>不预先划分好</a:t>
            </a:r>
            <a:r>
              <a:rPr lang="en-US" altLang="zh-CN" smtClean="0">
                <a:latin typeface="宋体" panose="02010600030101010101" pitchFamily="2" charset="-122"/>
              </a:rPr>
              <a:t>(</a:t>
            </a:r>
            <a:r>
              <a:rPr lang="zh-CN" altLang="en-US" smtClean="0">
                <a:latin typeface="宋体" panose="02010600030101010101" pitchFamily="2" charset="-122"/>
              </a:rPr>
              <a:t>相当于开始时用户区是一个连续分区</a:t>
            </a:r>
            <a:r>
              <a:rPr lang="en-US" altLang="zh-CN" smtClean="0">
                <a:latin typeface="宋体" panose="02010600030101010101" pitchFamily="2" charset="-122"/>
              </a:rPr>
              <a:t>)</a:t>
            </a:r>
            <a:r>
              <a:rPr lang="zh-CN" altLang="en-US" smtClean="0">
                <a:latin typeface="宋体" panose="02010600030101010101" pitchFamily="2" charset="-122"/>
              </a:rPr>
              <a:t>，当作业装入时，根据作业的需求和内存空间的使用情况来决定是否分配。若有足够的空间，则</a:t>
            </a:r>
            <a:r>
              <a:rPr lang="zh-CN" altLang="en-US" smtClean="0">
                <a:solidFill>
                  <a:srgbClr val="FF0000"/>
                </a:solidFill>
                <a:latin typeface="宋体" panose="02010600030101010101" pitchFamily="2" charset="-122"/>
              </a:rPr>
              <a:t>按需要分割</a:t>
            </a:r>
            <a:r>
              <a:rPr lang="zh-CN" altLang="en-US" smtClean="0">
                <a:latin typeface="宋体" panose="02010600030101010101" pitchFamily="2" charset="-122"/>
              </a:rPr>
              <a:t>一部分</a:t>
            </a:r>
            <a:r>
              <a:rPr lang="en-US" altLang="zh-CN" smtClean="0">
                <a:latin typeface="宋体" panose="02010600030101010101" pitchFamily="2" charset="-122"/>
              </a:rPr>
              <a:t>(</a:t>
            </a:r>
            <a:r>
              <a:rPr lang="zh-CN" altLang="en-US" smtClean="0">
                <a:latin typeface="宋体" panose="02010600030101010101" pitchFamily="2" charset="-122"/>
              </a:rPr>
              <a:t>产生一个已分配分区</a:t>
            </a:r>
            <a:r>
              <a:rPr lang="en-US" altLang="zh-CN" smtClean="0">
                <a:latin typeface="宋体" panose="02010600030101010101" pitchFamily="2" charset="-122"/>
              </a:rPr>
              <a:t>,</a:t>
            </a:r>
            <a:r>
              <a:rPr lang="zh-CN" altLang="en-US" smtClean="0">
                <a:latin typeface="宋体" panose="02010600030101010101" pitchFamily="2" charset="-122"/>
              </a:rPr>
              <a:t>剩余部分成为一个空闲分区</a:t>
            </a:r>
            <a:r>
              <a:rPr lang="en-US" altLang="zh-CN" smtClean="0">
                <a:latin typeface="宋体" panose="02010600030101010101" pitchFamily="2" charset="-122"/>
              </a:rPr>
              <a:t>)</a:t>
            </a:r>
            <a:r>
              <a:rPr lang="zh-CN" altLang="en-US" smtClean="0">
                <a:latin typeface="宋体" panose="02010600030101010101" pitchFamily="2" charset="-122"/>
              </a:rPr>
              <a:t>给该进程；否则令其等待主存空间</a:t>
            </a:r>
            <a:r>
              <a:rPr lang="en-US" altLang="zh-CN" smtClean="0">
                <a:latin typeface="宋体" panose="02010600030101010101" pitchFamily="2" charset="-122"/>
              </a:rPr>
              <a:t>(</a:t>
            </a:r>
            <a:r>
              <a:rPr lang="zh-CN" altLang="en-US" smtClean="0">
                <a:solidFill>
                  <a:srgbClr val="FF0000"/>
                </a:solidFill>
                <a:latin typeface="宋体" panose="02010600030101010101" pitchFamily="2" charset="-122"/>
              </a:rPr>
              <a:t>此时进程处于什么状态</a:t>
            </a:r>
            <a:r>
              <a:rPr lang="en-US" altLang="zh-CN" smtClean="0">
                <a:solidFill>
                  <a:srgbClr val="FF0000"/>
                </a:solidFill>
                <a:latin typeface="宋体" panose="02010600030101010101" pitchFamily="2" charset="-122"/>
              </a:rPr>
              <a:t>?</a:t>
            </a:r>
            <a:r>
              <a:rPr lang="en-US" altLang="zh-CN" smtClean="0">
                <a:latin typeface="宋体" panose="02010600030101010101" pitchFamily="2" charset="-122"/>
              </a:rPr>
              <a:t>)</a:t>
            </a:r>
          </a:p>
          <a:p>
            <a:pPr eaLnBrk="1" hangingPunct="1">
              <a:buFont typeface="Symbol" panose="05050102010706020507" pitchFamily="18" charset="2"/>
              <a:buNone/>
            </a:pPr>
            <a:r>
              <a:rPr lang="zh-CN" altLang="en-US" smtClean="0">
                <a:latin typeface="宋体" panose="02010600030101010101" pitchFamily="2" charset="-122"/>
              </a:rPr>
              <a:t>特点</a:t>
            </a:r>
          </a:p>
          <a:p>
            <a:pPr lvl="1" eaLnBrk="1" hangingPunct="1">
              <a:buFont typeface="Wingdings 2" panose="05020102010507070707" pitchFamily="18" charset="2"/>
              <a:buNone/>
            </a:pPr>
            <a:r>
              <a:rPr lang="zh-CN" altLang="en-US" smtClean="0">
                <a:latin typeface="宋体" panose="02010600030101010101" pitchFamily="2" charset="-122"/>
              </a:rPr>
              <a:t>分区个数可变，分区大小可变</a:t>
            </a:r>
          </a:p>
          <a:p>
            <a:pPr lvl="1" eaLnBrk="1" hangingPunct="1">
              <a:buFont typeface="Wingdings 2" panose="05020102010507070707" pitchFamily="18" charset="2"/>
              <a:buNone/>
            </a:pPr>
            <a:endParaRPr lang="zh-CN" altLang="en-US" smtClean="0">
              <a:latin typeface="宋体" panose="02010600030101010101" pitchFamily="2" charset="-122"/>
            </a:endParaRPr>
          </a:p>
          <a:p>
            <a:pPr eaLnBrk="1" hangingPunct="1">
              <a:lnSpc>
                <a:spcPct val="115000"/>
              </a:lnSpc>
            </a:pPr>
            <a:r>
              <a:rPr lang="zh-CN" altLang="en-US" smtClean="0">
                <a:latin typeface="宋体" panose="02010600030101010101" pitchFamily="2" charset="-122"/>
              </a:rPr>
              <a:t>分配</a:t>
            </a:r>
          </a:p>
          <a:p>
            <a:pPr lvl="1" eaLnBrk="1" hangingPunct="1">
              <a:spcBef>
                <a:spcPct val="0"/>
              </a:spcBef>
            </a:pPr>
            <a:r>
              <a:rPr lang="zh-CN" altLang="en-US" smtClean="0">
                <a:latin typeface="Times New Roman" panose="02020603050405020304" pitchFamily="18" charset="0"/>
              </a:rPr>
              <a:t>寻找某个空闲分区，其大小需大于或等于程序的要求。若大于要求，则将该分区分割成两个分区，其中一个分区为要求的大小并标记为“占用”，另一个分区为余下部分并标记为“空闲”。分区的先后次序通常是从内存低端到高端。</a:t>
            </a:r>
            <a:endParaRPr lang="zh-CN" altLang="en-US" smtClean="0">
              <a:latin typeface="宋体" panose="02010600030101010101" pitchFamily="2" charset="-122"/>
            </a:endParaRPr>
          </a:p>
          <a:p>
            <a:pPr eaLnBrk="1" hangingPunct="1">
              <a:lnSpc>
                <a:spcPct val="115000"/>
              </a:lnSpc>
            </a:pPr>
            <a:r>
              <a:rPr lang="zh-CN" altLang="en-US" smtClean="0">
                <a:latin typeface="宋体" panose="02010600030101010101" pitchFamily="2" charset="-122"/>
              </a:rPr>
              <a:t>回收</a:t>
            </a:r>
          </a:p>
          <a:p>
            <a:pPr lvl="1" eaLnBrk="1" hangingPunct="1"/>
            <a:r>
              <a:rPr lang="zh-CN" altLang="en-US" smtClean="0">
                <a:latin typeface="Times New Roman" panose="02020603050405020304" pitchFamily="18" charset="0"/>
              </a:rPr>
              <a:t>将分区标记为“空闲”，若有相邻的空闲分区则需合并成一个空闲分区</a:t>
            </a:r>
            <a:r>
              <a:rPr lang="en-US" altLang="zh-CN" smtClean="0">
                <a:latin typeface="Times New Roman" panose="02020603050405020304" pitchFamily="18" charset="0"/>
              </a:rPr>
              <a:t>(</a:t>
            </a:r>
            <a:r>
              <a:rPr lang="zh-CN" altLang="en-US" smtClean="0">
                <a:latin typeface="Times New Roman" panose="02020603050405020304" pitchFamily="18" charset="0"/>
              </a:rPr>
              <a:t>这时要解决的问题是：合并条件的判断和合并时机的选择</a:t>
            </a:r>
            <a:r>
              <a:rPr lang="en-US" altLang="zh-CN" smtClean="0">
                <a:latin typeface="Times New Roman" panose="02020603050405020304" pitchFamily="18" charset="0"/>
              </a:rPr>
              <a:t>)</a:t>
            </a:r>
            <a:r>
              <a:rPr lang="zh-CN" altLang="en-US" smtClean="0">
                <a:latin typeface="Times New Roman" panose="02020603050405020304" pitchFamily="18" charset="0"/>
              </a:rPr>
              <a:t>。</a:t>
            </a:r>
          </a:p>
          <a:p>
            <a:pPr lvl="1" eaLnBrk="1" hangingPunct="1">
              <a:buFont typeface="Wingdings 2" panose="05020102010507070707" pitchFamily="18" charset="2"/>
              <a:buNone/>
            </a:pPr>
            <a:r>
              <a:rPr lang="zh-CN" altLang="en-US" smtClean="0">
                <a:latin typeface="Times New Roman" panose="02020603050405020304" pitchFamily="18" charset="0"/>
              </a:rPr>
              <a:t>管理简单，只需小量的软件和硬件支持，便于用户了解和使用</a:t>
            </a:r>
            <a:endParaRPr lang="zh-CN" altLang="en-US" smtClean="0">
              <a:latin typeface="宋体" panose="02010600030101010101" pitchFamily="2" charset="-122"/>
            </a:endParaRPr>
          </a:p>
          <a:p>
            <a:pPr lvl="1" eaLnBrk="1" hangingPunct="1">
              <a:buFont typeface="Wingdings 2" panose="05020102010507070707" pitchFamily="18" charset="2"/>
              <a:buNone/>
            </a:pPr>
            <a:r>
              <a:rPr lang="zh-CN" altLang="en-US" smtClean="0">
                <a:latin typeface="宋体" panose="02010600030101010101" pitchFamily="2" charset="-122"/>
              </a:rPr>
              <a:t>支持多道程序设计且不限制道数</a:t>
            </a:r>
          </a:p>
          <a:p>
            <a:pPr lvl="1" eaLnBrk="1" hangingPunct="1">
              <a:buFont typeface="Wingdings 2" panose="05020102010507070707" pitchFamily="18" charset="2"/>
              <a:buNone/>
            </a:pPr>
            <a:r>
              <a:rPr lang="zh-CN" altLang="en-US" smtClean="0">
                <a:latin typeface="宋体" panose="02010600030101010101" pitchFamily="2" charset="-122"/>
              </a:rPr>
              <a:t>没有内部碎片</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53020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8FCA54-6697-4FF6-BACC-16AA84A2567B}" type="slidenum">
              <a:rPr lang="zh-CN" altLang="en-US"/>
              <a:pPr>
                <a:spcBef>
                  <a:spcPct val="0"/>
                </a:spcBef>
              </a:pPr>
              <a:t>31</a:t>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问题：系统实始化时，内存一共有几个分区？表目有几项？</a:t>
            </a:r>
          </a:p>
        </p:txBody>
      </p:sp>
    </p:spTree>
    <p:extLst>
      <p:ext uri="{BB962C8B-B14F-4D97-AF65-F5344CB8AC3E}">
        <p14:creationId xmlns:p14="http://schemas.microsoft.com/office/powerpoint/2010/main" val="36259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C0A5FF-52D9-4714-9A3B-CDA20139E1B4}" type="slidenum">
              <a:rPr lang="zh-CN" altLang="en-US"/>
              <a:pPr>
                <a:spcBef>
                  <a:spcPct val="0"/>
                </a:spcBef>
              </a:pPr>
              <a:t>32</a:t>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0000FF"/>
                </a:solidFill>
                <a:latin typeface="宋体" panose="02010600030101010101" pitchFamily="2" charset="-122"/>
              </a:rPr>
              <a:t>每个空闲块</a:t>
            </a:r>
            <a:r>
              <a:rPr lang="zh-CN" altLang="en-US" smtClean="0">
                <a:latin typeface="宋体" panose="02010600030101010101" pitchFamily="2" charset="-122"/>
              </a:rPr>
              <a:t>的起始几个字节</a:t>
            </a:r>
            <a:r>
              <a:rPr lang="zh-CN" altLang="en-US" smtClean="0">
                <a:solidFill>
                  <a:srgbClr val="0000FF"/>
                </a:solidFill>
                <a:latin typeface="宋体" panose="02010600030101010101" pitchFamily="2" charset="-122"/>
              </a:rPr>
              <a:t>存放指向下一空闲块的指针和本块的大小</a:t>
            </a:r>
            <a:r>
              <a:rPr lang="zh-CN" altLang="en-US" smtClean="0">
                <a:latin typeface="宋体" panose="02010600030101010101" pitchFamily="2" charset="-122"/>
              </a:rPr>
              <a:t>。系统只要设立一个链首指针指向第一个空闲块即可。分配程序可以依照空闲分区链表来查找适合的空闲块进行分配。</a:t>
            </a:r>
          </a:p>
          <a:p>
            <a:pPr eaLnBrk="1" hangingPunct="1"/>
            <a:r>
              <a:rPr lang="zh-CN" altLang="en-US" smtClean="0">
                <a:latin typeface="宋体" panose="02010600030101010101" pitchFamily="2" charset="-122"/>
              </a:rPr>
              <a:t>还有位示图法</a:t>
            </a:r>
          </a:p>
        </p:txBody>
      </p:sp>
    </p:spTree>
    <p:extLst>
      <p:ext uri="{BB962C8B-B14F-4D97-AF65-F5344CB8AC3E}">
        <p14:creationId xmlns:p14="http://schemas.microsoft.com/office/powerpoint/2010/main" val="1055964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BFEEAD0-539F-40A2-BCC5-91672C3B03F0}" type="slidenum">
              <a:rPr lang="zh-CN" altLang="en-US"/>
              <a:pPr>
                <a:spcBef>
                  <a:spcPct val="0"/>
                </a:spcBef>
              </a:pPr>
              <a:t>33</a:t>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endParaRPr lang="zh-CN" altLang="en-US" smtClean="0">
              <a:latin typeface="宋体" panose="02010600030101010101" pitchFamily="2" charset="-122"/>
            </a:endParaRPr>
          </a:p>
        </p:txBody>
      </p:sp>
    </p:spTree>
    <p:extLst>
      <p:ext uri="{BB962C8B-B14F-4D97-AF65-F5344CB8AC3E}">
        <p14:creationId xmlns:p14="http://schemas.microsoft.com/office/powerpoint/2010/main" val="703783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CC19CE6-0709-4161-B187-E5D34DD18CE5}" type="slidenum">
              <a:rPr lang="zh-CN" altLang="en-US"/>
              <a:pPr>
                <a:spcBef>
                  <a:spcPct val="0"/>
                </a:spcBef>
              </a:pPr>
              <a:t>34</a:t>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Arial Unicode MS" panose="020B0604020202020204" pitchFamily="34" charset="-122"/>
              </a:rPr>
              <a:t>算法</a:t>
            </a:r>
          </a:p>
          <a:p>
            <a:pPr lvl="1" eaLnBrk="1" hangingPunct="1"/>
            <a:r>
              <a:rPr lang="zh-CN" altLang="en-US" smtClean="0">
                <a:latin typeface="Times New Roman" panose="02020603050405020304" pitchFamily="18" charset="0"/>
              </a:rPr>
              <a:t>按空闲分区的先后次序，从头查找，找到符合要求的第一个分区</a:t>
            </a:r>
          </a:p>
          <a:p>
            <a:pPr eaLnBrk="1" hangingPunct="1"/>
            <a:r>
              <a:rPr lang="zh-CN" altLang="en-US" smtClean="0">
                <a:latin typeface="Times New Roman" panose="02020603050405020304" pitchFamily="18" charset="0"/>
              </a:rPr>
              <a:t>特点</a:t>
            </a:r>
          </a:p>
          <a:p>
            <a:pPr lvl="1" eaLnBrk="1" hangingPunct="1">
              <a:buFont typeface="Wingdings 2" panose="05020102010507070707" pitchFamily="18" charset="2"/>
              <a:buNone/>
            </a:pPr>
            <a:endParaRPr lang="zh-CN" altLang="en-US" smtClean="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221457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3E20A1A-CCB8-40F7-9D68-836C751AA044}" type="slidenum">
              <a:rPr lang="zh-CN" altLang="en-US"/>
              <a:pPr>
                <a:spcBef>
                  <a:spcPct val="0"/>
                </a:spcBef>
              </a:pPr>
              <a:t>35</a:t>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pPr>
            <a:r>
              <a:rPr lang="zh-CN" altLang="en-US" b="1" smtClean="0">
                <a:latin typeface="Times New Roman" panose="02020603050405020304" pitchFamily="18" charset="0"/>
              </a:rPr>
              <a:t>其内存分配图及分配后空闲分区表如下</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28693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87C624F-DD02-49E7-B269-3314B66C7A14}" type="slidenum">
              <a:rPr lang="zh-CN" altLang="en-US"/>
              <a:pPr>
                <a:spcBef>
                  <a:spcPct val="0"/>
                </a:spcBef>
              </a:pPr>
              <a:t>6</a:t>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Times New Roman" panose="02020603050405020304" pitchFamily="18" charset="0"/>
              </a:rPr>
              <a:t>要使程序运行，必须创建进程，而</a:t>
            </a:r>
          </a:p>
          <a:p>
            <a:pPr eaLnBrk="1" hangingPunct="1"/>
            <a:r>
              <a:rPr lang="zh-CN" altLang="en-US" b="1" smtClean="0">
                <a:latin typeface="Times New Roman" panose="02020603050405020304" pitchFamily="18" charset="0"/>
              </a:rPr>
              <a:t>符号地址</a:t>
            </a:r>
          </a:p>
          <a:p>
            <a:pPr eaLnBrk="1" hangingPunct="1"/>
            <a:r>
              <a:rPr lang="zh-CN" altLang="en-US" b="1" smtClean="0">
                <a:latin typeface="Times New Roman" panose="02020603050405020304" pitchFamily="18" charset="0"/>
              </a:rPr>
              <a:t>逻辑地址</a:t>
            </a:r>
          </a:p>
          <a:p>
            <a:pPr eaLnBrk="1" hangingPunct="1"/>
            <a:r>
              <a:rPr lang="zh-CN" altLang="en-US" b="1" smtClean="0">
                <a:latin typeface="Times New Roman" panose="02020603050405020304" pitchFamily="18" charset="0"/>
              </a:rPr>
              <a:t>绝对地址</a:t>
            </a:r>
          </a:p>
        </p:txBody>
      </p:sp>
    </p:spTree>
    <p:extLst>
      <p:ext uri="{BB962C8B-B14F-4D97-AF65-F5344CB8AC3E}">
        <p14:creationId xmlns:p14="http://schemas.microsoft.com/office/powerpoint/2010/main" val="2077492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85B782-97DF-4555-A3C3-A40A0348A1CD}" type="slidenum">
              <a:rPr lang="zh-CN" altLang="en-US"/>
              <a:pPr>
                <a:spcBef>
                  <a:spcPct val="0"/>
                </a:spcBef>
              </a:pPr>
              <a:t>36</a:t>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2" panose="05020102010507070707" pitchFamily="18" charset="2"/>
              <a:buNone/>
            </a:pPr>
            <a:r>
              <a:rPr lang="zh-CN" altLang="en-US" b="1" smtClean="0">
                <a:latin typeface="Times New Roman" panose="02020603050405020304" pitchFamily="18" charset="0"/>
              </a:rPr>
              <a:t>优先利用内存低地址部分的空闲分区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从而保留了高地址部分的大空闲区。但由于低地址部分不断被划分</a:t>
            </a:r>
            <a:r>
              <a:rPr lang="en-US" altLang="zh-CN" b="1" smtClean="0">
                <a:latin typeface="Times New Roman" panose="02020603050405020304" pitchFamily="18" charset="0"/>
              </a:rPr>
              <a:t>,</a:t>
            </a:r>
            <a:r>
              <a:rPr lang="zh-CN" altLang="en-US" b="1" smtClean="0">
                <a:latin typeface="Times New Roman" panose="02020603050405020304" pitchFamily="18" charset="0"/>
              </a:rPr>
              <a:t>致使低地址端留下许多难以利用的很小的空闲分区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外碎片或外零头</a:t>
            </a:r>
            <a:r>
              <a:rPr lang="en-US" altLang="zh-CN" b="1" smtClean="0">
                <a:latin typeface="Times New Roman" panose="02020603050405020304" pitchFamily="18" charset="0"/>
              </a:rPr>
              <a:t>),</a:t>
            </a:r>
            <a:r>
              <a:rPr lang="zh-CN" altLang="en-US" b="1" smtClean="0">
                <a:latin typeface="Times New Roman" panose="02020603050405020304" pitchFamily="18" charset="0"/>
              </a:rPr>
              <a:t>而每次查找又都是从低地址部分开始</a:t>
            </a:r>
            <a:r>
              <a:rPr lang="en-US" altLang="zh-CN" b="1" smtClean="0">
                <a:latin typeface="Times New Roman" panose="02020603050405020304" pitchFamily="18" charset="0"/>
              </a:rPr>
              <a:t>,</a:t>
            </a:r>
            <a:r>
              <a:rPr lang="zh-CN" altLang="en-US" b="1" smtClean="0">
                <a:latin typeface="Times New Roman" panose="02020603050405020304" pitchFamily="18" charset="0"/>
              </a:rPr>
              <a:t>这无疑增加了查找可用空闲分区的开销。</a:t>
            </a:r>
          </a:p>
        </p:txBody>
      </p:sp>
    </p:spTree>
    <p:extLst>
      <p:ext uri="{BB962C8B-B14F-4D97-AF65-F5344CB8AC3E}">
        <p14:creationId xmlns:p14="http://schemas.microsoft.com/office/powerpoint/2010/main" val="23258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4E751F-3DA3-4DE8-8003-994C56C4AAD7}" type="slidenum">
              <a:rPr lang="zh-CN" altLang="en-US"/>
              <a:pPr>
                <a:spcBef>
                  <a:spcPct val="0"/>
                </a:spcBef>
              </a:pPr>
              <a:t>37</a:t>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Unicode MS" panose="020B0604020202020204" pitchFamily="34" charset="-122"/>
              </a:rPr>
              <a:t>算法</a:t>
            </a:r>
          </a:p>
          <a:p>
            <a:pPr lvl="1" eaLnBrk="1" hangingPunct="1"/>
            <a:r>
              <a:rPr lang="zh-CN" altLang="en-US" smtClean="0">
                <a:latin typeface="宋体" panose="02010600030101010101" pitchFamily="2" charset="-122"/>
              </a:rPr>
              <a:t>类似于首次适应法。每次选择空闲分区时，总是从上次查找结束的地方开始</a:t>
            </a:r>
            <a:r>
              <a:rPr lang="zh-CN" altLang="en-US" smtClean="0">
                <a:latin typeface="Times New Roman" panose="02020603050405020304" pitchFamily="18" charset="0"/>
              </a:rPr>
              <a:t>（到最后分区时再回到开头），找到符合要求的第一个分区</a:t>
            </a:r>
          </a:p>
          <a:p>
            <a:pPr eaLnBrk="1" hangingPunct="1"/>
            <a:r>
              <a:rPr lang="zh-CN" altLang="en-US" smtClean="0">
                <a:latin typeface="Times New Roman" panose="02020603050405020304" pitchFamily="18" charset="0"/>
              </a:rPr>
              <a:t>特点</a:t>
            </a:r>
          </a:p>
          <a:p>
            <a:pPr lvl="1" eaLnBrk="1" hangingPunct="1"/>
            <a:r>
              <a:rPr lang="zh-CN" altLang="en-US" smtClean="0">
                <a:solidFill>
                  <a:srgbClr val="FF0000"/>
                </a:solidFill>
                <a:latin typeface="Times New Roman" panose="02020603050405020304" pitchFamily="18" charset="0"/>
              </a:rPr>
              <a:t>分配和释放的时间性能较好，使空闲分区分布得更均匀，但较大的空闲分区不易保留。</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941054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D9E6F86-F0D8-4A1B-84CC-31BE29D66C3D}" type="slidenum">
              <a:rPr lang="zh-CN" altLang="en-US"/>
              <a:pPr>
                <a:spcBef>
                  <a:spcPct val="0"/>
                </a:spcBef>
              </a:pPr>
              <a:t>38</a:t>
            </a:fld>
            <a:endParaRPr lang="en-US" altLang="zh-CN"/>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0"/>
              </a:spcBef>
            </a:pPr>
            <a:r>
              <a:rPr lang="zh-CN" altLang="en-US" b="1" smtClean="0">
                <a:latin typeface="Times New Roman" panose="02020603050405020304" pitchFamily="18" charset="0"/>
              </a:rPr>
              <a:t>其内存分配图及分配后空闲分区表如下</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650633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4604137-27DA-4BFD-BB78-5C9A36E3F099}" type="slidenum">
              <a:rPr lang="zh-CN" altLang="en-US"/>
              <a:pPr>
                <a:spcBef>
                  <a:spcPct val="0"/>
                </a:spcBef>
              </a:pPr>
              <a:t>39</a:t>
            </a:fld>
            <a:endParaRPr lang="en-US" altLang="zh-CN"/>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图要修改</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66911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FBAB700-5569-4798-B62E-7C439A99E106}" type="slidenum">
              <a:rPr lang="zh-CN" altLang="en-US"/>
              <a:pPr>
                <a:spcBef>
                  <a:spcPct val="0"/>
                </a:spcBef>
              </a:pPr>
              <a:t>40</a:t>
            </a:fld>
            <a:endParaRPr lang="en-US" altLang="zh-CN"/>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Times New Roman" panose="02020603050405020304" pitchFamily="18" charset="0"/>
              </a:rPr>
              <a:t>算法</a:t>
            </a:r>
          </a:p>
          <a:p>
            <a:pPr lvl="1" algn="just" eaLnBrk="1" hangingPunct="1">
              <a:spcBef>
                <a:spcPct val="0"/>
              </a:spcBef>
            </a:pPr>
            <a:r>
              <a:rPr lang="zh-CN" altLang="en-US" smtClean="0">
                <a:latin typeface="Times New Roman" panose="02020603050405020304" pitchFamily="18" charset="0"/>
              </a:rPr>
              <a:t>接到内存申请时，在空闲块链表中找到一个满足请求的最小空闲块进行分配</a:t>
            </a:r>
          </a:p>
        </p:txBody>
      </p:sp>
    </p:spTree>
    <p:extLst>
      <p:ext uri="{BB962C8B-B14F-4D97-AF65-F5344CB8AC3E}">
        <p14:creationId xmlns:p14="http://schemas.microsoft.com/office/powerpoint/2010/main" val="3695630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3A5CB7B-02EC-4148-8C73-032879668EFB}" type="slidenum">
              <a:rPr lang="zh-CN" altLang="en-US"/>
              <a:pPr>
                <a:spcBef>
                  <a:spcPct val="0"/>
                </a:spcBef>
              </a:pPr>
              <a:t>43</a:t>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Times New Roman" panose="02020603050405020304" pitchFamily="18" charset="0"/>
              </a:rPr>
              <a:t>若存在与作业大小一致的空闲分区，则它必然被选中，否则只划分比作业稍大的空闲分区，从而保留了大的空闲分区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但空闲区一般不可能正好和它申请的内存空间大小一样，因而将其分割成两部分时，往往使剩下的空闲区非常小，从而在存储器中留下许多难以利用的小空闲区（碎片或零头）。</a:t>
            </a:r>
          </a:p>
          <a:p>
            <a:pPr eaLnBrk="1" hangingPunct="1"/>
            <a:r>
              <a:rPr lang="zh-CN" altLang="en-US" sz="1300" smtClean="0">
                <a:solidFill>
                  <a:srgbClr val="0000CC"/>
                </a:solidFill>
                <a:latin typeface="Times New Roman" panose="02020603050405020304" pitchFamily="18" charset="0"/>
              </a:rPr>
              <a:t>选择分区时总是寻找其大小最接近于作业所要求的存储区域。较大的空闲分区可以被保留。</a:t>
            </a:r>
          </a:p>
        </p:txBody>
      </p:sp>
    </p:spTree>
    <p:extLst>
      <p:ext uri="{BB962C8B-B14F-4D97-AF65-F5344CB8AC3E}">
        <p14:creationId xmlns:p14="http://schemas.microsoft.com/office/powerpoint/2010/main" val="2738257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17E7ED0-A977-4469-8FB1-D92D4B24F918}" type="slidenum">
              <a:rPr lang="zh-CN" altLang="en-US"/>
              <a:pPr>
                <a:spcBef>
                  <a:spcPct val="0"/>
                </a:spcBef>
              </a:pPr>
              <a:t>44</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Arial Unicode MS" panose="020B0604020202020204" pitchFamily="34" charset="-122"/>
              </a:rPr>
              <a:t>第一次到此</a:t>
            </a:r>
          </a:p>
          <a:p>
            <a:pPr algn="just" eaLnBrk="1" hangingPunct="1">
              <a:spcBef>
                <a:spcPct val="0"/>
              </a:spcBef>
            </a:pPr>
            <a:r>
              <a:rPr lang="zh-CN" altLang="en-US" smtClean="0">
                <a:latin typeface="Arial Unicode MS" panose="020B0604020202020204" pitchFamily="34" charset="-122"/>
              </a:rPr>
              <a:t>算法：</a:t>
            </a:r>
            <a:r>
              <a:rPr lang="zh-CN" altLang="en-US" smtClean="0">
                <a:latin typeface="Times New Roman" panose="02020603050405020304" pitchFamily="18" charset="0"/>
              </a:rPr>
              <a:t>接到内存申请时，在空闲块链表中找到一个满足请求的最大空闲块进行分配。</a:t>
            </a:r>
            <a:r>
              <a:rPr lang="zh-CN" altLang="en-US" smtClean="0">
                <a:latin typeface="宋体" panose="02010600030101010101" pitchFamily="2" charset="-122"/>
              </a:rPr>
              <a:t>与最佳适应法相反，它在为作业选择存储块时，总是寻找最大的空闲分区。</a:t>
            </a:r>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15226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BD7280-20BE-43B1-A76C-5F4F747ABDB9}" type="slidenum">
              <a:rPr lang="zh-CN" altLang="en-US"/>
              <a:pPr>
                <a:spcBef>
                  <a:spcPct val="0"/>
                </a:spcBef>
              </a:pPr>
              <a:t>47</a:t>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Times New Roman" panose="02020603050405020304" pitchFamily="18" charset="0"/>
              </a:rPr>
              <a:t>总是挑选满足作业要求的最大的分区分配给作业。这样使分给作业后剩下的空闲分区也较大，可装下其它作业。但由于最大的空闲分区总是因首先分配而划分，当有大作业到来时，其存储空间的申请往往会得不到满足</a:t>
            </a:r>
          </a:p>
        </p:txBody>
      </p:sp>
    </p:spTree>
    <p:extLst>
      <p:ext uri="{BB962C8B-B14F-4D97-AF65-F5344CB8AC3E}">
        <p14:creationId xmlns:p14="http://schemas.microsoft.com/office/powerpoint/2010/main" val="1671658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0C30C4F-5CE0-49EB-973A-EA51990E1E06}" type="slidenum">
              <a:rPr lang="zh-CN" altLang="en-US"/>
              <a:pPr>
                <a:spcBef>
                  <a:spcPct val="0"/>
                </a:spcBef>
              </a:pPr>
              <a:t>49</a:t>
            </a:fld>
            <a:endParaRPr lang="en-US" altLang="zh-CN"/>
          </a:p>
        </p:txBody>
      </p:sp>
      <p:sp>
        <p:nvSpPr>
          <p:cNvPr id="79875" name="Rectangle 2"/>
          <p:cNvSpPr>
            <a:spLocks noGrp="1" noRot="1" noChangeAspect="1" noChangeArrowheads="1" noTextEdit="1"/>
          </p:cNvSpPr>
          <p:nvPr>
            <p:ph type="sldImg"/>
          </p:nvPr>
        </p:nvSpPr>
        <p:spPr>
          <a:xfrm>
            <a:off x="960438" y="739775"/>
            <a:ext cx="4938712" cy="3703638"/>
          </a:xfrm>
        </p:spPr>
      </p:sp>
      <p:sp>
        <p:nvSpPr>
          <p:cNvPr id="79876"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1001302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09925B9-A5B5-4E39-9B06-69212A85C18C}" type="slidenum">
              <a:rPr lang="zh-CN" altLang="en-US"/>
              <a:pPr>
                <a:spcBef>
                  <a:spcPct val="0"/>
                </a:spcBef>
              </a:pPr>
              <a:t>50</a:t>
            </a:fld>
            <a:endParaRPr lang="en-US" altLang="zh-CN"/>
          </a:p>
        </p:txBody>
      </p:sp>
      <p:sp>
        <p:nvSpPr>
          <p:cNvPr id="81923" name="Rectangle 2"/>
          <p:cNvSpPr>
            <a:spLocks noGrp="1" noRot="1" noChangeAspect="1" noChangeArrowheads="1" noTextEdit="1"/>
          </p:cNvSpPr>
          <p:nvPr>
            <p:ph type="sldImg"/>
          </p:nvPr>
        </p:nvSpPr>
        <p:spPr>
          <a:xfrm>
            <a:off x="960438" y="739775"/>
            <a:ext cx="4938712" cy="3703638"/>
          </a:xfrm>
        </p:spPr>
      </p:sp>
      <p:sp>
        <p:nvSpPr>
          <p:cNvPr id="81924"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324281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4BF7BD0-1164-42A6-B4C8-90C87917FD85}" type="slidenum">
              <a:rPr lang="zh-CN" altLang="en-US"/>
              <a:pPr>
                <a:spcBef>
                  <a:spcPct val="0"/>
                </a:spcBef>
              </a:pPr>
              <a:t>8</a:t>
            </a:fld>
            <a:endParaRPr lang="en-US" altLang="zh-CN"/>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分别对应于绝对装入、可重定位装入、动态装入</a:t>
            </a:r>
          </a:p>
          <a:p>
            <a:pPr lvl="2" eaLnBrk="1" hangingPunct="1">
              <a:lnSpc>
                <a:spcPct val="110000"/>
              </a:lnSpc>
              <a:buFont typeface="Wingdings" panose="05000000000000000000" pitchFamily="2" charset="2"/>
              <a:buNone/>
            </a:pPr>
            <a:endParaRPr lang="zh-CN" altLang="en-US" sz="1800" smtClean="0">
              <a:latin typeface="Times New Roman" panose="02020603050405020304" pitchFamily="18" charset="0"/>
            </a:endParaRPr>
          </a:p>
          <a:p>
            <a:pPr eaLnBrk="1" hangingPunct="1">
              <a:lnSpc>
                <a:spcPct val="110000"/>
              </a:lnSpc>
            </a:pPr>
            <a:endParaRPr lang="zh-CN" altLang="en-US" sz="1800"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3668400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3254513-C617-49B8-A21F-6EAFC222E6B1}" type="slidenum">
              <a:rPr lang="zh-CN" altLang="en-US"/>
              <a:pPr>
                <a:spcBef>
                  <a:spcPct val="0"/>
                </a:spcBef>
              </a:pPr>
              <a:t>51</a:t>
            </a:fld>
            <a:endParaRPr lang="en-US" altLang="zh-CN"/>
          </a:p>
        </p:txBody>
      </p:sp>
      <p:sp>
        <p:nvSpPr>
          <p:cNvPr id="83971" name="Rectangle 2"/>
          <p:cNvSpPr>
            <a:spLocks noGrp="1" noRot="1" noChangeAspect="1" noChangeArrowheads="1" noTextEdit="1"/>
          </p:cNvSpPr>
          <p:nvPr>
            <p:ph type="sldImg"/>
          </p:nvPr>
        </p:nvSpPr>
        <p:spPr>
          <a:xfrm>
            <a:off x="960438" y="739775"/>
            <a:ext cx="4938712" cy="3703638"/>
          </a:xfrm>
        </p:spPr>
      </p:sp>
      <p:sp>
        <p:nvSpPr>
          <p:cNvPr id="83972"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826991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5F263C-E66A-4E64-B0BC-23C8273C2712}" type="slidenum">
              <a:rPr lang="zh-CN" altLang="en-US"/>
              <a:pPr>
                <a:spcBef>
                  <a:spcPct val="0"/>
                </a:spcBef>
              </a:pPr>
              <a:t>52</a:t>
            </a:fld>
            <a:endParaRPr lang="en-US" altLang="zh-CN"/>
          </a:p>
        </p:txBody>
      </p:sp>
      <p:sp>
        <p:nvSpPr>
          <p:cNvPr id="86019" name="Rectangle 2"/>
          <p:cNvSpPr>
            <a:spLocks noGrp="1" noRot="1" noChangeAspect="1" noChangeArrowheads="1" noTextEdit="1"/>
          </p:cNvSpPr>
          <p:nvPr>
            <p:ph type="sldImg"/>
          </p:nvPr>
        </p:nvSpPr>
        <p:spPr>
          <a:xfrm>
            <a:off x="960438" y="739775"/>
            <a:ext cx="4938712" cy="3703638"/>
          </a:xfrm>
        </p:spPr>
      </p:sp>
      <p:sp>
        <p:nvSpPr>
          <p:cNvPr id="86020"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3215979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12B31D-E407-4365-8EDE-BD02BBD1BD52}" type="slidenum">
              <a:rPr lang="zh-CN" altLang="en-US"/>
              <a:pPr>
                <a:spcBef>
                  <a:spcPct val="0"/>
                </a:spcBef>
              </a:pPr>
              <a:t>53</a:t>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利用某种分配算法，从空闲分区表</a:t>
            </a:r>
            <a:r>
              <a:rPr lang="en-US" altLang="zh-CN" smtClean="0">
                <a:latin typeface="Times New Roman" panose="02020603050405020304" pitchFamily="18" charset="0"/>
              </a:rPr>
              <a:t>/</a:t>
            </a:r>
            <a:r>
              <a:rPr lang="zh-CN" altLang="en-US" smtClean="0">
                <a:latin typeface="Times New Roman" panose="02020603050405020304" pitchFamily="18" charset="0"/>
              </a:rPr>
              <a:t>链中找到所需大小的分区。</a:t>
            </a:r>
          </a:p>
        </p:txBody>
      </p:sp>
    </p:spTree>
    <p:extLst>
      <p:ext uri="{BB962C8B-B14F-4D97-AF65-F5344CB8AC3E}">
        <p14:creationId xmlns:p14="http://schemas.microsoft.com/office/powerpoint/2010/main" val="252877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56D7D0E-EA72-49AD-B490-048ED18E742C}" type="slidenum">
              <a:rPr lang="zh-CN" altLang="en-US"/>
              <a:pPr>
                <a:spcBef>
                  <a:spcPct val="0"/>
                </a:spcBef>
              </a:pPr>
              <a:t>54</a:t>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只有表的组织情况反映出算法不同。</a:t>
            </a:r>
          </a:p>
        </p:txBody>
      </p:sp>
    </p:spTree>
    <p:extLst>
      <p:ext uri="{BB962C8B-B14F-4D97-AF65-F5344CB8AC3E}">
        <p14:creationId xmlns:p14="http://schemas.microsoft.com/office/powerpoint/2010/main" val="3487494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66EE709-8B93-436D-9561-22698E7E9E8D}" type="slidenum">
              <a:rPr lang="zh-CN" altLang="en-US"/>
              <a:pPr>
                <a:spcBef>
                  <a:spcPct val="0"/>
                </a:spcBef>
              </a:pPr>
              <a:t>55</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800" smtClean="0">
                <a:latin typeface="Times New Roman" panose="02020603050405020304" pitchFamily="18" charset="0"/>
              </a:rPr>
              <a:t>当作业执行结束时，应回收已使用完毕的分区。系统根据回收分区的大小及首地址，在空闲分区表中检查是否有邻接的空闲分区，如有，则合成为一个大的空闲分区，然后修改有关的分区状态信息。</a:t>
            </a:r>
          </a:p>
          <a:p>
            <a:pPr eaLnBrk="1" hangingPunct="1"/>
            <a:endParaRPr lang="zh-CN" altLang="en-US" sz="1800" smtClean="0">
              <a:latin typeface="Times New Roman" panose="02020603050405020304" pitchFamily="18" charset="0"/>
            </a:endParaRPr>
          </a:p>
          <a:p>
            <a:pPr eaLnBrk="1" hangingPunct="1"/>
            <a:r>
              <a:rPr lang="zh-CN" altLang="en-US" sz="1800" smtClean="0">
                <a:latin typeface="Times New Roman" panose="02020603050405020304" pitchFamily="18" charset="0"/>
              </a:rPr>
              <a:t>不能进行扩充。保护采用界地址方式</a:t>
            </a:r>
          </a:p>
          <a:p>
            <a:pPr eaLnBrk="1" hangingPunct="1"/>
            <a:endParaRPr lang="zh-CN" altLang="en-US" sz="1800" smtClean="0">
              <a:latin typeface="Times New Roman" panose="02020603050405020304" pitchFamily="18" charset="0"/>
            </a:endParaRPr>
          </a:p>
        </p:txBody>
      </p:sp>
    </p:spTree>
    <p:extLst>
      <p:ext uri="{BB962C8B-B14F-4D97-AF65-F5344CB8AC3E}">
        <p14:creationId xmlns:p14="http://schemas.microsoft.com/office/powerpoint/2010/main" val="1392950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E613DD8-43E9-47AE-80AE-EE22F0062083}" type="slidenum">
              <a:rPr lang="zh-CN" altLang="en-US"/>
              <a:pPr>
                <a:spcBef>
                  <a:spcPct val="0"/>
                </a:spcBef>
              </a:pPr>
              <a:t>56</a:t>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一、单一连续分配方式</a:t>
            </a:r>
            <a:r>
              <a:rPr lang="en-US" altLang="zh-CN" smtClean="0">
                <a:latin typeface="Times New Roman" panose="02020603050405020304" pitchFamily="18" charset="0"/>
              </a:rPr>
              <a:t>(</a:t>
            </a:r>
            <a:r>
              <a:rPr lang="zh-CN" altLang="en-US" smtClean="0">
                <a:latin typeface="Times New Roman" panose="02020603050405020304" pitchFamily="18" charset="0"/>
              </a:rPr>
              <a:t>单道作业固定分区</a:t>
            </a:r>
            <a:r>
              <a:rPr lang="en-US" altLang="zh-CN" smtClean="0">
                <a:latin typeface="Times New Roman" panose="02020603050405020304" pitchFamily="18" charset="0"/>
              </a:rPr>
              <a:t>)</a:t>
            </a:r>
            <a:endParaRPr lang="zh-CN" altLang="en-US" smtClean="0">
              <a:latin typeface="华文隶书" panose="02010800040101010101" pitchFamily="2" charset="-122"/>
            </a:endParaRPr>
          </a:p>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a:p>
            <a:pPr eaLnBrk="1" hangingPunct="1"/>
            <a:r>
              <a:rPr lang="zh-CN" altLang="en-US" smtClean="0">
                <a:latin typeface="华文隶书" panose="02010800040101010101" pitchFamily="2" charset="-122"/>
              </a:rPr>
              <a:t>三、动态分区分配方式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多道作业可变分区</a:t>
            </a:r>
            <a:r>
              <a:rPr lang="en-US" altLang="zh-CN" smtClean="0">
                <a:latin typeface="华文隶书" panose="02010800040101010101" pitchFamily="2" charset="-122"/>
              </a:rPr>
              <a:t>)</a:t>
            </a:r>
          </a:p>
          <a:p>
            <a:pPr eaLnBrk="1" hangingPunct="1"/>
            <a:r>
              <a:rPr lang="zh-CN" altLang="en-US" smtClean="0">
                <a:latin typeface="华文隶书" panose="02010800040101010101" pitchFamily="2" charset="-122"/>
              </a:rPr>
              <a:t>都是静态重定位方式。都不能扩充。</a:t>
            </a:r>
          </a:p>
        </p:txBody>
      </p:sp>
    </p:spTree>
    <p:extLst>
      <p:ext uri="{BB962C8B-B14F-4D97-AF65-F5344CB8AC3E}">
        <p14:creationId xmlns:p14="http://schemas.microsoft.com/office/powerpoint/2010/main" val="2735142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E0A335-F80B-48AF-B881-E328C94249B2}" type="slidenum">
              <a:rPr lang="zh-CN" altLang="en-US"/>
              <a:pPr>
                <a:spcBef>
                  <a:spcPct val="0"/>
                </a:spcBef>
              </a:pPr>
              <a:t>57</a:t>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如图所示系统中有四个小空闲分区，不相邻，但总容量为</a:t>
            </a:r>
            <a:r>
              <a:rPr lang="en-US" altLang="zh-CN" smtClean="0">
                <a:latin typeface="Times New Roman" panose="02020603050405020304" pitchFamily="18" charset="0"/>
              </a:rPr>
              <a:t>90KB</a:t>
            </a:r>
            <a:r>
              <a:rPr lang="zh-CN" altLang="en-US" smtClean="0">
                <a:latin typeface="Times New Roman" panose="02020603050405020304" pitchFamily="18" charset="0"/>
              </a:rPr>
              <a:t>，如果现有一作业要求分配</a:t>
            </a:r>
            <a:r>
              <a:rPr lang="en-US" altLang="zh-CN" smtClean="0">
                <a:latin typeface="Times New Roman" panose="02020603050405020304" pitchFamily="18" charset="0"/>
              </a:rPr>
              <a:t>40KB</a:t>
            </a:r>
            <a:r>
              <a:rPr lang="zh-CN" altLang="en-US" smtClean="0">
                <a:latin typeface="Times New Roman" panose="02020603050405020304" pitchFamily="18" charset="0"/>
              </a:rPr>
              <a:t>的内存空间，由于系统中所有空闲分区的容量均小于</a:t>
            </a:r>
            <a:r>
              <a:rPr lang="en-US" altLang="zh-CN" smtClean="0">
                <a:latin typeface="Times New Roman" panose="02020603050405020304" pitchFamily="18" charset="0"/>
              </a:rPr>
              <a:t>40KB</a:t>
            </a:r>
            <a:r>
              <a:rPr lang="zh-CN" altLang="en-US" smtClean="0">
                <a:latin typeface="Times New Roman" panose="02020603050405020304" pitchFamily="18" charset="0"/>
              </a:rPr>
              <a:t>，故此作业无法装入内存。</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45239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6C7ABB-B2B8-4B08-8D42-CEFEBF2BDF2C}" type="slidenum">
              <a:rPr lang="zh-CN" altLang="en-US"/>
              <a:pPr>
                <a:spcBef>
                  <a:spcPct val="0"/>
                </a:spcBef>
              </a:pPr>
              <a:t>58</a:t>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120000"/>
              </a:lnSpc>
              <a:buFont typeface="Wingdings" panose="05000000000000000000" pitchFamily="2" charset="2"/>
              <a:buNone/>
            </a:pPr>
            <a:r>
              <a:rPr lang="zh-CN" altLang="en-US" smtClean="0">
                <a:latin typeface="宋体" panose="02010600030101010101" pitchFamily="2" charset="-122"/>
              </a:rPr>
              <a:t>由于固定分区存储管理技术已经淘汰，所以不考虑内部碎片问题。</a:t>
            </a:r>
            <a:endParaRPr lang="zh-CN" altLang="en-US" sz="1800" smtClean="0">
              <a:latin typeface="Times New Roman" panose="02020603050405020304" pitchFamily="18" charset="0"/>
            </a:endParaRPr>
          </a:p>
          <a:p>
            <a:pPr marL="228600" indent="-228600" eaLnBrk="1" hangingPunct="1">
              <a:lnSpc>
                <a:spcPct val="120000"/>
              </a:lnSpc>
              <a:buFont typeface="Wingdings" panose="05000000000000000000" pitchFamily="2" charset="2"/>
              <a:buNone/>
            </a:pPr>
            <a:r>
              <a:rPr lang="zh-CN" altLang="en-US" smtClean="0">
                <a:latin typeface="Times New Roman" panose="02020603050405020304" pitchFamily="18" charset="0"/>
              </a:rPr>
              <a:t>（作业在内存中的位置发生了变化，这就必须对其地址加以修改或变换即动态重定位）</a:t>
            </a:r>
          </a:p>
          <a:p>
            <a:pPr marL="228600" indent="-228600" eaLnBrk="1" hangingPunct="1">
              <a:lnSpc>
                <a:spcPct val="120000"/>
              </a:lnSpc>
              <a:buFont typeface="Wingdings" panose="05000000000000000000" pitchFamily="2" charset="2"/>
              <a:buNone/>
            </a:pPr>
            <a:r>
              <a:rPr lang="zh-CN" altLang="en-US" smtClean="0">
                <a:latin typeface="Times New Roman" panose="02020603050405020304" pitchFamily="18" charset="0"/>
              </a:rPr>
              <a:t>程序浮动</a:t>
            </a:r>
            <a:endParaRPr lang="zh-CN" altLang="en-US" sz="1800" smtClean="0">
              <a:latin typeface="Times New Roman" panose="02020603050405020304" pitchFamily="18" charset="0"/>
            </a:endParaRPr>
          </a:p>
          <a:p>
            <a:pPr marL="228600" indent="-228600" eaLnBrk="1" hangingPunct="1">
              <a:lnSpc>
                <a:spcPct val="120000"/>
              </a:lnSpc>
              <a:buFont typeface="Wingdings" panose="05000000000000000000" pitchFamily="2" charset="2"/>
              <a:buNone/>
            </a:pPr>
            <a:r>
              <a:rPr lang="zh-CN" altLang="en-US" sz="1800" smtClean="0">
                <a:latin typeface="Times New Roman" panose="02020603050405020304" pitchFamily="18" charset="0"/>
              </a:rPr>
              <a:t>拼接时机：分区回收时；当找不到足够大的空闲分区且总空闲分区容量可以满足作业要求时。</a:t>
            </a:r>
          </a:p>
          <a:p>
            <a:pPr marL="228600" indent="-228600" eaLnBrk="1" hangingPunct="1"/>
            <a:r>
              <a:rPr lang="zh-CN" altLang="en-US" sz="1400" smtClean="0">
                <a:latin typeface="Times New Roman" panose="02020603050405020304" pitchFamily="18" charset="0"/>
              </a:rPr>
              <a:t>离散分配方式：分页或分段</a:t>
            </a:r>
          </a:p>
        </p:txBody>
      </p:sp>
    </p:spTree>
    <p:extLst>
      <p:ext uri="{BB962C8B-B14F-4D97-AF65-F5344CB8AC3E}">
        <p14:creationId xmlns:p14="http://schemas.microsoft.com/office/powerpoint/2010/main" val="4150208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3C876D-4BF3-4E84-885D-C3B5D0AB6B83}" type="slidenum">
              <a:rPr lang="zh-CN" altLang="en-US"/>
              <a:pPr>
                <a:spcBef>
                  <a:spcPct val="0"/>
                </a:spcBef>
              </a:pPr>
              <a:t>63</a:t>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问题出在连续分配上。如果不连续呢？</a:t>
            </a:r>
          </a:p>
          <a:p>
            <a:pPr eaLnBrk="1" hangingPunct="1"/>
            <a:endParaRPr lang="zh-CN" altLang="en-US" smtClean="0">
              <a:latin typeface="Times New Roman" panose="02020603050405020304" pitchFamily="18" charset="0"/>
            </a:endParaRPr>
          </a:p>
          <a:p>
            <a:pPr eaLnBrk="1" hangingPunct="1">
              <a:lnSpc>
                <a:spcPct val="120000"/>
              </a:lnSpc>
              <a:buClr>
                <a:srgbClr val="FF0000"/>
              </a:buClr>
              <a:buFont typeface="Wingdings" panose="05000000000000000000" pitchFamily="2" charset="2"/>
              <a:buNone/>
            </a:pPr>
            <a:r>
              <a:rPr lang="zh-CN" altLang="en-US" sz="1400" b="1" smtClean="0">
                <a:solidFill>
                  <a:schemeClr val="folHlink"/>
                </a:solidFill>
                <a:latin typeface="楷体_GB2312" pitchFamily="49" charset="-122"/>
              </a:rPr>
              <a:t>连续分配存储管理方式产生的问题</a:t>
            </a:r>
          </a:p>
          <a:p>
            <a:pPr eaLnBrk="1" hangingPunct="1">
              <a:lnSpc>
                <a:spcPct val="120000"/>
              </a:lnSpc>
              <a:buClr>
                <a:srgbClr val="FF0000"/>
              </a:buClr>
              <a:buFont typeface="Wingdings" panose="05000000000000000000" pitchFamily="2" charset="2"/>
              <a:buNone/>
            </a:pPr>
            <a:r>
              <a:rPr lang="zh-CN" altLang="en-US" sz="1400" b="1" smtClean="0">
                <a:latin typeface="楷体_GB2312" pitchFamily="49" charset="-122"/>
              </a:rPr>
              <a:t>      </a:t>
            </a:r>
            <a:r>
              <a:rPr lang="zh-CN" altLang="en-US" b="1" smtClean="0">
                <a:latin typeface="宋体" panose="02010600030101010101" pitchFamily="2" charset="-122"/>
              </a:rPr>
              <a:t>在分区存储管理中，要求把进程放在一个</a:t>
            </a:r>
            <a:r>
              <a:rPr lang="zh-CN" altLang="en-US" b="1" smtClean="0">
                <a:latin typeface="楷体_GB2312" pitchFamily="49" charset="-122"/>
              </a:rPr>
              <a:t>连续的存储区</a:t>
            </a:r>
            <a:r>
              <a:rPr lang="zh-CN" altLang="en-US" b="1" smtClean="0">
                <a:latin typeface="宋体" panose="02010600030101010101" pitchFamily="2" charset="-122"/>
              </a:rPr>
              <a:t>中，因而会</a:t>
            </a:r>
            <a:r>
              <a:rPr lang="zh-CN" altLang="en-US" b="1" smtClean="0">
                <a:latin typeface="楷体_GB2312" pitchFamily="49" charset="-122"/>
              </a:rPr>
              <a:t>产生许多碎片。</a:t>
            </a:r>
          </a:p>
          <a:p>
            <a:pPr eaLnBrk="1" hangingPunct="1">
              <a:lnSpc>
                <a:spcPct val="120000"/>
              </a:lnSpc>
              <a:buClr>
                <a:srgbClr val="FF0000"/>
              </a:buClr>
              <a:buFont typeface="Wingdings" panose="05000000000000000000" pitchFamily="2" charset="2"/>
              <a:buNone/>
            </a:pPr>
            <a:r>
              <a:rPr lang="zh-CN" altLang="en-US" sz="1400" b="1" smtClean="0">
                <a:solidFill>
                  <a:schemeClr val="folHlink"/>
                </a:solidFill>
                <a:latin typeface="楷体_GB2312" pitchFamily="49" charset="-122"/>
              </a:rPr>
              <a:t>碎片问题的解决方法</a:t>
            </a:r>
            <a:endParaRPr lang="zh-CN" altLang="en-US" sz="1600" b="1" smtClean="0">
              <a:solidFill>
                <a:schemeClr val="folHlink"/>
              </a:solidFill>
              <a:latin typeface="楷体_GB2312" pitchFamily="49" charset="-122"/>
            </a:endParaRPr>
          </a:p>
          <a:p>
            <a:pPr lvl="2" eaLnBrk="1" hangingPunct="1">
              <a:lnSpc>
                <a:spcPct val="120000"/>
              </a:lnSpc>
              <a:buClr>
                <a:srgbClr val="3333FF"/>
              </a:buClr>
              <a:buSzPct val="75000"/>
              <a:buFont typeface="Wingdings" panose="05000000000000000000" pitchFamily="2" charset="2"/>
              <a:buNone/>
            </a:pPr>
            <a:r>
              <a:rPr lang="zh-CN" altLang="en-US" sz="1400" b="1" smtClean="0">
                <a:solidFill>
                  <a:srgbClr val="FF33CC"/>
                </a:solidFill>
                <a:latin typeface="楷体_GB2312" pitchFamily="49" charset="-122"/>
              </a:rPr>
              <a:t>（</a:t>
            </a:r>
            <a:r>
              <a:rPr lang="en-US" altLang="zh-CN" sz="1400" b="1" smtClean="0">
                <a:solidFill>
                  <a:srgbClr val="FF33CC"/>
                </a:solidFill>
                <a:latin typeface="楷体_GB2312" pitchFamily="49" charset="-122"/>
              </a:rPr>
              <a:t>1</a:t>
            </a:r>
            <a:r>
              <a:rPr lang="zh-CN" altLang="en-US" sz="1400" b="1" smtClean="0">
                <a:solidFill>
                  <a:srgbClr val="FF33CC"/>
                </a:solidFill>
                <a:latin typeface="楷体_GB2312" pitchFamily="49" charset="-122"/>
              </a:rPr>
              <a:t>）拼接</a:t>
            </a:r>
            <a:r>
              <a:rPr lang="en-US" altLang="zh-CN" sz="1400" b="1" smtClean="0">
                <a:solidFill>
                  <a:srgbClr val="FF33CC"/>
                </a:solidFill>
                <a:latin typeface="楷体_GB2312" pitchFamily="49" charset="-122"/>
              </a:rPr>
              <a:t>/</a:t>
            </a:r>
            <a:r>
              <a:rPr lang="zh-CN" altLang="en-US" sz="1400" b="1" smtClean="0">
                <a:solidFill>
                  <a:srgbClr val="FF33CC"/>
                </a:solidFill>
                <a:latin typeface="楷体_GB2312" pitchFamily="49" charset="-122"/>
              </a:rPr>
              <a:t>紧凑技术</a:t>
            </a:r>
            <a:r>
              <a:rPr lang="en-US" altLang="zh-CN" sz="1400" b="1" smtClean="0">
                <a:latin typeface="楷体_GB2312" pitchFamily="49" charset="-122"/>
              </a:rPr>
              <a:t>----</a:t>
            </a:r>
            <a:r>
              <a:rPr lang="zh-CN" altLang="en-US" b="1" smtClean="0">
                <a:latin typeface="宋体" panose="02010600030101010101" pitchFamily="2" charset="-122"/>
              </a:rPr>
              <a:t>代价较高</a:t>
            </a:r>
            <a:r>
              <a:rPr lang="zh-CN" altLang="en-US" sz="1400" b="1" smtClean="0">
                <a:latin typeface="宋体" panose="02010600030101010101" pitchFamily="2" charset="-122"/>
              </a:rPr>
              <a:t>。</a:t>
            </a:r>
          </a:p>
        </p:txBody>
      </p:sp>
    </p:spTree>
    <p:extLst>
      <p:ext uri="{BB962C8B-B14F-4D97-AF65-F5344CB8AC3E}">
        <p14:creationId xmlns:p14="http://schemas.microsoft.com/office/powerpoint/2010/main" val="3261104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B2F4B62-AACA-4248-B5DD-09067441112D}" type="slidenum">
              <a:rPr lang="zh-CN" altLang="en-US"/>
              <a:pPr>
                <a:spcBef>
                  <a:spcPct val="0"/>
                </a:spcBef>
              </a:pPr>
              <a:t>66</a:t>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第二次到此</a:t>
            </a:r>
          </a:p>
        </p:txBody>
      </p:sp>
    </p:spTree>
    <p:extLst>
      <p:ext uri="{BB962C8B-B14F-4D97-AF65-F5344CB8AC3E}">
        <p14:creationId xmlns:p14="http://schemas.microsoft.com/office/powerpoint/2010/main" val="16199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98E8E3-C67B-4084-B580-9CCF9EFFA64A}" type="slidenum">
              <a:rPr lang="zh-CN" altLang="en-US"/>
              <a:pPr>
                <a:spcBef>
                  <a:spcPct val="0"/>
                </a:spcBef>
              </a:pPr>
              <a:t>10</a:t>
            </a:fld>
            <a:endParaRPr lang="en-US" altLang="zh-CN"/>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chemeClr val="bg2"/>
                </a:solidFill>
                <a:latin typeface="Times New Roman" panose="02020603050405020304" pitchFamily="18" charset="0"/>
              </a:rPr>
              <a:t>根据地址变换进行的时间及采用技术手段不同，</a:t>
            </a:r>
          </a:p>
          <a:p>
            <a:pPr eaLnBrk="1" hangingPunct="1"/>
            <a:r>
              <a:rPr lang="zh-CN" altLang="en-US" smtClean="0">
                <a:latin typeface="Times New Roman" panose="02020603050405020304" pitchFamily="18" charset="0"/>
              </a:rPr>
              <a:t>当用户程序被装入内存时，</a:t>
            </a:r>
            <a:r>
              <a:rPr lang="zh-CN" altLang="en-US" smtClean="0">
                <a:solidFill>
                  <a:schemeClr val="accent2"/>
                </a:solidFill>
                <a:latin typeface="Times New Roman" panose="02020603050405020304" pitchFamily="18" charset="0"/>
              </a:rPr>
              <a:t>一次性</a:t>
            </a:r>
            <a:r>
              <a:rPr lang="zh-CN" altLang="en-US" smtClean="0">
                <a:latin typeface="Times New Roman" panose="02020603050405020304" pitchFamily="18" charset="0"/>
              </a:rPr>
              <a:t>实现逻辑地址到物理地址的</a:t>
            </a:r>
            <a:r>
              <a:rPr lang="zh-CN" altLang="en-US" smtClean="0">
                <a:solidFill>
                  <a:schemeClr val="accent2"/>
                </a:solidFill>
                <a:latin typeface="Times New Roman" panose="02020603050405020304" pitchFamily="18" charset="0"/>
              </a:rPr>
              <a:t>转换</a:t>
            </a:r>
            <a:r>
              <a:rPr lang="zh-CN" altLang="en-US" smtClean="0">
                <a:latin typeface="Times New Roman" panose="02020603050405020304" pitchFamily="18" charset="0"/>
              </a:rPr>
              <a:t>，以后不再转换（一般在装入内存时由连接装入程序完成）。</a:t>
            </a:r>
          </a:p>
        </p:txBody>
      </p:sp>
    </p:spTree>
    <p:extLst>
      <p:ext uri="{BB962C8B-B14F-4D97-AF65-F5344CB8AC3E}">
        <p14:creationId xmlns:p14="http://schemas.microsoft.com/office/powerpoint/2010/main" val="12403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66800" lvl="1" indent="-609600" eaLnBrk="1" hangingPunct="1">
              <a:buFont typeface="Wingdings" panose="05000000000000000000" pitchFamily="2" charset="2"/>
              <a:buAutoNum type="circleNumDbPlain"/>
            </a:pPr>
            <a:r>
              <a:rPr lang="zh-CN" altLang="en-US" smtClean="0">
                <a:latin typeface="Times New Roman" panose="02020603050405020304" pitchFamily="18" charset="0"/>
              </a:rPr>
              <a:t>程序</a:t>
            </a:r>
            <a:r>
              <a:rPr lang="en-US" altLang="zh-CN" smtClean="0">
                <a:latin typeface="Times New Roman" panose="02020603050405020304" pitchFamily="18" charset="0"/>
              </a:rPr>
              <a:t>(</a:t>
            </a:r>
            <a:r>
              <a:rPr lang="zh-CN" altLang="en-US" smtClean="0">
                <a:latin typeface="Times New Roman" panose="02020603050405020304" pitchFamily="18" charset="0"/>
              </a:rPr>
              <a:t>作业</a:t>
            </a:r>
            <a:r>
              <a:rPr lang="en-US" altLang="zh-CN" smtClean="0">
                <a:latin typeface="Times New Roman" panose="02020603050405020304" pitchFamily="18" charset="0"/>
              </a:rPr>
              <a:t>)</a:t>
            </a:r>
            <a:r>
              <a:rPr lang="zh-CN" altLang="en-US" smtClean="0">
                <a:latin typeface="Times New Roman" panose="02020603050405020304" pitchFamily="18" charset="0"/>
              </a:rPr>
              <a:t>地址空间：也称</a:t>
            </a:r>
            <a:r>
              <a:rPr lang="zh-CN" altLang="en-US" smtClean="0">
                <a:solidFill>
                  <a:srgbClr val="FF6600"/>
                </a:solidFill>
                <a:latin typeface="Times New Roman" panose="02020603050405020304" pitchFamily="18" charset="0"/>
              </a:rPr>
              <a:t>相对地址空间</a:t>
            </a:r>
            <a:r>
              <a:rPr lang="zh-CN" altLang="en-US" smtClean="0">
                <a:latin typeface="Times New Roman" panose="02020603050405020304" pitchFamily="18" charset="0"/>
              </a:rPr>
              <a:t>或</a:t>
            </a:r>
            <a:r>
              <a:rPr lang="zh-CN" altLang="en-US" smtClean="0">
                <a:solidFill>
                  <a:srgbClr val="FF6600"/>
                </a:solidFill>
                <a:latin typeface="Times New Roman" panose="02020603050405020304" pitchFamily="18" charset="0"/>
              </a:rPr>
              <a:t>逻辑地址空间</a:t>
            </a:r>
            <a:r>
              <a:rPr lang="zh-CN" altLang="en-US" smtClean="0">
                <a:latin typeface="Times New Roman" panose="02020603050405020304" pitchFamily="18" charset="0"/>
              </a:rPr>
              <a:t>，是程序代码所涉及到的地址范围。</a:t>
            </a:r>
          </a:p>
          <a:p>
            <a:pPr marL="1066800" lvl="1" indent="-609600" eaLnBrk="1" hangingPunct="1">
              <a:buFont typeface="Wingdings" panose="05000000000000000000" pitchFamily="2" charset="2"/>
              <a:buAutoNum type="circleNumDbPlain"/>
            </a:pPr>
            <a:r>
              <a:rPr lang="zh-CN" altLang="en-US" smtClean="0">
                <a:latin typeface="Times New Roman" panose="02020603050405020304" pitchFamily="18" charset="0"/>
              </a:rPr>
              <a:t>内存地址空间：也称</a:t>
            </a:r>
            <a:r>
              <a:rPr lang="zh-CN" altLang="en-US" smtClean="0">
                <a:solidFill>
                  <a:srgbClr val="FF6600"/>
                </a:solidFill>
                <a:latin typeface="Times New Roman" panose="02020603050405020304" pitchFamily="18" charset="0"/>
              </a:rPr>
              <a:t>绝对地址空间</a:t>
            </a:r>
            <a:r>
              <a:rPr lang="zh-CN" altLang="en-US" smtClean="0">
                <a:latin typeface="Times New Roman" panose="02020603050405020304" pitchFamily="18" charset="0"/>
              </a:rPr>
              <a:t>或</a:t>
            </a:r>
            <a:r>
              <a:rPr lang="zh-CN" altLang="en-US" smtClean="0">
                <a:solidFill>
                  <a:srgbClr val="FF6600"/>
                </a:solidFill>
                <a:latin typeface="Times New Roman" panose="02020603050405020304" pitchFamily="18" charset="0"/>
              </a:rPr>
              <a:t>物理地址空间</a:t>
            </a:r>
            <a:r>
              <a:rPr lang="zh-CN" altLang="en-US" smtClean="0">
                <a:latin typeface="Times New Roman" panose="02020603050405020304" pitchFamily="18" charset="0"/>
              </a:rPr>
              <a:t>，是内存地址范围。</a:t>
            </a: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B14260F-2B82-4D11-A313-A940EA2076B0}" type="slidenum">
              <a:rPr lang="zh-CN" altLang="en-US"/>
              <a:pPr>
                <a:spcBef>
                  <a:spcPct val="0"/>
                </a:spcBef>
              </a:pPr>
              <a:t>11</a:t>
            </a:fld>
            <a:endParaRPr lang="en-US" altLang="zh-CN"/>
          </a:p>
        </p:txBody>
      </p:sp>
    </p:spTree>
    <p:extLst>
      <p:ext uri="{BB962C8B-B14F-4D97-AF65-F5344CB8AC3E}">
        <p14:creationId xmlns:p14="http://schemas.microsoft.com/office/powerpoint/2010/main" val="3556541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09FEA49-D1FE-4792-87B7-5C0F749494A1}" type="slidenum">
              <a:rPr lang="zh-CN" altLang="en-US"/>
              <a:pPr>
                <a:spcBef>
                  <a:spcPct val="0"/>
                </a:spcBef>
              </a:pPr>
              <a:t>12</a:t>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chemeClr val="bg2"/>
                </a:solidFill>
                <a:latin typeface="Times New Roman" panose="02020603050405020304" pitchFamily="18" charset="0"/>
              </a:rPr>
              <a:t>如果事先不知用户程序在内存的驻留位置，为了保证程序在运行过程中，它在内存中的位置可经常改变。</a:t>
            </a:r>
          </a:p>
        </p:txBody>
      </p:sp>
    </p:spTree>
    <p:extLst>
      <p:ext uri="{BB962C8B-B14F-4D97-AF65-F5344CB8AC3E}">
        <p14:creationId xmlns:p14="http://schemas.microsoft.com/office/powerpoint/2010/main" val="297638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63A437E-4A1E-4C9D-B6DC-7383FA27FC8D}" type="slidenum">
              <a:rPr lang="zh-CN" altLang="en-US"/>
              <a:pPr>
                <a:spcBef>
                  <a:spcPct val="0"/>
                </a:spcBef>
              </a:pPr>
              <a:t>17</a:t>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lvl="1" indent="-228600" eaLnBrk="1" hangingPunct="1">
              <a:lnSpc>
                <a:spcPct val="125000"/>
              </a:lnSpc>
              <a:buClr>
                <a:srgbClr val="0000CC"/>
              </a:buClr>
              <a:buFont typeface="Wingdings" panose="05000000000000000000" pitchFamily="2" charset="2"/>
              <a:buNone/>
            </a:pPr>
            <a:r>
              <a:rPr lang="zh-CN" altLang="en-US" smtClean="0">
                <a:solidFill>
                  <a:srgbClr val="0000CC"/>
                </a:solidFill>
                <a:latin typeface="Times New Roman" panose="02020603050405020304" pitchFamily="18" charset="0"/>
              </a:rPr>
              <a:t>单一连续分配方式</a:t>
            </a:r>
            <a:r>
              <a:rPr lang="en-US" altLang="zh-CN" smtClean="0">
                <a:solidFill>
                  <a:srgbClr val="0000CC"/>
                </a:solidFill>
                <a:latin typeface="Times New Roman" panose="02020603050405020304" pitchFamily="18" charset="0"/>
              </a:rPr>
              <a:t>(</a:t>
            </a:r>
            <a:r>
              <a:rPr lang="zh-CN" altLang="en-US" smtClean="0">
                <a:solidFill>
                  <a:srgbClr val="0000CC"/>
                </a:solidFill>
                <a:latin typeface="Times New Roman" panose="02020603050405020304" pitchFamily="18" charset="0"/>
              </a:rPr>
              <a:t>绝对装入或静态重定位</a:t>
            </a:r>
            <a:r>
              <a:rPr lang="en-US" altLang="zh-CN" smtClean="0">
                <a:solidFill>
                  <a:srgbClr val="0000CC"/>
                </a:solidFill>
                <a:latin typeface="Times New Roman" panose="02020603050405020304" pitchFamily="18" charset="0"/>
              </a:rPr>
              <a:t>)</a:t>
            </a:r>
          </a:p>
          <a:p>
            <a:pPr marL="685800" lvl="1" indent="-228600" eaLnBrk="1" hangingPunct="1">
              <a:lnSpc>
                <a:spcPct val="125000"/>
              </a:lnSpc>
              <a:buClr>
                <a:srgbClr val="0000CC"/>
              </a:buClr>
              <a:buFont typeface="Wingdings" panose="05000000000000000000" pitchFamily="2" charset="2"/>
              <a:buNone/>
            </a:pPr>
            <a:r>
              <a:rPr lang="zh-CN" altLang="en-US" smtClean="0">
                <a:solidFill>
                  <a:srgbClr val="0000CC"/>
                </a:solidFill>
                <a:latin typeface="Times New Roman" panose="02020603050405020304" pitchFamily="18" charset="0"/>
              </a:rPr>
              <a:t>固定分区分配方式</a:t>
            </a:r>
            <a:r>
              <a:rPr lang="en-US" altLang="zh-CN" smtClean="0">
                <a:solidFill>
                  <a:srgbClr val="0000CC"/>
                </a:solidFill>
                <a:latin typeface="Times New Roman" panose="02020603050405020304" pitchFamily="18" charset="0"/>
              </a:rPr>
              <a:t>(</a:t>
            </a:r>
            <a:r>
              <a:rPr lang="zh-CN" altLang="en-US" smtClean="0">
                <a:solidFill>
                  <a:srgbClr val="0000CC"/>
                </a:solidFill>
                <a:latin typeface="Times New Roman" panose="02020603050405020304" pitchFamily="18" charset="0"/>
              </a:rPr>
              <a:t>静态重定位</a:t>
            </a:r>
            <a:r>
              <a:rPr lang="en-US" altLang="zh-CN" smtClean="0">
                <a:solidFill>
                  <a:srgbClr val="0000CC"/>
                </a:solidFill>
                <a:latin typeface="Times New Roman" panose="02020603050405020304" pitchFamily="18" charset="0"/>
              </a:rPr>
              <a:t>)</a:t>
            </a:r>
          </a:p>
          <a:p>
            <a:pPr marL="685800" lvl="1" indent="-228600" eaLnBrk="1" hangingPunct="1">
              <a:lnSpc>
                <a:spcPct val="125000"/>
              </a:lnSpc>
              <a:buClr>
                <a:srgbClr val="0000CC"/>
              </a:buClr>
              <a:buFont typeface="Wingdings" panose="05000000000000000000" pitchFamily="2" charset="2"/>
              <a:buNone/>
            </a:pPr>
            <a:r>
              <a:rPr lang="zh-CN" altLang="en-US" smtClean="0">
                <a:solidFill>
                  <a:srgbClr val="0000CC"/>
                </a:solidFill>
                <a:latin typeface="Times New Roman" panose="02020603050405020304" pitchFamily="18" charset="0"/>
              </a:rPr>
              <a:t>动态分区分配方式</a:t>
            </a:r>
            <a:r>
              <a:rPr lang="en-US" altLang="zh-CN" smtClean="0">
                <a:solidFill>
                  <a:srgbClr val="0000CC"/>
                </a:solidFill>
                <a:latin typeface="Times New Roman" panose="02020603050405020304" pitchFamily="18" charset="0"/>
              </a:rPr>
              <a:t>(</a:t>
            </a:r>
            <a:r>
              <a:rPr lang="zh-CN" altLang="en-US" smtClean="0">
                <a:solidFill>
                  <a:srgbClr val="0000CC"/>
                </a:solidFill>
                <a:latin typeface="Times New Roman" panose="02020603050405020304" pitchFamily="18" charset="0"/>
              </a:rPr>
              <a:t>静态重定位</a:t>
            </a:r>
            <a:r>
              <a:rPr lang="en-US" altLang="zh-CN" smtClean="0">
                <a:solidFill>
                  <a:srgbClr val="0000CC"/>
                </a:solidFill>
                <a:latin typeface="Times New Roman" panose="02020603050405020304" pitchFamily="18" charset="0"/>
              </a:rPr>
              <a:t>)</a:t>
            </a:r>
          </a:p>
          <a:p>
            <a:pPr marL="685800" lvl="1" indent="-228600" eaLnBrk="1" hangingPunct="1">
              <a:lnSpc>
                <a:spcPct val="125000"/>
              </a:lnSpc>
              <a:buClr>
                <a:srgbClr val="0000CC"/>
              </a:buClr>
              <a:buFont typeface="Wingdings" panose="05000000000000000000" pitchFamily="2" charset="2"/>
              <a:buNone/>
            </a:pPr>
            <a:r>
              <a:rPr lang="zh-CN" altLang="en-US" smtClean="0">
                <a:solidFill>
                  <a:srgbClr val="0000CC"/>
                </a:solidFill>
                <a:latin typeface="Times New Roman" panose="02020603050405020304" pitchFamily="18" charset="0"/>
              </a:rPr>
              <a:t>动态重定位分区分配方式</a:t>
            </a:r>
            <a:r>
              <a:rPr lang="en-US" altLang="zh-CN" smtClean="0">
                <a:solidFill>
                  <a:srgbClr val="0000CC"/>
                </a:solidFill>
                <a:latin typeface="Times New Roman" panose="02020603050405020304" pitchFamily="18" charset="0"/>
              </a:rPr>
              <a:t>(</a:t>
            </a:r>
            <a:r>
              <a:rPr lang="zh-CN" altLang="en-US" smtClean="0">
                <a:solidFill>
                  <a:srgbClr val="0000CC"/>
                </a:solidFill>
                <a:latin typeface="Times New Roman" panose="02020603050405020304" pitchFamily="18" charset="0"/>
              </a:rPr>
              <a:t>动态重定位</a:t>
            </a:r>
            <a:r>
              <a:rPr lang="en-US" altLang="zh-CN" smtClean="0">
                <a:solidFill>
                  <a:srgbClr val="0000CC"/>
                </a:solidFill>
                <a:latin typeface="Times New Roman" panose="02020603050405020304" pitchFamily="18" charset="0"/>
              </a:rPr>
              <a:t>)</a:t>
            </a:r>
          </a:p>
          <a:p>
            <a:pPr marL="228600" indent="-228600"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327864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C5267D9-4BA1-441B-A068-76B713732D9C}" type="slidenum">
              <a:rPr lang="zh-CN" altLang="en-US"/>
              <a:pPr>
                <a:spcBef>
                  <a:spcPct val="0"/>
                </a:spcBef>
              </a:pPr>
              <a:t>18</a:t>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zh-CN" altLang="en-US" smtClean="0">
                <a:latin typeface="Times New Roman" panose="02020603050405020304" pitchFamily="18" charset="0"/>
              </a:rPr>
              <a:t>，只需小量的软件和硬件支持，便于用户了解和使用。</a:t>
            </a:r>
            <a:r>
              <a:rPr lang="zh-CN" altLang="en-US" sz="1800" smtClean="0">
                <a:latin typeface="Times New Roman" panose="02020603050405020304" pitchFamily="18" charset="0"/>
              </a:rPr>
              <a:t>最简单的一种存储管理方式，但只能用于单用户、单任务的</a:t>
            </a:r>
            <a:r>
              <a:rPr lang="en-US" altLang="zh-CN" sz="1800" smtClean="0">
                <a:latin typeface="Times New Roman" panose="02020603050405020304" pitchFamily="18" charset="0"/>
              </a:rPr>
              <a:t>OS</a:t>
            </a:r>
            <a:r>
              <a:rPr lang="zh-CN" altLang="en-US" sz="1800" smtClean="0">
                <a:latin typeface="Times New Roman" panose="02020603050405020304" pitchFamily="18" charset="0"/>
              </a:rPr>
              <a:t>中。</a:t>
            </a:r>
          </a:p>
          <a:p>
            <a:pPr marL="1143000" lvl="2" indent="-228600" eaLnBrk="1" hangingPunct="1">
              <a:lnSpc>
                <a:spcPct val="85000"/>
              </a:lnSpc>
              <a:buFont typeface="Wingdings 2" panose="05020102010507070707" pitchFamily="18" charset="2"/>
              <a:buNone/>
            </a:pPr>
            <a:r>
              <a:rPr lang="zh-CN" altLang="en-US" smtClean="0">
                <a:latin typeface="Times New Roman" panose="02020603050405020304" pitchFamily="18" charset="0"/>
              </a:rPr>
              <a:t>对要求内存空间少的程序，造成内存浪费</a:t>
            </a:r>
          </a:p>
          <a:p>
            <a:pPr marL="1143000" lvl="2" indent="-228600" eaLnBrk="1" hangingPunct="1">
              <a:lnSpc>
                <a:spcPct val="85000"/>
              </a:lnSpc>
              <a:buFont typeface="Wingdings 2" panose="05020102010507070707" pitchFamily="18" charset="2"/>
              <a:buNone/>
            </a:pPr>
            <a:r>
              <a:rPr lang="zh-CN" altLang="en-US" smtClean="0">
                <a:latin typeface="Times New Roman" panose="02020603050405020304" pitchFamily="18" charset="0"/>
              </a:rPr>
              <a:t>程序全部装入，很少使用的程序部分也占用内存</a:t>
            </a:r>
          </a:p>
          <a:p>
            <a:pPr marL="228600" indent="-228600" eaLnBrk="1" hangingPunct="1"/>
            <a:endParaRPr lang="zh-CN" altLang="en-US" sz="1800" smtClean="0">
              <a:latin typeface="Times New Roman" panose="02020603050405020304" pitchFamily="18" charset="0"/>
            </a:endParaRPr>
          </a:p>
        </p:txBody>
      </p:sp>
    </p:spTree>
    <p:extLst>
      <p:ext uri="{BB962C8B-B14F-4D97-AF65-F5344CB8AC3E}">
        <p14:creationId xmlns:p14="http://schemas.microsoft.com/office/powerpoint/2010/main" val="123821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EC8AA6-7966-4063-BACB-9BEB964C477D}" type="slidenum">
              <a:rPr lang="zh-CN" altLang="en-US"/>
              <a:pPr>
                <a:spcBef>
                  <a:spcPct val="0"/>
                </a:spcBef>
              </a:pPr>
              <a:t>19</a:t>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固定分区基本原理</a:t>
            </a:r>
          </a:p>
          <a:p>
            <a:pPr lvl="1" eaLnBrk="1" hangingPunct="1"/>
            <a:r>
              <a:rPr lang="zh-CN" altLang="en-US" smtClean="0">
                <a:latin typeface="宋体" panose="02010600030101010101" pitchFamily="2" charset="-122"/>
              </a:rPr>
              <a:t>预先</a:t>
            </a:r>
            <a:r>
              <a:rPr lang="en-US" altLang="zh-CN" smtClean="0">
                <a:latin typeface="宋体" panose="02010600030101010101" pitchFamily="2" charset="-122"/>
              </a:rPr>
              <a:t>(</a:t>
            </a:r>
            <a:r>
              <a:rPr lang="zh-CN" altLang="en-US" smtClean="0">
                <a:latin typeface="宋体" panose="02010600030101010101" pitchFamily="2" charset="-122"/>
              </a:rPr>
              <a:t>系统初始化时</a:t>
            </a:r>
            <a:r>
              <a:rPr lang="en-US" altLang="zh-CN" smtClean="0">
                <a:latin typeface="宋体" panose="02010600030101010101" pitchFamily="2" charset="-122"/>
              </a:rPr>
              <a:t>)</a:t>
            </a:r>
            <a:r>
              <a:rPr lang="zh-CN" altLang="en-US" smtClean="0">
                <a:latin typeface="宋体" panose="02010600030101010101" pitchFamily="2" charset="-122"/>
              </a:rPr>
              <a:t>将主存储器空间分割成</a:t>
            </a:r>
            <a:r>
              <a:rPr lang="zh-CN" altLang="en-US" smtClean="0">
                <a:solidFill>
                  <a:srgbClr val="0000FF"/>
                </a:solidFill>
                <a:latin typeface="宋体" panose="02010600030101010101" pitchFamily="2" charset="-122"/>
              </a:rPr>
              <a:t>大小相等或不等</a:t>
            </a:r>
            <a:r>
              <a:rPr lang="zh-CN" altLang="en-US" smtClean="0">
                <a:latin typeface="宋体" panose="02010600030101010101" pitchFamily="2" charset="-122"/>
              </a:rPr>
              <a:t>的若干块，每块称为一个分区。</a:t>
            </a:r>
            <a:r>
              <a:rPr lang="zh-CN" altLang="en-US" smtClean="0">
                <a:solidFill>
                  <a:srgbClr val="0000FF"/>
                </a:solidFill>
                <a:latin typeface="宋体" panose="02010600030101010101" pitchFamily="2" charset="-122"/>
              </a:rPr>
              <a:t>分区大小和个数固定不变</a:t>
            </a:r>
            <a:r>
              <a:rPr lang="zh-CN" altLang="en-US" smtClean="0">
                <a:latin typeface="宋体" panose="02010600030101010101" pitchFamily="2" charset="-122"/>
              </a:rPr>
              <a:t>，每个分区装一个且只能装一个作业</a:t>
            </a:r>
            <a:r>
              <a:rPr lang="zh-CN" altLang="en-US" smtClean="0">
                <a:latin typeface="Times New Roman" panose="02020603050405020304" pitchFamily="18" charset="0"/>
              </a:rPr>
              <a:t>直到该作业完成后才释放该分区</a:t>
            </a:r>
            <a:r>
              <a:rPr lang="en-US" altLang="zh-CN" smtClean="0">
                <a:latin typeface="Times New Roman" panose="02020603050405020304" pitchFamily="18" charset="0"/>
              </a:rPr>
              <a:t>(</a:t>
            </a:r>
            <a:r>
              <a:rPr lang="zh-CN" altLang="en-US" smtClean="0">
                <a:latin typeface="Times New Roman" panose="02020603050405020304" pitchFamily="18" charset="0"/>
              </a:rPr>
              <a:t>一个作业占用连续的一片存储空间</a:t>
            </a:r>
            <a:r>
              <a:rPr lang="en-US" altLang="zh-CN" smtClean="0">
                <a:latin typeface="Times New Roman" panose="02020603050405020304" pitchFamily="18" charset="0"/>
              </a:rPr>
              <a:t>)</a:t>
            </a:r>
            <a:r>
              <a:rPr lang="zh-CN" altLang="en-US" smtClean="0">
                <a:latin typeface="Times New Roman" panose="02020603050405020304" pitchFamily="18" charset="0"/>
              </a:rPr>
              <a:t>。</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865906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marL="0" indent="0">
              <a:defRPr/>
            </a:lvl1pPr>
          </a:lstStyle>
          <a:p>
            <a:r>
              <a:rPr lang="zh-CN" altLang="en-US"/>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453B9C2B-D33F-47AC-BDCD-1B6A2B7B0ED6}" type="slidenum">
              <a:rPr lang="zh-CN" altLang="en-US"/>
              <a:pPr>
                <a:defRPr/>
              </a:pPr>
              <a:t>‹#›</a:t>
            </a:fld>
            <a:endParaRPr lang="en-US" altLang="zh-CN"/>
          </a:p>
        </p:txBody>
      </p:sp>
    </p:spTree>
    <p:extLst>
      <p:ext uri="{BB962C8B-B14F-4D97-AF65-F5344CB8AC3E}">
        <p14:creationId xmlns:p14="http://schemas.microsoft.com/office/powerpoint/2010/main" val="3293749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62F7B51-78BC-4A01-BB78-0C4EDAB80F90}" type="slidenum">
              <a:rPr lang="zh-CN" altLang="en-US"/>
              <a:pPr>
                <a:defRPr/>
              </a:pPr>
              <a:t>‹#›</a:t>
            </a:fld>
            <a:endParaRPr lang="en-US" altLang="zh-CN"/>
          </a:p>
        </p:txBody>
      </p:sp>
    </p:spTree>
    <p:extLst>
      <p:ext uri="{BB962C8B-B14F-4D97-AF65-F5344CB8AC3E}">
        <p14:creationId xmlns:p14="http://schemas.microsoft.com/office/powerpoint/2010/main" val="308014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53975"/>
            <a:ext cx="2195512" cy="6300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53975"/>
            <a:ext cx="6434138" cy="6300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69FDAB3-820C-4702-9472-3A9EE4CAC75B}" type="slidenum">
              <a:rPr lang="zh-CN" altLang="en-US"/>
              <a:pPr>
                <a:defRPr/>
              </a:pPr>
              <a:t>‹#›</a:t>
            </a:fld>
            <a:endParaRPr lang="en-US" altLang="zh-CN"/>
          </a:p>
        </p:txBody>
      </p:sp>
    </p:spTree>
    <p:extLst>
      <p:ext uri="{BB962C8B-B14F-4D97-AF65-F5344CB8AC3E}">
        <p14:creationId xmlns:p14="http://schemas.microsoft.com/office/powerpoint/2010/main" val="161476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53975"/>
            <a:ext cx="7793037"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4964CFF-FFB1-4475-B2B9-B38928D3DB58}" type="slidenum">
              <a:rPr lang="zh-CN" altLang="en-US"/>
              <a:pPr>
                <a:defRPr/>
              </a:pPr>
              <a:t>‹#›</a:t>
            </a:fld>
            <a:endParaRPr lang="en-US" altLang="zh-CN"/>
          </a:p>
        </p:txBody>
      </p:sp>
    </p:spTree>
    <p:extLst>
      <p:ext uri="{BB962C8B-B14F-4D97-AF65-F5344CB8AC3E}">
        <p14:creationId xmlns:p14="http://schemas.microsoft.com/office/powerpoint/2010/main" val="272669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53975"/>
            <a:ext cx="7793037"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9625" y="998538"/>
            <a:ext cx="4305300" cy="2601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9625" y="3752850"/>
            <a:ext cx="4305300" cy="2601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8E81954E-5B69-4BB8-A00E-BF48532EE25D}" type="slidenum">
              <a:rPr lang="zh-CN" altLang="en-US"/>
              <a:pPr>
                <a:defRPr/>
              </a:pPr>
              <a:t>‹#›</a:t>
            </a:fld>
            <a:endParaRPr lang="en-US" altLang="zh-CN"/>
          </a:p>
        </p:txBody>
      </p:sp>
    </p:spTree>
    <p:extLst>
      <p:ext uri="{BB962C8B-B14F-4D97-AF65-F5344CB8AC3E}">
        <p14:creationId xmlns:p14="http://schemas.microsoft.com/office/powerpoint/2010/main" val="62483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88B294-F8D9-4FD6-B407-9EF5484FF6FB}" type="slidenum">
              <a:rPr lang="zh-CN" altLang="en-US"/>
              <a:pPr>
                <a:defRPr/>
              </a:pPr>
              <a:t>‹#›</a:t>
            </a:fld>
            <a:endParaRPr lang="en-US" altLang="zh-CN"/>
          </a:p>
        </p:txBody>
      </p:sp>
    </p:spTree>
    <p:extLst>
      <p:ext uri="{BB962C8B-B14F-4D97-AF65-F5344CB8AC3E}">
        <p14:creationId xmlns:p14="http://schemas.microsoft.com/office/powerpoint/2010/main" val="388472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9EF55B-D254-48FA-AD62-19D79540A964}" type="slidenum">
              <a:rPr lang="zh-CN" altLang="en-US"/>
              <a:pPr>
                <a:defRPr/>
              </a:pPr>
              <a:t>‹#›</a:t>
            </a:fld>
            <a:endParaRPr lang="en-US" altLang="zh-CN"/>
          </a:p>
        </p:txBody>
      </p:sp>
    </p:spTree>
    <p:extLst>
      <p:ext uri="{BB962C8B-B14F-4D97-AF65-F5344CB8AC3E}">
        <p14:creationId xmlns:p14="http://schemas.microsoft.com/office/powerpoint/2010/main" val="10116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998538"/>
            <a:ext cx="43053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F13E541-B5C5-4207-8582-8ED1DA9DEF22}" type="slidenum">
              <a:rPr lang="zh-CN" altLang="en-US"/>
              <a:pPr>
                <a:defRPr/>
              </a:pPr>
              <a:t>‹#›</a:t>
            </a:fld>
            <a:endParaRPr lang="en-US" altLang="zh-CN"/>
          </a:p>
        </p:txBody>
      </p:sp>
    </p:spTree>
    <p:extLst>
      <p:ext uri="{BB962C8B-B14F-4D97-AF65-F5344CB8AC3E}">
        <p14:creationId xmlns:p14="http://schemas.microsoft.com/office/powerpoint/2010/main" val="344109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8201D4D-B758-4202-815B-E6EDBFEB2BB0}" type="slidenum">
              <a:rPr lang="zh-CN" altLang="en-US"/>
              <a:pPr>
                <a:defRPr/>
              </a:pPr>
              <a:t>‹#›</a:t>
            </a:fld>
            <a:endParaRPr lang="en-US" altLang="zh-CN"/>
          </a:p>
        </p:txBody>
      </p:sp>
    </p:spTree>
    <p:extLst>
      <p:ext uri="{BB962C8B-B14F-4D97-AF65-F5344CB8AC3E}">
        <p14:creationId xmlns:p14="http://schemas.microsoft.com/office/powerpoint/2010/main" val="160144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077758A-3141-4006-A7DD-6C4AE33ADA9F}" type="slidenum">
              <a:rPr lang="zh-CN" altLang="en-US"/>
              <a:pPr>
                <a:defRPr/>
              </a:pPr>
              <a:t>‹#›</a:t>
            </a:fld>
            <a:endParaRPr lang="en-US" altLang="zh-CN"/>
          </a:p>
        </p:txBody>
      </p:sp>
    </p:spTree>
    <p:extLst>
      <p:ext uri="{BB962C8B-B14F-4D97-AF65-F5344CB8AC3E}">
        <p14:creationId xmlns:p14="http://schemas.microsoft.com/office/powerpoint/2010/main" val="27928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375261A-18D5-415F-8D1A-D48116B244A6}" type="slidenum">
              <a:rPr lang="zh-CN" altLang="en-US"/>
              <a:pPr>
                <a:defRPr/>
              </a:pPr>
              <a:t>‹#›</a:t>
            </a:fld>
            <a:endParaRPr lang="en-US" altLang="zh-CN"/>
          </a:p>
        </p:txBody>
      </p:sp>
    </p:spTree>
    <p:extLst>
      <p:ext uri="{BB962C8B-B14F-4D97-AF65-F5344CB8AC3E}">
        <p14:creationId xmlns:p14="http://schemas.microsoft.com/office/powerpoint/2010/main" val="330828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B7DC4ED-156D-40BE-83E9-708755272DB3}" type="slidenum">
              <a:rPr lang="zh-CN" altLang="en-US"/>
              <a:pPr>
                <a:defRPr/>
              </a:pPr>
              <a:t>‹#›</a:t>
            </a:fld>
            <a:endParaRPr lang="en-US" altLang="zh-CN"/>
          </a:p>
        </p:txBody>
      </p:sp>
    </p:spTree>
    <p:extLst>
      <p:ext uri="{BB962C8B-B14F-4D97-AF65-F5344CB8AC3E}">
        <p14:creationId xmlns:p14="http://schemas.microsoft.com/office/powerpoint/2010/main" val="398291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92D191A-CAFC-43CE-8251-07E7CB5DB741}" type="slidenum">
              <a:rPr lang="zh-CN" altLang="en-US"/>
              <a:pPr>
                <a:defRPr/>
              </a:pPr>
              <a:t>‹#›</a:t>
            </a:fld>
            <a:endParaRPr lang="en-US" altLang="zh-CN"/>
          </a:p>
        </p:txBody>
      </p:sp>
    </p:spTree>
    <p:extLst>
      <p:ext uri="{BB962C8B-B14F-4D97-AF65-F5344CB8AC3E}">
        <p14:creationId xmlns:p14="http://schemas.microsoft.com/office/powerpoint/2010/main" val="114994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619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7" name="Rectangle 3"/>
          <p:cNvSpPr>
            <a:spLocks noChangeArrowheads="1"/>
          </p:cNvSpPr>
          <p:nvPr/>
        </p:nvSpPr>
        <p:spPr bwMode="auto">
          <a:xfrm>
            <a:off x="800100" y="1619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8" name="Rectangle 4"/>
          <p:cNvSpPr>
            <a:spLocks noChangeArrowheads="1"/>
          </p:cNvSpPr>
          <p:nvPr/>
        </p:nvSpPr>
        <p:spPr bwMode="auto">
          <a:xfrm>
            <a:off x="541338" y="5842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9" name="Rectangle 5"/>
          <p:cNvSpPr>
            <a:spLocks noChangeArrowheads="1"/>
          </p:cNvSpPr>
          <p:nvPr/>
        </p:nvSpPr>
        <p:spPr bwMode="auto">
          <a:xfrm>
            <a:off x="911225" y="5842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0" name="Rectangle 6"/>
          <p:cNvSpPr>
            <a:spLocks noChangeArrowheads="1"/>
          </p:cNvSpPr>
          <p:nvPr/>
        </p:nvSpPr>
        <p:spPr bwMode="auto">
          <a:xfrm>
            <a:off x="127000" y="51117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1" name="Rectangle 7"/>
          <p:cNvSpPr>
            <a:spLocks noChangeArrowheads="1"/>
          </p:cNvSpPr>
          <p:nvPr/>
        </p:nvSpPr>
        <p:spPr bwMode="auto">
          <a:xfrm>
            <a:off x="762000" y="539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2" name="Rectangle 8"/>
          <p:cNvSpPr>
            <a:spLocks noChangeArrowheads="1"/>
          </p:cNvSpPr>
          <p:nvPr/>
        </p:nvSpPr>
        <p:spPr bwMode="auto">
          <a:xfrm>
            <a:off x="442913" y="8445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3" name="Rectangle 9"/>
          <p:cNvSpPr>
            <a:spLocks noGrp="1" noChangeArrowheads="1"/>
          </p:cNvSpPr>
          <p:nvPr>
            <p:ph type="title"/>
          </p:nvPr>
        </p:nvSpPr>
        <p:spPr bwMode="auto">
          <a:xfrm>
            <a:off x="1150938" y="53975"/>
            <a:ext cx="77930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sym typeface="Arial" panose="020B0604020202020204" pitchFamily="34" charset="0"/>
              </a:rPr>
              <a:t>单击此处编辑母版标题样式</a:t>
            </a:r>
          </a:p>
        </p:txBody>
      </p:sp>
      <p:sp>
        <p:nvSpPr>
          <p:cNvPr id="1034" name="Rectangle 10"/>
          <p:cNvSpPr>
            <a:spLocks noGrp="1" noChangeArrowheads="1"/>
          </p:cNvSpPr>
          <p:nvPr>
            <p:ph type="body" idx="1"/>
          </p:nvPr>
        </p:nvSpPr>
        <p:spPr bwMode="auto">
          <a:xfrm>
            <a:off x="161925" y="998538"/>
            <a:ext cx="8763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AD088C49-750D-4726-A2AB-F28A7F01177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33"/>
                                        </p:tgtEl>
                                        <p:attrNameLst>
                                          <p:attrName>style.visibility</p:attrName>
                                        </p:attrNameLst>
                                      </p:cBhvr>
                                      <p:to>
                                        <p:strVal val="visible"/>
                                      </p:to>
                                    </p:set>
                                    <p:animEffect transition="in" filter="fade">
                                      <p:cBhvr>
                                        <p:cTn id="7" dur="1000">
                                          <p:stCondLst>
                                            <p:cond delay="0"/>
                                          </p:stCondLst>
                                        </p:cTn>
                                        <p:tgtEl>
                                          <p:spTgt spid="1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34">
                                            <p:txEl>
                                              <p:pRg st="0" end="0"/>
                                            </p:txEl>
                                          </p:spTgt>
                                        </p:tgtEl>
                                        <p:attrNameLst>
                                          <p:attrName>style.visibility</p:attrName>
                                        </p:attrNameLst>
                                      </p:cBhvr>
                                      <p:to>
                                        <p:strVal val="visible"/>
                                      </p:to>
                                    </p:set>
                                    <p:animEffect transition="in" filter="fade">
                                      <p:cBhvr>
                                        <p:cTn id="12" dur="500">
                                          <p:stCondLst>
                                            <p:cond delay="0"/>
                                          </p:stCondLst>
                                        </p:cTn>
                                        <p:tgtEl>
                                          <p:spTgt spid="1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34">
                                            <p:txEl>
                                              <p:pRg st="1" end="1"/>
                                            </p:txEl>
                                          </p:spTgt>
                                        </p:tgtEl>
                                        <p:attrNameLst>
                                          <p:attrName>style.visibility</p:attrName>
                                        </p:attrNameLst>
                                      </p:cBhvr>
                                      <p:to>
                                        <p:strVal val="visible"/>
                                      </p:to>
                                    </p:set>
                                    <p:animEffect transition="in" filter="fade">
                                      <p:cBhvr>
                                        <p:cTn id="17" dur="500">
                                          <p:stCondLst>
                                            <p:cond delay="0"/>
                                          </p:stCondLst>
                                        </p:cTn>
                                        <p:tgtEl>
                                          <p:spTgt spid="1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34">
                                            <p:txEl>
                                              <p:pRg st="2" end="2"/>
                                            </p:txEl>
                                          </p:spTgt>
                                        </p:tgtEl>
                                        <p:attrNameLst>
                                          <p:attrName>style.visibility</p:attrName>
                                        </p:attrNameLst>
                                      </p:cBhvr>
                                      <p:to>
                                        <p:strVal val="visible"/>
                                      </p:to>
                                    </p:set>
                                    <p:animEffect transition="in" filter="fade">
                                      <p:cBhvr>
                                        <p:cTn id="22" dur="500">
                                          <p:stCondLst>
                                            <p:cond delay="0"/>
                                          </p:stCondLst>
                                        </p:cTn>
                                        <p:tgtEl>
                                          <p:spTgt spid="1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34">
                                            <p:txEl>
                                              <p:pRg st="3" end="3"/>
                                            </p:txEl>
                                          </p:spTgt>
                                        </p:tgtEl>
                                        <p:attrNameLst>
                                          <p:attrName>style.visibility</p:attrName>
                                        </p:attrNameLst>
                                      </p:cBhvr>
                                      <p:to>
                                        <p:strVal val="visible"/>
                                      </p:to>
                                    </p:set>
                                    <p:animEffect transition="in" filter="fade">
                                      <p:cBhvr>
                                        <p:cTn id="27" dur="500">
                                          <p:stCondLst>
                                            <p:cond delay="0"/>
                                          </p:stCondLst>
                                        </p:cTn>
                                        <p:tgtEl>
                                          <p:spTgt spid="1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034">
                                            <p:txEl>
                                              <p:pRg st="4" end="4"/>
                                            </p:txEl>
                                          </p:spTgt>
                                        </p:tgtEl>
                                        <p:attrNameLst>
                                          <p:attrName>style.visibility</p:attrName>
                                        </p:attrNameLst>
                                      </p:cBhvr>
                                      <p:to>
                                        <p:strVal val="visible"/>
                                      </p:to>
                                    </p:set>
                                    <p:animEffect transition="in" filter="fade">
                                      <p:cBhvr>
                                        <p:cTn id="32" dur="500">
                                          <p:stCondLst>
                                            <p:cond delay="0"/>
                                          </p:stCondLst>
                                        </p:cTn>
                                        <p:tgtEl>
                                          <p:spTgt spid="1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bldLvl="0" autoUpdateAnimBg="0"/>
      <p:bldP spid="1034" grpId="0" build="p" autoUpdateAnimBg="0">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2">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3">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4">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5">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Lst>
      </p:bldP>
    </p:bldLst>
  </p:timing>
  <p:txStyles>
    <p:titleStyle>
      <a:lvl1pPr marL="342900" indent="-342900" algn="l" rtl="0" eaLnBrk="0" fontAlgn="base" hangingPunct="0">
        <a:spcBef>
          <a:spcPct val="0"/>
        </a:spcBef>
        <a:spcAft>
          <a:spcPct val="0"/>
        </a:spcAft>
        <a:defRPr sz="3200" b="1">
          <a:solidFill>
            <a:schemeClr val="hlink"/>
          </a:solidFill>
          <a:latin typeface="+mj-lt"/>
          <a:ea typeface="+mj-ea"/>
          <a:cs typeface="+mj-cs"/>
          <a:sym typeface="Arial" panose="020B0604020202020204" pitchFamily="34" charset="0"/>
        </a:defRPr>
      </a:lvl1pPr>
      <a:lvl2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2pPr>
      <a:lvl3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3pPr>
      <a:lvl4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4pPr>
      <a:lvl5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5pPr>
      <a:lvl6pPr marL="8001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6pPr>
      <a:lvl7pPr marL="12573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7pPr>
      <a:lvl8pPr marL="17145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8pPr>
      <a:lvl9pPr marL="21717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9pPr>
    </p:titleStyle>
    <p:bodyStyle>
      <a:lvl1pPr marL="342900" indent="-342900" algn="l" rtl="0" eaLnBrk="0" fontAlgn="base" hangingPunct="0">
        <a:lnSpc>
          <a:spcPct val="115000"/>
        </a:lnSpc>
        <a:spcBef>
          <a:spcPct val="0"/>
        </a:spcBef>
        <a:spcAft>
          <a:spcPct val="0"/>
        </a:spcAft>
        <a:buClr>
          <a:srgbClr val="0000CC"/>
        </a:buClr>
        <a:buSzPct val="90000"/>
        <a:buFont typeface="Wingdings" pitchFamily="2" charset="2"/>
        <a:buChar char="v"/>
        <a:defRPr sz="3200" b="1">
          <a:solidFill>
            <a:srgbClr val="0000CC"/>
          </a:solidFill>
          <a:latin typeface="+mn-lt"/>
          <a:ea typeface="+mn-ea"/>
          <a:cs typeface="+mn-cs"/>
        </a:defRPr>
      </a:lvl1pPr>
      <a:lvl2pPr marL="742950" indent="-285750" algn="l" rtl="0" eaLnBrk="0" fontAlgn="base" hangingPunct="0">
        <a:lnSpc>
          <a:spcPct val="115000"/>
        </a:lnSpc>
        <a:spcBef>
          <a:spcPct val="0"/>
        </a:spcBef>
        <a:spcAft>
          <a:spcPct val="0"/>
        </a:spcAft>
        <a:buClr>
          <a:schemeClr val="tx1"/>
        </a:buClr>
        <a:buSzPct val="95000"/>
        <a:buFont typeface="Symbol" pitchFamily="18" charset="2"/>
        <a:buChar char="*"/>
        <a:defRPr sz="3200" b="1">
          <a:solidFill>
            <a:schemeClr val="tx1"/>
          </a:solidFill>
          <a:latin typeface="+mn-lt"/>
          <a:ea typeface="+mn-ea"/>
        </a:defRPr>
      </a:lvl2pPr>
      <a:lvl3pPr marL="1143000" indent="-228600" algn="l" rtl="0" eaLnBrk="0" fontAlgn="base" hangingPunct="0">
        <a:lnSpc>
          <a:spcPct val="115000"/>
        </a:lnSpc>
        <a:spcBef>
          <a:spcPct val="0"/>
        </a:spcBef>
        <a:spcAft>
          <a:spcPct val="0"/>
        </a:spcAft>
        <a:buClr>
          <a:schemeClr val="folHlink"/>
        </a:buClr>
        <a:buSzPct val="85000"/>
        <a:buChar char="•"/>
        <a:defRPr sz="3200" b="1">
          <a:solidFill>
            <a:srgbClr val="0000CC"/>
          </a:solidFill>
          <a:latin typeface="+mn-lt"/>
          <a:ea typeface="+mn-ea"/>
        </a:defRPr>
      </a:lvl3pPr>
      <a:lvl4pPr marL="1600200" indent="-228600" algn="l" rtl="0" eaLnBrk="0" fontAlgn="base" hangingPunct="0">
        <a:lnSpc>
          <a:spcPct val="115000"/>
        </a:lnSpc>
        <a:spcBef>
          <a:spcPct val="0"/>
        </a:spcBef>
        <a:spcAft>
          <a:spcPct val="0"/>
        </a:spcAft>
        <a:buClr>
          <a:schemeClr val="accent2"/>
        </a:buClr>
        <a:buSzPct val="55000"/>
        <a:buFont typeface="Wingdings" pitchFamily="2" charset="2"/>
        <a:buChar char="n"/>
        <a:defRPr sz="3200" b="1">
          <a:solidFill>
            <a:schemeClr val="tx1"/>
          </a:solidFill>
          <a:latin typeface="+mn-lt"/>
          <a:ea typeface="+mn-ea"/>
        </a:defRPr>
      </a:lvl4pPr>
      <a:lvl5pPr marL="2057400" indent="-228600" algn="l" rtl="0" eaLnBrk="0" fontAlgn="base" hangingPunct="0">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5pPr>
      <a:lvl6pPr marL="25146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6pPr>
      <a:lvl7pPr marL="29718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7pPr>
      <a:lvl8pPr marL="34290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8pPr>
      <a:lvl9pPr marL="38862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8.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600" smtClean="0">
                <a:latin typeface="华文隶书" panose="02010800040101010101" pitchFamily="2" charset="-122"/>
              </a:rPr>
              <a:t>第</a:t>
            </a:r>
            <a:r>
              <a:rPr lang="en-US" altLang="zh-CN" sz="3600" smtClean="0">
                <a:latin typeface="华文隶书" panose="02010800040101010101" pitchFamily="2" charset="-122"/>
              </a:rPr>
              <a:t>4</a:t>
            </a:r>
            <a:r>
              <a:rPr lang="zh-CN" altLang="en-US" sz="3600" smtClean="0">
                <a:latin typeface="华文隶书" panose="02010800040101010101" pitchFamily="2" charset="-122"/>
              </a:rPr>
              <a:t>章 存储器管理</a:t>
            </a:r>
          </a:p>
        </p:txBody>
      </p:sp>
      <p:sp>
        <p:nvSpPr>
          <p:cNvPr id="4099" name="Rectangle 3"/>
          <p:cNvSpPr>
            <a:spLocks noGrp="1" noChangeArrowheads="1"/>
          </p:cNvSpPr>
          <p:nvPr>
            <p:ph type="body" idx="1"/>
          </p:nvPr>
        </p:nvSpPr>
        <p:spPr/>
        <p:txBody>
          <a:bodyPr/>
          <a:lstStyle/>
          <a:p>
            <a:pPr marL="609600" indent="-609600" eaLnBrk="1" hangingPunct="1">
              <a:buClrTx/>
            </a:pPr>
            <a:r>
              <a:rPr lang="en-US" altLang="zh-CN" sz="2800" smtClean="0">
                <a:solidFill>
                  <a:schemeClr val="tx1"/>
                </a:solidFill>
                <a:latin typeface="Times New Roman" panose="02020603050405020304" pitchFamily="18" charset="0"/>
              </a:rPr>
              <a:t>OS</a:t>
            </a:r>
            <a:r>
              <a:rPr lang="zh-CN" altLang="en-US" sz="2800" smtClean="0">
                <a:solidFill>
                  <a:schemeClr val="tx1"/>
                </a:solidFill>
                <a:latin typeface="Times New Roman" panose="02020603050405020304" pitchFamily="18" charset="0"/>
              </a:rPr>
              <a:t>中的存储管理是指对内存</a:t>
            </a:r>
            <a:r>
              <a:rPr lang="en-US" altLang="zh-CN" sz="2800" smtClean="0"/>
              <a:t>(</a:t>
            </a:r>
            <a:r>
              <a:rPr lang="zh-CN" altLang="en-US" sz="2800" smtClean="0"/>
              <a:t>并涉及外存</a:t>
            </a:r>
            <a:r>
              <a:rPr lang="en-US" altLang="zh-CN" sz="2800" smtClean="0"/>
              <a:t>)</a:t>
            </a:r>
            <a:r>
              <a:rPr lang="zh-CN" altLang="en-US" sz="2800" smtClean="0">
                <a:solidFill>
                  <a:schemeClr val="tx1"/>
                </a:solidFill>
                <a:latin typeface="Times New Roman" panose="02020603050405020304" pitchFamily="18" charset="0"/>
              </a:rPr>
              <a:t>的管理，它是</a:t>
            </a:r>
            <a:r>
              <a:rPr lang="en-US" altLang="zh-CN" sz="2800" smtClean="0">
                <a:solidFill>
                  <a:schemeClr val="tx1"/>
                </a:solidFill>
                <a:latin typeface="Times New Roman" panose="02020603050405020304" pitchFamily="18" charset="0"/>
              </a:rPr>
              <a:t>OS</a:t>
            </a:r>
            <a:r>
              <a:rPr lang="zh-CN" altLang="en-US" sz="2800" smtClean="0">
                <a:solidFill>
                  <a:schemeClr val="tx1"/>
                </a:solidFill>
                <a:latin typeface="Times New Roman" panose="02020603050405020304" pitchFamily="18" charset="0"/>
              </a:rPr>
              <a:t>的重要功能之一。</a:t>
            </a:r>
          </a:p>
          <a:p>
            <a:pPr marL="609600" indent="-609600" eaLnBrk="1" hangingPunct="1">
              <a:buClrTx/>
            </a:pPr>
            <a:r>
              <a:rPr lang="zh-CN" altLang="en-US" sz="2800" smtClean="0">
                <a:solidFill>
                  <a:schemeClr val="tx1"/>
                </a:solidFill>
                <a:latin typeface="Times New Roman" panose="02020603050405020304" pitchFamily="18" charset="0"/>
              </a:rPr>
              <a:t>主要任务是为多道程序的运行提供良好的环境，方便用户使用存储器，提高存储器的利用率以及从逻辑上扩充存储器。为此</a:t>
            </a:r>
          </a:p>
          <a:p>
            <a:pPr marL="609600" indent="-609600" eaLnBrk="1" hangingPunct="1">
              <a:buClrTx/>
            </a:pPr>
            <a:r>
              <a:rPr lang="zh-CN" altLang="en-US" sz="2800" smtClean="0">
                <a:latin typeface="Times New Roman" panose="02020603050405020304" pitchFamily="18" charset="0"/>
              </a:rPr>
              <a:t>存储管理应具有以下功能</a:t>
            </a:r>
            <a:r>
              <a:rPr lang="en-US" altLang="zh-CN" sz="2800" smtClean="0">
                <a:latin typeface="Times New Roman" panose="02020603050405020304" pitchFamily="18" charset="0"/>
              </a:rPr>
              <a:t>:</a:t>
            </a:r>
          </a:p>
          <a:p>
            <a:pPr marL="1524000" lvl="2" indent="-609600" eaLnBrk="1" hangingPunct="1">
              <a:buSzTx/>
              <a:buFont typeface="Wingdings" panose="05000000000000000000" pitchFamily="2" charset="2"/>
              <a:buAutoNum type="arabicPeriod"/>
            </a:pPr>
            <a:r>
              <a:rPr lang="zh-CN" altLang="en-US" sz="2800" smtClean="0">
                <a:latin typeface="Times New Roman" panose="02020603050405020304" pitchFamily="18" charset="0"/>
              </a:rPr>
              <a:t>存储分配与回收</a:t>
            </a:r>
          </a:p>
          <a:p>
            <a:pPr marL="1524000" lvl="2" indent="-609600" eaLnBrk="1" hangingPunct="1">
              <a:buSzTx/>
              <a:buFont typeface="Wingdings" panose="05000000000000000000" pitchFamily="2" charset="2"/>
              <a:buAutoNum type="arabicPeriod"/>
            </a:pPr>
            <a:r>
              <a:rPr lang="zh-CN" altLang="en-US" sz="2800" smtClean="0">
                <a:latin typeface="Times New Roman" panose="02020603050405020304" pitchFamily="18" charset="0"/>
              </a:rPr>
              <a:t>地址变换（重定位）</a:t>
            </a:r>
          </a:p>
          <a:p>
            <a:pPr marL="1524000" lvl="2" indent="-609600" eaLnBrk="1" hangingPunct="1">
              <a:buSzTx/>
              <a:buFont typeface="Wingdings" panose="05000000000000000000" pitchFamily="2" charset="2"/>
              <a:buAutoNum type="arabicPeriod"/>
            </a:pPr>
            <a:r>
              <a:rPr lang="zh-CN" altLang="en-US" sz="2800" smtClean="0">
                <a:latin typeface="Times New Roman" panose="02020603050405020304" pitchFamily="18" charset="0"/>
              </a:rPr>
              <a:t>内存“扩充”</a:t>
            </a:r>
          </a:p>
          <a:p>
            <a:pPr marL="1524000" lvl="2" indent="-609600" eaLnBrk="1" hangingPunct="1">
              <a:buSzTx/>
              <a:buFont typeface="Wingdings" panose="05000000000000000000" pitchFamily="2" charset="2"/>
              <a:buAutoNum type="arabicPeriod"/>
            </a:pPr>
            <a:r>
              <a:rPr lang="zh-CN" altLang="en-US" sz="2800" smtClean="0">
                <a:latin typeface="Times New Roman" panose="02020603050405020304" pitchFamily="18" charset="0"/>
              </a:rPr>
              <a:t>存储保护与共享</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61925" y="908050"/>
            <a:ext cx="8763000" cy="5356225"/>
          </a:xfrm>
        </p:spPr>
        <p:txBody>
          <a:bodyPr/>
          <a:lstStyle/>
          <a:p>
            <a:pPr marL="533400" indent="-533400" eaLnBrk="1" hangingPunct="1">
              <a:lnSpc>
                <a:spcPct val="120000"/>
              </a:lnSpc>
              <a:buClr>
                <a:srgbClr val="0000FF"/>
              </a:buClr>
              <a:buSzPct val="105000"/>
              <a:buFont typeface="Wingdings" pitchFamily="2" charset="2"/>
              <a:buAutoNum type="circleNumDbPlain" startAt="3"/>
            </a:pPr>
            <a:r>
              <a:rPr lang="zh-CN" altLang="en-US" smtClean="0"/>
              <a:t>动态运行装入方式</a:t>
            </a:r>
            <a:endParaRPr lang="zh-CN" altLang="en-US" smtClean="0">
              <a:solidFill>
                <a:schemeClr val="bg2"/>
              </a:solidFill>
              <a:latin typeface="Times New Roman" panose="02020603050405020304" pitchFamily="18" charset="0"/>
            </a:endParaRPr>
          </a:p>
          <a:p>
            <a:pPr marL="990600" lvl="1" indent="-533400" eaLnBrk="1" hangingPunct="1">
              <a:lnSpc>
                <a:spcPct val="120000"/>
              </a:lnSpc>
              <a:buClr>
                <a:srgbClr val="0000FF"/>
              </a:buClr>
              <a:buSzPct val="105000"/>
              <a:buFontTx/>
              <a:buChar char="•"/>
            </a:pPr>
            <a:r>
              <a:rPr lang="zh-CN" altLang="en-US" smtClean="0">
                <a:solidFill>
                  <a:schemeClr val="hlink"/>
                </a:solidFill>
                <a:latin typeface="Times New Roman" panose="02020603050405020304" pitchFamily="18" charset="0"/>
              </a:rPr>
              <a:t>动态运行装入方式：</a:t>
            </a:r>
            <a:r>
              <a:rPr lang="zh-CN" altLang="en-US" smtClean="0">
                <a:latin typeface="Times New Roman" panose="02020603050405020304" pitchFamily="18" charset="0"/>
              </a:rPr>
              <a:t>装入程序把装入模块装入内存时，并不立即把装入模块中的逻辑地址转换为物理地址，而是在程序运行时才进行</a:t>
            </a:r>
            <a:r>
              <a:rPr lang="zh-CN" altLang="en-US" smtClean="0">
                <a:solidFill>
                  <a:schemeClr val="bg2"/>
                </a:solidFill>
                <a:latin typeface="Times New Roman" panose="02020603050405020304" pitchFamily="18" charset="0"/>
              </a:rPr>
              <a:t>。</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在程序运行过程中进行地址转换，动态重定位</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a:t>
            </a:r>
          </a:p>
          <a:p>
            <a:pPr marL="990600" lvl="1" indent="-533400" eaLnBrk="1" hangingPunct="1">
              <a:lnSpc>
                <a:spcPct val="120000"/>
              </a:lnSpc>
              <a:buClr>
                <a:srgbClr val="0000FF"/>
              </a:buClr>
              <a:buSzPct val="105000"/>
              <a:buFontTx/>
              <a:buChar char="•"/>
            </a:pPr>
            <a:r>
              <a:rPr lang="zh-CN" altLang="en-US" smtClean="0">
                <a:solidFill>
                  <a:schemeClr val="bg2"/>
                </a:solidFill>
                <a:latin typeface="Times New Roman" panose="02020603050405020304" pitchFamily="18" charset="0"/>
              </a:rPr>
              <a:t>需一个</a:t>
            </a:r>
            <a:r>
              <a:rPr lang="zh-CN" altLang="en-US" smtClean="0">
                <a:solidFill>
                  <a:schemeClr val="hlink"/>
                </a:solidFill>
                <a:latin typeface="Times New Roman" panose="02020603050405020304" pitchFamily="18" charset="0"/>
              </a:rPr>
              <a:t>重定位寄存器</a:t>
            </a:r>
            <a:r>
              <a:rPr lang="zh-CN" altLang="en-US" smtClean="0">
                <a:solidFill>
                  <a:schemeClr val="bg2"/>
                </a:solidFill>
                <a:latin typeface="Times New Roman" panose="02020603050405020304" pitchFamily="18" charset="0"/>
              </a:rPr>
              <a:t>支持。</a:t>
            </a:r>
          </a:p>
        </p:txBody>
      </p:sp>
      <p:sp>
        <p:nvSpPr>
          <p:cNvPr id="18435" name="Rectangle 3"/>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
        <p:nvSpPr>
          <p:cNvPr id="20483" name="Rectangle 6"/>
          <p:cNvSpPr>
            <a:spLocks noGrp="1" noChangeArrowheads="1"/>
          </p:cNvSpPr>
          <p:nvPr>
            <p:ph type="body" idx="1"/>
          </p:nvPr>
        </p:nvSpPr>
        <p:spPr/>
        <p:txBody>
          <a:bodyPr/>
          <a:lstStyle/>
          <a:p>
            <a:pPr marL="609600" indent="-609600" eaLnBrk="1" hangingPunct="1">
              <a:buFont typeface="Wingdings" pitchFamily="2" charset="2"/>
              <a:buAutoNum type="circleNumDbPlain" startAt="3"/>
            </a:pPr>
            <a:r>
              <a:rPr lang="zh-CN" altLang="en-US" smtClean="0"/>
              <a:t>动态运行装入方式</a:t>
            </a:r>
          </a:p>
        </p:txBody>
      </p:sp>
      <p:sp>
        <p:nvSpPr>
          <p:cNvPr id="180228" name="Text Box 4"/>
          <p:cNvSpPr txBox="1">
            <a:spLocks noChangeArrowheads="1"/>
          </p:cNvSpPr>
          <p:nvPr/>
        </p:nvSpPr>
        <p:spPr bwMode="auto">
          <a:xfrm>
            <a:off x="3041650" y="6107113"/>
            <a:ext cx="322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800">
                <a:latin typeface="楷体_GB2312" pitchFamily="49" charset="-122"/>
              </a:rPr>
              <a:t>动态重定位示意图 </a:t>
            </a:r>
          </a:p>
        </p:txBody>
      </p:sp>
      <p:graphicFrame>
        <p:nvGraphicFramePr>
          <p:cNvPr id="180229" name="Object 5"/>
          <p:cNvGraphicFramePr>
            <a:graphicFrameLocks noChangeAspect="1"/>
          </p:cNvGraphicFramePr>
          <p:nvPr/>
        </p:nvGraphicFramePr>
        <p:xfrm>
          <a:off x="206375" y="1539875"/>
          <a:ext cx="8621713" cy="4545013"/>
        </p:xfrm>
        <a:graphic>
          <a:graphicData uri="http://schemas.openxmlformats.org/presentationml/2006/ole">
            <mc:AlternateContent xmlns:mc="http://schemas.openxmlformats.org/markup-compatibility/2006">
              <mc:Choice xmlns:v="urn:schemas-microsoft-com:vml" Requires="v">
                <p:oleObj spid="_x0000_s20487" r:id="rId3" imgW="3829003" imgH="1921815" progId="Visio.Drawing.4">
                  <p:embed/>
                </p:oleObj>
              </mc:Choice>
              <mc:Fallback>
                <p:oleObj r:id="rId3" imgW="3829003" imgH="1921815"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613" t="2921" r="3896" b="3064"/>
                      <a:stretch>
                        <a:fillRect/>
                      </a:stretch>
                    </p:blipFill>
                    <p:spPr bwMode="auto">
                      <a:xfrm>
                        <a:off x="206375" y="1539875"/>
                        <a:ext cx="8621713"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dissolve">
                                      <p:cBhvr>
                                        <p:cTn id="7" dur="500"/>
                                        <p:tgtEl>
                                          <p:spTgt spid="18022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0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
        <p:nvSpPr>
          <p:cNvPr id="21507" name="Rectangle 3"/>
          <p:cNvSpPr>
            <a:spLocks noGrp="1" noChangeArrowheads="1"/>
          </p:cNvSpPr>
          <p:nvPr>
            <p:ph type="body" idx="1"/>
          </p:nvPr>
        </p:nvSpPr>
        <p:spPr>
          <a:xfrm>
            <a:off x="836613" y="1449388"/>
            <a:ext cx="7380287" cy="4635500"/>
          </a:xfrm>
        </p:spPr>
        <p:txBody>
          <a:bodyPr/>
          <a:lstStyle/>
          <a:p>
            <a:pPr eaLnBrk="1" hangingPunct="1"/>
            <a:r>
              <a:rPr lang="zh-CN" altLang="en-US" smtClean="0">
                <a:solidFill>
                  <a:schemeClr val="tx1"/>
                </a:solidFill>
                <a:latin typeface="Times New Roman" panose="02020603050405020304" pitchFamily="18" charset="0"/>
              </a:rPr>
              <a:t>程序的链接：</a:t>
            </a:r>
            <a:r>
              <a:rPr lang="zh-CN" altLang="en-US" smtClean="0"/>
              <a:t>根据链接时间的不同，可将链接分成三种：</a:t>
            </a:r>
          </a:p>
          <a:p>
            <a:pPr lvl="2" eaLnBrk="1" hangingPunct="1">
              <a:buFont typeface="Wingdings" panose="05000000000000000000" pitchFamily="2" charset="2"/>
              <a:buAutoNum type="circleNumDbPlain"/>
            </a:pPr>
            <a:r>
              <a:rPr lang="zh-CN" altLang="en-US" smtClean="0"/>
              <a:t>静态链接</a:t>
            </a:r>
          </a:p>
          <a:p>
            <a:pPr lvl="2" eaLnBrk="1" hangingPunct="1">
              <a:buFont typeface="Wingdings" panose="05000000000000000000" pitchFamily="2" charset="2"/>
              <a:buAutoNum type="circleNumDbPlain"/>
            </a:pPr>
            <a:r>
              <a:rPr lang="zh-CN" altLang="en-US" smtClean="0"/>
              <a:t>装入时动态链接</a:t>
            </a:r>
          </a:p>
          <a:p>
            <a:pPr lvl="2" eaLnBrk="1" hangingPunct="1">
              <a:buFont typeface="Wingdings" panose="05000000000000000000" pitchFamily="2" charset="2"/>
              <a:buAutoNum type="circleNumDbPlain"/>
            </a:pPr>
            <a:r>
              <a:rPr lang="zh-CN" altLang="en-US" smtClean="0"/>
              <a:t>运行时动态链接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9"/>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
        <p:nvSpPr>
          <p:cNvPr id="24579" name="Rectangle 3"/>
          <p:cNvSpPr>
            <a:spLocks noGrp="1" noChangeArrowheads="1"/>
          </p:cNvSpPr>
          <p:nvPr>
            <p:ph type="body" idx="4294967295"/>
          </p:nvPr>
        </p:nvSpPr>
        <p:spPr>
          <a:xfrm>
            <a:off x="0" y="1493838"/>
            <a:ext cx="8763000" cy="4860925"/>
          </a:xfrm>
        </p:spPr>
        <p:txBody>
          <a:bodyPr/>
          <a:lstStyle/>
          <a:p>
            <a:pPr eaLnBrk="1" hangingPunct="1">
              <a:buFont typeface="Wingdings" pitchFamily="2" charset="2"/>
              <a:buNone/>
            </a:pPr>
            <a:r>
              <a:rPr lang="zh-CN" altLang="en-US" sz="3600" smtClean="0">
                <a:solidFill>
                  <a:schemeClr val="hlink"/>
                </a:solidFill>
              </a:rPr>
              <a:t>（</a:t>
            </a:r>
            <a:r>
              <a:rPr lang="en-US" altLang="zh-CN" sz="3600" smtClean="0">
                <a:solidFill>
                  <a:schemeClr val="hlink"/>
                </a:solidFill>
              </a:rPr>
              <a:t>1</a:t>
            </a:r>
            <a:r>
              <a:rPr lang="zh-CN" altLang="en-US" sz="3600" smtClean="0">
                <a:solidFill>
                  <a:schemeClr val="hlink"/>
                </a:solidFill>
              </a:rPr>
              <a:t>）</a:t>
            </a:r>
            <a:r>
              <a:rPr lang="zh-CN" altLang="en-US" smtClean="0">
                <a:solidFill>
                  <a:schemeClr val="hlink"/>
                </a:solidFill>
              </a:rPr>
              <a:t>静态链接</a:t>
            </a:r>
          </a:p>
          <a:p>
            <a:pPr eaLnBrk="1" hangingPunct="1">
              <a:buFont typeface="Wingdings" pitchFamily="2" charset="2"/>
              <a:buNone/>
            </a:pPr>
            <a:endParaRPr lang="en-US" altLang="zh-CN" sz="2800" smtClean="0"/>
          </a:p>
        </p:txBody>
      </p:sp>
      <p:grpSp>
        <p:nvGrpSpPr>
          <p:cNvPr id="2" name="Group 35"/>
          <p:cNvGrpSpPr>
            <a:grpSpLocks/>
          </p:cNvGrpSpPr>
          <p:nvPr/>
        </p:nvGrpSpPr>
        <p:grpSpPr bwMode="auto">
          <a:xfrm>
            <a:off x="4343400" y="2895600"/>
            <a:ext cx="4597400" cy="2835275"/>
            <a:chOff x="2352" y="1584"/>
            <a:chExt cx="2896" cy="1786"/>
          </a:xfrm>
        </p:grpSpPr>
        <p:grpSp>
          <p:nvGrpSpPr>
            <p:cNvPr id="22538" name="Group 8"/>
            <p:cNvGrpSpPr>
              <a:grpSpLocks/>
            </p:cNvGrpSpPr>
            <p:nvPr/>
          </p:nvGrpSpPr>
          <p:grpSpPr bwMode="auto">
            <a:xfrm>
              <a:off x="2688" y="1728"/>
              <a:ext cx="480" cy="1344"/>
              <a:chOff x="2688" y="1728"/>
              <a:chExt cx="480" cy="1344"/>
            </a:xfrm>
          </p:grpSpPr>
          <p:sp>
            <p:nvSpPr>
              <p:cNvPr id="22564" name="AutoShape 5"/>
              <p:cNvSpPr>
                <a:spLocks noChangeArrowheads="1"/>
              </p:cNvSpPr>
              <p:nvPr/>
            </p:nvSpPr>
            <p:spPr bwMode="auto">
              <a:xfrm>
                <a:off x="2688" y="2208"/>
                <a:ext cx="480" cy="384"/>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22565" name="AutoShape 6"/>
              <p:cNvSpPr>
                <a:spLocks noChangeArrowheads="1"/>
              </p:cNvSpPr>
              <p:nvPr/>
            </p:nvSpPr>
            <p:spPr bwMode="auto">
              <a:xfrm>
                <a:off x="2688" y="1728"/>
                <a:ext cx="480" cy="384"/>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22566" name="AutoShape 7"/>
              <p:cNvSpPr>
                <a:spLocks noChangeArrowheads="1"/>
              </p:cNvSpPr>
              <p:nvPr/>
            </p:nvSpPr>
            <p:spPr bwMode="auto">
              <a:xfrm>
                <a:off x="2688" y="2688"/>
                <a:ext cx="480" cy="384"/>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grpSp>
        <p:sp>
          <p:nvSpPr>
            <p:cNvPr id="22539" name="Text Box 12"/>
            <p:cNvSpPr txBox="1">
              <a:spLocks noChangeArrowheads="1"/>
            </p:cNvSpPr>
            <p:nvPr/>
          </p:nvSpPr>
          <p:spPr bwMode="auto">
            <a:xfrm>
              <a:off x="2688" y="1872"/>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Call B</a:t>
              </a:r>
            </a:p>
          </p:txBody>
        </p:sp>
        <p:sp>
          <p:nvSpPr>
            <p:cNvPr id="22540" name="Text Box 13"/>
            <p:cNvSpPr txBox="1">
              <a:spLocks noChangeArrowheads="1"/>
            </p:cNvSpPr>
            <p:nvPr/>
          </p:nvSpPr>
          <p:spPr bwMode="auto">
            <a:xfrm>
              <a:off x="2688" y="2304"/>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1800">
                  <a:solidFill>
                    <a:schemeClr val="tx1"/>
                  </a:solidFill>
                  <a:latin typeface="Times New Roman" panose="02020603050405020304" pitchFamily="18" charset="0"/>
                  <a:ea typeface="宋体" panose="02010600030101010101" pitchFamily="2" charset="-122"/>
                </a:rPr>
                <a:t>模块</a:t>
              </a:r>
              <a:r>
                <a:rPr kumimoji="1" lang="en-US" altLang="zh-CN" sz="1800">
                  <a:solidFill>
                    <a:schemeClr val="tx1"/>
                  </a:solidFill>
                  <a:latin typeface="Times New Roman" panose="02020603050405020304" pitchFamily="18" charset="0"/>
                  <a:ea typeface="宋体" panose="02010600030101010101" pitchFamily="2" charset="-122"/>
                </a:rPr>
                <a:t>B</a:t>
              </a:r>
            </a:p>
          </p:txBody>
        </p:sp>
        <p:sp>
          <p:nvSpPr>
            <p:cNvPr id="22541" name="Text Box 14"/>
            <p:cNvSpPr txBox="1">
              <a:spLocks noChangeArrowheads="1"/>
            </p:cNvSpPr>
            <p:nvPr/>
          </p:nvSpPr>
          <p:spPr bwMode="auto">
            <a:xfrm>
              <a:off x="2688" y="2736"/>
              <a:ext cx="5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1800">
                  <a:solidFill>
                    <a:schemeClr val="tx1"/>
                  </a:solidFill>
                  <a:latin typeface="Times New Roman" panose="02020603050405020304" pitchFamily="18" charset="0"/>
                  <a:ea typeface="宋体" panose="02010600030101010101" pitchFamily="2" charset="-122"/>
                </a:rPr>
                <a:t>模块</a:t>
              </a:r>
              <a:r>
                <a:rPr kumimoji="1" lang="en-US" altLang="zh-CN" sz="1800">
                  <a:solidFill>
                    <a:schemeClr val="tx1"/>
                  </a:solidFill>
                  <a:latin typeface="Times New Roman" panose="02020603050405020304" pitchFamily="18" charset="0"/>
                  <a:ea typeface="宋体" panose="02010600030101010101" pitchFamily="2" charset="-122"/>
                </a:rPr>
                <a:t>C</a:t>
              </a:r>
            </a:p>
          </p:txBody>
        </p:sp>
        <p:sp>
          <p:nvSpPr>
            <p:cNvPr id="22542" name="Text Box 15"/>
            <p:cNvSpPr txBox="1">
              <a:spLocks noChangeArrowheads="1"/>
            </p:cNvSpPr>
            <p:nvPr/>
          </p:nvSpPr>
          <p:spPr bwMode="auto">
            <a:xfrm>
              <a:off x="2438" y="16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0</a:t>
              </a:r>
            </a:p>
          </p:txBody>
        </p:sp>
        <p:sp>
          <p:nvSpPr>
            <p:cNvPr id="22543" name="Text Box 16"/>
            <p:cNvSpPr txBox="1">
              <a:spLocks noChangeArrowheads="1"/>
            </p:cNvSpPr>
            <p:nvPr/>
          </p:nvSpPr>
          <p:spPr bwMode="auto">
            <a:xfrm>
              <a:off x="2400" y="192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L-1</a:t>
              </a:r>
            </a:p>
          </p:txBody>
        </p:sp>
        <p:sp>
          <p:nvSpPr>
            <p:cNvPr id="22544" name="Text Box 17"/>
            <p:cNvSpPr txBox="1">
              <a:spLocks noChangeArrowheads="1"/>
            </p:cNvSpPr>
            <p:nvPr/>
          </p:nvSpPr>
          <p:spPr bwMode="auto">
            <a:xfrm>
              <a:off x="2438" y="212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0</a:t>
              </a:r>
            </a:p>
          </p:txBody>
        </p:sp>
        <p:sp>
          <p:nvSpPr>
            <p:cNvPr id="22545" name="Text Box 18"/>
            <p:cNvSpPr txBox="1">
              <a:spLocks noChangeArrowheads="1"/>
            </p:cNvSpPr>
            <p:nvPr/>
          </p:nvSpPr>
          <p:spPr bwMode="auto">
            <a:xfrm>
              <a:off x="2352" y="2400"/>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M-1</a:t>
              </a:r>
            </a:p>
          </p:txBody>
        </p:sp>
        <p:sp>
          <p:nvSpPr>
            <p:cNvPr id="22546" name="Text Box 19"/>
            <p:cNvSpPr txBox="1">
              <a:spLocks noChangeArrowheads="1"/>
            </p:cNvSpPr>
            <p:nvPr/>
          </p:nvSpPr>
          <p:spPr bwMode="auto">
            <a:xfrm>
              <a:off x="2438" y="260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0</a:t>
              </a:r>
            </a:p>
          </p:txBody>
        </p:sp>
        <p:sp>
          <p:nvSpPr>
            <p:cNvPr id="22547" name="Text Box 20"/>
            <p:cNvSpPr txBox="1">
              <a:spLocks noChangeArrowheads="1"/>
            </p:cNvSpPr>
            <p:nvPr/>
          </p:nvSpPr>
          <p:spPr bwMode="auto">
            <a:xfrm>
              <a:off x="2352" y="2880"/>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N-1</a:t>
              </a:r>
            </a:p>
          </p:txBody>
        </p:sp>
        <p:grpSp>
          <p:nvGrpSpPr>
            <p:cNvPr id="22548" name="Group 29"/>
            <p:cNvGrpSpPr>
              <a:grpSpLocks/>
            </p:cNvGrpSpPr>
            <p:nvPr/>
          </p:nvGrpSpPr>
          <p:grpSpPr bwMode="auto">
            <a:xfrm>
              <a:off x="3888" y="1584"/>
              <a:ext cx="1360" cy="1642"/>
              <a:chOff x="3888" y="1584"/>
              <a:chExt cx="1360" cy="1642"/>
            </a:xfrm>
          </p:grpSpPr>
          <p:grpSp>
            <p:nvGrpSpPr>
              <p:cNvPr id="22554" name="Group 23"/>
              <p:cNvGrpSpPr>
                <a:grpSpLocks/>
              </p:cNvGrpSpPr>
              <p:nvPr/>
            </p:nvGrpSpPr>
            <p:grpSpPr bwMode="auto">
              <a:xfrm>
                <a:off x="3888" y="1776"/>
                <a:ext cx="816" cy="1450"/>
                <a:chOff x="3552" y="1776"/>
                <a:chExt cx="816" cy="1450"/>
              </a:xfrm>
            </p:grpSpPr>
            <p:sp>
              <p:nvSpPr>
                <p:cNvPr id="22560" name="Rectangle 9"/>
                <p:cNvSpPr>
                  <a:spLocks noChangeArrowheads="1"/>
                </p:cNvSpPr>
                <p:nvPr/>
              </p:nvSpPr>
              <p:spPr bwMode="auto">
                <a:xfrm>
                  <a:off x="3552" y="1776"/>
                  <a:ext cx="624" cy="12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endParaRPr kumimoji="1" lang="zh-CN" altLang="zh-CN" sz="2400">
                    <a:solidFill>
                      <a:schemeClr val="tx1"/>
                    </a:solidFill>
                    <a:latin typeface="Times New Roman" panose="02020603050405020304" pitchFamily="18" charset="0"/>
                    <a:ea typeface="宋体" panose="02010600030101010101" pitchFamily="2" charset="-122"/>
                  </a:endParaRPr>
                </a:p>
              </p:txBody>
            </p:sp>
            <p:sp>
              <p:nvSpPr>
                <p:cNvPr id="22561" name="Line 10"/>
                <p:cNvSpPr>
                  <a:spLocks noChangeShapeType="1"/>
                </p:cNvSpPr>
                <p:nvPr/>
              </p:nvSpPr>
              <p:spPr bwMode="auto">
                <a:xfrm>
                  <a:off x="3552" y="220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2" name="Line 11"/>
                <p:cNvSpPr>
                  <a:spLocks noChangeShapeType="1"/>
                </p:cNvSpPr>
                <p:nvPr/>
              </p:nvSpPr>
              <p:spPr bwMode="auto">
                <a:xfrm>
                  <a:off x="3552"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3" name="Text Box 22"/>
                <p:cNvSpPr txBox="1">
                  <a:spLocks noChangeArrowheads="1"/>
                </p:cNvSpPr>
                <p:nvPr/>
              </p:nvSpPr>
              <p:spPr bwMode="auto">
                <a:xfrm>
                  <a:off x="3648" y="1824"/>
                  <a:ext cx="72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JSR</a:t>
                  </a:r>
                </a:p>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“L”</a:t>
                  </a:r>
                </a:p>
                <a:p>
                  <a:pPr eaLnBrk="1" hangingPunct="1">
                    <a:lnSpc>
                      <a:spcPct val="100000"/>
                    </a:lnSpc>
                    <a:buClrTx/>
                    <a:buSzTx/>
                    <a:buFontTx/>
                    <a:buNone/>
                  </a:pPr>
                  <a:endParaRPr kumimoji="1" lang="en-US" altLang="zh-CN" sz="2000">
                    <a:solidFill>
                      <a:schemeClr val="tx1"/>
                    </a:solidFill>
                    <a:latin typeface="Times New Roman" panose="02020603050405020304" pitchFamily="18" charset="0"/>
                    <a:ea typeface="宋体" panose="02010600030101010101" pitchFamily="2" charset="-122"/>
                  </a:endParaRPr>
                </a:p>
                <a:p>
                  <a:pPr eaLnBrk="1" hangingPunct="1">
                    <a:lnSpc>
                      <a:spcPct val="100000"/>
                    </a:lnSpc>
                    <a:buClrTx/>
                    <a:buSzTx/>
                    <a:buFontTx/>
                    <a:buNone/>
                  </a:pPr>
                  <a:r>
                    <a:rPr kumimoji="1" lang="zh-CN" altLang="en-US" sz="2000">
                      <a:solidFill>
                        <a:schemeClr val="tx1"/>
                      </a:solidFill>
                      <a:latin typeface="Times New Roman" panose="02020603050405020304" pitchFamily="18" charset="0"/>
                      <a:ea typeface="宋体" panose="02010600030101010101" pitchFamily="2" charset="-122"/>
                    </a:rPr>
                    <a:t>模块</a:t>
                  </a:r>
                  <a:r>
                    <a:rPr kumimoji="1" lang="en-US" altLang="zh-CN" sz="2000">
                      <a:solidFill>
                        <a:schemeClr val="tx1"/>
                      </a:solidFill>
                      <a:latin typeface="Times New Roman" panose="02020603050405020304" pitchFamily="18" charset="0"/>
                      <a:ea typeface="宋体" panose="02010600030101010101" pitchFamily="2" charset="-122"/>
                    </a:rPr>
                    <a:t>B</a:t>
                  </a:r>
                </a:p>
                <a:p>
                  <a:pPr eaLnBrk="1" hangingPunct="1">
                    <a:lnSpc>
                      <a:spcPct val="100000"/>
                    </a:lnSpc>
                    <a:buClrTx/>
                    <a:buSzTx/>
                    <a:buFontTx/>
                    <a:buNone/>
                  </a:pPr>
                  <a:endParaRPr kumimoji="1" lang="en-US" altLang="zh-CN" sz="2000">
                    <a:solidFill>
                      <a:schemeClr val="tx1"/>
                    </a:solidFill>
                    <a:latin typeface="Times New Roman" panose="02020603050405020304" pitchFamily="18" charset="0"/>
                    <a:ea typeface="宋体" panose="02010600030101010101" pitchFamily="2" charset="-122"/>
                  </a:endParaRPr>
                </a:p>
                <a:p>
                  <a:pPr eaLnBrk="1" hangingPunct="1">
                    <a:lnSpc>
                      <a:spcPct val="100000"/>
                    </a:lnSpc>
                    <a:buClrTx/>
                    <a:buSzTx/>
                    <a:buFontTx/>
                    <a:buNone/>
                  </a:pPr>
                  <a:r>
                    <a:rPr kumimoji="1" lang="zh-CN" altLang="en-US" sz="2000">
                      <a:solidFill>
                        <a:schemeClr val="tx1"/>
                      </a:solidFill>
                      <a:latin typeface="Times New Roman" panose="02020603050405020304" pitchFamily="18" charset="0"/>
                      <a:ea typeface="宋体" panose="02010600030101010101" pitchFamily="2" charset="-122"/>
                    </a:rPr>
                    <a:t>模块</a:t>
                  </a:r>
                  <a:r>
                    <a:rPr kumimoji="1" lang="en-US" altLang="zh-CN" sz="2000">
                      <a:solidFill>
                        <a:schemeClr val="tx1"/>
                      </a:solidFill>
                      <a:latin typeface="Times New Roman" panose="02020603050405020304" pitchFamily="18" charset="0"/>
                      <a:ea typeface="宋体" panose="02010600030101010101" pitchFamily="2" charset="-122"/>
                    </a:rPr>
                    <a:t>C</a:t>
                  </a:r>
                </a:p>
                <a:p>
                  <a:pPr eaLnBrk="1" hangingPunct="1">
                    <a:lnSpc>
                      <a:spcPct val="100000"/>
                    </a:lnSpc>
                    <a:buClrTx/>
                    <a:buSzTx/>
                    <a:buFontTx/>
                    <a:buNone/>
                  </a:pPr>
                  <a:endParaRPr kumimoji="1" lang="en-US" altLang="zh-CN" sz="2000">
                    <a:solidFill>
                      <a:schemeClr val="tx1"/>
                    </a:solidFill>
                    <a:latin typeface="Times New Roman" panose="02020603050405020304" pitchFamily="18" charset="0"/>
                    <a:ea typeface="宋体" panose="02010600030101010101" pitchFamily="2" charset="-122"/>
                  </a:endParaRPr>
                </a:p>
              </p:txBody>
            </p:sp>
          </p:grpSp>
          <p:sp>
            <p:nvSpPr>
              <p:cNvPr id="22555" name="Text Box 24"/>
              <p:cNvSpPr txBox="1">
                <a:spLocks noChangeArrowheads="1"/>
              </p:cNvSpPr>
              <p:nvPr/>
            </p:nvSpPr>
            <p:spPr bwMode="auto">
              <a:xfrm>
                <a:off x="4512" y="1584"/>
                <a:ext cx="332"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000">
                    <a:solidFill>
                      <a:schemeClr val="tx1"/>
                    </a:solidFill>
                    <a:latin typeface="Times New Roman" panose="02020603050405020304" pitchFamily="18" charset="0"/>
                    <a:ea typeface="宋体" panose="02010600030101010101" pitchFamily="2" charset="-122"/>
                  </a:rPr>
                  <a:t>0</a:t>
                </a:r>
              </a:p>
              <a:p>
                <a:pPr eaLnBrk="1" hangingPunct="1">
                  <a:lnSpc>
                    <a:spcPct val="100000"/>
                  </a:lnSpc>
                  <a:buClrTx/>
                  <a:buSzTx/>
                  <a:buFontTx/>
                  <a:buNone/>
                </a:pPr>
                <a:endParaRPr kumimoji="1" lang="en-US" altLang="zh-CN" sz="2000">
                  <a:solidFill>
                    <a:schemeClr val="tx1"/>
                  </a:solidFill>
                  <a:latin typeface="Times New Roman" panose="02020603050405020304" pitchFamily="18" charset="0"/>
                  <a:ea typeface="宋体" panose="02010600030101010101" pitchFamily="2" charset="-122"/>
                </a:endParaRPr>
              </a:p>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L-1</a:t>
                </a:r>
              </a:p>
            </p:txBody>
          </p:sp>
          <p:sp>
            <p:nvSpPr>
              <p:cNvPr id="22556" name="Text Box 25"/>
              <p:cNvSpPr txBox="1">
                <a:spLocks noChangeArrowheads="1"/>
              </p:cNvSpPr>
              <p:nvPr/>
            </p:nvSpPr>
            <p:spPr bwMode="auto">
              <a:xfrm>
                <a:off x="4560" y="215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L</a:t>
                </a:r>
              </a:p>
            </p:txBody>
          </p:sp>
          <p:sp>
            <p:nvSpPr>
              <p:cNvPr id="22557" name="Text Box 26"/>
              <p:cNvSpPr txBox="1">
                <a:spLocks noChangeArrowheads="1"/>
              </p:cNvSpPr>
              <p:nvPr/>
            </p:nvSpPr>
            <p:spPr bwMode="auto">
              <a:xfrm>
                <a:off x="4502" y="2376"/>
                <a:ext cx="5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L+M-1</a:t>
                </a:r>
              </a:p>
            </p:txBody>
          </p:sp>
          <p:sp>
            <p:nvSpPr>
              <p:cNvPr id="22558" name="Text Box 27"/>
              <p:cNvSpPr txBox="1">
                <a:spLocks noChangeArrowheads="1"/>
              </p:cNvSpPr>
              <p:nvPr/>
            </p:nvSpPr>
            <p:spPr bwMode="auto">
              <a:xfrm>
                <a:off x="4512" y="2544"/>
                <a:ext cx="4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L+M</a:t>
                </a:r>
              </a:p>
            </p:txBody>
          </p:sp>
          <p:sp>
            <p:nvSpPr>
              <p:cNvPr id="22559" name="Text Box 28"/>
              <p:cNvSpPr txBox="1">
                <a:spLocks noChangeArrowheads="1"/>
              </p:cNvSpPr>
              <p:nvPr/>
            </p:nvSpPr>
            <p:spPr bwMode="auto">
              <a:xfrm>
                <a:off x="4512" y="2784"/>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1800">
                    <a:solidFill>
                      <a:schemeClr val="tx1"/>
                    </a:solidFill>
                    <a:latin typeface="Times New Roman" panose="02020603050405020304" pitchFamily="18" charset="0"/>
                    <a:ea typeface="宋体" panose="02010600030101010101" pitchFamily="2" charset="-122"/>
                  </a:rPr>
                  <a:t>L+M+N-1</a:t>
                </a:r>
              </a:p>
            </p:txBody>
          </p:sp>
        </p:grpSp>
        <p:sp>
          <p:nvSpPr>
            <p:cNvPr id="22549" name="Line 30"/>
            <p:cNvSpPr>
              <a:spLocks noChangeShapeType="1"/>
            </p:cNvSpPr>
            <p:nvPr/>
          </p:nvSpPr>
          <p:spPr bwMode="auto">
            <a:xfrm>
              <a:off x="3264" y="2400"/>
              <a:ext cx="5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0" name="Text Box 31"/>
            <p:cNvSpPr txBox="1">
              <a:spLocks noChangeArrowheads="1"/>
            </p:cNvSpPr>
            <p:nvPr/>
          </p:nvSpPr>
          <p:spPr bwMode="auto">
            <a:xfrm>
              <a:off x="3350" y="202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400">
                  <a:solidFill>
                    <a:srgbClr val="CC0000"/>
                  </a:solidFill>
                  <a:latin typeface="Times New Roman" panose="02020603050405020304" pitchFamily="18" charset="0"/>
                  <a:ea typeface="宋体" panose="02010600030101010101" pitchFamily="2" charset="-122"/>
                </a:rPr>
                <a:t>链接</a:t>
              </a:r>
            </a:p>
          </p:txBody>
        </p:sp>
        <p:sp>
          <p:nvSpPr>
            <p:cNvPr id="22551" name="Text Box 32"/>
            <p:cNvSpPr txBox="1">
              <a:spLocks noChangeArrowheads="1"/>
            </p:cNvSpPr>
            <p:nvPr/>
          </p:nvSpPr>
          <p:spPr bwMode="auto">
            <a:xfrm>
              <a:off x="2544" y="3120"/>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000">
                  <a:solidFill>
                    <a:schemeClr val="tx1"/>
                  </a:solidFill>
                  <a:latin typeface="Times New Roman" panose="02020603050405020304" pitchFamily="18" charset="0"/>
                  <a:ea typeface="宋体" panose="02010600030101010101" pitchFamily="2" charset="-122"/>
                </a:rPr>
                <a:t>目标模块</a:t>
              </a:r>
            </a:p>
          </p:txBody>
        </p:sp>
        <p:sp>
          <p:nvSpPr>
            <p:cNvPr id="22552" name="Text Box 33"/>
            <p:cNvSpPr txBox="1">
              <a:spLocks noChangeArrowheads="1"/>
            </p:cNvSpPr>
            <p:nvPr/>
          </p:nvSpPr>
          <p:spPr bwMode="auto">
            <a:xfrm>
              <a:off x="3840" y="307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000">
                  <a:solidFill>
                    <a:schemeClr val="tx1"/>
                  </a:solidFill>
                  <a:latin typeface="Times New Roman" panose="02020603050405020304" pitchFamily="18" charset="0"/>
                  <a:ea typeface="宋体" panose="02010600030101010101" pitchFamily="2" charset="-122"/>
                </a:rPr>
                <a:t>装入模块</a:t>
              </a:r>
            </a:p>
          </p:txBody>
        </p:sp>
        <p:sp>
          <p:nvSpPr>
            <p:cNvPr id="22553" name="AutoShape 34"/>
            <p:cNvSpPr>
              <a:spLocks/>
            </p:cNvSpPr>
            <p:nvPr/>
          </p:nvSpPr>
          <p:spPr bwMode="auto">
            <a:xfrm>
              <a:off x="3168" y="1872"/>
              <a:ext cx="96" cy="1152"/>
            </a:xfrm>
            <a:prstGeom prst="rightBrace">
              <a:avLst>
                <a:gd name="adj1" fmla="val 100000"/>
                <a:gd name="adj2" fmla="val 50000"/>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grpSp>
      <p:sp>
        <p:nvSpPr>
          <p:cNvPr id="1060" name="Text Box 36"/>
          <p:cNvSpPr txBox="1">
            <a:spLocks noChangeArrowheads="1"/>
          </p:cNvSpPr>
          <p:nvPr/>
        </p:nvSpPr>
        <p:spPr bwMode="auto">
          <a:xfrm>
            <a:off x="1143000" y="4038600"/>
            <a:ext cx="2133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400">
                <a:solidFill>
                  <a:schemeClr val="tx1"/>
                </a:solidFill>
                <a:latin typeface="Times New Roman" panose="02020603050405020304" pitchFamily="18" charset="0"/>
                <a:ea typeface="宋体" panose="02010600030101010101" pitchFamily="2" charset="-122"/>
              </a:rPr>
              <a:t>如：</a:t>
            </a:r>
          </a:p>
          <a:p>
            <a:pPr eaLnBrk="1" hangingPunct="1">
              <a:lnSpc>
                <a:spcPct val="100000"/>
              </a:lnSpc>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CALL  B   </a:t>
            </a:r>
          </a:p>
          <a:p>
            <a:pPr eaLnBrk="1" hangingPunct="1">
              <a:lnSpc>
                <a:spcPct val="100000"/>
              </a:lnSpc>
              <a:buClrTx/>
              <a:buSzTx/>
              <a:buFontTx/>
              <a:buNone/>
            </a:pPr>
            <a:endParaRPr kumimoji="1" lang="en-US" altLang="zh-CN" sz="2400">
              <a:solidFill>
                <a:schemeClr val="tx1"/>
              </a:solidFill>
              <a:latin typeface="Times New Roman" panose="02020603050405020304" pitchFamily="18" charset="0"/>
              <a:ea typeface="宋体" panose="02010600030101010101" pitchFamily="2" charset="-122"/>
            </a:endParaRPr>
          </a:p>
          <a:p>
            <a:pPr eaLnBrk="1" hangingPunct="1">
              <a:lnSpc>
                <a:spcPct val="100000"/>
              </a:lnSpc>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         </a:t>
            </a:r>
          </a:p>
          <a:p>
            <a:pPr eaLnBrk="1" hangingPunct="1">
              <a:lnSpc>
                <a:spcPct val="100000"/>
              </a:lnSpc>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         JSR”L”</a:t>
            </a:r>
          </a:p>
        </p:txBody>
      </p:sp>
      <p:grpSp>
        <p:nvGrpSpPr>
          <p:cNvPr id="6" name="Group 43"/>
          <p:cNvGrpSpPr>
            <a:grpSpLocks/>
          </p:cNvGrpSpPr>
          <p:nvPr/>
        </p:nvGrpSpPr>
        <p:grpSpPr bwMode="auto">
          <a:xfrm>
            <a:off x="1600200" y="4800600"/>
            <a:ext cx="304800" cy="838200"/>
            <a:chOff x="1152" y="2784"/>
            <a:chExt cx="192" cy="288"/>
          </a:xfrm>
        </p:grpSpPr>
        <p:sp>
          <p:nvSpPr>
            <p:cNvPr id="22536" name="Line 41"/>
            <p:cNvSpPr>
              <a:spLocks noChangeShapeType="1"/>
            </p:cNvSpPr>
            <p:nvPr/>
          </p:nvSpPr>
          <p:spPr bwMode="auto">
            <a:xfrm>
              <a:off x="1152" y="2784"/>
              <a:ext cx="0" cy="28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7" name="Line 42"/>
            <p:cNvSpPr>
              <a:spLocks noChangeShapeType="1"/>
            </p:cNvSpPr>
            <p:nvPr/>
          </p:nvSpPr>
          <p:spPr bwMode="auto">
            <a:xfrm>
              <a:off x="1152" y="3072"/>
              <a:ext cx="19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69" name="Rectangle 45"/>
          <p:cNvSpPr>
            <a:spLocks noChangeArrowheads="1"/>
          </p:cNvSpPr>
          <p:nvPr/>
        </p:nvSpPr>
        <p:spPr bwMode="auto">
          <a:xfrm>
            <a:off x="990600" y="2514600"/>
            <a:ext cx="3124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chemeClr val="tx1"/>
                </a:solidFill>
                <a:latin typeface="Times New Roman" panose="02020603050405020304" pitchFamily="18" charset="0"/>
                <a:ea typeface="宋体" panose="02010600030101010101" pitchFamily="2" charset="-122"/>
              </a:rPr>
              <a:t>需要解决的问题</a:t>
            </a:r>
            <a:r>
              <a:rPr kumimoji="1" lang="zh-CN" altLang="en-US" sz="2400">
                <a:solidFill>
                  <a:schemeClr val="tx2"/>
                </a:solidFill>
                <a:latin typeface="Times New Roman" panose="02020603050405020304" pitchFamily="18" charset="0"/>
                <a:ea typeface="宋体" panose="02010600030101010101" pitchFamily="2" charset="-122"/>
              </a:rPr>
              <a:t>：</a:t>
            </a:r>
          </a:p>
          <a:p>
            <a:pPr eaLnBrk="1" hangingPunct="1">
              <a:lnSpc>
                <a:spcPct val="100000"/>
              </a:lnSpc>
              <a:spcBef>
                <a:spcPct val="50000"/>
              </a:spcBef>
              <a:buClrTx/>
              <a:buSzTx/>
              <a:buFont typeface="Wingdings" panose="05000000000000000000" pitchFamily="2" charset="2"/>
              <a:buChar char="Ø"/>
            </a:pPr>
            <a:r>
              <a:rPr kumimoji="1" lang="zh-CN" altLang="en-US" sz="2000">
                <a:solidFill>
                  <a:schemeClr val="tx1"/>
                </a:solidFill>
                <a:latin typeface="Times New Roman" panose="02020603050405020304" pitchFamily="18" charset="0"/>
                <a:ea typeface="宋体" panose="02010600030101010101" pitchFamily="2" charset="-122"/>
              </a:rPr>
              <a:t>相对地址的修改；</a:t>
            </a:r>
          </a:p>
          <a:p>
            <a:pPr eaLnBrk="1" hangingPunct="1">
              <a:lnSpc>
                <a:spcPct val="100000"/>
              </a:lnSpc>
              <a:spcBef>
                <a:spcPct val="50000"/>
              </a:spcBef>
              <a:buClrTx/>
              <a:buSzTx/>
              <a:buFont typeface="Wingdings" panose="05000000000000000000" pitchFamily="2" charset="2"/>
              <a:buChar char="Ø"/>
            </a:pPr>
            <a:r>
              <a:rPr kumimoji="1" lang="zh-CN" altLang="en-US" sz="2000">
                <a:solidFill>
                  <a:schemeClr val="tx1"/>
                </a:solidFill>
                <a:latin typeface="Times New Roman" panose="02020603050405020304" pitchFamily="18" charset="0"/>
                <a:ea typeface="宋体" panose="02010600030101010101" pitchFamily="2" charset="-122"/>
              </a:rPr>
              <a:t>外部调用符号的变换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4578"/>
                                        </p:tgtEl>
                                        <p:attrNameLst>
                                          <p:attrName>style.visibility</p:attrName>
                                        </p:attrNameLst>
                                      </p:cBhvr>
                                      <p:to>
                                        <p:strVal val="visible"/>
                                      </p:to>
                                    </p:set>
                                    <p:animEffect transition="in" filter="fade">
                                      <p:cBhvr>
                                        <p:cTn id="7" dur="1000">
                                          <p:stCondLst>
                                            <p:cond delay="0"/>
                                          </p:stCondLst>
                                        </p:cTn>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fade">
                                      <p:cBhvr>
                                        <p:cTn id="12" dur="500">
                                          <p:stCondLst>
                                            <p:cond delay="0"/>
                                          </p:stCondLst>
                                        </p:cTn>
                                        <p:tgtEl>
                                          <p:spTgt spid="245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69"/>
                                        </p:tgtEl>
                                        <p:attrNameLst>
                                          <p:attrName>style.visibility</p:attrName>
                                        </p:attrNameLst>
                                      </p:cBhvr>
                                      <p:to>
                                        <p:strVal val="visible"/>
                                      </p:to>
                                    </p:set>
                                    <p:anim calcmode="lin" valueType="num">
                                      <p:cBhvr additive="base">
                                        <p:cTn id="23" dur="500" fill="hold"/>
                                        <p:tgtEl>
                                          <p:spTgt spid="1069"/>
                                        </p:tgtEl>
                                        <p:attrNameLst>
                                          <p:attrName>ppt_x</p:attrName>
                                        </p:attrNameLst>
                                      </p:cBhvr>
                                      <p:tavLst>
                                        <p:tav tm="0">
                                          <p:val>
                                            <p:strVal val="0-#ppt_w/2"/>
                                          </p:val>
                                        </p:tav>
                                        <p:tav tm="100000">
                                          <p:val>
                                            <p:strVal val="#ppt_x"/>
                                          </p:val>
                                        </p:tav>
                                      </p:tavLst>
                                    </p:anim>
                                    <p:anim calcmode="lin" valueType="num">
                                      <p:cBhvr additive="base">
                                        <p:cTn id="24" dur="500" fill="hold"/>
                                        <p:tgtEl>
                                          <p:spTgt spid="106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60"/>
                                        </p:tgtEl>
                                        <p:attrNameLst>
                                          <p:attrName>style.visibility</p:attrName>
                                        </p:attrNameLst>
                                      </p:cBhvr>
                                      <p:to>
                                        <p:strVal val="visible"/>
                                      </p:to>
                                    </p:set>
                                    <p:anim calcmode="lin" valueType="num">
                                      <p:cBhvr additive="base">
                                        <p:cTn id="29" dur="500" fill="hold"/>
                                        <p:tgtEl>
                                          <p:spTgt spid="1060"/>
                                        </p:tgtEl>
                                        <p:attrNameLst>
                                          <p:attrName>ppt_x</p:attrName>
                                        </p:attrNameLst>
                                      </p:cBhvr>
                                      <p:tavLst>
                                        <p:tav tm="0">
                                          <p:val>
                                            <p:strVal val="0-#ppt_w/2"/>
                                          </p:val>
                                        </p:tav>
                                        <p:tav tm="100000">
                                          <p:val>
                                            <p:strVal val="#ppt_x"/>
                                          </p:val>
                                        </p:tav>
                                      </p:tavLst>
                                    </p:anim>
                                    <p:anim calcmode="lin" valueType="num">
                                      <p:cBhvr additive="base">
                                        <p:cTn id="30" dur="500" fill="hold"/>
                                        <p:tgtEl>
                                          <p:spTgt spid="106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ldLvl="0" autoUpdateAnimBg="0"/>
      <p:bldP spid="24579" grpId="0" build="p" autoUpdateAnimBg="0"/>
      <p:bldP spid="1060" grpId="0" autoUpdateAnimBg="0"/>
      <p:bldP spid="106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4"/>
          <p:cNvSpPr>
            <a:spLocks noGrp="1" noChangeArrowheads="1"/>
          </p:cNvSpPr>
          <p:nvPr>
            <p:ph type="body" idx="4294967295"/>
          </p:nvPr>
        </p:nvSpPr>
        <p:spPr>
          <a:xfrm>
            <a:off x="471488" y="1179513"/>
            <a:ext cx="7791450" cy="2673350"/>
          </a:xfrm>
          <a:noFill/>
        </p:spPr>
        <p:txBody>
          <a:bodyPr/>
          <a:lstStyle/>
          <a:p>
            <a:pPr eaLnBrk="1" hangingPunct="1">
              <a:buFont typeface="Wingdings" pitchFamily="2" charset="2"/>
              <a:buNone/>
            </a:pPr>
            <a:r>
              <a:rPr lang="zh-CN" altLang="en-US" sz="2400" smtClean="0">
                <a:solidFill>
                  <a:schemeClr val="hlink"/>
                </a:solidFill>
              </a:rPr>
              <a:t>（</a:t>
            </a:r>
            <a:r>
              <a:rPr lang="en-US" altLang="zh-CN" sz="2400" smtClean="0">
                <a:solidFill>
                  <a:schemeClr val="hlink"/>
                </a:solidFill>
              </a:rPr>
              <a:t>2</a:t>
            </a:r>
            <a:r>
              <a:rPr lang="zh-CN" altLang="en-US" sz="2400" smtClean="0">
                <a:solidFill>
                  <a:schemeClr val="hlink"/>
                </a:solidFill>
              </a:rPr>
              <a:t>）装入时动态链接</a:t>
            </a:r>
          </a:p>
          <a:p>
            <a:pPr eaLnBrk="1" hangingPunct="1">
              <a:buFont typeface="Wingdings" pitchFamily="2" charset="2"/>
              <a:buNone/>
            </a:pPr>
            <a:r>
              <a:rPr lang="zh-CN" altLang="en-US" sz="2400" smtClean="0">
                <a:solidFill>
                  <a:srgbClr val="9900CC"/>
                </a:solidFill>
              </a:rPr>
              <a:t> </a:t>
            </a:r>
            <a:r>
              <a:rPr lang="zh-CN" altLang="en-US" sz="2400" smtClean="0"/>
              <a:t>目标模块在装入内存的过程中链接，即边装入边链接。</a:t>
            </a:r>
          </a:p>
          <a:p>
            <a:pPr eaLnBrk="1" hangingPunct="1">
              <a:buFont typeface="Wingdings" pitchFamily="2" charset="2"/>
              <a:buNone/>
            </a:pPr>
            <a:r>
              <a:rPr lang="zh-CN" altLang="en-US" sz="2400" smtClean="0">
                <a:solidFill>
                  <a:schemeClr val="hlink"/>
                </a:solidFill>
              </a:rPr>
              <a:t>优点：</a:t>
            </a:r>
          </a:p>
          <a:p>
            <a:pPr eaLnBrk="1" hangingPunct="1">
              <a:buClr>
                <a:schemeClr val="tx1"/>
              </a:buClr>
              <a:buFont typeface="Wingdings" pitchFamily="2" charset="2"/>
              <a:buChar char="Ø"/>
            </a:pPr>
            <a:r>
              <a:rPr lang="zh-CN" altLang="en-US" sz="2400" smtClean="0"/>
              <a:t>便于修改和更新</a:t>
            </a:r>
          </a:p>
          <a:p>
            <a:pPr eaLnBrk="1" hangingPunct="1">
              <a:buClr>
                <a:schemeClr val="tx1"/>
              </a:buClr>
              <a:buFont typeface="Wingdings" pitchFamily="2" charset="2"/>
              <a:buChar char="Ø"/>
            </a:pPr>
            <a:r>
              <a:rPr lang="zh-CN" altLang="en-US" sz="2400" smtClean="0"/>
              <a:t>便于实现目标模块的共享</a:t>
            </a:r>
            <a:endParaRPr lang="zh-CN" altLang="en-US" sz="2400" smtClean="0">
              <a:solidFill>
                <a:srgbClr val="9900CC"/>
              </a:solidFill>
            </a:endParaRPr>
          </a:p>
        </p:txBody>
      </p:sp>
      <p:sp>
        <p:nvSpPr>
          <p:cNvPr id="25603" name="Rectangle 6"/>
          <p:cNvSpPr>
            <a:spLocks noGrp="1" noChangeArrowheads="1"/>
          </p:cNvSpPr>
          <p:nvPr>
            <p:ph type="title" idx="4294967295"/>
          </p:nvPr>
        </p:nvSpPr>
        <p:spPr>
          <a:noFill/>
        </p:spPr>
        <p:txBody>
          <a:bodyPr/>
          <a:lstStyle/>
          <a:p>
            <a:pPr eaLnBrk="1" hangingPunct="1"/>
            <a:r>
              <a:rPr lang="en-US" altLang="zh-CN" sz="2800" smtClean="0">
                <a:latin typeface="华文隶书" panose="02010800040101010101" pitchFamily="2" charset="-122"/>
              </a:rPr>
              <a:t>4.1 </a:t>
            </a:r>
            <a:r>
              <a:rPr lang="zh-CN" altLang="en-US" sz="2800" smtClean="0">
                <a:latin typeface="华文隶书" panose="02010800040101010101" pitchFamily="2" charset="-122"/>
              </a:rPr>
              <a:t>程序的装入和链接</a:t>
            </a:r>
          </a:p>
        </p:txBody>
      </p:sp>
      <p:sp>
        <p:nvSpPr>
          <p:cNvPr id="4" name="TextBox 3"/>
          <p:cNvSpPr txBox="1"/>
          <p:nvPr/>
        </p:nvSpPr>
        <p:spPr>
          <a:xfrm>
            <a:off x="476250" y="3833813"/>
            <a:ext cx="7926388" cy="22923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kumimoji="1" lang="zh-CN" altLang="en-US" dirty="0">
                <a:solidFill>
                  <a:schemeClr val="hlink"/>
                </a:solidFill>
              </a:rPr>
              <a:t>（</a:t>
            </a:r>
            <a:r>
              <a:rPr kumimoji="1" lang="en-US" altLang="zh-CN" dirty="0">
                <a:solidFill>
                  <a:schemeClr val="hlink"/>
                </a:solidFill>
              </a:rPr>
              <a:t>3</a:t>
            </a:r>
            <a:r>
              <a:rPr kumimoji="1" lang="zh-CN" altLang="en-US" dirty="0">
                <a:solidFill>
                  <a:schemeClr val="hlink"/>
                </a:solidFill>
              </a:rPr>
              <a:t>）运行时动态链接</a:t>
            </a:r>
          </a:p>
          <a:p>
            <a:pPr eaLnBrk="1" hangingPunct="1">
              <a:defRPr/>
            </a:pPr>
            <a:r>
              <a:rPr kumimoji="1" lang="zh-CN" altLang="en-US" dirty="0"/>
              <a:t>   将某些目标模块的链接延迟到运行该模块时才进行。</a:t>
            </a:r>
          </a:p>
          <a:p>
            <a:pPr eaLnBrk="1" hangingPunct="1">
              <a:defRPr/>
            </a:pPr>
            <a:r>
              <a:rPr kumimoji="1" lang="zh-CN" altLang="en-US" dirty="0"/>
              <a:t>即采用部分装入运行方式。</a:t>
            </a:r>
          </a:p>
          <a:p>
            <a:pPr eaLnBrk="1" hangingPunct="1">
              <a:defRPr/>
            </a:pPr>
            <a:r>
              <a:rPr kumimoji="1" lang="zh-CN" altLang="en-US" dirty="0">
                <a:solidFill>
                  <a:schemeClr val="hlink"/>
                </a:solidFill>
              </a:rPr>
              <a:t>优点</a:t>
            </a:r>
            <a:r>
              <a:rPr kumimoji="1" lang="zh-CN" altLang="en-US" dirty="0"/>
              <a:t>：</a:t>
            </a:r>
          </a:p>
          <a:p>
            <a:pPr eaLnBrk="1" hangingPunct="1">
              <a:buClr>
                <a:schemeClr val="tx1"/>
              </a:buClr>
              <a:buFont typeface="Wingdings" pitchFamily="2" charset="2"/>
              <a:buChar char="Ø"/>
              <a:defRPr/>
            </a:pPr>
            <a:r>
              <a:rPr kumimoji="1" lang="zh-CN" altLang="en-US" dirty="0"/>
              <a:t>节省内存空间</a:t>
            </a:r>
          </a:p>
          <a:p>
            <a:pPr eaLnBrk="1" hangingPunct="1">
              <a:buClr>
                <a:schemeClr val="tx1"/>
              </a:buClr>
              <a:buFont typeface="Wingdings" pitchFamily="2" charset="2"/>
              <a:buChar char="Ø"/>
              <a:defRPr/>
            </a:pPr>
            <a:r>
              <a:rPr kumimoji="1" lang="zh-CN" altLang="en-US" dirty="0"/>
              <a:t>便于实现目标模块的共享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5603"/>
                                        </p:tgtEl>
                                        <p:attrNameLst>
                                          <p:attrName>style.visibility</p:attrName>
                                        </p:attrNameLst>
                                      </p:cBhvr>
                                      <p:to>
                                        <p:strVal val="visible"/>
                                      </p:to>
                                    </p:set>
                                    <p:animEffect transition="in" filter="fade">
                                      <p:cBhvr>
                                        <p:cTn id="7" dur="1000">
                                          <p:stCondLst>
                                            <p:cond delay="0"/>
                                          </p:stCondLst>
                                        </p:cTn>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5602">
                                            <p:txEl>
                                              <p:pRg st="0" end="0"/>
                                            </p:txEl>
                                          </p:spTgt>
                                        </p:tgtEl>
                                        <p:attrNameLst>
                                          <p:attrName>style.visibility</p:attrName>
                                        </p:attrNameLst>
                                      </p:cBhvr>
                                      <p:to>
                                        <p:strVal val="visible"/>
                                      </p:to>
                                    </p:set>
                                    <p:animEffect transition="in" filter="fade">
                                      <p:cBhvr>
                                        <p:cTn id="12" dur="500">
                                          <p:stCondLst>
                                            <p:cond delay="0"/>
                                          </p:stCondLst>
                                        </p:cTn>
                                        <p:tgtEl>
                                          <p:spTgt spid="256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5602">
                                            <p:txEl>
                                              <p:pRg st="1" end="1"/>
                                            </p:txEl>
                                          </p:spTgt>
                                        </p:tgtEl>
                                        <p:attrNameLst>
                                          <p:attrName>style.visibility</p:attrName>
                                        </p:attrNameLst>
                                      </p:cBhvr>
                                      <p:to>
                                        <p:strVal val="visible"/>
                                      </p:to>
                                    </p:set>
                                    <p:animEffect transition="in" filter="fade">
                                      <p:cBhvr>
                                        <p:cTn id="17" dur="500">
                                          <p:stCondLst>
                                            <p:cond delay="0"/>
                                          </p:stCondLst>
                                        </p:cTn>
                                        <p:tgtEl>
                                          <p:spTgt spid="2560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5602">
                                            <p:txEl>
                                              <p:pRg st="2" end="2"/>
                                            </p:txEl>
                                          </p:spTgt>
                                        </p:tgtEl>
                                        <p:attrNameLst>
                                          <p:attrName>style.visibility</p:attrName>
                                        </p:attrNameLst>
                                      </p:cBhvr>
                                      <p:to>
                                        <p:strVal val="visible"/>
                                      </p:to>
                                    </p:set>
                                    <p:animEffect transition="in" filter="fade">
                                      <p:cBhvr>
                                        <p:cTn id="22" dur="500">
                                          <p:stCondLst>
                                            <p:cond delay="0"/>
                                          </p:stCondLst>
                                        </p:cTn>
                                        <p:tgtEl>
                                          <p:spTgt spid="2560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5602">
                                            <p:txEl>
                                              <p:pRg st="3" end="3"/>
                                            </p:txEl>
                                          </p:spTgt>
                                        </p:tgtEl>
                                        <p:attrNameLst>
                                          <p:attrName>style.visibility</p:attrName>
                                        </p:attrNameLst>
                                      </p:cBhvr>
                                      <p:to>
                                        <p:strVal val="visible"/>
                                      </p:to>
                                    </p:set>
                                    <p:animEffect transition="in" filter="fade">
                                      <p:cBhvr>
                                        <p:cTn id="27" dur="500">
                                          <p:stCondLst>
                                            <p:cond delay="0"/>
                                          </p:stCondLst>
                                        </p:cTn>
                                        <p:tgtEl>
                                          <p:spTgt spid="2560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5602">
                                            <p:txEl>
                                              <p:pRg st="4" end="4"/>
                                            </p:txEl>
                                          </p:spTgt>
                                        </p:tgtEl>
                                        <p:attrNameLst>
                                          <p:attrName>style.visibility</p:attrName>
                                        </p:attrNameLst>
                                      </p:cBhvr>
                                      <p:to>
                                        <p:strVal val="visible"/>
                                      </p:to>
                                    </p:set>
                                    <p:animEffect transition="in" filter="fade">
                                      <p:cBhvr>
                                        <p:cTn id="32" dur="500">
                                          <p:stCondLst>
                                            <p:cond delay="0"/>
                                          </p:stCondLst>
                                        </p:cTn>
                                        <p:tgtEl>
                                          <p:spTgt spid="256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华文隶书" panose="02010800040101010101" pitchFamily="2" charset="-122"/>
              </a:rPr>
              <a:t>4.2  </a:t>
            </a:r>
            <a:r>
              <a:rPr lang="zh-CN" altLang="en-US" smtClean="0"/>
              <a:t>连续分配存储管理方式</a:t>
            </a:r>
          </a:p>
        </p:txBody>
      </p:sp>
      <p:sp>
        <p:nvSpPr>
          <p:cNvPr id="24579" name="Rectangle 3"/>
          <p:cNvSpPr>
            <a:spLocks noGrp="1" noChangeArrowheads="1"/>
          </p:cNvSpPr>
          <p:nvPr>
            <p:ph type="body" idx="1"/>
          </p:nvPr>
        </p:nvSpPr>
        <p:spPr/>
        <p:txBody>
          <a:bodyPr/>
          <a:lstStyle/>
          <a:p>
            <a:pPr marL="609600" indent="-609600" eaLnBrk="1" hangingPunct="1">
              <a:lnSpc>
                <a:spcPct val="125000"/>
              </a:lnSpc>
            </a:pPr>
            <a:r>
              <a:rPr lang="zh-CN" altLang="en-US" smtClean="0">
                <a:solidFill>
                  <a:schemeClr val="folHlink"/>
                </a:solidFill>
                <a:latin typeface="Times New Roman" panose="02020603050405020304" pitchFamily="18" charset="0"/>
              </a:rPr>
              <a:t>连续</a:t>
            </a:r>
            <a:r>
              <a:rPr lang="en-US" altLang="zh-CN" smtClean="0">
                <a:solidFill>
                  <a:schemeClr val="folHlink"/>
                </a:solidFill>
                <a:latin typeface="Times New Roman" panose="02020603050405020304" pitchFamily="18" charset="0"/>
              </a:rPr>
              <a:t>/</a:t>
            </a:r>
            <a:r>
              <a:rPr lang="zh-CN" altLang="en-US" smtClean="0">
                <a:solidFill>
                  <a:schemeClr val="folHlink"/>
                </a:solidFill>
                <a:latin typeface="Times New Roman" panose="02020603050405020304" pitchFamily="18" charset="0"/>
              </a:rPr>
              <a:t>分区分配方式的基本思想</a:t>
            </a:r>
            <a:r>
              <a:rPr lang="zh-CN" altLang="en-US" b="0" smtClean="0">
                <a:solidFill>
                  <a:schemeClr val="folHlink"/>
                </a:solidFill>
                <a:latin typeface="Times New Roman" panose="02020603050405020304" pitchFamily="18" charset="0"/>
              </a:rPr>
              <a:t>：</a:t>
            </a:r>
            <a:r>
              <a:rPr lang="zh-CN" altLang="en-US" smtClean="0">
                <a:solidFill>
                  <a:schemeClr val="tx1"/>
                </a:solidFill>
                <a:latin typeface="Times New Roman" panose="02020603050405020304" pitchFamily="18" charset="0"/>
              </a:rPr>
              <a:t>为</a:t>
            </a:r>
            <a:r>
              <a:rPr lang="zh-CN" altLang="en-US" smtClean="0">
                <a:solidFill>
                  <a:schemeClr val="hlink"/>
                </a:solidFill>
                <a:latin typeface="Times New Roman" panose="02020603050405020304" pitchFamily="18" charset="0"/>
              </a:rPr>
              <a:t>一个用户程序</a:t>
            </a:r>
            <a:r>
              <a:rPr lang="zh-CN" altLang="en-US" smtClean="0">
                <a:solidFill>
                  <a:schemeClr val="tx1"/>
                </a:solidFill>
                <a:latin typeface="Times New Roman" panose="02020603050405020304" pitchFamily="18" charset="0"/>
              </a:rPr>
              <a:t>分配</a:t>
            </a:r>
            <a:r>
              <a:rPr lang="zh-CN" altLang="en-US" smtClean="0">
                <a:solidFill>
                  <a:schemeClr val="hlink"/>
                </a:solidFill>
                <a:latin typeface="Times New Roman" panose="02020603050405020304" pitchFamily="18" charset="0"/>
              </a:rPr>
              <a:t>一片连续的内存空间</a:t>
            </a:r>
            <a:r>
              <a:rPr lang="zh-CN" altLang="en-US" smtClean="0">
                <a:solidFill>
                  <a:schemeClr val="tx1"/>
                </a:solidFill>
                <a:latin typeface="Times New Roman" panose="02020603050405020304" pitchFamily="18" charset="0"/>
              </a:rPr>
              <a:t>。</a:t>
            </a:r>
          </a:p>
          <a:p>
            <a:pPr marL="1066800" lvl="1" indent="-609600" eaLnBrk="1" hangingPunct="1">
              <a:lnSpc>
                <a:spcPct val="125000"/>
              </a:lnSpc>
              <a:buClr>
                <a:srgbClr val="0000CC"/>
              </a:buClr>
              <a:buFont typeface="Wingdings" panose="05000000000000000000" pitchFamily="2" charset="2"/>
              <a:buAutoNum type="circleNumDbPlain"/>
            </a:pPr>
            <a:r>
              <a:rPr lang="zh-CN" altLang="en-US" smtClean="0">
                <a:solidFill>
                  <a:srgbClr val="0000CC"/>
                </a:solidFill>
                <a:latin typeface="Times New Roman" panose="02020603050405020304" pitchFamily="18" charset="0"/>
              </a:rPr>
              <a:t>单一连续分配方式</a:t>
            </a:r>
          </a:p>
          <a:p>
            <a:pPr marL="1066800" lvl="1" indent="-609600" eaLnBrk="1" hangingPunct="1">
              <a:lnSpc>
                <a:spcPct val="125000"/>
              </a:lnSpc>
              <a:buClr>
                <a:srgbClr val="0000CC"/>
              </a:buClr>
              <a:buFont typeface="Wingdings" panose="05000000000000000000" pitchFamily="2" charset="2"/>
              <a:buAutoNum type="circleNumDbPlain"/>
            </a:pPr>
            <a:r>
              <a:rPr lang="zh-CN" altLang="en-US" smtClean="0">
                <a:solidFill>
                  <a:srgbClr val="0000CC"/>
                </a:solidFill>
                <a:latin typeface="Times New Roman" panose="02020603050405020304" pitchFamily="18" charset="0"/>
              </a:rPr>
              <a:t>固定分区分配方式</a:t>
            </a:r>
            <a:endParaRPr lang="en-US" altLang="zh-CN" smtClean="0">
              <a:solidFill>
                <a:srgbClr val="0000CC"/>
              </a:solidFill>
              <a:latin typeface="Times New Roman" panose="02020603050405020304" pitchFamily="18" charset="0"/>
            </a:endParaRPr>
          </a:p>
          <a:p>
            <a:pPr marL="1066800" lvl="1" indent="-609600" eaLnBrk="1" hangingPunct="1">
              <a:lnSpc>
                <a:spcPct val="125000"/>
              </a:lnSpc>
              <a:buClr>
                <a:srgbClr val="0000CC"/>
              </a:buClr>
              <a:buFont typeface="Wingdings" panose="05000000000000000000" pitchFamily="2" charset="2"/>
              <a:buAutoNum type="circleNumDbPlain"/>
            </a:pPr>
            <a:r>
              <a:rPr lang="zh-CN" altLang="en-US" smtClean="0">
                <a:solidFill>
                  <a:srgbClr val="0000CC"/>
                </a:solidFill>
                <a:latin typeface="Times New Roman" panose="02020603050405020304" pitchFamily="18" charset="0"/>
              </a:rPr>
              <a:t>动态分区分配方式</a:t>
            </a:r>
            <a:endParaRPr lang="en-US" altLang="zh-CN" smtClean="0">
              <a:solidFill>
                <a:srgbClr val="0000CC"/>
              </a:solidFill>
              <a:latin typeface="Times New Roman" panose="02020603050405020304" pitchFamily="18" charset="0"/>
            </a:endParaRPr>
          </a:p>
          <a:p>
            <a:pPr marL="1066800" lvl="1" indent="-609600" eaLnBrk="1" hangingPunct="1">
              <a:lnSpc>
                <a:spcPct val="125000"/>
              </a:lnSpc>
              <a:buClr>
                <a:srgbClr val="0000CC"/>
              </a:buClr>
              <a:buFont typeface="Wingdings" panose="05000000000000000000" pitchFamily="2" charset="2"/>
              <a:buAutoNum type="circleNumDbPlain"/>
            </a:pPr>
            <a:r>
              <a:rPr lang="zh-CN" altLang="en-US" smtClean="0">
                <a:solidFill>
                  <a:srgbClr val="0000CC"/>
                </a:solidFill>
                <a:latin typeface="Times New Roman" panose="02020603050405020304" pitchFamily="18" charset="0"/>
              </a:rPr>
              <a:t>动态重定位分区分配方式</a:t>
            </a:r>
            <a:endParaRPr lang="en-US" altLang="zh-CN" smtClean="0">
              <a:solidFill>
                <a:srgbClr val="0000CC"/>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1063" y="53975"/>
            <a:ext cx="8062912" cy="676275"/>
          </a:xfrm>
          <a:solidFill>
            <a:schemeClr val="bg1"/>
          </a:solidFill>
        </p:spPr>
        <p:txBody>
          <a:bodyPr/>
          <a:lstStyle/>
          <a:p>
            <a:pPr eaLnBrk="1" hangingPunct="1"/>
            <a:r>
              <a:rPr lang="zh-CN" altLang="en-US" smtClean="0">
                <a:latin typeface="华文隶书" panose="02010800040101010101" pitchFamily="2" charset="-122"/>
              </a:rPr>
              <a:t>一、单一连续分配方式</a:t>
            </a:r>
            <a:r>
              <a:rPr lang="en-US" altLang="zh-CN" smtClean="0">
                <a:latin typeface="华文隶书" panose="02010800040101010101" pitchFamily="2" charset="-122"/>
              </a:rPr>
              <a:t>(</a:t>
            </a:r>
            <a:r>
              <a:rPr lang="zh-CN" altLang="en-US" smtClean="0">
                <a:latin typeface="华文隶书" panose="02010800040101010101" pitchFamily="2" charset="-122"/>
              </a:rPr>
              <a:t>单道作业固定分区</a:t>
            </a:r>
            <a:r>
              <a:rPr lang="en-US" altLang="zh-CN" smtClean="0">
                <a:latin typeface="华文隶书" panose="02010800040101010101" pitchFamily="2" charset="-122"/>
              </a:rPr>
              <a:t>)</a:t>
            </a:r>
          </a:p>
        </p:txBody>
      </p:sp>
      <p:sp>
        <p:nvSpPr>
          <p:cNvPr id="16387" name="Rectangle 3"/>
          <p:cNvSpPr>
            <a:spLocks noGrp="1" noChangeArrowheads="1"/>
          </p:cNvSpPr>
          <p:nvPr>
            <p:ph type="body" idx="1"/>
          </p:nvPr>
        </p:nvSpPr>
        <p:spPr>
          <a:xfrm>
            <a:off x="115888" y="998538"/>
            <a:ext cx="5221287" cy="5580062"/>
          </a:xfrm>
          <a:solidFill>
            <a:schemeClr val="bg1"/>
          </a:solidFill>
        </p:spPr>
        <p:txBody>
          <a:bodyPr/>
          <a:lstStyle/>
          <a:p>
            <a:pPr eaLnBrk="1" hangingPunct="1">
              <a:lnSpc>
                <a:spcPct val="110000"/>
              </a:lnSpc>
            </a:pPr>
            <a:r>
              <a:rPr lang="zh-CN" altLang="en-US" smtClean="0">
                <a:solidFill>
                  <a:srgbClr val="FF00FF"/>
                </a:solidFill>
                <a:latin typeface="Times New Roman" panose="02020603050405020304" pitchFamily="18" charset="0"/>
              </a:rPr>
              <a:t>存储管理方法</a:t>
            </a:r>
            <a:r>
              <a:rPr lang="zh-CN" altLang="en-US" smtClean="0">
                <a:solidFill>
                  <a:schemeClr val="tx1"/>
                </a:solidFill>
                <a:latin typeface="Times New Roman" panose="02020603050405020304" pitchFamily="18" charset="0"/>
              </a:rPr>
              <a:t>：将内存分为</a:t>
            </a:r>
            <a:r>
              <a:rPr lang="zh-CN" altLang="en-US" smtClean="0">
                <a:latin typeface="Times New Roman" panose="02020603050405020304" pitchFamily="18" charset="0"/>
              </a:rPr>
              <a:t>系统区</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内存低端，分配给</a:t>
            </a:r>
            <a:r>
              <a:rPr lang="en-US" altLang="zh-CN" smtClean="0">
                <a:solidFill>
                  <a:schemeClr val="tx1"/>
                </a:solidFill>
                <a:latin typeface="Times New Roman" panose="02020603050405020304" pitchFamily="18" charset="0"/>
              </a:rPr>
              <a:t>OS</a:t>
            </a:r>
            <a:r>
              <a:rPr lang="zh-CN" altLang="en-US" smtClean="0">
                <a:solidFill>
                  <a:schemeClr val="tx1"/>
                </a:solidFill>
                <a:latin typeface="Times New Roman" panose="02020603050405020304" pitchFamily="18" charset="0"/>
              </a:rPr>
              <a:t>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和</a:t>
            </a:r>
            <a:r>
              <a:rPr lang="zh-CN" altLang="en-US" smtClean="0">
                <a:latin typeface="Times New Roman" panose="02020603050405020304" pitchFamily="18" charset="0"/>
              </a:rPr>
              <a:t>用户区</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内存高端，分配给用户用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。采用静态分配方式，即作业一旦进入内存，就要等待它运行结束后才能释放内存。</a:t>
            </a:r>
          </a:p>
          <a:p>
            <a:pPr eaLnBrk="1" hangingPunct="1">
              <a:lnSpc>
                <a:spcPct val="110000"/>
              </a:lnSpc>
              <a:buClr>
                <a:srgbClr val="FF0000"/>
              </a:buClr>
            </a:pPr>
            <a:r>
              <a:rPr lang="zh-CN" altLang="en-US" smtClean="0">
                <a:solidFill>
                  <a:srgbClr val="FF00FF"/>
                </a:solidFill>
                <a:latin typeface="Times New Roman" panose="02020603050405020304" pitchFamily="18" charset="0"/>
              </a:rPr>
              <a:t>特点</a:t>
            </a:r>
            <a:r>
              <a:rPr lang="zh-CN" altLang="en-US" smtClean="0">
                <a:solidFill>
                  <a:schemeClr val="tx1"/>
                </a:solidFill>
                <a:latin typeface="Times New Roman" panose="02020603050405020304" pitchFamily="18" charset="0"/>
              </a:rPr>
              <a:t>：管理简单。但因内存中只装入一道作业运行，资源利用率低。</a:t>
            </a:r>
          </a:p>
        </p:txBody>
      </p:sp>
      <p:sp>
        <p:nvSpPr>
          <p:cNvPr id="16389" name="AutoShape 5"/>
          <p:cNvSpPr>
            <a:spLocks noChangeArrowheads="1"/>
          </p:cNvSpPr>
          <p:nvPr/>
        </p:nvSpPr>
        <p:spPr bwMode="auto">
          <a:xfrm>
            <a:off x="5549900" y="1222375"/>
            <a:ext cx="1893888" cy="4681538"/>
          </a:xfrm>
          <a:prstGeom prst="flowChartDocument">
            <a:avLst/>
          </a:prstGeom>
          <a:solidFill>
            <a:schemeClr val="bg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16391" name="Text Box 7"/>
          <p:cNvSpPr txBox="1">
            <a:spLocks noChangeArrowheads="1"/>
          </p:cNvSpPr>
          <p:nvPr/>
        </p:nvSpPr>
        <p:spPr bwMode="auto">
          <a:xfrm>
            <a:off x="5753100" y="1644650"/>
            <a:ext cx="1487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a:solidFill>
                  <a:schemeClr val="tx1"/>
                </a:solidFill>
                <a:latin typeface="Times New Roman" panose="02020603050405020304" pitchFamily="18" charset="0"/>
              </a:rPr>
              <a:t>os</a:t>
            </a:r>
            <a:r>
              <a:rPr lang="zh-CN" altLang="en-US">
                <a:solidFill>
                  <a:schemeClr val="tx1"/>
                </a:solidFill>
                <a:latin typeface="Times New Roman" panose="02020603050405020304" pitchFamily="18" charset="0"/>
              </a:rPr>
              <a:t>区</a:t>
            </a:r>
            <a:endParaRPr lang="en-US" altLang="zh-CN">
              <a:solidFill>
                <a:schemeClr val="tx1"/>
              </a:solidFill>
              <a:latin typeface="Times New Roman" panose="02020603050405020304" pitchFamily="18" charset="0"/>
            </a:endParaRPr>
          </a:p>
        </p:txBody>
      </p:sp>
      <p:sp>
        <p:nvSpPr>
          <p:cNvPr id="16392" name="Text Box 8"/>
          <p:cNvSpPr txBox="1">
            <a:spLocks noChangeArrowheads="1"/>
          </p:cNvSpPr>
          <p:nvPr/>
        </p:nvSpPr>
        <p:spPr bwMode="auto">
          <a:xfrm>
            <a:off x="5694363" y="3652838"/>
            <a:ext cx="1484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a:solidFill>
                  <a:schemeClr val="tx1"/>
                </a:solidFill>
                <a:latin typeface="Times New Roman" panose="02020603050405020304" pitchFamily="18" charset="0"/>
              </a:rPr>
              <a:t>用户区</a:t>
            </a:r>
          </a:p>
        </p:txBody>
      </p:sp>
      <p:sp>
        <p:nvSpPr>
          <p:cNvPr id="16393" name="Rectangle 9"/>
          <p:cNvSpPr>
            <a:spLocks noChangeArrowheads="1"/>
          </p:cNvSpPr>
          <p:nvPr/>
        </p:nvSpPr>
        <p:spPr bwMode="auto">
          <a:xfrm flipV="1">
            <a:off x="5549900" y="2752725"/>
            <a:ext cx="1893888" cy="746125"/>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16394" name="AutoShape 10"/>
          <p:cNvSpPr>
            <a:spLocks noChangeArrowheads="1"/>
          </p:cNvSpPr>
          <p:nvPr/>
        </p:nvSpPr>
        <p:spPr bwMode="auto">
          <a:xfrm>
            <a:off x="8034338" y="2078038"/>
            <a:ext cx="768350" cy="1935162"/>
          </a:xfrm>
          <a:prstGeom prst="wedgeRectCallout">
            <a:avLst>
              <a:gd name="adj1" fmla="val -146486"/>
              <a:gd name="adj2" fmla="val 2176"/>
            </a:avLst>
          </a:prstGeom>
          <a:solidFill>
            <a:schemeClr val="accent1"/>
          </a:solidFill>
          <a:ln w="9525">
            <a:solidFill>
              <a:schemeClr val="tx1"/>
            </a:solidFill>
            <a:miter lim="800000"/>
            <a:headEnd/>
            <a:tailEnd/>
          </a:ln>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85000"/>
              </a:lnSpc>
              <a:buClrTx/>
              <a:buSzTx/>
              <a:buFontTx/>
              <a:buNone/>
            </a:pPr>
            <a:r>
              <a:rPr lang="zh-CN" altLang="en-US">
                <a:solidFill>
                  <a:schemeClr val="tx1"/>
                </a:solidFill>
                <a:latin typeface="Times New Roman" panose="02020603050405020304" pitchFamily="18" charset="0"/>
              </a:rPr>
              <a:t>用户</a:t>
            </a:r>
          </a:p>
          <a:p>
            <a:pPr algn="ctr" eaLnBrk="1" hangingPunct="1">
              <a:lnSpc>
                <a:spcPct val="85000"/>
              </a:lnSpc>
              <a:buClrTx/>
              <a:buSzTx/>
              <a:buFontTx/>
              <a:buNone/>
            </a:pPr>
            <a:r>
              <a:rPr lang="zh-CN" altLang="en-US">
                <a:solidFill>
                  <a:schemeClr val="tx1"/>
                </a:solidFill>
                <a:latin typeface="Times New Roman" panose="02020603050405020304" pitchFamily="18" charset="0"/>
              </a:rPr>
              <a:t>程序</a:t>
            </a:r>
          </a:p>
        </p:txBody>
      </p:sp>
      <p:sp>
        <p:nvSpPr>
          <p:cNvPr id="16395" name="Line 11"/>
          <p:cNvSpPr>
            <a:spLocks noChangeShapeType="1"/>
          </p:cNvSpPr>
          <p:nvPr/>
        </p:nvSpPr>
        <p:spPr bwMode="auto">
          <a:xfrm>
            <a:off x="5562600" y="2754313"/>
            <a:ext cx="1889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6386">
                                            <p:txEl>
                                              <p:charRg st="4294967295" end="4294967295"/>
                                            </p:txEl>
                                          </p:spTgt>
                                        </p:tgtEl>
                                        <p:attrNameLst>
                                          <p:attrName>style.visibility</p:attrName>
                                        </p:attrNameLst>
                                      </p:cBhvr>
                                      <p:to>
                                        <p:strVal val="visible"/>
                                      </p:to>
                                    </p:set>
                                    <p:animEffect transition="in" filter="fade">
                                      <p:cBhvr>
                                        <p:cTn id="7" dur="1000">
                                          <p:stCondLst>
                                            <p:cond delay="0"/>
                                          </p:stCondLst>
                                        </p:cTn>
                                        <p:tgtEl>
                                          <p:spTgt spid="16386">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dissolve">
                                      <p:cBhvr>
                                        <p:cTn id="12" dur="500"/>
                                        <p:tgtEl>
                                          <p:spTgt spid="1639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dissolve">
                                      <p:cBhvr>
                                        <p:cTn id="15" dur="500"/>
                                        <p:tgtEl>
                                          <p:spTgt spid="1638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391"/>
                                        </p:tgtEl>
                                        <p:attrNameLst>
                                          <p:attrName>style.visibility</p:attrName>
                                        </p:attrNameLst>
                                      </p:cBhvr>
                                      <p:to>
                                        <p:strVal val="visible"/>
                                      </p:to>
                                    </p:set>
                                    <p:animEffect transition="in" filter="dissolve">
                                      <p:cBhvr>
                                        <p:cTn id="18" dur="500"/>
                                        <p:tgtEl>
                                          <p:spTgt spid="1639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dissolve">
                                      <p:cBhvr>
                                        <p:cTn id="21" dur="500"/>
                                        <p:tgtEl>
                                          <p:spTgt spid="163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iterate type="lt">
                                    <p:tmPct val="10000"/>
                                  </p:iterate>
                                  <p:childTnLst>
                                    <p:set>
                                      <p:cBhvr>
                                        <p:cTn id="25" dur="1" fill="hold">
                                          <p:stCondLst>
                                            <p:cond delay="0"/>
                                          </p:stCondLst>
                                        </p:cTn>
                                        <p:tgtEl>
                                          <p:spTgt spid="16387">
                                            <p:txEl>
                                              <p:pRg st="0" end="0"/>
                                            </p:txEl>
                                          </p:spTgt>
                                        </p:tgtEl>
                                        <p:attrNameLst>
                                          <p:attrName>style.visibility</p:attrName>
                                        </p:attrNameLst>
                                      </p:cBhvr>
                                      <p:to>
                                        <p:strVal val="visible"/>
                                      </p:to>
                                    </p:set>
                                    <p:animEffect transition="in" filter="fade">
                                      <p:cBhvr>
                                        <p:cTn id="26" dur="500">
                                          <p:stCondLst>
                                            <p:cond delay="0"/>
                                          </p:stCondLst>
                                        </p:cTn>
                                        <p:tgtEl>
                                          <p:spTgt spid="1638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393"/>
                                        </p:tgtEl>
                                        <p:attrNameLst>
                                          <p:attrName>style.visibility</p:attrName>
                                        </p:attrNameLst>
                                      </p:cBhvr>
                                      <p:to>
                                        <p:strVal val="visible"/>
                                      </p:to>
                                    </p:set>
                                    <p:animEffect transition="in" filter="dissolve">
                                      <p:cBhvr>
                                        <p:cTn id="31" dur="500"/>
                                        <p:tgtEl>
                                          <p:spTgt spid="1639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dissolve">
                                      <p:cBhvr>
                                        <p:cTn id="34" dur="500"/>
                                        <p:tgtEl>
                                          <p:spTgt spid="163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iterate type="lt">
                                    <p:tmPct val="10000"/>
                                  </p:iterate>
                                  <p:childTnLst>
                                    <p:set>
                                      <p:cBhvr>
                                        <p:cTn id="38" dur="1" fill="hold">
                                          <p:stCondLst>
                                            <p:cond delay="0"/>
                                          </p:stCondLst>
                                        </p:cTn>
                                        <p:tgtEl>
                                          <p:spTgt spid="16387">
                                            <p:txEl>
                                              <p:pRg st="1" end="1"/>
                                            </p:txEl>
                                          </p:spTgt>
                                        </p:tgtEl>
                                        <p:attrNameLst>
                                          <p:attrName>style.visibility</p:attrName>
                                        </p:attrNameLst>
                                      </p:cBhvr>
                                      <p:to>
                                        <p:strVal val="visible"/>
                                      </p:to>
                                    </p:set>
                                    <p:animEffect transition="in" filter="fade">
                                      <p:cBhvr>
                                        <p:cTn id="39" dur="500">
                                          <p:stCondLst>
                                            <p:cond delay="0"/>
                                          </p:stCondLst>
                                        </p:cTn>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P spid="16387" grpId="0" build="p" autoUpdateAnimBg="0"/>
      <p:bldP spid="16389" grpId="0" animBg="1"/>
      <p:bldP spid="16391" grpId="0"/>
      <p:bldP spid="16392" grpId="0"/>
      <p:bldP spid="16393" grpId="0" animBg="1"/>
      <p:bldP spid="16394" grpId="0" animBg="1"/>
      <p:bldP spid="163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550" y="96838"/>
            <a:ext cx="7793038" cy="676275"/>
          </a:xfrm>
        </p:spPr>
        <p:txBody>
          <a:bodyPr/>
          <a:lstStyle/>
          <a:p>
            <a:pPr eaLnBrk="1" hangingPunct="1"/>
            <a:r>
              <a:rPr lang="zh-CN" altLang="en-US" smtClean="0">
                <a:latin typeface="Times New Roman" panose="02020603050405020304" pitchFamily="18" charset="0"/>
              </a:rPr>
              <a:t>一、单一连续分配方式</a:t>
            </a:r>
            <a:r>
              <a:rPr lang="en-US" altLang="zh-CN" smtClean="0">
                <a:latin typeface="Times New Roman" panose="02020603050405020304" pitchFamily="18" charset="0"/>
              </a:rPr>
              <a:t>(</a:t>
            </a:r>
            <a:r>
              <a:rPr lang="zh-CN" altLang="en-US" smtClean="0">
                <a:latin typeface="Times New Roman" panose="02020603050405020304" pitchFamily="18" charset="0"/>
              </a:rPr>
              <a:t>单道作业固定分区</a:t>
            </a:r>
            <a:r>
              <a:rPr lang="en-US" altLang="zh-CN" smtClean="0">
                <a:latin typeface="Times New Roman" panose="02020603050405020304" pitchFamily="18" charset="0"/>
              </a:rPr>
              <a:t>)</a:t>
            </a:r>
            <a:endParaRPr lang="zh-CN" altLang="en-US" smtClean="0">
              <a:latin typeface="Times New Roman" panose="02020603050405020304" pitchFamily="18" charset="0"/>
            </a:endParaRPr>
          </a:p>
        </p:txBody>
      </p:sp>
      <p:sp>
        <p:nvSpPr>
          <p:cNvPr id="28675" name="Rectangle 3"/>
          <p:cNvSpPr>
            <a:spLocks noGrp="1" noChangeArrowheads="1"/>
          </p:cNvSpPr>
          <p:nvPr>
            <p:ph type="body" idx="1"/>
          </p:nvPr>
        </p:nvSpPr>
        <p:spPr>
          <a:xfrm>
            <a:off x="296863" y="1044575"/>
            <a:ext cx="8550275" cy="1554163"/>
          </a:xfrm>
        </p:spPr>
        <p:txBody>
          <a:bodyPr/>
          <a:lstStyle/>
          <a:p>
            <a:pPr eaLnBrk="1" hangingPunct="1"/>
            <a:r>
              <a:rPr lang="zh-CN" altLang="en-US" sz="2800" smtClean="0">
                <a:solidFill>
                  <a:schemeClr val="tx1"/>
                </a:solidFill>
              </a:rPr>
              <a:t>一个容量为</a:t>
            </a:r>
            <a:r>
              <a:rPr lang="en-US" altLang="zh-CN" sz="2800" smtClean="0">
                <a:solidFill>
                  <a:schemeClr val="tx1"/>
                </a:solidFill>
              </a:rPr>
              <a:t>256KB</a:t>
            </a:r>
            <a:r>
              <a:rPr lang="zh-CN" altLang="en-US" sz="2800" smtClean="0">
                <a:solidFill>
                  <a:schemeClr val="tx1"/>
                </a:solidFill>
              </a:rPr>
              <a:t>的内存，操作系统占用</a:t>
            </a:r>
            <a:r>
              <a:rPr lang="en-US" altLang="zh-CN" sz="2800" smtClean="0">
                <a:solidFill>
                  <a:schemeClr val="tx1"/>
                </a:solidFill>
              </a:rPr>
              <a:t>32KB</a:t>
            </a:r>
            <a:r>
              <a:rPr lang="zh-CN" altLang="en-US" sz="2800" smtClean="0">
                <a:solidFill>
                  <a:schemeClr val="tx1"/>
                </a:solidFill>
              </a:rPr>
              <a:t>，剩下</a:t>
            </a:r>
            <a:r>
              <a:rPr lang="en-US" altLang="zh-CN" sz="2800" smtClean="0">
                <a:solidFill>
                  <a:schemeClr val="tx1"/>
                </a:solidFill>
              </a:rPr>
              <a:t>224KB</a:t>
            </a:r>
            <a:r>
              <a:rPr lang="zh-CN" altLang="en-US" sz="2800" smtClean="0">
                <a:solidFill>
                  <a:schemeClr val="tx1"/>
                </a:solidFill>
              </a:rPr>
              <a:t>全部分配给用户作业，如果一个作业仅需</a:t>
            </a:r>
            <a:r>
              <a:rPr lang="en-US" altLang="zh-CN" sz="2800" smtClean="0">
                <a:solidFill>
                  <a:schemeClr val="tx1"/>
                </a:solidFill>
              </a:rPr>
              <a:t>64KB</a:t>
            </a:r>
            <a:r>
              <a:rPr lang="zh-CN" altLang="en-US" sz="2800" smtClean="0">
                <a:solidFill>
                  <a:schemeClr val="tx1"/>
                </a:solidFill>
              </a:rPr>
              <a:t>，那么就有</a:t>
            </a:r>
            <a:r>
              <a:rPr lang="en-US" altLang="zh-CN" sz="2800" smtClean="0">
                <a:solidFill>
                  <a:schemeClr val="tx1"/>
                </a:solidFill>
              </a:rPr>
              <a:t>160KB</a:t>
            </a:r>
            <a:r>
              <a:rPr lang="zh-CN" altLang="en-US" sz="2800" smtClean="0">
                <a:solidFill>
                  <a:schemeClr val="tx1"/>
                </a:solidFill>
              </a:rPr>
              <a:t>的存储空间被浪费。</a:t>
            </a:r>
          </a:p>
        </p:txBody>
      </p:sp>
      <p:graphicFrame>
        <p:nvGraphicFramePr>
          <p:cNvPr id="17430" name="Group 22"/>
          <p:cNvGraphicFramePr>
            <a:graphicFrameLocks noGrp="1"/>
          </p:cNvGraphicFramePr>
          <p:nvPr/>
        </p:nvGraphicFramePr>
        <p:xfrm>
          <a:off x="4076700" y="2798763"/>
          <a:ext cx="1790700" cy="3098800"/>
        </p:xfrm>
        <a:graphic>
          <a:graphicData uri="http://schemas.openxmlformats.org/drawingml/2006/table">
            <a:tbl>
              <a:tblPr/>
              <a:tblGrid>
                <a:gridCol w="1790700"/>
              </a:tblGrid>
              <a:tr h="582299">
                <a:tc>
                  <a:txBody>
                    <a:body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rgbClr val="0000CC"/>
                          </a:solidFill>
                          <a:effectLst/>
                          <a:latin typeface="Tahoma" pitchFamily="34" charset="0"/>
                          <a:ea typeface="楷体_GB2312" pitchFamily="49" charset="-122"/>
                        </a:rPr>
                        <a:t>操作系统</a:t>
                      </a: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3138">
                <a:tc>
                  <a:txBody>
                    <a:body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itchFamily="2" charset="2"/>
                        <a:buNone/>
                        <a:tabLst/>
                      </a:pPr>
                      <a:endParaRPr kumimoji="0" lang="zh-CN" altLang="en-US" sz="2800" b="1" i="0" u="none" strike="noStrike" cap="none" normalizeH="0" baseline="0" smtClean="0">
                        <a:ln>
                          <a:noFill/>
                        </a:ln>
                        <a:solidFill>
                          <a:srgbClr val="0000CC"/>
                        </a:solidFill>
                        <a:effectLst/>
                        <a:latin typeface="Tahoma" pitchFamily="34" charset="0"/>
                        <a:ea typeface="楷体_GB2312" pitchFamily="49" charset="-122"/>
                      </a:endParaRPr>
                    </a:p>
                    <a:p>
                      <a:pPr marL="0" marR="0" lvl="0" indent="0" algn="ctr" defTabSz="914400" rtl="0" eaLnBrk="1" fontAlgn="base" latinLnBrk="0" hangingPunct="1">
                        <a:lnSpc>
                          <a:spcPct val="115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rgbClr val="0000CC"/>
                          </a:solidFill>
                          <a:effectLst/>
                          <a:latin typeface="Tahoma" pitchFamily="34" charset="0"/>
                          <a:ea typeface="楷体_GB2312" pitchFamily="49" charset="-122"/>
                        </a:rPr>
                        <a:t>作业</a:t>
                      </a: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3363">
                <a:tc>
                  <a:txBody>
                    <a:body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itchFamily="2" charset="2"/>
                        <a:buNone/>
                        <a:tabLst/>
                      </a:pPr>
                      <a:endParaRPr kumimoji="0" lang="zh-CN" altLang="en-US" sz="2800" b="1" i="0" u="none" strike="noStrike" cap="none" normalizeH="0" baseline="0" smtClean="0">
                        <a:ln>
                          <a:noFill/>
                        </a:ln>
                        <a:solidFill>
                          <a:srgbClr val="0000CC"/>
                        </a:solidFill>
                        <a:effectLst/>
                        <a:latin typeface="Tahoma" pitchFamily="34" charset="0"/>
                        <a:ea typeface="楷体_GB2312" pitchFamily="49" charset="-122"/>
                      </a:endParaRP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2" name="Text Box 14"/>
          <p:cNvSpPr txBox="1">
            <a:spLocks noChangeArrowheads="1"/>
          </p:cNvSpPr>
          <p:nvPr/>
        </p:nvSpPr>
        <p:spPr bwMode="auto">
          <a:xfrm>
            <a:off x="5867400" y="2667000"/>
            <a:ext cx="10668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70000"/>
              </a:lnSpc>
              <a:spcBef>
                <a:spcPct val="50000"/>
              </a:spcBef>
              <a:buClrTx/>
              <a:buSzTx/>
              <a:buFontTx/>
              <a:buNone/>
            </a:pPr>
            <a:r>
              <a:rPr lang="en-US" altLang="zh-CN" sz="2000">
                <a:solidFill>
                  <a:schemeClr val="tx1"/>
                </a:solidFill>
                <a:ea typeface="宋体" panose="02010600030101010101" pitchFamily="2" charset="-122"/>
              </a:rPr>
              <a:t>0KB</a:t>
            </a:r>
          </a:p>
          <a:p>
            <a:pPr eaLnBrk="1" hangingPunct="1">
              <a:lnSpc>
                <a:spcPct val="7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70000"/>
              </a:lnSpc>
              <a:spcBef>
                <a:spcPct val="50000"/>
              </a:spcBef>
              <a:buClrTx/>
              <a:buSzTx/>
              <a:buFontTx/>
              <a:buNone/>
            </a:pPr>
            <a:r>
              <a:rPr lang="en-US" altLang="zh-CN" sz="2000">
                <a:solidFill>
                  <a:schemeClr val="tx1"/>
                </a:solidFill>
                <a:ea typeface="宋体" panose="02010600030101010101" pitchFamily="2" charset="-122"/>
              </a:rPr>
              <a:t>32KB</a:t>
            </a:r>
          </a:p>
          <a:p>
            <a:pPr eaLnBrk="1" hangingPunct="1">
              <a:lnSpc>
                <a:spcPct val="7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7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r>
              <a:rPr lang="en-US" altLang="zh-CN" sz="2000">
                <a:solidFill>
                  <a:schemeClr val="tx1"/>
                </a:solidFill>
                <a:ea typeface="宋体" panose="02010600030101010101" pitchFamily="2" charset="-122"/>
              </a:rPr>
              <a:t>96KB</a:t>
            </a: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endParaRPr lang="en-US" altLang="zh-CN" sz="2000">
              <a:solidFill>
                <a:schemeClr val="tx1"/>
              </a:solidFill>
              <a:ea typeface="宋体" panose="02010600030101010101" pitchFamily="2" charset="-122"/>
            </a:endParaRPr>
          </a:p>
          <a:p>
            <a:pPr eaLnBrk="1" hangingPunct="1">
              <a:lnSpc>
                <a:spcPct val="10000"/>
              </a:lnSpc>
              <a:spcBef>
                <a:spcPct val="50000"/>
              </a:spcBef>
              <a:buClrTx/>
              <a:buSzTx/>
              <a:buFontTx/>
              <a:buNone/>
            </a:pPr>
            <a:r>
              <a:rPr lang="en-US" altLang="zh-CN" sz="2000">
                <a:solidFill>
                  <a:schemeClr val="tx1"/>
                </a:solidFill>
                <a:ea typeface="宋体" panose="02010600030101010101" pitchFamily="2" charset="-122"/>
              </a:rPr>
              <a:t>256KB-1</a:t>
            </a:r>
          </a:p>
        </p:txBody>
      </p:sp>
      <p:sp>
        <p:nvSpPr>
          <p:cNvPr id="17423" name="AutoShape 15"/>
          <p:cNvSpPr>
            <a:spLocks/>
          </p:cNvSpPr>
          <p:nvPr/>
        </p:nvSpPr>
        <p:spPr bwMode="auto">
          <a:xfrm>
            <a:off x="2971800" y="3429000"/>
            <a:ext cx="990600" cy="2209800"/>
          </a:xfrm>
          <a:prstGeom prst="leftBrace">
            <a:avLst>
              <a:gd name="adj1" fmla="val 185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17424" name="Text Box 16"/>
          <p:cNvSpPr txBox="1">
            <a:spLocks noChangeArrowheads="1"/>
          </p:cNvSpPr>
          <p:nvPr/>
        </p:nvSpPr>
        <p:spPr bwMode="auto">
          <a:xfrm>
            <a:off x="1524000" y="434340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tx1"/>
                </a:solidFill>
                <a:ea typeface="宋体" panose="02010600030101010101" pitchFamily="2" charset="-122"/>
              </a:rPr>
              <a:t>分配给用户的空间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430"/>
                                        </p:tgtEl>
                                        <p:attrNameLst>
                                          <p:attrName>style.visibility</p:attrName>
                                        </p:attrNameLst>
                                      </p:cBhvr>
                                      <p:to>
                                        <p:strVal val="visible"/>
                                      </p:to>
                                    </p:set>
                                    <p:animEffect transition="in" filter="dissolve">
                                      <p:cBhvr>
                                        <p:cTn id="7" dur="500"/>
                                        <p:tgtEl>
                                          <p:spTgt spid="174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422"/>
                                        </p:tgtEl>
                                        <p:attrNameLst>
                                          <p:attrName>style.visibility</p:attrName>
                                        </p:attrNameLst>
                                      </p:cBhvr>
                                      <p:to>
                                        <p:strVal val="visible"/>
                                      </p:to>
                                    </p:set>
                                    <p:animEffect transition="in" filter="dissolve">
                                      <p:cBhvr>
                                        <p:cTn id="10" dur="500"/>
                                        <p:tgtEl>
                                          <p:spTgt spid="1742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423"/>
                                        </p:tgtEl>
                                        <p:attrNameLst>
                                          <p:attrName>style.visibility</p:attrName>
                                        </p:attrNameLst>
                                      </p:cBhvr>
                                      <p:to>
                                        <p:strVal val="visible"/>
                                      </p:to>
                                    </p:set>
                                    <p:animEffect transition="in" filter="dissolve">
                                      <p:cBhvr>
                                        <p:cTn id="13" dur="500"/>
                                        <p:tgtEl>
                                          <p:spTgt spid="1742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7424"/>
                                        </p:tgtEl>
                                        <p:attrNameLst>
                                          <p:attrName>style.visibility</p:attrName>
                                        </p:attrNameLst>
                                      </p:cBhvr>
                                      <p:to>
                                        <p:strVal val="visible"/>
                                      </p:to>
                                    </p:set>
                                    <p:animEffect transition="in" filter="dissolve">
                                      <p:cBhvr>
                                        <p:cTn id="16"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2" grpId="0"/>
      <p:bldP spid="17423" grpId="0" animBg="1"/>
      <p:bldP spid="174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61925" y="908050"/>
            <a:ext cx="8763000" cy="5446713"/>
          </a:xfrm>
        </p:spPr>
        <p:txBody>
          <a:bodyPr/>
          <a:lstStyle/>
          <a:p>
            <a:pPr marL="609600" indent="-609600" eaLnBrk="1" hangingPunct="1">
              <a:buClrTx/>
              <a:buSzPct val="115000"/>
            </a:pPr>
            <a:r>
              <a:rPr lang="zh-CN" altLang="en-US" smtClean="0">
                <a:latin typeface="Times New Roman" panose="02020603050405020304" pitchFamily="18" charset="0"/>
              </a:rPr>
              <a:t>改进：分区分配方式存储管理</a:t>
            </a:r>
            <a:endParaRPr lang="zh-CN" altLang="en-US" smtClean="0">
              <a:solidFill>
                <a:schemeClr val="tx1"/>
              </a:solidFill>
              <a:latin typeface="Times New Roman" panose="02020603050405020304" pitchFamily="18" charset="0"/>
            </a:endParaRPr>
          </a:p>
          <a:p>
            <a:pPr marL="1066800" lvl="1" indent="-609600" eaLnBrk="1" hangingPunct="1">
              <a:buClr>
                <a:srgbClr val="0000CC"/>
              </a:buClr>
              <a:buFontTx/>
              <a:buChar char="•"/>
            </a:pPr>
            <a:r>
              <a:rPr lang="zh-CN" altLang="en-US" smtClean="0">
                <a:latin typeface="Times New Roman" panose="02020603050405020304" pitchFamily="18" charset="0"/>
              </a:rPr>
              <a:t>分区分配方式是满足多道程序设计需要的一种最简单的存储管理方法。</a:t>
            </a:r>
          </a:p>
          <a:p>
            <a:pPr marL="1066800" lvl="1" indent="-609600" eaLnBrk="1" hangingPunct="1">
              <a:buClr>
                <a:schemeClr val="folHlink"/>
              </a:buClr>
              <a:buFontTx/>
              <a:buChar char="•"/>
            </a:pPr>
            <a:r>
              <a:rPr lang="zh-CN" altLang="en-US" smtClean="0">
                <a:latin typeface="Times New Roman" panose="02020603050405020304" pitchFamily="18" charset="0"/>
              </a:rPr>
              <a:t>存储管理方法： </a:t>
            </a:r>
            <a:r>
              <a:rPr lang="zh-CN" altLang="en-US" smtClean="0">
                <a:solidFill>
                  <a:schemeClr val="hlink"/>
                </a:solidFill>
                <a:latin typeface="Times New Roman" panose="02020603050405020304" pitchFamily="18" charset="0"/>
              </a:rPr>
              <a:t>将内存分成若干个分区</a:t>
            </a:r>
            <a:r>
              <a:rPr lang="zh-CN" altLang="en-US" smtClean="0">
                <a:latin typeface="Times New Roman" panose="02020603050405020304" pitchFamily="18" charset="0"/>
              </a:rPr>
              <a:t>，除</a:t>
            </a:r>
            <a:r>
              <a:rPr lang="en-US" altLang="zh-CN" smtClean="0">
                <a:latin typeface="Times New Roman" panose="02020603050405020304" pitchFamily="18" charset="0"/>
              </a:rPr>
              <a:t>OS</a:t>
            </a:r>
            <a:r>
              <a:rPr lang="zh-CN" altLang="en-US" smtClean="0">
                <a:latin typeface="Times New Roman" panose="02020603050405020304" pitchFamily="18" charset="0"/>
              </a:rPr>
              <a:t>占一区外，其余的</a:t>
            </a:r>
            <a:r>
              <a:rPr lang="zh-CN" altLang="en-US" smtClean="0">
                <a:solidFill>
                  <a:schemeClr val="hlink"/>
                </a:solidFill>
                <a:latin typeface="Times New Roman" panose="02020603050405020304" pitchFamily="18" charset="0"/>
              </a:rPr>
              <a:t>每一个分区容纳一个用户程序</a:t>
            </a:r>
            <a:r>
              <a:rPr lang="zh-CN" altLang="en-US" smtClean="0">
                <a:latin typeface="Times New Roman" panose="02020603050405020304" pitchFamily="18" charset="0"/>
              </a:rPr>
              <a:t>。按分区的变化情况，可将分区存储管理进一步分为：</a:t>
            </a:r>
          </a:p>
          <a:p>
            <a:pPr marL="1524000" lvl="2" indent="-609600" eaLnBrk="1" hangingPunct="1">
              <a:buFont typeface="Wingdings" panose="05000000000000000000" pitchFamily="2" charset="2"/>
              <a:buAutoNum type="circleNumDbPlain"/>
            </a:pPr>
            <a:r>
              <a:rPr lang="zh-CN" altLang="en-US" smtClean="0">
                <a:latin typeface="Times New Roman" panose="02020603050405020304" pitchFamily="18" charset="0"/>
              </a:rPr>
              <a:t>固定分区存储管理</a:t>
            </a:r>
          </a:p>
          <a:p>
            <a:pPr marL="1524000" lvl="2" indent="-609600" eaLnBrk="1" hangingPunct="1">
              <a:buFont typeface="Wingdings" panose="05000000000000000000" pitchFamily="2" charset="2"/>
              <a:buAutoNum type="circleNumDbPlain"/>
            </a:pPr>
            <a:r>
              <a:rPr lang="zh-CN" altLang="en-US" smtClean="0">
                <a:latin typeface="Times New Roman" panose="02020603050405020304" pitchFamily="18" charset="0"/>
              </a:rPr>
              <a:t>动态</a:t>
            </a:r>
            <a:r>
              <a:rPr lang="en-US" altLang="zh-CN" smtClean="0">
                <a:latin typeface="Times New Roman" panose="02020603050405020304" pitchFamily="18" charset="0"/>
              </a:rPr>
              <a:t>/</a:t>
            </a:r>
            <a:r>
              <a:rPr lang="zh-CN" altLang="en-US" smtClean="0">
                <a:latin typeface="Times New Roman" panose="02020603050405020304" pitchFamily="18" charset="0"/>
              </a:rPr>
              <a:t>可变分区存储管理</a:t>
            </a:r>
          </a:p>
        </p:txBody>
      </p:sp>
      <p:sp>
        <p:nvSpPr>
          <p:cNvPr id="30723" name="Rectangle 3"/>
          <p:cNvSpPr>
            <a:spLocks noGrp="1" noChangeArrowheads="1"/>
          </p:cNvSpPr>
          <p:nvPr>
            <p:ph type="title"/>
          </p:nvPr>
        </p:nvSpPr>
        <p:spPr>
          <a:xfrm>
            <a:off x="1062038" y="53975"/>
            <a:ext cx="7881937" cy="676275"/>
          </a:xfrm>
        </p:spPr>
        <p:txBody>
          <a:bodyPr/>
          <a:lstStyle/>
          <a:p>
            <a:pPr eaLnBrk="1" hangingPunct="1"/>
            <a:endParaRPr lang="en-US" altLang="zh-CN"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61925" y="998538"/>
            <a:ext cx="8763000" cy="5626100"/>
          </a:xfrm>
        </p:spPr>
        <p:txBody>
          <a:bodyPr/>
          <a:lstStyle/>
          <a:p>
            <a:pPr eaLnBrk="1" hangingPunct="1">
              <a:buClrTx/>
              <a:buSzPct val="115000"/>
            </a:pPr>
            <a:r>
              <a:rPr lang="zh-CN" altLang="en-US" smtClean="0">
                <a:latin typeface="Times New Roman" panose="02020603050405020304" pitchFamily="18" charset="0"/>
              </a:rPr>
              <a:t>存储管理方法</a:t>
            </a:r>
            <a:endParaRPr lang="zh-CN" altLang="en-US" smtClean="0">
              <a:solidFill>
                <a:schemeClr val="tx1"/>
              </a:solidFill>
              <a:latin typeface="Times New Roman" panose="02020603050405020304" pitchFamily="18" charset="0"/>
            </a:endParaRPr>
          </a:p>
          <a:p>
            <a:pPr lvl="1" eaLnBrk="1" hangingPunct="1"/>
            <a:r>
              <a:rPr lang="zh-CN" altLang="en-US" smtClean="0">
                <a:solidFill>
                  <a:schemeClr val="hlink"/>
                </a:solidFill>
                <a:latin typeface="Times New Roman" panose="02020603050405020304" pitchFamily="18" charset="0"/>
              </a:rPr>
              <a:t>内存空间的划分</a:t>
            </a:r>
            <a:r>
              <a:rPr lang="zh-CN" altLang="en-US" smtClean="0">
                <a:latin typeface="Times New Roman" panose="02020603050405020304" pitchFamily="18" charset="0"/>
              </a:rPr>
              <a:t>：将内存空间划分为若干个</a:t>
            </a:r>
            <a:r>
              <a:rPr lang="en-US" altLang="zh-CN" smtClean="0">
                <a:latin typeface="Times New Roman" panose="02020603050405020304" pitchFamily="18" charset="0"/>
              </a:rPr>
              <a:t>(</a:t>
            </a:r>
            <a:r>
              <a:rPr lang="zh-CN" altLang="en-US" smtClean="0">
                <a:solidFill>
                  <a:schemeClr val="hlink"/>
                </a:solidFill>
                <a:latin typeface="Times New Roman" panose="02020603050405020304" pitchFamily="18" charset="0"/>
              </a:rPr>
              <a:t>个数固定</a:t>
            </a:r>
            <a:r>
              <a:rPr lang="en-US" altLang="zh-CN" smtClean="0">
                <a:latin typeface="Times New Roman" panose="02020603050405020304" pitchFamily="18" charset="0"/>
              </a:rPr>
              <a:t>)</a:t>
            </a:r>
            <a:r>
              <a:rPr lang="zh-CN" altLang="en-US" smtClean="0">
                <a:latin typeface="Times New Roman" panose="02020603050405020304" pitchFamily="18" charset="0"/>
              </a:rPr>
              <a:t> </a:t>
            </a:r>
            <a:r>
              <a:rPr lang="zh-CN" altLang="en-US" smtClean="0">
                <a:solidFill>
                  <a:schemeClr val="hlink"/>
                </a:solidFill>
                <a:latin typeface="Times New Roman" panose="02020603050405020304" pitchFamily="18" charset="0"/>
              </a:rPr>
              <a:t>大小固定</a:t>
            </a:r>
            <a:r>
              <a:rPr lang="en-US" altLang="zh-CN" smtClean="0">
                <a:latin typeface="Times New Roman" panose="02020603050405020304" pitchFamily="18" charset="0"/>
              </a:rPr>
              <a:t>(</a:t>
            </a:r>
            <a:r>
              <a:rPr lang="zh-CN" altLang="en-US" smtClean="0">
                <a:latin typeface="Times New Roman" panose="02020603050405020304" pitchFamily="18" charset="0"/>
              </a:rPr>
              <a:t>相等</a:t>
            </a:r>
            <a:r>
              <a:rPr lang="en-US" altLang="zh-CN" smtClean="0">
                <a:latin typeface="Times New Roman" panose="02020603050405020304" pitchFamily="18" charset="0"/>
              </a:rPr>
              <a:t>/</a:t>
            </a:r>
            <a:r>
              <a:rPr lang="zh-CN" altLang="en-US" smtClean="0">
                <a:latin typeface="Times New Roman" panose="02020603050405020304" pitchFamily="18" charset="0"/>
              </a:rPr>
              <a:t>不相等，运行时不能改变</a:t>
            </a:r>
            <a:r>
              <a:rPr lang="en-US" altLang="zh-CN" smtClean="0">
                <a:latin typeface="Times New Roman" panose="02020603050405020304" pitchFamily="18" charset="0"/>
              </a:rPr>
              <a:t>)</a:t>
            </a:r>
            <a:r>
              <a:rPr lang="zh-CN" altLang="en-US" smtClean="0">
                <a:latin typeface="Times New Roman" panose="02020603050405020304" pitchFamily="18" charset="0"/>
              </a:rPr>
              <a:t>的分区，除</a:t>
            </a:r>
            <a:r>
              <a:rPr lang="en-US" altLang="zh-CN" smtClean="0">
                <a:latin typeface="Times New Roman" panose="02020603050405020304" pitchFamily="18" charset="0"/>
              </a:rPr>
              <a:t>OS</a:t>
            </a:r>
            <a:r>
              <a:rPr lang="zh-CN" altLang="en-US" smtClean="0">
                <a:latin typeface="Times New Roman" panose="02020603050405020304" pitchFamily="18" charset="0"/>
              </a:rPr>
              <a:t>占一区外，其余每个分区装入一道程序。</a:t>
            </a:r>
          </a:p>
          <a:p>
            <a:pPr lvl="1" eaLnBrk="1" hangingPunct="1"/>
            <a:r>
              <a:rPr lang="zh-CN" altLang="en-US" smtClean="0">
                <a:latin typeface="Times New Roman" panose="02020603050405020304" pitchFamily="18" charset="0"/>
              </a:rPr>
              <a:t>系统需</a:t>
            </a:r>
            <a:r>
              <a:rPr lang="zh-CN" altLang="en-US" smtClean="0">
                <a:solidFill>
                  <a:schemeClr val="hlink"/>
                </a:solidFill>
                <a:latin typeface="Times New Roman" panose="02020603050405020304" pitchFamily="18" charset="0"/>
              </a:rPr>
              <a:t>建立一张分区说明表</a:t>
            </a:r>
            <a:r>
              <a:rPr lang="zh-CN" altLang="en-US" smtClean="0">
                <a:latin typeface="Times New Roman" panose="02020603050405020304" pitchFamily="18" charset="0"/>
              </a:rPr>
              <a:t>，以记录分区号、分区大小、分区的起始地址及状态（已分配</a:t>
            </a:r>
            <a:r>
              <a:rPr lang="en-US" altLang="zh-CN" smtClean="0">
                <a:latin typeface="Times New Roman" panose="02020603050405020304" pitchFamily="18" charset="0"/>
              </a:rPr>
              <a:t>/</a:t>
            </a:r>
            <a:r>
              <a:rPr lang="zh-CN" altLang="en-US" smtClean="0">
                <a:latin typeface="Times New Roman" panose="02020603050405020304" pitchFamily="18" charset="0"/>
              </a:rPr>
              <a:t>未分配）。</a:t>
            </a:r>
          </a:p>
        </p:txBody>
      </p:sp>
      <p:sp>
        <p:nvSpPr>
          <p:cNvPr id="31747" name="Rectangle 3"/>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endParaRPr lang="zh-CN" altLang="en-US" smtClean="0"/>
          </a:p>
        </p:txBody>
      </p:sp>
      <p:graphicFrame>
        <p:nvGraphicFramePr>
          <p:cNvPr id="6147" name="Object 6"/>
          <p:cNvGraphicFramePr>
            <a:graphicFrameLocks noChangeAspect="1"/>
          </p:cNvGraphicFramePr>
          <p:nvPr/>
        </p:nvGraphicFramePr>
        <p:xfrm>
          <a:off x="746125" y="1133475"/>
          <a:ext cx="7543800" cy="3671888"/>
        </p:xfrm>
        <a:graphic>
          <a:graphicData uri="http://schemas.openxmlformats.org/presentationml/2006/ole">
            <mc:AlternateContent xmlns:mc="http://schemas.openxmlformats.org/markup-compatibility/2006">
              <mc:Choice xmlns:v="urn:schemas-microsoft-com:vml" Requires="v">
                <p:oleObj spid="_x0000_s6150" r:id="rId3" imgW="3500824" imgH="1951820" progId="Visio.Drawing.4">
                  <p:embed/>
                </p:oleObj>
              </mc:Choice>
              <mc:Fallback>
                <p:oleObj r:id="rId3" imgW="3500824" imgH="195182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7241" t="16171" b="11499"/>
                      <a:stretch>
                        <a:fillRect/>
                      </a:stretch>
                    </p:blipFill>
                    <p:spPr bwMode="auto">
                      <a:xfrm>
                        <a:off x="746125" y="1133475"/>
                        <a:ext cx="75438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3415" name="Rectangle 7"/>
          <p:cNvSpPr>
            <a:spLocks noChangeArrowheads="1"/>
          </p:cNvSpPr>
          <p:nvPr/>
        </p:nvSpPr>
        <p:spPr bwMode="auto">
          <a:xfrm>
            <a:off x="1565275" y="5049838"/>
            <a:ext cx="6426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marL="342900" indent="-3429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latinLnBrk="1" hangingPunct="1">
              <a:lnSpc>
                <a:spcPct val="100000"/>
              </a:lnSpc>
              <a:buClrTx/>
              <a:buSzTx/>
              <a:buFontTx/>
              <a:buNone/>
            </a:pPr>
            <a:r>
              <a:rPr lang="zh-CN" altLang="en-US" sz="2000">
                <a:solidFill>
                  <a:srgbClr val="0000FF"/>
                </a:solidFill>
                <a:latin typeface="Times New Roman" panose="02020603050405020304" pitchFamily="18" charset="0"/>
              </a:rPr>
              <a:t>从上到下：速度由快到慢，容量由小到大。</a:t>
            </a:r>
          </a:p>
          <a:p>
            <a:pPr eaLnBrk="1" latinLnBrk="1" hangingPunct="1">
              <a:lnSpc>
                <a:spcPct val="100000"/>
              </a:lnSpc>
              <a:buClrTx/>
              <a:buSzTx/>
              <a:buFontTx/>
              <a:buAutoNum type="arabicPeriod"/>
            </a:pPr>
            <a:r>
              <a:rPr kumimoji="1" lang="zh-CN" altLang="en-US" sz="2000">
                <a:solidFill>
                  <a:schemeClr val="tx1"/>
                </a:solidFill>
                <a:latin typeface="Times New Roman" panose="02020603050405020304" pitchFamily="18" charset="0"/>
              </a:rPr>
              <a:t>寄存器：</a:t>
            </a:r>
            <a:r>
              <a:rPr kumimoji="1" lang="zh-CN" altLang="en-US" sz="2000">
                <a:solidFill>
                  <a:srgbClr val="800000"/>
                </a:solidFill>
                <a:latin typeface="Times New Roman" panose="02020603050405020304" pitchFamily="18" charset="0"/>
              </a:rPr>
              <a:t>少量、非常快速、昂贵、易变</a:t>
            </a:r>
          </a:p>
          <a:p>
            <a:pPr eaLnBrk="1" latinLnBrk="1" hangingPunct="1">
              <a:lnSpc>
                <a:spcPct val="100000"/>
              </a:lnSpc>
              <a:buClrTx/>
              <a:buSzTx/>
              <a:buFontTx/>
              <a:buAutoNum type="arabicPeriod"/>
            </a:pPr>
            <a:r>
              <a:rPr kumimoji="1" lang="zh-CN" altLang="en-US" sz="2000">
                <a:solidFill>
                  <a:schemeClr val="tx1"/>
                </a:solidFill>
                <a:latin typeface="Times New Roman" panose="02020603050405020304" pitchFamily="18" charset="0"/>
              </a:rPr>
              <a:t>快速缓存：</a:t>
            </a:r>
            <a:r>
              <a:rPr kumimoji="1" lang="zh-CN" altLang="en-US" sz="2000">
                <a:solidFill>
                  <a:srgbClr val="800000"/>
                </a:solidFill>
                <a:latin typeface="Times New Roman" panose="02020603050405020304" pitchFamily="18" charset="0"/>
              </a:rPr>
              <a:t>少量、非常快速、昂贵、易变</a:t>
            </a:r>
          </a:p>
          <a:p>
            <a:pPr eaLnBrk="1" latinLnBrk="1" hangingPunct="1">
              <a:lnSpc>
                <a:spcPct val="100000"/>
              </a:lnSpc>
              <a:buClrTx/>
              <a:buSzTx/>
              <a:buFontTx/>
              <a:buAutoNum type="arabicPeriod"/>
            </a:pPr>
            <a:r>
              <a:rPr kumimoji="1" lang="zh-CN" altLang="en-US" sz="2000">
                <a:solidFill>
                  <a:schemeClr val="tx1"/>
                </a:solidFill>
                <a:latin typeface="Times New Roman" panose="02020603050405020304" pitchFamily="18" charset="0"/>
              </a:rPr>
              <a:t>内存</a:t>
            </a:r>
            <a:r>
              <a:rPr kumimoji="1" lang="en-US" altLang="zh-CN" sz="2000">
                <a:solidFill>
                  <a:schemeClr val="tx1"/>
                </a:solidFill>
                <a:latin typeface="Times New Roman" panose="02020603050405020304" pitchFamily="18" charset="0"/>
              </a:rPr>
              <a:t>(RAM)</a:t>
            </a:r>
            <a:r>
              <a:rPr kumimoji="1" lang="zh-CN" altLang="en-US" sz="2000">
                <a:solidFill>
                  <a:schemeClr val="tx1"/>
                </a:solidFill>
                <a:latin typeface="Times New Roman" panose="02020603050405020304" pitchFamily="18" charset="0"/>
              </a:rPr>
              <a:t>：</a:t>
            </a:r>
            <a:r>
              <a:rPr kumimoji="1" lang="zh-CN" altLang="en-US" sz="2000">
                <a:solidFill>
                  <a:srgbClr val="800000"/>
                </a:solidFill>
                <a:latin typeface="Times New Roman" panose="02020603050405020304" pitchFamily="18" charset="0"/>
              </a:rPr>
              <a:t>数百</a:t>
            </a:r>
            <a:r>
              <a:rPr kumimoji="1" lang="en-US" altLang="zh-CN" sz="2000">
                <a:solidFill>
                  <a:srgbClr val="800000"/>
                </a:solidFill>
                <a:latin typeface="Times New Roman" panose="02020603050405020304" pitchFamily="18" charset="0"/>
              </a:rPr>
              <a:t>MB</a:t>
            </a:r>
            <a:r>
              <a:rPr kumimoji="1" lang="zh-CN" altLang="en-US" sz="2000">
                <a:solidFill>
                  <a:srgbClr val="800000"/>
                </a:solidFill>
                <a:latin typeface="Times New Roman" panose="02020603050405020304" pitchFamily="18" charset="0"/>
              </a:rPr>
              <a:t>、中速度、中等价格、易变</a:t>
            </a:r>
          </a:p>
          <a:p>
            <a:pPr eaLnBrk="1" latinLnBrk="1" hangingPunct="1">
              <a:lnSpc>
                <a:spcPct val="100000"/>
              </a:lnSpc>
              <a:buClrTx/>
              <a:buSzTx/>
              <a:buFontTx/>
              <a:buAutoNum type="arabicPeriod"/>
            </a:pPr>
            <a:r>
              <a:rPr kumimoji="1" lang="zh-CN" altLang="en-US" sz="2000">
                <a:solidFill>
                  <a:schemeClr val="tx1"/>
                </a:solidFill>
                <a:latin typeface="Times New Roman" panose="02020603050405020304" pitchFamily="18" charset="0"/>
              </a:rPr>
              <a:t>外存：</a:t>
            </a:r>
            <a:r>
              <a:rPr kumimoji="1" lang="zh-CN" altLang="en-US" sz="2000">
                <a:solidFill>
                  <a:srgbClr val="800000"/>
                </a:solidFill>
                <a:latin typeface="Times New Roman" panose="02020603050405020304" pitchFamily="18" charset="0"/>
              </a:rPr>
              <a:t>数千</a:t>
            </a:r>
            <a:r>
              <a:rPr kumimoji="1" lang="en-US" altLang="zh-CN" sz="2000">
                <a:solidFill>
                  <a:srgbClr val="800000"/>
                </a:solidFill>
                <a:latin typeface="Times New Roman" panose="02020603050405020304" pitchFamily="18" charset="0"/>
              </a:rPr>
              <a:t>MB</a:t>
            </a:r>
            <a:r>
              <a:rPr kumimoji="1" lang="zh-CN" altLang="en-US" sz="2000">
                <a:solidFill>
                  <a:srgbClr val="800000"/>
                </a:solidFill>
                <a:latin typeface="Times New Roman" panose="02020603050405020304" pitchFamily="18" charset="0"/>
              </a:rPr>
              <a:t>、低速、价廉、不易变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0"/>
                                  </p:iterate>
                                  <p:childTnLst>
                                    <p:set>
                                      <p:cBhvr>
                                        <p:cTn id="6" dur="1" fill="hold">
                                          <p:stCondLst>
                                            <p:cond delay="0"/>
                                          </p:stCondLst>
                                        </p:cTn>
                                        <p:tgtEl>
                                          <p:spTgt spid="273415">
                                            <p:txEl>
                                              <p:pRg st="0" end="0"/>
                                            </p:txEl>
                                          </p:spTgt>
                                        </p:tgtEl>
                                        <p:attrNameLst>
                                          <p:attrName>style.visibility</p:attrName>
                                        </p:attrNameLst>
                                      </p:cBhvr>
                                      <p:to>
                                        <p:strVal val="visible"/>
                                      </p:to>
                                    </p:set>
                                    <p:animEffect transition="in" filter="wipe(left)">
                                      <p:cBhvr>
                                        <p:cTn id="7" dur="1000"/>
                                        <p:tgtEl>
                                          <p:spTgt spid="2734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0"/>
                                  </p:iterate>
                                  <p:childTnLst>
                                    <p:set>
                                      <p:cBhvr>
                                        <p:cTn id="11" dur="1" fill="hold">
                                          <p:stCondLst>
                                            <p:cond delay="0"/>
                                          </p:stCondLst>
                                        </p:cTn>
                                        <p:tgtEl>
                                          <p:spTgt spid="273415">
                                            <p:txEl>
                                              <p:pRg st="1" end="1"/>
                                            </p:txEl>
                                          </p:spTgt>
                                        </p:tgtEl>
                                        <p:attrNameLst>
                                          <p:attrName>style.visibility</p:attrName>
                                        </p:attrNameLst>
                                      </p:cBhvr>
                                      <p:to>
                                        <p:strVal val="visible"/>
                                      </p:to>
                                    </p:set>
                                    <p:animEffect transition="in" filter="wipe(left)">
                                      <p:cBhvr>
                                        <p:cTn id="12" dur="1000"/>
                                        <p:tgtEl>
                                          <p:spTgt spid="2734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0"/>
                                  </p:iterate>
                                  <p:childTnLst>
                                    <p:set>
                                      <p:cBhvr>
                                        <p:cTn id="16" dur="1" fill="hold">
                                          <p:stCondLst>
                                            <p:cond delay="0"/>
                                          </p:stCondLst>
                                        </p:cTn>
                                        <p:tgtEl>
                                          <p:spTgt spid="273415">
                                            <p:txEl>
                                              <p:pRg st="2" end="2"/>
                                            </p:txEl>
                                          </p:spTgt>
                                        </p:tgtEl>
                                        <p:attrNameLst>
                                          <p:attrName>style.visibility</p:attrName>
                                        </p:attrNameLst>
                                      </p:cBhvr>
                                      <p:to>
                                        <p:strVal val="visible"/>
                                      </p:to>
                                    </p:set>
                                    <p:animEffect transition="in" filter="wipe(left)">
                                      <p:cBhvr>
                                        <p:cTn id="17" dur="1000"/>
                                        <p:tgtEl>
                                          <p:spTgt spid="2734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0"/>
                                  </p:iterate>
                                  <p:childTnLst>
                                    <p:set>
                                      <p:cBhvr>
                                        <p:cTn id="21" dur="1" fill="hold">
                                          <p:stCondLst>
                                            <p:cond delay="0"/>
                                          </p:stCondLst>
                                        </p:cTn>
                                        <p:tgtEl>
                                          <p:spTgt spid="273415">
                                            <p:txEl>
                                              <p:pRg st="3" end="3"/>
                                            </p:txEl>
                                          </p:spTgt>
                                        </p:tgtEl>
                                        <p:attrNameLst>
                                          <p:attrName>style.visibility</p:attrName>
                                        </p:attrNameLst>
                                      </p:cBhvr>
                                      <p:to>
                                        <p:strVal val="visible"/>
                                      </p:to>
                                    </p:set>
                                    <p:animEffect transition="in" filter="wipe(left)">
                                      <p:cBhvr>
                                        <p:cTn id="22" dur="1000"/>
                                        <p:tgtEl>
                                          <p:spTgt spid="2734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0"/>
                                  </p:iterate>
                                  <p:childTnLst>
                                    <p:set>
                                      <p:cBhvr>
                                        <p:cTn id="26" dur="1" fill="hold">
                                          <p:stCondLst>
                                            <p:cond delay="0"/>
                                          </p:stCondLst>
                                        </p:cTn>
                                        <p:tgtEl>
                                          <p:spTgt spid="273415">
                                            <p:txEl>
                                              <p:pRg st="4" end="4"/>
                                            </p:txEl>
                                          </p:spTgt>
                                        </p:tgtEl>
                                        <p:attrNameLst>
                                          <p:attrName>style.visibility</p:attrName>
                                        </p:attrNameLst>
                                      </p:cBhvr>
                                      <p:to>
                                        <p:strVal val="visible"/>
                                      </p:to>
                                    </p:set>
                                    <p:animEffect transition="in" filter="wipe(left)">
                                      <p:cBhvr>
                                        <p:cTn id="27" dur="1000"/>
                                        <p:tgtEl>
                                          <p:spTgt spid="2734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p:cNvGraphicFramePr>
            <a:graphicFrameLocks noChangeAspect="1"/>
          </p:cNvGraphicFramePr>
          <p:nvPr/>
        </p:nvGraphicFramePr>
        <p:xfrm>
          <a:off x="1547813" y="936625"/>
          <a:ext cx="1973262" cy="4821238"/>
        </p:xfrm>
        <a:graphic>
          <a:graphicData uri="http://schemas.openxmlformats.org/presentationml/2006/ole">
            <mc:AlternateContent xmlns:mc="http://schemas.openxmlformats.org/markup-compatibility/2006">
              <mc:Choice xmlns:v="urn:schemas-microsoft-com:vml" Requires="v">
                <p:oleObj spid="_x0000_s33801" name="VISIO" r:id="rId3" imgW="1659960" imgH="3571560" progId="Visio.Drawing.6">
                  <p:embed/>
                </p:oleObj>
              </mc:Choice>
              <mc:Fallback>
                <p:oleObj name="VISIO" r:id="rId3" imgW="1659960" imgH="357156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9221" t="1450" r="6508" b="2898"/>
                      <a:stretch>
                        <a:fillRect/>
                      </a:stretch>
                    </p:blipFill>
                    <p:spPr bwMode="auto">
                      <a:xfrm>
                        <a:off x="1547813" y="936625"/>
                        <a:ext cx="1973262" cy="4821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07" name="Object 3"/>
          <p:cNvGraphicFramePr>
            <a:graphicFrameLocks noChangeAspect="1"/>
          </p:cNvGraphicFramePr>
          <p:nvPr/>
        </p:nvGraphicFramePr>
        <p:xfrm>
          <a:off x="5878513" y="908050"/>
          <a:ext cx="1898650" cy="4794250"/>
        </p:xfrm>
        <a:graphic>
          <a:graphicData uri="http://schemas.openxmlformats.org/presentationml/2006/ole">
            <mc:AlternateContent xmlns:mc="http://schemas.openxmlformats.org/markup-compatibility/2006">
              <mc:Choice xmlns:v="urn:schemas-microsoft-com:vml" Requires="v">
                <p:oleObj spid="_x0000_s33802" name="VISIO" r:id="rId5" imgW="1431360" imgH="3723840" progId="Visio.Drawing.6">
                  <p:embed/>
                </p:oleObj>
              </mc:Choice>
              <mc:Fallback>
                <p:oleObj name="VISIO" r:id="rId5" imgW="1431360" imgH="3723840"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l="8076" t="896" r="7936" b="2495"/>
                      <a:stretch>
                        <a:fillRect/>
                      </a:stretch>
                    </p:blipFill>
                    <p:spPr bwMode="auto">
                      <a:xfrm>
                        <a:off x="5878513" y="908050"/>
                        <a:ext cx="1898650" cy="4794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8" name="Text Box 4"/>
          <p:cNvSpPr txBox="1">
            <a:spLocks noChangeArrowheads="1"/>
          </p:cNvSpPr>
          <p:nvPr/>
        </p:nvSpPr>
        <p:spPr bwMode="auto">
          <a:xfrm>
            <a:off x="981075" y="5722938"/>
            <a:ext cx="340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800">
                <a:latin typeface="楷体_GB2312" pitchFamily="49" charset="-122"/>
              </a:rPr>
              <a:t>固定分区</a:t>
            </a:r>
            <a:r>
              <a:rPr kumimoji="1" lang="en-US" altLang="zh-CN" sz="2800">
                <a:latin typeface="楷体_GB2312" pitchFamily="49" charset="-122"/>
              </a:rPr>
              <a:t>(</a:t>
            </a:r>
            <a:r>
              <a:rPr kumimoji="1" lang="zh-CN" altLang="en-US" sz="2800">
                <a:latin typeface="楷体_GB2312" pitchFamily="49" charset="-122"/>
              </a:rPr>
              <a:t>大小相同</a:t>
            </a:r>
            <a:r>
              <a:rPr kumimoji="1" lang="en-US" altLang="zh-CN" sz="2800">
                <a:latin typeface="楷体_GB2312" pitchFamily="49" charset="-122"/>
              </a:rPr>
              <a:t>)</a:t>
            </a:r>
          </a:p>
        </p:txBody>
      </p:sp>
      <p:sp>
        <p:nvSpPr>
          <p:cNvPr id="149509" name="Text Box 5"/>
          <p:cNvSpPr txBox="1">
            <a:spLocks noChangeArrowheads="1"/>
          </p:cNvSpPr>
          <p:nvPr/>
        </p:nvSpPr>
        <p:spPr bwMode="auto">
          <a:xfrm>
            <a:off x="5334000" y="5757863"/>
            <a:ext cx="340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800">
                <a:latin typeface="楷体_GB2312" pitchFamily="49" charset="-122"/>
              </a:rPr>
              <a:t>固定分区</a:t>
            </a:r>
            <a:r>
              <a:rPr kumimoji="1" lang="en-US" altLang="zh-CN" sz="2800">
                <a:latin typeface="楷体_GB2312" pitchFamily="49" charset="-122"/>
              </a:rPr>
              <a:t>(</a:t>
            </a:r>
            <a:r>
              <a:rPr kumimoji="1" lang="zh-CN" altLang="en-US" sz="2800">
                <a:latin typeface="楷体_GB2312" pitchFamily="49" charset="-122"/>
              </a:rPr>
              <a:t>大小不同</a:t>
            </a:r>
            <a:r>
              <a:rPr kumimoji="1" lang="en-US" altLang="zh-CN" sz="2800">
                <a:latin typeface="楷体_GB2312" pitchFamily="49" charset="-122"/>
              </a:rPr>
              <a:t>)</a:t>
            </a:r>
          </a:p>
        </p:txBody>
      </p:sp>
      <p:sp>
        <p:nvSpPr>
          <p:cNvPr id="33798" name="Rectangle 6"/>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95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P spid="14950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8" name="Rectangle 58"/>
          <p:cNvSpPr>
            <a:spLocks noChangeArrowheads="1"/>
          </p:cNvSpPr>
          <p:nvPr/>
        </p:nvSpPr>
        <p:spPr bwMode="auto">
          <a:xfrm flipV="1">
            <a:off x="927100" y="3338513"/>
            <a:ext cx="2373313" cy="52228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539" name="Rectangle 59"/>
          <p:cNvSpPr>
            <a:spLocks noChangeArrowheads="1"/>
          </p:cNvSpPr>
          <p:nvPr/>
        </p:nvSpPr>
        <p:spPr bwMode="auto">
          <a:xfrm flipV="1">
            <a:off x="927100" y="2139950"/>
            <a:ext cx="2373313" cy="523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540" name="Rectangle 60"/>
          <p:cNvSpPr>
            <a:spLocks noChangeArrowheads="1"/>
          </p:cNvSpPr>
          <p:nvPr/>
        </p:nvSpPr>
        <p:spPr bwMode="auto">
          <a:xfrm flipV="1">
            <a:off x="927100" y="4610100"/>
            <a:ext cx="2373313" cy="3206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34821" name="Rectangle 2"/>
          <p:cNvSpPr>
            <a:spLocks noGrp="1" noChangeArrowheads="1"/>
          </p:cNvSpPr>
          <p:nvPr>
            <p:ph type="title"/>
          </p:nvPr>
        </p:nvSpPr>
        <p:spPr>
          <a:xfrm>
            <a:off x="1106488" y="184150"/>
            <a:ext cx="7947025" cy="544513"/>
          </a:xfrm>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
        <p:nvSpPr>
          <p:cNvPr id="34822" name="AutoShape 5"/>
          <p:cNvSpPr>
            <a:spLocks noChangeArrowheads="1"/>
          </p:cNvSpPr>
          <p:nvPr/>
        </p:nvSpPr>
        <p:spPr bwMode="auto">
          <a:xfrm>
            <a:off x="914400" y="1493838"/>
            <a:ext cx="2397125" cy="4630737"/>
          </a:xfrm>
          <a:prstGeom prst="flowChart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34823" name="Text Box 6"/>
          <p:cNvSpPr txBox="1">
            <a:spLocks noChangeArrowheads="1"/>
          </p:cNvSpPr>
          <p:nvPr/>
        </p:nvSpPr>
        <p:spPr bwMode="auto">
          <a:xfrm>
            <a:off x="1685925" y="1541463"/>
            <a:ext cx="68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os</a:t>
            </a:r>
          </a:p>
        </p:txBody>
      </p:sp>
      <p:sp>
        <p:nvSpPr>
          <p:cNvPr id="34824" name="Rectangle 7"/>
          <p:cNvSpPr>
            <a:spLocks noChangeArrowheads="1"/>
          </p:cNvSpPr>
          <p:nvPr/>
        </p:nvSpPr>
        <p:spPr bwMode="auto">
          <a:xfrm flipV="1">
            <a:off x="914400" y="3357563"/>
            <a:ext cx="23971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488" name="AutoShape 8"/>
          <p:cNvSpPr>
            <a:spLocks noChangeArrowheads="1"/>
          </p:cNvSpPr>
          <p:nvPr/>
        </p:nvSpPr>
        <p:spPr bwMode="auto">
          <a:xfrm flipH="1">
            <a:off x="3627438" y="1358900"/>
            <a:ext cx="512762" cy="1839913"/>
          </a:xfrm>
          <a:prstGeom prst="wedgeRectCallout">
            <a:avLst>
              <a:gd name="adj1" fmla="val 182194"/>
              <a:gd name="adj2" fmla="val 4269"/>
            </a:avLst>
          </a:prstGeom>
          <a:solidFill>
            <a:schemeClr val="accent1"/>
          </a:solidFill>
          <a:ln w="9525">
            <a:solidFill>
              <a:schemeClr val="tx1"/>
            </a:solidFill>
            <a:miter lim="800000"/>
            <a:headEnd/>
            <a:tailEnd/>
          </a:ln>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800">
                <a:solidFill>
                  <a:schemeClr val="tx1"/>
                </a:solidFill>
              </a:rPr>
              <a:t>用户程序</a:t>
            </a:r>
          </a:p>
        </p:txBody>
      </p:sp>
      <p:sp>
        <p:nvSpPr>
          <p:cNvPr id="34826" name="Line 9"/>
          <p:cNvSpPr>
            <a:spLocks noChangeShapeType="1"/>
          </p:cNvSpPr>
          <p:nvPr/>
        </p:nvSpPr>
        <p:spPr bwMode="auto">
          <a:xfrm flipV="1">
            <a:off x="914400" y="3343275"/>
            <a:ext cx="239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490" name="Text Box 10"/>
          <p:cNvSpPr txBox="1">
            <a:spLocks noChangeArrowheads="1"/>
          </p:cNvSpPr>
          <p:nvPr/>
        </p:nvSpPr>
        <p:spPr bwMode="auto">
          <a:xfrm>
            <a:off x="1685925" y="3332163"/>
            <a:ext cx="68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p4</a:t>
            </a:r>
          </a:p>
        </p:txBody>
      </p:sp>
      <p:sp>
        <p:nvSpPr>
          <p:cNvPr id="34828" name="Rectangle 11"/>
          <p:cNvSpPr>
            <a:spLocks noChangeArrowheads="1"/>
          </p:cNvSpPr>
          <p:nvPr/>
        </p:nvSpPr>
        <p:spPr bwMode="auto">
          <a:xfrm flipV="1">
            <a:off x="914400" y="2141538"/>
            <a:ext cx="23971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492" name="Text Box 12"/>
          <p:cNvSpPr txBox="1">
            <a:spLocks noChangeArrowheads="1"/>
          </p:cNvSpPr>
          <p:nvPr/>
        </p:nvSpPr>
        <p:spPr bwMode="auto">
          <a:xfrm>
            <a:off x="1685925" y="2179638"/>
            <a:ext cx="68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p1</a:t>
            </a:r>
          </a:p>
        </p:txBody>
      </p:sp>
      <p:sp>
        <p:nvSpPr>
          <p:cNvPr id="34830" name="Rectangle 13"/>
          <p:cNvSpPr>
            <a:spLocks noChangeArrowheads="1"/>
          </p:cNvSpPr>
          <p:nvPr/>
        </p:nvSpPr>
        <p:spPr bwMode="auto">
          <a:xfrm flipV="1">
            <a:off x="914400" y="4627563"/>
            <a:ext cx="23971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494" name="Text Box 14"/>
          <p:cNvSpPr txBox="1">
            <a:spLocks noChangeArrowheads="1"/>
          </p:cNvSpPr>
          <p:nvPr/>
        </p:nvSpPr>
        <p:spPr bwMode="auto">
          <a:xfrm>
            <a:off x="1685925" y="4524375"/>
            <a:ext cx="68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p2</a:t>
            </a:r>
          </a:p>
        </p:txBody>
      </p:sp>
      <p:sp>
        <p:nvSpPr>
          <p:cNvPr id="34832" name="Line 15"/>
          <p:cNvSpPr>
            <a:spLocks noChangeShapeType="1"/>
          </p:cNvSpPr>
          <p:nvPr/>
        </p:nvSpPr>
        <p:spPr bwMode="auto">
          <a:xfrm flipV="1">
            <a:off x="914400" y="2141538"/>
            <a:ext cx="239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3" name="Line 16"/>
          <p:cNvSpPr>
            <a:spLocks noChangeShapeType="1"/>
          </p:cNvSpPr>
          <p:nvPr/>
        </p:nvSpPr>
        <p:spPr bwMode="auto">
          <a:xfrm>
            <a:off x="914400" y="2994025"/>
            <a:ext cx="239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4" name="Line 17"/>
          <p:cNvSpPr>
            <a:spLocks noChangeShapeType="1"/>
          </p:cNvSpPr>
          <p:nvPr/>
        </p:nvSpPr>
        <p:spPr bwMode="auto">
          <a:xfrm flipV="1">
            <a:off x="914400" y="4627563"/>
            <a:ext cx="239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5" name="Line 18"/>
          <p:cNvSpPr>
            <a:spLocks noChangeShapeType="1"/>
          </p:cNvSpPr>
          <p:nvPr/>
        </p:nvSpPr>
        <p:spPr bwMode="auto">
          <a:xfrm>
            <a:off x="914400" y="5081588"/>
            <a:ext cx="2397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6" name="Text Box 19"/>
          <p:cNvSpPr txBox="1">
            <a:spLocks noChangeArrowheads="1"/>
          </p:cNvSpPr>
          <p:nvPr/>
        </p:nvSpPr>
        <p:spPr bwMode="auto">
          <a:xfrm>
            <a:off x="161925" y="1358900"/>
            <a:ext cx="769938"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1800">
                <a:solidFill>
                  <a:schemeClr val="tx1"/>
                </a:solidFill>
                <a:ea typeface="宋体" panose="02010600030101010101" pitchFamily="2" charset="-122"/>
              </a:rPr>
              <a:t>0k</a:t>
            </a: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r>
              <a:rPr lang="en-US" altLang="zh-CN" sz="1800">
                <a:solidFill>
                  <a:schemeClr val="tx1"/>
                </a:solidFill>
                <a:ea typeface="宋体" panose="02010600030101010101" pitchFamily="2" charset="-122"/>
              </a:rPr>
              <a:t>20k</a:t>
            </a: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r>
              <a:rPr lang="en-US" altLang="zh-CN" sz="1800">
                <a:solidFill>
                  <a:schemeClr val="tx1"/>
                </a:solidFill>
                <a:ea typeface="宋体" panose="02010600030101010101" pitchFamily="2" charset="-122"/>
              </a:rPr>
              <a:t>56k</a:t>
            </a: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r>
              <a:rPr lang="en-US" altLang="zh-CN" sz="1800">
                <a:solidFill>
                  <a:schemeClr val="tx1"/>
                </a:solidFill>
                <a:ea typeface="宋体" panose="02010600030101010101" pitchFamily="2" charset="-122"/>
              </a:rPr>
              <a:t>65k</a:t>
            </a: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r>
              <a:rPr lang="en-US" altLang="zh-CN" sz="1800">
                <a:solidFill>
                  <a:schemeClr val="tx1"/>
                </a:solidFill>
                <a:ea typeface="宋体" panose="02010600030101010101" pitchFamily="2" charset="-122"/>
              </a:rPr>
              <a:t>125k</a:t>
            </a:r>
          </a:p>
          <a:p>
            <a:pPr eaLnBrk="1" hangingPunct="1">
              <a:lnSpc>
                <a:spcPct val="100000"/>
              </a:lnSpc>
              <a:buClrTx/>
              <a:buSzTx/>
              <a:buFontTx/>
              <a:buNone/>
            </a:pPr>
            <a:endParaRPr lang="en-US" altLang="zh-CN" sz="1800">
              <a:solidFill>
                <a:schemeClr val="tx1"/>
              </a:solidFill>
              <a:ea typeface="宋体" panose="02010600030101010101" pitchFamily="2" charset="-122"/>
            </a:endParaRPr>
          </a:p>
          <a:p>
            <a:pPr eaLnBrk="1" hangingPunct="1">
              <a:lnSpc>
                <a:spcPct val="100000"/>
              </a:lnSpc>
              <a:buClrTx/>
              <a:buSzTx/>
              <a:buFontTx/>
              <a:buNone/>
            </a:pPr>
            <a:r>
              <a:rPr lang="en-US" altLang="zh-CN" sz="1800">
                <a:solidFill>
                  <a:schemeClr val="tx1"/>
                </a:solidFill>
                <a:ea typeface="宋体" panose="02010600030101010101" pitchFamily="2" charset="-122"/>
              </a:rPr>
              <a:t>135k</a:t>
            </a:r>
          </a:p>
        </p:txBody>
      </p:sp>
      <p:sp>
        <p:nvSpPr>
          <p:cNvPr id="34837" name="Line 20"/>
          <p:cNvSpPr>
            <a:spLocks noChangeShapeType="1"/>
          </p:cNvSpPr>
          <p:nvPr/>
        </p:nvSpPr>
        <p:spPr bwMode="auto">
          <a:xfrm flipV="1">
            <a:off x="914400" y="1541463"/>
            <a:ext cx="0" cy="437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37" name="Group 57"/>
          <p:cNvGraphicFramePr>
            <a:graphicFrameLocks noGrp="1"/>
          </p:cNvGraphicFramePr>
          <p:nvPr/>
        </p:nvGraphicFramePr>
        <p:xfrm>
          <a:off x="4302125" y="1905000"/>
          <a:ext cx="4751388" cy="2911475"/>
        </p:xfrm>
        <a:graphic>
          <a:graphicData uri="http://schemas.openxmlformats.org/drawingml/2006/table">
            <a:tbl>
              <a:tblPr/>
              <a:tblGrid>
                <a:gridCol w="1100138"/>
                <a:gridCol w="1106487"/>
                <a:gridCol w="1101725"/>
                <a:gridCol w="1443038"/>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状态</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36k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9k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56k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未分配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65k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125k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0" name="Text Box 53"/>
          <p:cNvSpPr txBox="1">
            <a:spLocks noChangeArrowheads="1"/>
          </p:cNvSpPr>
          <p:nvPr/>
        </p:nvSpPr>
        <p:spPr bwMode="auto">
          <a:xfrm>
            <a:off x="5697538" y="4914900"/>
            <a:ext cx="2430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latin typeface="Times New Roman" panose="02020603050405020304" pitchFamily="18" charset="0"/>
              </a:rPr>
              <a:t>分区说明表</a:t>
            </a:r>
          </a:p>
        </p:txBody>
      </p:sp>
      <p:sp>
        <p:nvSpPr>
          <p:cNvPr id="20542" name="Rectangle 62" descr="浅色上对角线"/>
          <p:cNvSpPr>
            <a:spLocks noChangeArrowheads="1"/>
          </p:cNvSpPr>
          <p:nvPr/>
        </p:nvSpPr>
        <p:spPr bwMode="auto">
          <a:xfrm flipV="1">
            <a:off x="927100" y="3848100"/>
            <a:ext cx="2373313" cy="765175"/>
          </a:xfrm>
          <a:prstGeom prst="rect">
            <a:avLst/>
          </a:prstGeom>
          <a:pattFill prst="ltUpDiag">
            <a:fgClr>
              <a:srgbClr val="FFCC99"/>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0541" name="AutoShape 61"/>
          <p:cNvSpPr>
            <a:spLocks noChangeArrowheads="1"/>
          </p:cNvSpPr>
          <p:nvPr/>
        </p:nvSpPr>
        <p:spPr bwMode="auto">
          <a:xfrm flipH="1">
            <a:off x="3627438" y="3473450"/>
            <a:ext cx="450850" cy="1441450"/>
          </a:xfrm>
          <a:prstGeom prst="wedgeRectCallout">
            <a:avLst>
              <a:gd name="adj1" fmla="val 160208"/>
              <a:gd name="adj2" fmla="val 16296"/>
            </a:avLst>
          </a:prstGeom>
          <a:solidFill>
            <a:schemeClr val="accent1"/>
          </a:solidFill>
          <a:ln w="9525">
            <a:solidFill>
              <a:schemeClr val="tx1"/>
            </a:solidFill>
            <a:miter lim="800000"/>
            <a:headEnd/>
            <a:tailEnd/>
          </a:ln>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800">
                <a:solidFill>
                  <a:schemeClr val="tx1"/>
                </a:solidFill>
              </a:rPr>
              <a:t>内碎片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dissolve">
                                      <p:cBhvr>
                                        <p:cTn id="7" dur="500"/>
                                        <p:tgtEl>
                                          <p:spTgt spid="204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539"/>
                                        </p:tgtEl>
                                        <p:attrNameLst>
                                          <p:attrName>style.visibility</p:attrName>
                                        </p:attrNameLst>
                                      </p:cBhvr>
                                      <p:to>
                                        <p:strVal val="visible"/>
                                      </p:to>
                                    </p:set>
                                    <p:animEffect transition="in" filter="dissolve">
                                      <p:cBhvr>
                                        <p:cTn id="10" dur="500"/>
                                        <p:tgtEl>
                                          <p:spTgt spid="205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90"/>
                                        </p:tgtEl>
                                        <p:attrNameLst>
                                          <p:attrName>style.visibility</p:attrName>
                                        </p:attrNameLst>
                                      </p:cBhvr>
                                      <p:to>
                                        <p:strVal val="visible"/>
                                      </p:to>
                                    </p:set>
                                    <p:animEffect transition="in" filter="dissolve">
                                      <p:cBhvr>
                                        <p:cTn id="13" dur="500"/>
                                        <p:tgtEl>
                                          <p:spTgt spid="2049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538"/>
                                        </p:tgtEl>
                                        <p:attrNameLst>
                                          <p:attrName>style.visibility</p:attrName>
                                        </p:attrNameLst>
                                      </p:cBhvr>
                                      <p:to>
                                        <p:strVal val="visible"/>
                                      </p:to>
                                    </p:set>
                                    <p:animEffect transition="in" filter="dissolve">
                                      <p:cBhvr>
                                        <p:cTn id="16" dur="500"/>
                                        <p:tgtEl>
                                          <p:spTgt spid="205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494"/>
                                        </p:tgtEl>
                                        <p:attrNameLst>
                                          <p:attrName>style.visibility</p:attrName>
                                        </p:attrNameLst>
                                      </p:cBhvr>
                                      <p:to>
                                        <p:strVal val="visible"/>
                                      </p:to>
                                    </p:set>
                                    <p:animEffect transition="in" filter="dissolve">
                                      <p:cBhvr>
                                        <p:cTn id="19" dur="500"/>
                                        <p:tgtEl>
                                          <p:spTgt spid="2049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540"/>
                                        </p:tgtEl>
                                        <p:attrNameLst>
                                          <p:attrName>style.visibility</p:attrName>
                                        </p:attrNameLst>
                                      </p:cBhvr>
                                      <p:to>
                                        <p:strVal val="visible"/>
                                      </p:to>
                                    </p:set>
                                    <p:animEffect transition="in" filter="dissolve">
                                      <p:cBhvr>
                                        <p:cTn id="22" dur="500"/>
                                        <p:tgtEl>
                                          <p:spTgt spid="20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8"/>
                                        </p:tgtEl>
                                        <p:attrNameLst>
                                          <p:attrName>style.visibility</p:attrName>
                                        </p:attrNameLst>
                                      </p:cBhvr>
                                      <p:to>
                                        <p:strVal val="visible"/>
                                      </p:to>
                                    </p:set>
                                    <p:animEffect transition="in" filter="dissolve">
                                      <p:cBhvr>
                                        <p:cTn id="27" dur="500"/>
                                        <p:tgtEl>
                                          <p:spTgt spid="20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541"/>
                                        </p:tgtEl>
                                        <p:attrNameLst>
                                          <p:attrName>style.visibility</p:attrName>
                                        </p:attrNameLst>
                                      </p:cBhvr>
                                      <p:to>
                                        <p:strVal val="visible"/>
                                      </p:to>
                                    </p:set>
                                    <p:animEffect transition="in" filter="dissolve">
                                      <p:cBhvr>
                                        <p:cTn id="32" dur="500"/>
                                        <p:tgtEl>
                                          <p:spTgt spid="2054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0542"/>
                                        </p:tgtEl>
                                        <p:attrNameLst>
                                          <p:attrName>style.visibility</p:attrName>
                                        </p:attrNameLst>
                                      </p:cBhvr>
                                      <p:to>
                                        <p:strVal val="visible"/>
                                      </p:to>
                                    </p:set>
                                    <p:animEffect transition="in" filter="dissolve">
                                      <p:cBhvr>
                                        <p:cTn id="35" dur="500"/>
                                        <p:tgtEl>
                                          <p:spTgt spid="20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8" grpId="0" animBg="1"/>
      <p:bldP spid="20539" grpId="0" animBg="1"/>
      <p:bldP spid="20540" grpId="0" animBg="1"/>
      <p:bldP spid="20488" grpId="0" animBg="1"/>
      <p:bldP spid="20490" grpId="0"/>
      <p:bldP spid="20492" grpId="0"/>
      <p:bldP spid="20494" grpId="0"/>
      <p:bldP spid="20542" grpId="0" animBg="1"/>
      <p:bldP spid="205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016000" y="233363"/>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a:solidFill>
                  <a:srgbClr val="FF0000"/>
                </a:solidFill>
                <a:latin typeface="宋体" panose="02010600030101010101" pitchFamily="2" charset="-122"/>
                <a:ea typeface="黑体" panose="02010609060101010101" pitchFamily="49" charset="-122"/>
              </a:rPr>
              <a:t>存储碎片</a:t>
            </a:r>
            <a:r>
              <a:rPr kumimoji="1" lang="zh-CN" altLang="en-US">
                <a:solidFill>
                  <a:schemeClr val="folHlink"/>
                </a:solidFill>
                <a:latin typeface="宋体" panose="02010600030101010101" pitchFamily="2" charset="-122"/>
                <a:ea typeface="黑体" panose="02010609060101010101" pitchFamily="49" charset="-122"/>
              </a:rPr>
              <a:t> </a:t>
            </a:r>
            <a:endParaRPr kumimoji="1" lang="zh-CN" altLang="en-US">
              <a:solidFill>
                <a:schemeClr val="tx1"/>
              </a:solidFill>
              <a:latin typeface="楷体_GB2312" pitchFamily="49" charset="-122"/>
            </a:endParaRPr>
          </a:p>
        </p:txBody>
      </p:sp>
      <p:grpSp>
        <p:nvGrpSpPr>
          <p:cNvPr id="2" name="Group 18"/>
          <p:cNvGrpSpPr>
            <a:grpSpLocks/>
          </p:cNvGrpSpPr>
          <p:nvPr/>
        </p:nvGrpSpPr>
        <p:grpSpPr bwMode="auto">
          <a:xfrm>
            <a:off x="1085850" y="4191000"/>
            <a:ext cx="4565650" cy="2286000"/>
            <a:chOff x="336" y="2640"/>
            <a:chExt cx="2876" cy="1440"/>
          </a:xfrm>
        </p:grpSpPr>
        <p:sp>
          <p:nvSpPr>
            <p:cNvPr id="11272" name="Rectangle 8"/>
            <p:cNvSpPr>
              <a:spLocks noChangeArrowheads="1"/>
            </p:cNvSpPr>
            <p:nvPr/>
          </p:nvSpPr>
          <p:spPr bwMode="auto">
            <a:xfrm>
              <a:off x="912" y="2640"/>
              <a:ext cx="816" cy="33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kumimoji="1" lang="en-US" altLang="zh-CN" sz="2800">
                  <a:solidFill>
                    <a:schemeClr val="bg2"/>
                  </a:solidFill>
                  <a:ea typeface="黑体" pitchFamily="2" charset="-122"/>
                </a:rPr>
                <a:t>OS</a:t>
              </a:r>
            </a:p>
          </p:txBody>
        </p:sp>
        <p:sp>
          <p:nvSpPr>
            <p:cNvPr id="11273" name="Rectangle 9"/>
            <p:cNvSpPr>
              <a:spLocks noChangeArrowheads="1"/>
            </p:cNvSpPr>
            <p:nvPr/>
          </p:nvSpPr>
          <p:spPr bwMode="auto">
            <a:xfrm>
              <a:off x="912" y="2976"/>
              <a:ext cx="816" cy="48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endParaRPr kumimoji="1" lang="zh-CN" altLang="zh-CN" sz="2800">
                <a:solidFill>
                  <a:schemeClr val="bg2"/>
                </a:solidFill>
                <a:ea typeface="黑体" pitchFamily="2" charset="-122"/>
              </a:endParaRPr>
            </a:p>
          </p:txBody>
        </p:sp>
        <p:sp>
          <p:nvSpPr>
            <p:cNvPr id="11275" name="Rectangle 11"/>
            <p:cNvSpPr>
              <a:spLocks noChangeArrowheads="1"/>
            </p:cNvSpPr>
            <p:nvPr/>
          </p:nvSpPr>
          <p:spPr bwMode="auto">
            <a:xfrm>
              <a:off x="912" y="3456"/>
              <a:ext cx="816" cy="62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kumimoji="1" lang="en-US" altLang="zh-CN" sz="2800">
                  <a:solidFill>
                    <a:schemeClr val="bg2"/>
                  </a:solidFill>
                  <a:ea typeface="黑体" pitchFamily="2" charset="-122"/>
                </a:rPr>
                <a:t>12k</a:t>
              </a:r>
            </a:p>
          </p:txBody>
        </p:sp>
        <p:sp>
          <p:nvSpPr>
            <p:cNvPr id="35856" name="Rectangle 12"/>
            <p:cNvSpPr>
              <a:spLocks noChangeArrowheads="1"/>
            </p:cNvSpPr>
            <p:nvPr/>
          </p:nvSpPr>
          <p:spPr bwMode="auto">
            <a:xfrm>
              <a:off x="336" y="3042"/>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a:solidFill>
                    <a:schemeClr val="tx1"/>
                  </a:solidFill>
                  <a:ea typeface="黑体" panose="02010609060101010101" pitchFamily="49" charset="-122"/>
                </a:rPr>
                <a:t>4k</a:t>
              </a:r>
            </a:p>
          </p:txBody>
        </p:sp>
        <p:sp>
          <p:nvSpPr>
            <p:cNvPr id="35857" name="Rectangle 13"/>
            <p:cNvSpPr>
              <a:spLocks noChangeArrowheads="1"/>
            </p:cNvSpPr>
            <p:nvPr/>
          </p:nvSpPr>
          <p:spPr bwMode="auto">
            <a:xfrm>
              <a:off x="912" y="3312"/>
              <a:ext cx="816" cy="144"/>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35858" name="AutoShape 14"/>
            <p:cNvSpPr>
              <a:spLocks/>
            </p:cNvSpPr>
            <p:nvPr/>
          </p:nvSpPr>
          <p:spPr bwMode="auto">
            <a:xfrm flipH="1">
              <a:off x="720" y="2976"/>
              <a:ext cx="144" cy="480"/>
            </a:xfrm>
            <a:prstGeom prst="rightBrace">
              <a:avLst>
                <a:gd name="adj1" fmla="val 27778"/>
                <a:gd name="adj2" fmla="val 53699"/>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35859" name="Text Box 15"/>
            <p:cNvSpPr txBox="1">
              <a:spLocks noChangeArrowheads="1"/>
            </p:cNvSpPr>
            <p:nvPr/>
          </p:nvSpPr>
          <p:spPr bwMode="auto">
            <a:xfrm>
              <a:off x="1104" y="297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kumimoji="1" lang="en-US" altLang="zh-CN" sz="2800">
                  <a:solidFill>
                    <a:schemeClr val="bg2"/>
                  </a:solidFill>
                  <a:ea typeface="宋体" panose="02010600030101010101" pitchFamily="2" charset="-122"/>
                </a:rPr>
                <a:t>3K</a:t>
              </a:r>
            </a:p>
          </p:txBody>
        </p:sp>
        <p:sp>
          <p:nvSpPr>
            <p:cNvPr id="35860" name="Rectangle 16"/>
            <p:cNvSpPr>
              <a:spLocks noChangeArrowheads="1"/>
            </p:cNvSpPr>
            <p:nvPr/>
          </p:nvSpPr>
          <p:spPr bwMode="auto">
            <a:xfrm>
              <a:off x="2064" y="3648"/>
              <a:ext cx="11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a:solidFill>
                    <a:srgbClr val="FF0000"/>
                  </a:solidFill>
                  <a:latin typeface="宋体" panose="02010600030101010101" pitchFamily="2" charset="-122"/>
                </a:rPr>
                <a:t>内部碎片</a:t>
              </a:r>
            </a:p>
          </p:txBody>
        </p:sp>
        <p:sp>
          <p:nvSpPr>
            <p:cNvPr id="35861" name="Line 17"/>
            <p:cNvSpPr>
              <a:spLocks noChangeShapeType="1"/>
            </p:cNvSpPr>
            <p:nvPr/>
          </p:nvSpPr>
          <p:spPr bwMode="auto">
            <a:xfrm flipH="1" flipV="1">
              <a:off x="1776" y="3408"/>
              <a:ext cx="528"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3"/>
          <p:cNvGrpSpPr>
            <a:grpSpLocks/>
          </p:cNvGrpSpPr>
          <p:nvPr/>
        </p:nvGrpSpPr>
        <p:grpSpPr bwMode="auto">
          <a:xfrm>
            <a:off x="4343400" y="3581400"/>
            <a:ext cx="4648200" cy="2895600"/>
            <a:chOff x="2496" y="2256"/>
            <a:chExt cx="2928" cy="1824"/>
          </a:xfrm>
        </p:grpSpPr>
        <p:sp>
          <p:nvSpPr>
            <p:cNvPr id="11268" name="Rectangle 4"/>
            <p:cNvSpPr>
              <a:spLocks noChangeArrowheads="1"/>
            </p:cNvSpPr>
            <p:nvPr/>
          </p:nvSpPr>
          <p:spPr bwMode="auto">
            <a:xfrm>
              <a:off x="4272" y="2640"/>
              <a:ext cx="816" cy="33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kumimoji="1" lang="en-US" altLang="zh-CN" sz="2800">
                  <a:solidFill>
                    <a:schemeClr val="bg2"/>
                  </a:solidFill>
                  <a:latin typeface="楷体_GB2312" pitchFamily="49" charset="-122"/>
                </a:rPr>
                <a:t>OS</a:t>
              </a:r>
            </a:p>
          </p:txBody>
        </p:sp>
        <p:sp>
          <p:nvSpPr>
            <p:cNvPr id="35847" name="Rectangle 5"/>
            <p:cNvSpPr>
              <a:spLocks noChangeArrowheads="1"/>
            </p:cNvSpPr>
            <p:nvPr/>
          </p:nvSpPr>
          <p:spPr bwMode="auto">
            <a:xfrm>
              <a:off x="4272" y="2976"/>
              <a:ext cx="816" cy="336"/>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800">
                  <a:solidFill>
                    <a:schemeClr val="bg2"/>
                  </a:solidFill>
                  <a:latin typeface="楷体_GB2312" pitchFamily="49" charset="-122"/>
                </a:rPr>
                <a:t>4k</a:t>
              </a:r>
            </a:p>
          </p:txBody>
        </p:sp>
        <p:sp>
          <p:nvSpPr>
            <p:cNvPr id="11270" name="Rectangle 6"/>
            <p:cNvSpPr>
              <a:spLocks noChangeArrowheads="1"/>
            </p:cNvSpPr>
            <p:nvPr/>
          </p:nvSpPr>
          <p:spPr bwMode="auto">
            <a:xfrm>
              <a:off x="4272" y="3312"/>
              <a:ext cx="816" cy="38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kumimoji="1" lang="en-US" altLang="zh-CN" sz="2800">
                  <a:solidFill>
                    <a:schemeClr val="bg2"/>
                  </a:solidFill>
                  <a:latin typeface="楷体_GB2312" pitchFamily="49" charset="-122"/>
                </a:rPr>
                <a:t>6k</a:t>
              </a:r>
            </a:p>
          </p:txBody>
        </p:sp>
        <p:sp>
          <p:nvSpPr>
            <p:cNvPr id="11271" name="Rectangle 7"/>
            <p:cNvSpPr>
              <a:spLocks noChangeArrowheads="1"/>
            </p:cNvSpPr>
            <p:nvPr/>
          </p:nvSpPr>
          <p:spPr bwMode="auto">
            <a:xfrm>
              <a:off x="4272" y="3696"/>
              <a:ext cx="816" cy="38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defRPr/>
              </a:pPr>
              <a:r>
                <a:rPr kumimoji="1" lang="en-US" altLang="zh-CN" sz="2800">
                  <a:solidFill>
                    <a:schemeClr val="bg2"/>
                  </a:solidFill>
                  <a:latin typeface="楷体_GB2312" pitchFamily="49" charset="-122"/>
                </a:rPr>
                <a:t>12k</a:t>
              </a:r>
            </a:p>
          </p:txBody>
        </p:sp>
        <p:sp>
          <p:nvSpPr>
            <p:cNvPr id="35850" name="Text Box 19"/>
            <p:cNvSpPr txBox="1">
              <a:spLocks noChangeArrowheads="1"/>
            </p:cNvSpPr>
            <p:nvPr/>
          </p:nvSpPr>
          <p:spPr bwMode="auto">
            <a:xfrm>
              <a:off x="2784" y="2256"/>
              <a:ext cx="2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kumimoji="1" lang="zh-CN" altLang="en-US" sz="2800">
                  <a:solidFill>
                    <a:schemeClr val="tx1"/>
                  </a:solidFill>
                  <a:latin typeface="楷体_GB2312" pitchFamily="49" charset="-122"/>
                </a:rPr>
                <a:t>作业长度：</a:t>
              </a:r>
              <a:r>
                <a:rPr kumimoji="1" lang="en-US" altLang="zh-CN" sz="2800">
                  <a:solidFill>
                    <a:schemeClr val="tx1"/>
                  </a:solidFill>
                  <a:latin typeface="楷体_GB2312" pitchFamily="49" charset="-122"/>
                </a:rPr>
                <a:t>5K</a:t>
              </a:r>
              <a:r>
                <a:rPr kumimoji="1" lang="zh-CN" altLang="en-US" sz="2800">
                  <a:solidFill>
                    <a:schemeClr val="tx1"/>
                  </a:solidFill>
                  <a:latin typeface="楷体_GB2312" pitchFamily="49" charset="-122"/>
                </a:rPr>
                <a:t>、</a:t>
              </a:r>
              <a:r>
                <a:rPr kumimoji="1" lang="en-US" altLang="zh-CN" sz="2800">
                  <a:solidFill>
                    <a:schemeClr val="tx1"/>
                  </a:solidFill>
                  <a:latin typeface="楷体_GB2312" pitchFamily="49" charset="-122"/>
                </a:rPr>
                <a:t>8K</a:t>
              </a:r>
              <a:r>
                <a:rPr kumimoji="1" lang="zh-CN" altLang="en-US" sz="2800">
                  <a:solidFill>
                    <a:schemeClr val="tx1"/>
                  </a:solidFill>
                  <a:latin typeface="楷体_GB2312" pitchFamily="49" charset="-122"/>
                </a:rPr>
                <a:t>、</a:t>
              </a:r>
              <a:r>
                <a:rPr kumimoji="1" lang="en-US" altLang="zh-CN" sz="2800">
                  <a:solidFill>
                    <a:schemeClr val="tx1"/>
                  </a:solidFill>
                  <a:latin typeface="楷体_GB2312" pitchFamily="49" charset="-122"/>
                </a:rPr>
                <a:t>12K</a:t>
              </a:r>
            </a:p>
          </p:txBody>
        </p:sp>
        <p:sp>
          <p:nvSpPr>
            <p:cNvPr id="35851" name="Rectangle 20"/>
            <p:cNvSpPr>
              <a:spLocks noChangeArrowheads="1"/>
            </p:cNvSpPr>
            <p:nvPr/>
          </p:nvSpPr>
          <p:spPr bwMode="auto">
            <a:xfrm>
              <a:off x="2496" y="2928"/>
              <a:ext cx="11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a:solidFill>
                    <a:srgbClr val="FF0000"/>
                  </a:solidFill>
                  <a:latin typeface="楷体_GB2312" pitchFamily="49" charset="-122"/>
                </a:rPr>
                <a:t>外部碎片</a:t>
              </a:r>
            </a:p>
          </p:txBody>
        </p:sp>
        <p:sp>
          <p:nvSpPr>
            <p:cNvPr id="35852" name="Line 21"/>
            <p:cNvSpPr>
              <a:spLocks noChangeShapeType="1"/>
            </p:cNvSpPr>
            <p:nvPr/>
          </p:nvSpPr>
          <p:spPr bwMode="auto">
            <a:xfrm>
              <a:off x="3600" y="3120"/>
              <a:ext cx="624" cy="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1" name="TextBox 20"/>
          <p:cNvSpPr txBox="1"/>
          <p:nvPr/>
        </p:nvSpPr>
        <p:spPr>
          <a:xfrm>
            <a:off x="927100" y="1179513"/>
            <a:ext cx="8001000" cy="210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kumimoji="1" lang="zh-CN" altLang="en-US" dirty="0">
                <a:solidFill>
                  <a:srgbClr val="FF0000"/>
                </a:solidFill>
                <a:latin typeface="楷体_GB2312" pitchFamily="49" charset="-122"/>
              </a:rPr>
              <a:t>内部碎片：</a:t>
            </a:r>
            <a:r>
              <a:rPr kumimoji="1" lang="zh-CN" altLang="en-US" dirty="0">
                <a:solidFill>
                  <a:schemeClr val="tx1"/>
                </a:solidFill>
                <a:latin typeface="楷体_GB2312" pitchFamily="49" charset="-122"/>
              </a:rPr>
              <a:t>存在于一个存储分区内，当</a:t>
            </a:r>
            <a:r>
              <a:rPr kumimoji="1" lang="zh-CN" altLang="en-US" dirty="0">
                <a:latin typeface="楷体_GB2312" pitchFamily="49" charset="-122"/>
              </a:rPr>
              <a:t>内存某存储区大于其存放作业空间而剩下的那部分存储空间。</a:t>
            </a:r>
          </a:p>
          <a:p>
            <a:pPr eaLnBrk="1" hangingPunct="1">
              <a:defRPr/>
            </a:pPr>
            <a:r>
              <a:rPr kumimoji="1" lang="zh-CN" altLang="en-US" sz="1050" dirty="0">
                <a:latin typeface="楷体_GB2312" pitchFamily="49" charset="-122"/>
              </a:rPr>
              <a:t> </a:t>
            </a:r>
          </a:p>
          <a:p>
            <a:pPr eaLnBrk="1" hangingPunct="1">
              <a:defRPr/>
            </a:pPr>
            <a:r>
              <a:rPr kumimoji="1" lang="zh-CN" altLang="en-US" dirty="0">
                <a:solidFill>
                  <a:srgbClr val="FF0000"/>
                </a:solidFill>
                <a:latin typeface="楷体_GB2312" pitchFamily="49" charset="-122"/>
              </a:rPr>
              <a:t>外部碎片：</a:t>
            </a:r>
            <a:r>
              <a:rPr kumimoji="1" lang="zh-CN" altLang="en-US" dirty="0">
                <a:solidFill>
                  <a:schemeClr val="tx1"/>
                </a:solidFill>
                <a:latin typeface="楷体_GB2312" pitchFamily="49" charset="-122"/>
              </a:rPr>
              <a:t>通常指一个暂时不能使用的存储分区。当</a:t>
            </a:r>
            <a:r>
              <a:rPr kumimoji="1" lang="zh-CN" altLang="en-US" dirty="0">
                <a:latin typeface="楷体_GB2312" pitchFamily="49" charset="-122"/>
              </a:rPr>
              <a:t>内存某</a:t>
            </a:r>
            <a:r>
              <a:rPr kumimoji="1" lang="zh-CN" altLang="en-US">
                <a:latin typeface="楷体_GB2312" pitchFamily="49" charset="-122"/>
              </a:rPr>
              <a:t>存储分区容不下</a:t>
            </a:r>
            <a:r>
              <a:rPr kumimoji="1" lang="zh-CN" altLang="en-US" dirty="0">
                <a:latin typeface="楷体_GB2312" pitchFamily="49" charset="-122"/>
              </a:rPr>
              <a:t>要运行的作业时发生。</a:t>
            </a:r>
          </a:p>
          <a:p>
            <a:pPr eaLnBrk="1" hangingPunct="1">
              <a:defRPr/>
            </a:pP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p:txBody>
          <a:bodyPr/>
          <a:lstStyle/>
          <a:p>
            <a:pPr eaLnBrk="1" hangingPunct="1">
              <a:lnSpc>
                <a:spcPct val="130000"/>
              </a:lnSpc>
              <a:buClr>
                <a:schemeClr val="folHlink"/>
              </a:buClr>
            </a:pPr>
            <a:r>
              <a:rPr lang="zh-CN" altLang="en-US" smtClean="0">
                <a:latin typeface="Times New Roman" panose="02020603050405020304" pitchFamily="18" charset="0"/>
              </a:rPr>
              <a:t>内存分配：</a:t>
            </a:r>
            <a:r>
              <a:rPr lang="zh-CN" altLang="en-US" smtClean="0">
                <a:solidFill>
                  <a:schemeClr val="tx1"/>
                </a:solidFill>
                <a:latin typeface="Times New Roman" panose="02020603050405020304" pitchFamily="18" charset="0"/>
              </a:rPr>
              <a:t>当用户程序要装入内存时，由内存分配程序检索分区说明表，若</a:t>
            </a:r>
            <a:r>
              <a:rPr lang="zh-CN" altLang="en-US" smtClean="0">
                <a:solidFill>
                  <a:schemeClr val="hlink"/>
                </a:solidFill>
                <a:latin typeface="Times New Roman" panose="02020603050405020304" pitchFamily="18" charset="0"/>
              </a:rPr>
              <a:t>从表中找到一个满足要求的尚未分配的分区，则将该分区分配给该程序并修改说明表</a:t>
            </a:r>
            <a:r>
              <a:rPr lang="zh-CN" altLang="en-US" smtClean="0">
                <a:solidFill>
                  <a:schemeClr val="tx1"/>
                </a:solidFill>
                <a:latin typeface="Times New Roman" panose="02020603050405020304" pitchFamily="18" charset="0"/>
              </a:rPr>
              <a:t>；否则拒绝分配内存。</a:t>
            </a:r>
          </a:p>
          <a:p>
            <a:pPr eaLnBrk="1" hangingPunct="1">
              <a:lnSpc>
                <a:spcPct val="130000"/>
              </a:lnSpc>
              <a:buClr>
                <a:schemeClr val="folHlink"/>
              </a:buClr>
            </a:pPr>
            <a:r>
              <a:rPr lang="zh-CN" altLang="en-US" smtClean="0">
                <a:latin typeface="Times New Roman" panose="02020603050405020304" pitchFamily="18" charset="0"/>
              </a:rPr>
              <a:t>内存回收</a:t>
            </a:r>
            <a:r>
              <a:rPr lang="zh-CN" altLang="en-US" smtClean="0">
                <a:solidFill>
                  <a:schemeClr val="tx1"/>
                </a:solidFill>
                <a:latin typeface="Times New Roman" panose="02020603050405020304" pitchFamily="18" charset="0"/>
              </a:rPr>
              <a:t>：程序执行完毕后释放占用的分区，管理程序修改说明表。</a:t>
            </a:r>
            <a:endParaRPr lang="zh-CN" altLang="en-US" smtClean="0"/>
          </a:p>
        </p:txBody>
      </p:sp>
      <p:sp>
        <p:nvSpPr>
          <p:cNvPr id="36867" name="Rectangle 3"/>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61925" y="863600"/>
            <a:ext cx="8763000" cy="5491163"/>
          </a:xfrm>
        </p:spPr>
        <p:txBody>
          <a:bodyPr/>
          <a:lstStyle/>
          <a:p>
            <a:pPr algn="just" eaLnBrk="1" hangingPunct="1">
              <a:lnSpc>
                <a:spcPct val="110000"/>
              </a:lnSpc>
            </a:pPr>
            <a:r>
              <a:rPr lang="zh-CN" altLang="en-US" sz="2800" smtClean="0">
                <a:latin typeface="Times New Roman" panose="02020603050405020304" pitchFamily="18" charset="0"/>
              </a:rPr>
              <a:t>例：</a:t>
            </a:r>
            <a:r>
              <a:rPr lang="zh-CN" altLang="en-US" sz="2800" smtClean="0">
                <a:solidFill>
                  <a:schemeClr val="tx1"/>
                </a:solidFill>
                <a:latin typeface="Times New Roman" panose="02020603050405020304" pitchFamily="18" charset="0"/>
              </a:rPr>
              <a:t>在某系统中，采用固定分区分配管理方式，内存分区</a:t>
            </a:r>
            <a:r>
              <a:rPr lang="en-US" altLang="zh-CN" sz="2800" smtClean="0">
                <a:solidFill>
                  <a:schemeClr val="tx1"/>
                </a:solidFill>
                <a:latin typeface="Times New Roman" panose="02020603050405020304" pitchFamily="18" charset="0"/>
              </a:rPr>
              <a:t>(</a:t>
            </a:r>
            <a:r>
              <a:rPr lang="zh-CN" altLang="en-US" sz="2800" smtClean="0">
                <a:solidFill>
                  <a:schemeClr val="tx1"/>
                </a:solidFill>
                <a:latin typeface="Times New Roman" panose="02020603050405020304" pitchFamily="18" charset="0"/>
              </a:rPr>
              <a:t>单位字节</a:t>
            </a:r>
            <a:r>
              <a:rPr lang="en-US" altLang="zh-CN" sz="2800" smtClean="0">
                <a:solidFill>
                  <a:schemeClr val="tx1"/>
                </a:solidFill>
                <a:latin typeface="Times New Roman" panose="02020603050405020304" pitchFamily="18" charset="0"/>
              </a:rPr>
              <a:t>)</a:t>
            </a:r>
            <a:r>
              <a:rPr lang="zh-CN" altLang="en-US" sz="2800" smtClean="0">
                <a:solidFill>
                  <a:schemeClr val="tx1"/>
                </a:solidFill>
                <a:latin typeface="Times New Roman" panose="02020603050405020304" pitchFamily="18" charset="0"/>
              </a:rPr>
              <a:t>情况如图所示，现有大小为</a:t>
            </a:r>
            <a:r>
              <a:rPr lang="en-US" altLang="zh-CN" sz="2800" smtClean="0">
                <a:solidFill>
                  <a:schemeClr val="hlink"/>
                </a:solidFill>
                <a:latin typeface="Times New Roman" panose="02020603050405020304" pitchFamily="18" charset="0"/>
              </a:rPr>
              <a:t>1K</a:t>
            </a:r>
            <a:r>
              <a:rPr lang="zh-CN" altLang="en-US" sz="2800" smtClean="0">
                <a:solidFill>
                  <a:schemeClr val="hlink"/>
                </a:solidFill>
                <a:latin typeface="Times New Roman" panose="02020603050405020304" pitchFamily="18" charset="0"/>
              </a:rPr>
              <a:t>、</a:t>
            </a:r>
            <a:r>
              <a:rPr lang="en-US" altLang="zh-CN" sz="2800" smtClean="0">
                <a:solidFill>
                  <a:schemeClr val="hlink"/>
                </a:solidFill>
                <a:latin typeface="Times New Roman" panose="02020603050405020304" pitchFamily="18" charset="0"/>
              </a:rPr>
              <a:t>9K</a:t>
            </a:r>
            <a:r>
              <a:rPr lang="zh-CN" altLang="en-US" sz="2800" smtClean="0">
                <a:solidFill>
                  <a:schemeClr val="hlink"/>
                </a:solidFill>
                <a:latin typeface="Times New Roman" panose="02020603050405020304" pitchFamily="18" charset="0"/>
              </a:rPr>
              <a:t>、</a:t>
            </a:r>
            <a:r>
              <a:rPr lang="en-US" altLang="zh-CN" sz="2800" smtClean="0">
                <a:solidFill>
                  <a:schemeClr val="hlink"/>
                </a:solidFill>
                <a:latin typeface="Times New Roman" panose="02020603050405020304" pitchFamily="18" charset="0"/>
              </a:rPr>
              <a:t>33K</a:t>
            </a:r>
            <a:r>
              <a:rPr lang="zh-CN" altLang="en-US" sz="2800" smtClean="0">
                <a:solidFill>
                  <a:schemeClr val="hlink"/>
                </a:solidFill>
                <a:latin typeface="Times New Roman" panose="02020603050405020304" pitchFamily="18" charset="0"/>
              </a:rPr>
              <a:t>、</a:t>
            </a:r>
            <a:r>
              <a:rPr lang="en-US" altLang="zh-CN" sz="2800" smtClean="0">
                <a:solidFill>
                  <a:schemeClr val="hlink"/>
                </a:solidFill>
                <a:latin typeface="Times New Roman" panose="02020603050405020304" pitchFamily="18" charset="0"/>
              </a:rPr>
              <a:t>121K</a:t>
            </a:r>
            <a:r>
              <a:rPr lang="zh-CN" altLang="en-US" sz="2800" smtClean="0">
                <a:solidFill>
                  <a:schemeClr val="tx1"/>
                </a:solidFill>
                <a:latin typeface="Times New Roman" panose="02020603050405020304" pitchFamily="18" charset="0"/>
              </a:rPr>
              <a:t>的多个作业要求进入内存，试画出它们进入内存后的空间分配情况，并说明主存浪费多大？</a:t>
            </a:r>
          </a:p>
        </p:txBody>
      </p:sp>
      <p:sp>
        <p:nvSpPr>
          <p:cNvPr id="38915" name="Rectangle 3"/>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
        <p:nvSpPr>
          <p:cNvPr id="22535" name="AutoShape 7"/>
          <p:cNvSpPr>
            <a:spLocks noChangeArrowheads="1"/>
          </p:cNvSpPr>
          <p:nvPr/>
        </p:nvSpPr>
        <p:spPr bwMode="auto">
          <a:xfrm>
            <a:off x="923925" y="3240088"/>
            <a:ext cx="3049588" cy="3482975"/>
          </a:xfrm>
          <a:prstGeom prst="flowChartDocument">
            <a:avLst/>
          </a:prstGeom>
          <a:solidFill>
            <a:schemeClr val="bg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2536" name="Line 8"/>
          <p:cNvSpPr>
            <a:spLocks noChangeShapeType="1"/>
          </p:cNvSpPr>
          <p:nvPr/>
        </p:nvSpPr>
        <p:spPr bwMode="auto">
          <a:xfrm flipV="1">
            <a:off x="936625" y="4297363"/>
            <a:ext cx="3049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7" name="Text Box 9"/>
          <p:cNvSpPr txBox="1">
            <a:spLocks noChangeArrowheads="1"/>
          </p:cNvSpPr>
          <p:nvPr/>
        </p:nvSpPr>
        <p:spPr bwMode="auto">
          <a:xfrm>
            <a:off x="2079625" y="3519488"/>
            <a:ext cx="871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1</a:t>
            </a:r>
          </a:p>
        </p:txBody>
      </p:sp>
      <p:sp>
        <p:nvSpPr>
          <p:cNvPr id="22538" name="Line 10"/>
          <p:cNvSpPr>
            <a:spLocks noChangeShapeType="1"/>
          </p:cNvSpPr>
          <p:nvPr/>
        </p:nvSpPr>
        <p:spPr bwMode="auto">
          <a:xfrm flipV="1">
            <a:off x="923925" y="3619500"/>
            <a:ext cx="3049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9" name="Line 11"/>
          <p:cNvSpPr>
            <a:spLocks noChangeShapeType="1"/>
          </p:cNvSpPr>
          <p:nvPr/>
        </p:nvSpPr>
        <p:spPr bwMode="auto">
          <a:xfrm>
            <a:off x="936625" y="3906838"/>
            <a:ext cx="3049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0" name="Line 12"/>
          <p:cNvSpPr>
            <a:spLocks noChangeShapeType="1"/>
          </p:cNvSpPr>
          <p:nvPr/>
        </p:nvSpPr>
        <p:spPr bwMode="auto">
          <a:xfrm flipV="1">
            <a:off x="936625" y="4924425"/>
            <a:ext cx="3049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1" name="Line 13"/>
          <p:cNvSpPr>
            <a:spLocks noChangeShapeType="1"/>
          </p:cNvSpPr>
          <p:nvPr/>
        </p:nvSpPr>
        <p:spPr bwMode="auto">
          <a:xfrm>
            <a:off x="936625" y="6018213"/>
            <a:ext cx="3049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2" name="Text Box 14"/>
          <p:cNvSpPr txBox="1">
            <a:spLocks noChangeArrowheads="1"/>
          </p:cNvSpPr>
          <p:nvPr/>
        </p:nvSpPr>
        <p:spPr bwMode="auto">
          <a:xfrm>
            <a:off x="161925" y="3124200"/>
            <a:ext cx="979488"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0k</a:t>
            </a:r>
          </a:p>
          <a:p>
            <a:pPr eaLnBrk="1" hangingPunct="1">
              <a:lnSpc>
                <a:spcPct val="70000"/>
              </a:lnSpc>
              <a:spcBef>
                <a:spcPct val="50000"/>
              </a:spcBef>
              <a:buClrTx/>
              <a:buSzTx/>
              <a:buFontTx/>
              <a:buNone/>
            </a:pPr>
            <a:r>
              <a:rPr lang="en-US" altLang="zh-CN" sz="1800">
                <a:solidFill>
                  <a:schemeClr val="tx1"/>
                </a:solidFill>
                <a:ea typeface="宋体" panose="02010600030101010101" pitchFamily="2" charset="-122"/>
              </a:rPr>
              <a:t>20k</a:t>
            </a:r>
          </a:p>
          <a:p>
            <a:pPr eaLnBrk="1" hangingPunct="1">
              <a:lnSpc>
                <a:spcPct val="40000"/>
              </a:lnSpc>
              <a:spcBef>
                <a:spcPct val="50000"/>
              </a:spcBef>
              <a:buClrTx/>
              <a:buSzTx/>
              <a:buFontTx/>
              <a:buNone/>
            </a:pPr>
            <a:r>
              <a:rPr lang="en-US" altLang="zh-CN" sz="1800">
                <a:solidFill>
                  <a:schemeClr val="tx1"/>
                </a:solidFill>
                <a:ea typeface="宋体" panose="02010600030101010101" pitchFamily="2" charset="-122"/>
              </a:rPr>
              <a:t>28k</a:t>
            </a:r>
          </a:p>
          <a:p>
            <a:pPr eaLnBrk="1" hangingPunct="1">
              <a:lnSpc>
                <a:spcPct val="4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0"/>
              </a:lnSpc>
              <a:spcBef>
                <a:spcPct val="50000"/>
              </a:spcBef>
              <a:buClrTx/>
              <a:buSzTx/>
              <a:buFontTx/>
              <a:buNone/>
            </a:pPr>
            <a:r>
              <a:rPr lang="en-US" altLang="zh-CN" sz="1800">
                <a:solidFill>
                  <a:schemeClr val="tx1"/>
                </a:solidFill>
                <a:ea typeface="宋体" panose="02010600030101010101" pitchFamily="2" charset="-122"/>
              </a:rPr>
              <a:t>60k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180k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60000"/>
              </a:lnSpc>
              <a:spcBef>
                <a:spcPct val="50000"/>
              </a:spcBef>
              <a:buClrTx/>
              <a:buSzTx/>
              <a:buFontTx/>
              <a:buNone/>
            </a:pPr>
            <a:r>
              <a:rPr lang="en-US" altLang="zh-CN" sz="1800">
                <a:solidFill>
                  <a:schemeClr val="tx1"/>
                </a:solidFill>
                <a:ea typeface="宋体" panose="02010600030101010101" pitchFamily="2" charset="-122"/>
              </a:rPr>
              <a:t>511k</a:t>
            </a:r>
          </a:p>
        </p:txBody>
      </p:sp>
      <p:sp>
        <p:nvSpPr>
          <p:cNvPr id="22543" name="Line 15"/>
          <p:cNvSpPr>
            <a:spLocks noChangeShapeType="1"/>
          </p:cNvSpPr>
          <p:nvPr/>
        </p:nvSpPr>
        <p:spPr bwMode="auto">
          <a:xfrm flipV="1">
            <a:off x="923925" y="3240088"/>
            <a:ext cx="0" cy="2771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4" name="Text Box 16"/>
          <p:cNvSpPr txBox="1">
            <a:spLocks noChangeArrowheads="1"/>
          </p:cNvSpPr>
          <p:nvPr/>
        </p:nvSpPr>
        <p:spPr bwMode="auto">
          <a:xfrm>
            <a:off x="2079625" y="3832225"/>
            <a:ext cx="871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2</a:t>
            </a:r>
          </a:p>
        </p:txBody>
      </p:sp>
      <p:sp>
        <p:nvSpPr>
          <p:cNvPr id="22545" name="Text Box 17"/>
          <p:cNvSpPr txBox="1">
            <a:spLocks noChangeArrowheads="1"/>
          </p:cNvSpPr>
          <p:nvPr/>
        </p:nvSpPr>
        <p:spPr bwMode="auto">
          <a:xfrm>
            <a:off x="2079625" y="4302125"/>
            <a:ext cx="871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3</a:t>
            </a:r>
          </a:p>
        </p:txBody>
      </p:sp>
      <p:sp>
        <p:nvSpPr>
          <p:cNvPr id="22546" name="Text Box 18"/>
          <p:cNvSpPr txBox="1">
            <a:spLocks noChangeArrowheads="1"/>
          </p:cNvSpPr>
          <p:nvPr/>
        </p:nvSpPr>
        <p:spPr bwMode="auto">
          <a:xfrm>
            <a:off x="2079625" y="5083175"/>
            <a:ext cx="871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4</a:t>
            </a:r>
          </a:p>
        </p:txBody>
      </p:sp>
      <p:sp>
        <p:nvSpPr>
          <p:cNvPr id="22548" name="Text Box 20"/>
          <p:cNvSpPr txBox="1">
            <a:spLocks noChangeArrowheads="1"/>
          </p:cNvSpPr>
          <p:nvPr/>
        </p:nvSpPr>
        <p:spPr bwMode="auto">
          <a:xfrm>
            <a:off x="1962150" y="3135313"/>
            <a:ext cx="595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800">
                <a:solidFill>
                  <a:schemeClr val="tx1"/>
                </a:solidFill>
                <a:ea typeface="宋体" panose="02010600030101010101" pitchFamily="2" charset="-122"/>
              </a:rPr>
              <a:t>os</a:t>
            </a:r>
          </a:p>
        </p:txBody>
      </p:sp>
      <p:graphicFrame>
        <p:nvGraphicFramePr>
          <p:cNvPr id="22586" name="Group 58"/>
          <p:cNvGraphicFramePr>
            <a:graphicFrameLocks noGrp="1"/>
          </p:cNvGraphicFramePr>
          <p:nvPr>
            <p:ph idx="4294967295"/>
          </p:nvPr>
        </p:nvGraphicFramePr>
        <p:xfrm>
          <a:off x="4302125" y="3068638"/>
          <a:ext cx="4545013" cy="2911475"/>
        </p:xfrm>
        <a:graphic>
          <a:graphicData uri="http://schemas.openxmlformats.org/drawingml/2006/table">
            <a:tbl>
              <a:tblPr/>
              <a:tblGrid>
                <a:gridCol w="928688"/>
                <a:gridCol w="1128712"/>
                <a:gridCol w="1089025"/>
                <a:gridCol w="1398588"/>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状态</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未分配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28k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未分配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未分配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imes New Roman" panose="02020603050405020304" pitchFamily="18" charset="0"/>
                          <a:ea typeface="楷体_GB2312" pitchFamily="49" charset="-122"/>
                        </a:rPr>
                        <a:t>未分配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1" name="Text Box 53"/>
          <p:cNvSpPr txBox="1">
            <a:spLocks noChangeArrowheads="1"/>
          </p:cNvSpPr>
          <p:nvPr/>
        </p:nvSpPr>
        <p:spPr bwMode="auto">
          <a:xfrm>
            <a:off x="5292725" y="6084888"/>
            <a:ext cx="276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）分区说明表</a:t>
            </a:r>
          </a:p>
        </p:txBody>
      </p:sp>
      <p:sp>
        <p:nvSpPr>
          <p:cNvPr id="22587" name="Rectangle 59"/>
          <p:cNvSpPr>
            <a:spLocks noChangeArrowheads="1"/>
          </p:cNvSpPr>
          <p:nvPr/>
        </p:nvSpPr>
        <p:spPr bwMode="auto">
          <a:xfrm>
            <a:off x="798513" y="6019800"/>
            <a:ext cx="3324225"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22547" name="Text Box 19"/>
          <p:cNvSpPr txBox="1">
            <a:spLocks noChangeArrowheads="1"/>
          </p:cNvSpPr>
          <p:nvPr/>
        </p:nvSpPr>
        <p:spPr bwMode="auto">
          <a:xfrm>
            <a:off x="1062038" y="6084888"/>
            <a:ext cx="261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）内存分区图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dissolve">
                                      <p:cBhvr>
                                        <p:cTn id="7" dur="500"/>
                                        <p:tgtEl>
                                          <p:spTgt spid="225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dissolve">
                                      <p:cBhvr>
                                        <p:cTn id="10" dur="500"/>
                                        <p:tgtEl>
                                          <p:spTgt spid="225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dissolve">
                                      <p:cBhvr>
                                        <p:cTn id="13" dur="500"/>
                                        <p:tgtEl>
                                          <p:spTgt spid="2253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dissolve">
                                      <p:cBhvr>
                                        <p:cTn id="16" dur="500"/>
                                        <p:tgtEl>
                                          <p:spTgt spid="225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animEffect transition="in" filter="dissolve">
                                      <p:cBhvr>
                                        <p:cTn id="19" dur="500"/>
                                        <p:tgtEl>
                                          <p:spTgt spid="225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540"/>
                                        </p:tgtEl>
                                        <p:attrNameLst>
                                          <p:attrName>style.visibility</p:attrName>
                                        </p:attrNameLst>
                                      </p:cBhvr>
                                      <p:to>
                                        <p:strVal val="visible"/>
                                      </p:to>
                                    </p:set>
                                    <p:animEffect transition="in" filter="dissolve">
                                      <p:cBhvr>
                                        <p:cTn id="22" dur="500"/>
                                        <p:tgtEl>
                                          <p:spTgt spid="2254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541"/>
                                        </p:tgtEl>
                                        <p:attrNameLst>
                                          <p:attrName>style.visibility</p:attrName>
                                        </p:attrNameLst>
                                      </p:cBhvr>
                                      <p:to>
                                        <p:strVal val="visible"/>
                                      </p:to>
                                    </p:set>
                                    <p:animEffect transition="in" filter="dissolve">
                                      <p:cBhvr>
                                        <p:cTn id="25" dur="500"/>
                                        <p:tgtEl>
                                          <p:spTgt spid="2254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542"/>
                                        </p:tgtEl>
                                        <p:attrNameLst>
                                          <p:attrName>style.visibility</p:attrName>
                                        </p:attrNameLst>
                                      </p:cBhvr>
                                      <p:to>
                                        <p:strVal val="visible"/>
                                      </p:to>
                                    </p:set>
                                    <p:animEffect transition="in" filter="dissolve">
                                      <p:cBhvr>
                                        <p:cTn id="28" dur="500"/>
                                        <p:tgtEl>
                                          <p:spTgt spid="2254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2543"/>
                                        </p:tgtEl>
                                        <p:attrNameLst>
                                          <p:attrName>style.visibility</p:attrName>
                                        </p:attrNameLst>
                                      </p:cBhvr>
                                      <p:to>
                                        <p:strVal val="visible"/>
                                      </p:to>
                                    </p:set>
                                    <p:animEffect transition="in" filter="dissolve">
                                      <p:cBhvr>
                                        <p:cTn id="31" dur="500"/>
                                        <p:tgtEl>
                                          <p:spTgt spid="225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544"/>
                                        </p:tgtEl>
                                        <p:attrNameLst>
                                          <p:attrName>style.visibility</p:attrName>
                                        </p:attrNameLst>
                                      </p:cBhvr>
                                      <p:to>
                                        <p:strVal val="visible"/>
                                      </p:to>
                                    </p:set>
                                    <p:animEffect transition="in" filter="dissolve">
                                      <p:cBhvr>
                                        <p:cTn id="34" dur="500"/>
                                        <p:tgtEl>
                                          <p:spTgt spid="2254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2545"/>
                                        </p:tgtEl>
                                        <p:attrNameLst>
                                          <p:attrName>style.visibility</p:attrName>
                                        </p:attrNameLst>
                                      </p:cBhvr>
                                      <p:to>
                                        <p:strVal val="visible"/>
                                      </p:to>
                                    </p:set>
                                    <p:animEffect transition="in" filter="dissolve">
                                      <p:cBhvr>
                                        <p:cTn id="37" dur="500"/>
                                        <p:tgtEl>
                                          <p:spTgt spid="2254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546"/>
                                        </p:tgtEl>
                                        <p:attrNameLst>
                                          <p:attrName>style.visibility</p:attrName>
                                        </p:attrNameLst>
                                      </p:cBhvr>
                                      <p:to>
                                        <p:strVal val="visible"/>
                                      </p:to>
                                    </p:set>
                                    <p:animEffect transition="in" filter="dissolve">
                                      <p:cBhvr>
                                        <p:cTn id="40" dur="500"/>
                                        <p:tgtEl>
                                          <p:spTgt spid="225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2547"/>
                                        </p:tgtEl>
                                        <p:attrNameLst>
                                          <p:attrName>style.visibility</p:attrName>
                                        </p:attrNameLst>
                                      </p:cBhvr>
                                      <p:to>
                                        <p:strVal val="visible"/>
                                      </p:to>
                                    </p:set>
                                    <p:animEffect transition="in" filter="dissolve">
                                      <p:cBhvr>
                                        <p:cTn id="43" dur="500"/>
                                        <p:tgtEl>
                                          <p:spTgt spid="2254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548"/>
                                        </p:tgtEl>
                                        <p:attrNameLst>
                                          <p:attrName>style.visibility</p:attrName>
                                        </p:attrNameLst>
                                      </p:cBhvr>
                                      <p:to>
                                        <p:strVal val="visible"/>
                                      </p:to>
                                    </p:set>
                                    <p:animEffect transition="in" filter="dissolve">
                                      <p:cBhvr>
                                        <p:cTn id="46" dur="500"/>
                                        <p:tgtEl>
                                          <p:spTgt spid="22548"/>
                                        </p:tgtEl>
                                      </p:cBhvr>
                                    </p:animEffect>
                                  </p:childTnLst>
                                </p:cTn>
                              </p:par>
                              <p:par>
                                <p:cTn id="47" presetID="9" presetClass="entr" presetSubtype="0" fill="hold" nodeType="withEffect">
                                  <p:stCondLst>
                                    <p:cond delay="0"/>
                                  </p:stCondLst>
                                  <p:childTnLst>
                                    <p:set>
                                      <p:cBhvr>
                                        <p:cTn id="48" dur="1" fill="hold">
                                          <p:stCondLst>
                                            <p:cond delay="0"/>
                                          </p:stCondLst>
                                        </p:cTn>
                                        <p:tgtEl>
                                          <p:spTgt spid="22586"/>
                                        </p:tgtEl>
                                        <p:attrNameLst>
                                          <p:attrName>style.visibility</p:attrName>
                                        </p:attrNameLst>
                                      </p:cBhvr>
                                      <p:to>
                                        <p:strVal val="visible"/>
                                      </p:to>
                                    </p:set>
                                    <p:animEffect transition="in" filter="dissolve">
                                      <p:cBhvr>
                                        <p:cTn id="49" dur="500"/>
                                        <p:tgtEl>
                                          <p:spTgt spid="2258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581"/>
                                        </p:tgtEl>
                                        <p:attrNameLst>
                                          <p:attrName>style.visibility</p:attrName>
                                        </p:attrNameLst>
                                      </p:cBhvr>
                                      <p:to>
                                        <p:strVal val="visible"/>
                                      </p:to>
                                    </p:set>
                                    <p:animEffect transition="in" filter="dissolve">
                                      <p:cBhvr>
                                        <p:cTn id="52" dur="500"/>
                                        <p:tgtEl>
                                          <p:spTgt spid="2258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587"/>
                                        </p:tgtEl>
                                        <p:attrNameLst>
                                          <p:attrName>style.visibility</p:attrName>
                                        </p:attrNameLst>
                                      </p:cBhvr>
                                      <p:to>
                                        <p:strVal val="visible"/>
                                      </p:to>
                                    </p:set>
                                    <p:animEffect transition="in" filter="dissolve">
                                      <p:cBhvr>
                                        <p:cTn id="55" dur="500"/>
                                        <p:tgtEl>
                                          <p:spTgt spid="2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37" grpId="0"/>
      <p:bldP spid="22538" grpId="0" animBg="1"/>
      <p:bldP spid="22539" grpId="0" animBg="1"/>
      <p:bldP spid="22540" grpId="0" animBg="1"/>
      <p:bldP spid="22541" grpId="0" animBg="1"/>
      <p:bldP spid="22542" grpId="0"/>
      <p:bldP spid="22543" grpId="0" animBg="1"/>
      <p:bldP spid="22544" grpId="0"/>
      <p:bldP spid="22545" grpId="0"/>
      <p:bldP spid="22546" grpId="0"/>
      <p:bldP spid="22548" grpId="0"/>
      <p:bldP spid="22581" grpId="0"/>
      <p:bldP spid="22587" grpId="0" animBg="1"/>
      <p:bldP spid="2254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622" name="Group 70"/>
          <p:cNvGraphicFramePr>
            <a:graphicFrameLocks noGrp="1"/>
          </p:cNvGraphicFramePr>
          <p:nvPr/>
        </p:nvGraphicFramePr>
        <p:xfrm>
          <a:off x="3986213" y="2217738"/>
          <a:ext cx="4759325" cy="2911475"/>
        </p:xfrm>
        <a:graphic>
          <a:graphicData uri="http://schemas.openxmlformats.org/drawingml/2006/table">
            <a:tbl>
              <a:tblPr/>
              <a:tblGrid>
                <a:gridCol w="1017587"/>
                <a:gridCol w="1138238"/>
                <a:gridCol w="1123950"/>
                <a:gridCol w="147955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状态</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28k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0000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Tahoma" panose="020B0604030504040204" pitchFamily="34" charset="0"/>
                          <a:ea typeface="楷体_GB2312" pitchFamily="49" charset="-122"/>
                        </a:rPr>
                        <a:t>已分配</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70" name="Text Box 34"/>
          <p:cNvSpPr txBox="1">
            <a:spLocks noChangeArrowheads="1"/>
          </p:cNvSpPr>
          <p:nvPr/>
        </p:nvSpPr>
        <p:spPr bwMode="auto">
          <a:xfrm>
            <a:off x="4932363" y="1671638"/>
            <a:ext cx="2970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latin typeface="楷体_GB2312" pitchFamily="49" charset="-122"/>
              </a:rPr>
              <a:t>（</a:t>
            </a:r>
            <a:r>
              <a:rPr lang="en-US" altLang="zh-CN" sz="2800">
                <a:latin typeface="楷体_GB2312" pitchFamily="49" charset="-122"/>
              </a:rPr>
              <a:t>2</a:t>
            </a:r>
            <a:r>
              <a:rPr lang="zh-CN" altLang="en-US" sz="2800">
                <a:latin typeface="楷体_GB2312" pitchFamily="49" charset="-122"/>
              </a:rPr>
              <a:t>）分区说明表</a:t>
            </a:r>
          </a:p>
        </p:txBody>
      </p:sp>
      <p:sp>
        <p:nvSpPr>
          <p:cNvPr id="39971" name="AutoShape 38"/>
          <p:cNvSpPr>
            <a:spLocks noChangeArrowheads="1"/>
          </p:cNvSpPr>
          <p:nvPr/>
        </p:nvSpPr>
        <p:spPr bwMode="auto">
          <a:xfrm>
            <a:off x="1189038" y="1693863"/>
            <a:ext cx="2492375" cy="394493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39972" name="Line 39"/>
          <p:cNvSpPr>
            <a:spLocks noChangeShapeType="1"/>
          </p:cNvSpPr>
          <p:nvPr/>
        </p:nvSpPr>
        <p:spPr bwMode="auto">
          <a:xfrm flipV="1">
            <a:off x="1200150" y="3165475"/>
            <a:ext cx="2490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3" name="Text Box 40"/>
          <p:cNvSpPr txBox="1">
            <a:spLocks noChangeArrowheads="1"/>
          </p:cNvSpPr>
          <p:nvPr/>
        </p:nvSpPr>
        <p:spPr bwMode="auto">
          <a:xfrm>
            <a:off x="2940050" y="2368550"/>
            <a:ext cx="71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39974" name="Line 41"/>
          <p:cNvSpPr>
            <a:spLocks noChangeShapeType="1"/>
          </p:cNvSpPr>
          <p:nvPr/>
        </p:nvSpPr>
        <p:spPr bwMode="auto">
          <a:xfrm flipV="1">
            <a:off x="1189038" y="2398713"/>
            <a:ext cx="2492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5" name="Line 42"/>
          <p:cNvSpPr>
            <a:spLocks noChangeShapeType="1"/>
          </p:cNvSpPr>
          <p:nvPr/>
        </p:nvSpPr>
        <p:spPr bwMode="auto">
          <a:xfrm>
            <a:off x="1200150" y="2722563"/>
            <a:ext cx="2490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6" name="Line 43"/>
          <p:cNvSpPr>
            <a:spLocks noChangeShapeType="1"/>
          </p:cNvSpPr>
          <p:nvPr/>
        </p:nvSpPr>
        <p:spPr bwMode="auto">
          <a:xfrm flipV="1">
            <a:off x="1200150" y="3875088"/>
            <a:ext cx="2490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7" name="Line 44"/>
          <p:cNvSpPr>
            <a:spLocks noChangeShapeType="1"/>
          </p:cNvSpPr>
          <p:nvPr/>
        </p:nvSpPr>
        <p:spPr bwMode="auto">
          <a:xfrm>
            <a:off x="1200150" y="5116513"/>
            <a:ext cx="2490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8" name="Line 46"/>
          <p:cNvSpPr>
            <a:spLocks noChangeShapeType="1"/>
          </p:cNvSpPr>
          <p:nvPr/>
        </p:nvSpPr>
        <p:spPr bwMode="auto">
          <a:xfrm flipV="1">
            <a:off x="1189038" y="1968500"/>
            <a:ext cx="0" cy="3140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9" name="Text Box 49"/>
          <p:cNvSpPr txBox="1">
            <a:spLocks noChangeArrowheads="1"/>
          </p:cNvSpPr>
          <p:nvPr/>
        </p:nvSpPr>
        <p:spPr bwMode="auto">
          <a:xfrm>
            <a:off x="2940050" y="4140200"/>
            <a:ext cx="71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39980" name="Text Box 50"/>
          <p:cNvSpPr txBox="1">
            <a:spLocks noChangeArrowheads="1"/>
          </p:cNvSpPr>
          <p:nvPr/>
        </p:nvSpPr>
        <p:spPr bwMode="auto">
          <a:xfrm>
            <a:off x="1466850" y="1223963"/>
            <a:ext cx="2519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800">
                <a:latin typeface="楷体_GB2312" pitchFamily="49" charset="-122"/>
              </a:rPr>
              <a:t>(1)</a:t>
            </a:r>
            <a:r>
              <a:rPr lang="zh-CN" altLang="en-US" sz="2800">
                <a:latin typeface="楷体_GB2312" pitchFamily="49" charset="-122"/>
              </a:rPr>
              <a:t>内存分配图</a:t>
            </a:r>
          </a:p>
        </p:txBody>
      </p:sp>
      <p:sp>
        <p:nvSpPr>
          <p:cNvPr id="39981" name="Line 52"/>
          <p:cNvSpPr>
            <a:spLocks noChangeShapeType="1"/>
          </p:cNvSpPr>
          <p:nvPr/>
        </p:nvSpPr>
        <p:spPr bwMode="auto">
          <a:xfrm>
            <a:off x="1208088" y="2368550"/>
            <a:ext cx="2482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2" name="Line 56"/>
          <p:cNvSpPr>
            <a:spLocks noChangeShapeType="1"/>
          </p:cNvSpPr>
          <p:nvPr/>
        </p:nvSpPr>
        <p:spPr bwMode="auto">
          <a:xfrm>
            <a:off x="1208088" y="2722563"/>
            <a:ext cx="2482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3" name="Line 57"/>
          <p:cNvSpPr>
            <a:spLocks noChangeShapeType="1"/>
          </p:cNvSpPr>
          <p:nvPr/>
        </p:nvSpPr>
        <p:spPr bwMode="auto">
          <a:xfrm>
            <a:off x="1208088" y="3165475"/>
            <a:ext cx="2482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4" name="Line 58"/>
          <p:cNvSpPr>
            <a:spLocks noChangeShapeType="1"/>
          </p:cNvSpPr>
          <p:nvPr/>
        </p:nvSpPr>
        <p:spPr bwMode="auto">
          <a:xfrm>
            <a:off x="1208088" y="3875088"/>
            <a:ext cx="2482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85" name="Text Box 61"/>
          <p:cNvSpPr txBox="1">
            <a:spLocks noChangeArrowheads="1"/>
          </p:cNvSpPr>
          <p:nvPr/>
        </p:nvSpPr>
        <p:spPr bwMode="auto">
          <a:xfrm>
            <a:off x="2097088" y="23082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1K</a:t>
            </a:r>
          </a:p>
        </p:txBody>
      </p:sp>
      <p:sp>
        <p:nvSpPr>
          <p:cNvPr id="39986" name="Text Box 62"/>
          <p:cNvSpPr txBox="1">
            <a:spLocks noChangeArrowheads="1"/>
          </p:cNvSpPr>
          <p:nvPr/>
        </p:nvSpPr>
        <p:spPr bwMode="auto">
          <a:xfrm>
            <a:off x="2097088" y="26892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9K</a:t>
            </a:r>
          </a:p>
        </p:txBody>
      </p:sp>
      <p:sp>
        <p:nvSpPr>
          <p:cNvPr id="39987" name="Text Box 63"/>
          <p:cNvSpPr txBox="1">
            <a:spLocks noChangeArrowheads="1"/>
          </p:cNvSpPr>
          <p:nvPr/>
        </p:nvSpPr>
        <p:spPr bwMode="auto">
          <a:xfrm>
            <a:off x="2097088" y="31464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33K</a:t>
            </a:r>
          </a:p>
        </p:txBody>
      </p:sp>
      <p:sp>
        <p:nvSpPr>
          <p:cNvPr id="39988" name="Text Box 64"/>
          <p:cNvSpPr txBox="1">
            <a:spLocks noChangeArrowheads="1"/>
          </p:cNvSpPr>
          <p:nvPr/>
        </p:nvSpPr>
        <p:spPr bwMode="auto">
          <a:xfrm>
            <a:off x="2097088" y="39084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121K</a:t>
            </a:r>
          </a:p>
        </p:txBody>
      </p:sp>
      <p:sp>
        <p:nvSpPr>
          <p:cNvPr id="39989" name="Rectangle 69"/>
          <p:cNvSpPr>
            <a:spLocks noChangeArrowheads="1"/>
          </p:cNvSpPr>
          <p:nvPr/>
        </p:nvSpPr>
        <p:spPr bwMode="auto">
          <a:xfrm>
            <a:off x="798513" y="4824413"/>
            <a:ext cx="3052762"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39990" name="Text Box 45"/>
          <p:cNvSpPr txBox="1">
            <a:spLocks noChangeArrowheads="1"/>
          </p:cNvSpPr>
          <p:nvPr/>
        </p:nvSpPr>
        <p:spPr bwMode="auto">
          <a:xfrm>
            <a:off x="476250" y="1790700"/>
            <a:ext cx="796925"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spcBef>
                <a:spcPct val="50000"/>
              </a:spcBef>
              <a:buClrTx/>
              <a:buSzTx/>
              <a:buFontTx/>
              <a:buNone/>
            </a:pPr>
            <a:r>
              <a:rPr lang="en-US" altLang="zh-CN" sz="1800">
                <a:solidFill>
                  <a:schemeClr val="tx1"/>
                </a:solidFill>
                <a:ea typeface="宋体" panose="02010600030101010101" pitchFamily="2" charset="-122"/>
              </a:rPr>
              <a:t>0   k</a:t>
            </a:r>
          </a:p>
          <a:p>
            <a:pPr eaLnBrk="1" hangingPunct="1">
              <a:lnSpc>
                <a:spcPct val="90000"/>
              </a:lnSpc>
              <a:spcBef>
                <a:spcPct val="50000"/>
              </a:spcBef>
              <a:buClrTx/>
              <a:buSzTx/>
              <a:buFontTx/>
              <a:buNone/>
            </a:pPr>
            <a:r>
              <a:rPr lang="en-US" altLang="zh-CN" sz="1800">
                <a:solidFill>
                  <a:schemeClr val="tx1"/>
                </a:solidFill>
                <a:ea typeface="宋体" panose="02010600030101010101" pitchFamily="2" charset="-122"/>
              </a:rPr>
              <a:t>20 k</a:t>
            </a:r>
          </a:p>
          <a:p>
            <a:pPr eaLnBrk="1" hangingPunct="1">
              <a:lnSpc>
                <a:spcPct val="90000"/>
              </a:lnSpc>
              <a:spcBef>
                <a:spcPct val="50000"/>
              </a:spcBef>
              <a:buClrTx/>
              <a:buSzTx/>
              <a:buFontTx/>
              <a:buNone/>
            </a:pPr>
            <a:r>
              <a:rPr lang="en-US" altLang="zh-CN" sz="1800">
                <a:solidFill>
                  <a:schemeClr val="tx1"/>
                </a:solidFill>
                <a:ea typeface="宋体" panose="02010600030101010101" pitchFamily="2" charset="-122"/>
              </a:rPr>
              <a:t>28 k</a:t>
            </a:r>
          </a:p>
          <a:p>
            <a:pPr eaLnBrk="1" hangingPunct="1">
              <a:lnSpc>
                <a:spcPct val="4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0"/>
              </a:lnSpc>
              <a:spcBef>
                <a:spcPct val="50000"/>
              </a:spcBef>
              <a:buClrTx/>
              <a:buSzTx/>
              <a:buFontTx/>
              <a:buNone/>
            </a:pPr>
            <a:r>
              <a:rPr lang="en-US" altLang="zh-CN" sz="1800">
                <a:solidFill>
                  <a:schemeClr val="tx1"/>
                </a:solidFill>
                <a:ea typeface="宋体" panose="02010600030101010101" pitchFamily="2" charset="-122"/>
              </a:rPr>
              <a:t>60 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50000"/>
              </a:lnSpc>
              <a:spcBef>
                <a:spcPct val="50000"/>
              </a:spcBef>
              <a:buClrTx/>
              <a:buSzTx/>
              <a:buFontTx/>
              <a:buNone/>
            </a:pPr>
            <a:r>
              <a:rPr lang="en-US" altLang="zh-CN" sz="1800">
                <a:solidFill>
                  <a:schemeClr val="tx1"/>
                </a:solidFill>
                <a:ea typeface="宋体" panose="02010600030101010101" pitchFamily="2" charset="-122"/>
              </a:rPr>
              <a:t>180k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60000"/>
              </a:lnSpc>
              <a:spcBef>
                <a:spcPct val="50000"/>
              </a:spcBef>
              <a:buClrTx/>
              <a:buSzTx/>
              <a:buFontTx/>
              <a:buNone/>
            </a:pPr>
            <a:r>
              <a:rPr lang="en-US" altLang="zh-CN" sz="1800">
                <a:solidFill>
                  <a:schemeClr val="tx1"/>
                </a:solidFill>
                <a:ea typeface="宋体" panose="02010600030101010101" pitchFamily="2" charset="-122"/>
              </a:rPr>
              <a:t>511k</a:t>
            </a:r>
          </a:p>
        </p:txBody>
      </p:sp>
      <p:sp>
        <p:nvSpPr>
          <p:cNvPr id="23611" name="Text Box 59"/>
          <p:cNvSpPr txBox="1">
            <a:spLocks noChangeArrowheads="1"/>
          </p:cNvSpPr>
          <p:nvPr/>
        </p:nvSpPr>
        <p:spPr bwMode="auto">
          <a:xfrm>
            <a:off x="252413" y="5408613"/>
            <a:ext cx="85772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(3)</a:t>
            </a:r>
            <a:r>
              <a:rPr lang="zh-CN" altLang="en-US" sz="2800">
                <a:latin typeface="楷体_GB2312" pitchFamily="49" charset="-122"/>
              </a:rPr>
              <a:t>主存浪费空间</a:t>
            </a:r>
            <a:r>
              <a:rPr lang="en-US" altLang="zh-CN" sz="2800">
                <a:latin typeface="楷体_GB2312" pitchFamily="49" charset="-122"/>
              </a:rPr>
              <a:t>=(8-1)+(32-9)+(120-3)+(331-121) =7+23+87+210=327k</a:t>
            </a:r>
          </a:p>
        </p:txBody>
      </p:sp>
      <p:sp>
        <p:nvSpPr>
          <p:cNvPr id="39992" name="Rectangle 72"/>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
        <p:nvSpPr>
          <p:cNvPr id="39993" name="Rectangle 73"/>
          <p:cNvSpPr>
            <a:spLocks noGrp="1" noChangeArrowheads="1"/>
          </p:cNvSpPr>
          <p:nvPr>
            <p:ph type="body" idx="1"/>
          </p:nvPr>
        </p:nvSpPr>
        <p:spPr>
          <a:xfrm>
            <a:off x="161925" y="908050"/>
            <a:ext cx="8763000" cy="5356225"/>
          </a:xfrm>
        </p:spPr>
        <p:txBody>
          <a:bodyPr/>
          <a:lstStyle/>
          <a:p>
            <a:pPr eaLnBrk="1" hangingPunct="1"/>
            <a:r>
              <a:rPr lang="zh-CN" altLang="en-US" sz="3000" smtClean="0"/>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611"/>
                                        </p:tgtEl>
                                        <p:attrNameLst>
                                          <p:attrName>style.visibility</p:attrName>
                                        </p:attrNameLst>
                                      </p:cBhvr>
                                      <p:to>
                                        <p:strVal val="visible"/>
                                      </p:to>
                                    </p:set>
                                    <p:anim calcmode="discrete" valueType="clr">
                                      <p:cBhvr override="childStyle">
                                        <p:cTn id="7" dur="80"/>
                                        <p:tgtEl>
                                          <p:spTgt spid="236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611"/>
                                        </p:tgtEl>
                                        <p:attrNameLst>
                                          <p:attrName>fillcolor</p:attrName>
                                        </p:attrNameLst>
                                      </p:cBhvr>
                                      <p:tavLst>
                                        <p:tav tm="0">
                                          <p:val>
                                            <p:clrVal>
                                              <a:schemeClr val="accent2"/>
                                            </p:clrVal>
                                          </p:val>
                                        </p:tav>
                                        <p:tav tm="50000">
                                          <p:val>
                                            <p:clrVal>
                                              <a:schemeClr val="hlink"/>
                                            </p:clrVal>
                                          </p:val>
                                        </p:tav>
                                      </p:tavLst>
                                    </p:anim>
                                    <p:set>
                                      <p:cBhvr>
                                        <p:cTn id="9" dur="80"/>
                                        <p:tgtEl>
                                          <p:spTgt spid="236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
        <p:nvSpPr>
          <p:cNvPr id="41987" name="Rectangle 3"/>
          <p:cNvSpPr>
            <a:spLocks noGrp="1" noChangeArrowheads="1"/>
          </p:cNvSpPr>
          <p:nvPr>
            <p:ph type="body" idx="1"/>
          </p:nvPr>
        </p:nvSpPr>
        <p:spPr>
          <a:xfrm>
            <a:off x="71438" y="998538"/>
            <a:ext cx="8932862" cy="5086350"/>
          </a:xfrm>
        </p:spPr>
        <p:txBody>
          <a:bodyPr/>
          <a:lstStyle/>
          <a:p>
            <a:pPr marL="685800" indent="-685800" eaLnBrk="1" hangingPunct="1"/>
            <a:r>
              <a:rPr lang="zh-CN" altLang="en-US" smtClean="0"/>
              <a:t>优点：简单易实现</a:t>
            </a:r>
          </a:p>
          <a:p>
            <a:pPr marL="1104900" lvl="1" indent="-647700" eaLnBrk="1" hangingPunct="1">
              <a:buFont typeface="Wingdings 2" panose="05020102010507070707" pitchFamily="18" charset="2"/>
              <a:buAutoNum type="circleNumDbPlain"/>
            </a:pPr>
            <a:r>
              <a:rPr lang="zh-CN" altLang="en-US" smtClean="0"/>
              <a:t>硬件开销小</a:t>
            </a:r>
          </a:p>
          <a:p>
            <a:pPr marL="1104900" lvl="1" indent="-647700" eaLnBrk="1" hangingPunct="1">
              <a:buFont typeface="Wingdings 2" panose="05020102010507070707" pitchFamily="18" charset="2"/>
              <a:buAutoNum type="circleNumDbPlain"/>
            </a:pPr>
            <a:r>
              <a:rPr lang="zh-CN" altLang="en-US" smtClean="0"/>
              <a:t>软件算法简单</a:t>
            </a:r>
          </a:p>
          <a:p>
            <a:pPr marL="685800" indent="-685800" eaLnBrk="1" hangingPunct="1"/>
            <a:r>
              <a:rPr lang="zh-CN" altLang="en-US" smtClean="0"/>
              <a:t>缺点：主存利用率低</a:t>
            </a:r>
          </a:p>
          <a:p>
            <a:pPr marL="1104900" lvl="1" indent="-647700" eaLnBrk="1" hangingPunct="1">
              <a:buFont typeface="Wingdings 2" panose="05020102010507070707" pitchFamily="18" charset="2"/>
              <a:buAutoNum type="circleNumDbPlain"/>
            </a:pPr>
            <a:r>
              <a:rPr lang="zh-CN" altLang="en-US" smtClean="0"/>
              <a:t>有内碎片，造成浪费</a:t>
            </a:r>
          </a:p>
          <a:p>
            <a:pPr marL="1104900" lvl="1" indent="-647700" eaLnBrk="1" hangingPunct="1">
              <a:buFont typeface="Wingdings 2" panose="05020102010507070707" pitchFamily="18" charset="2"/>
              <a:buAutoNum type="circleNumDbPlain"/>
            </a:pPr>
            <a:r>
              <a:rPr lang="zh-CN" altLang="en-US" smtClean="0">
                <a:latin typeface="宋体" panose="02010600030101010101" pitchFamily="2" charset="-122"/>
              </a:rPr>
              <a:t>支持多道程序设计</a:t>
            </a:r>
            <a:r>
              <a:rPr lang="zh-CN" altLang="en-US" smtClean="0"/>
              <a:t>，但限制并发执行的程序数目</a:t>
            </a:r>
          </a:p>
          <a:p>
            <a:pPr marL="1104900" lvl="1" indent="-647700" eaLnBrk="1" hangingPunct="1">
              <a:buFont typeface="Wingdings 2" panose="05020102010507070707" pitchFamily="18" charset="2"/>
              <a:buAutoNum type="circleNumDbPlain"/>
            </a:pPr>
            <a:r>
              <a:rPr lang="zh-CN" altLang="en-US" smtClean="0"/>
              <a:t>不能实现存储扩充</a:t>
            </a:r>
          </a:p>
          <a:p>
            <a:pPr marL="685800" indent="-685800" eaLnBrk="1" hangingPunct="1">
              <a:buFont typeface="Wingdings 2" panose="05020102010507070707" pitchFamily="18" charset="2"/>
              <a:buChar char="ò"/>
            </a:pPr>
            <a:r>
              <a:rPr lang="zh-CN" altLang="en-US" smtClean="0"/>
              <a:t>已淘汰</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p:txBody>
          <a:bodyPr/>
          <a:lstStyle/>
          <a:p>
            <a:pPr marL="609600" indent="-609600" eaLnBrk="1" hangingPunct="1">
              <a:lnSpc>
                <a:spcPct val="105000"/>
              </a:lnSpc>
              <a:buClr>
                <a:schemeClr val="folHlink"/>
              </a:buClr>
            </a:pPr>
            <a:r>
              <a:rPr lang="zh-CN" altLang="en-US" smtClean="0">
                <a:latin typeface="Times New Roman" panose="02020603050405020304" pitchFamily="18" charset="0"/>
              </a:rPr>
              <a:t>存储管理方法</a:t>
            </a:r>
          </a:p>
          <a:p>
            <a:pPr marL="1066800" lvl="1" indent="-609600" eaLnBrk="1" hangingPunct="1">
              <a:lnSpc>
                <a:spcPct val="105000"/>
              </a:lnSpc>
              <a:buClr>
                <a:schemeClr val="folHlink"/>
              </a:buClr>
              <a:buSzPct val="115000"/>
              <a:buFontTx/>
              <a:buChar char="•"/>
            </a:pPr>
            <a:r>
              <a:rPr lang="zh-CN" altLang="en-US" smtClean="0">
                <a:solidFill>
                  <a:schemeClr val="hlink"/>
                </a:solidFill>
                <a:latin typeface="Times New Roman" panose="02020603050405020304" pitchFamily="18" charset="0"/>
              </a:rPr>
              <a:t>不事先</a:t>
            </a:r>
            <a:r>
              <a:rPr lang="zh-CN" altLang="en-US" smtClean="0">
                <a:latin typeface="Times New Roman" panose="02020603050405020304" pitchFamily="18" charset="0"/>
              </a:rPr>
              <a:t>将内存</a:t>
            </a:r>
            <a:r>
              <a:rPr lang="zh-CN" altLang="en-US" smtClean="0">
                <a:solidFill>
                  <a:schemeClr val="hlink"/>
                </a:solidFill>
                <a:latin typeface="Times New Roman" panose="02020603050405020304" pitchFamily="18" charset="0"/>
              </a:rPr>
              <a:t>划分</a:t>
            </a:r>
            <a:r>
              <a:rPr lang="zh-CN" altLang="en-US" smtClean="0">
                <a:latin typeface="Times New Roman" panose="02020603050405020304" pitchFamily="18" charset="0"/>
              </a:rPr>
              <a:t>成一块块的分区，而是在</a:t>
            </a:r>
            <a:r>
              <a:rPr lang="zh-CN" altLang="en-US" smtClean="0">
                <a:solidFill>
                  <a:schemeClr val="hlink"/>
                </a:solidFill>
                <a:latin typeface="Times New Roman" panose="02020603050405020304" pitchFamily="18" charset="0"/>
              </a:rPr>
              <a:t>作业进入内存时</a:t>
            </a:r>
            <a:r>
              <a:rPr lang="zh-CN" altLang="en-US" smtClean="0">
                <a:latin typeface="Times New Roman" panose="02020603050405020304" pitchFamily="18" charset="0"/>
              </a:rPr>
              <a:t>，</a:t>
            </a:r>
            <a:r>
              <a:rPr lang="zh-CN" altLang="en-US" smtClean="0">
                <a:solidFill>
                  <a:schemeClr val="hlink"/>
                </a:solidFill>
                <a:latin typeface="Times New Roman" panose="02020603050405020304" pitchFamily="18" charset="0"/>
              </a:rPr>
              <a:t>根据作业的大小动态地建立分区</a:t>
            </a:r>
            <a:r>
              <a:rPr lang="zh-CN" altLang="en-US" smtClean="0">
                <a:latin typeface="Times New Roman" panose="02020603050405020304" pitchFamily="18" charset="0"/>
              </a:rPr>
              <a:t>，并使分区的大小正好适应作业需要。</a:t>
            </a:r>
          </a:p>
          <a:p>
            <a:pPr marL="1066800" lvl="1" indent="-609600" eaLnBrk="1" hangingPunct="1">
              <a:lnSpc>
                <a:spcPct val="105000"/>
              </a:lnSpc>
              <a:buClr>
                <a:schemeClr val="folHlink"/>
              </a:buClr>
              <a:buSzPct val="115000"/>
              <a:buFontTx/>
              <a:buChar char="•"/>
            </a:pPr>
            <a:r>
              <a:rPr lang="zh-CN" altLang="en-US" smtClean="0">
                <a:latin typeface="Times New Roman" panose="02020603050405020304" pitchFamily="18" charset="0"/>
              </a:rPr>
              <a:t>系统中</a:t>
            </a:r>
            <a:r>
              <a:rPr lang="zh-CN" altLang="en-US" smtClean="0">
                <a:solidFill>
                  <a:srgbClr val="800000"/>
                </a:solidFill>
                <a:latin typeface="Times New Roman" panose="02020603050405020304" pitchFamily="18" charset="0"/>
              </a:rPr>
              <a:t>分区的大小和个数目是可变</a:t>
            </a:r>
            <a:r>
              <a:rPr lang="zh-CN" altLang="en-US" smtClean="0">
                <a:latin typeface="Times New Roman" panose="02020603050405020304" pitchFamily="18" charset="0"/>
              </a:rPr>
              <a:t>的。  </a:t>
            </a:r>
          </a:p>
          <a:p>
            <a:pPr marL="609600" indent="-609600" eaLnBrk="1" hangingPunct="1">
              <a:lnSpc>
                <a:spcPct val="105000"/>
              </a:lnSpc>
              <a:buClr>
                <a:schemeClr val="folHlink"/>
              </a:buClr>
            </a:pPr>
            <a:r>
              <a:rPr lang="zh-CN" altLang="en-US" smtClean="0">
                <a:latin typeface="Times New Roman" panose="02020603050405020304" pitchFamily="18" charset="0"/>
              </a:rPr>
              <a:t>主要特点</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没有内碎片，提高了主存利用率</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存在外碎片。</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支持多道程序设计且不限制道数。</a:t>
            </a:r>
          </a:p>
        </p:txBody>
      </p:sp>
      <p:sp>
        <p:nvSpPr>
          <p:cNvPr id="44035" name="Rectangle 3"/>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多道作业可变分区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19200" y="233363"/>
            <a:ext cx="792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a:solidFill>
                  <a:srgbClr val="FF0000"/>
                </a:solidFill>
                <a:latin typeface="宋体" panose="02010600030101010101" pitchFamily="2" charset="-122"/>
                <a:ea typeface="宋体" panose="02010600030101010101" pitchFamily="2" charset="-122"/>
              </a:rPr>
              <a:t>例：</a:t>
            </a:r>
            <a:endParaRPr kumimoji="1" lang="zh-CN" altLang="en-US" sz="2400">
              <a:solidFill>
                <a:schemeClr val="tx1"/>
              </a:solidFill>
              <a:latin typeface="宋体" panose="02010600030101010101" pitchFamily="2" charset="-122"/>
              <a:ea typeface="宋体" panose="02010600030101010101" pitchFamily="2" charset="-122"/>
            </a:endParaRPr>
          </a:p>
        </p:txBody>
      </p:sp>
      <p:sp>
        <p:nvSpPr>
          <p:cNvPr id="13315" name="Rectangle 3"/>
          <p:cNvSpPr>
            <a:spLocks noChangeArrowheads="1"/>
          </p:cNvSpPr>
          <p:nvPr/>
        </p:nvSpPr>
        <p:spPr bwMode="auto">
          <a:xfrm>
            <a:off x="1738313" y="1358900"/>
            <a:ext cx="5943600" cy="533400"/>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wrap="none" lIns="18000" rIns="18000" anchor="ctr"/>
          <a:lstStyle/>
          <a:p>
            <a:pPr algn="ctr" eaLnBrk="1" hangingPunct="1">
              <a:defRPr/>
            </a:pPr>
            <a:r>
              <a:rPr kumimoji="1" lang="zh-CN" altLang="en-US" dirty="0">
                <a:solidFill>
                  <a:schemeClr val="bg2"/>
                </a:solidFill>
                <a:latin typeface="+mn-lt"/>
                <a:ea typeface="黑体" pitchFamily="2" charset="-122"/>
              </a:rPr>
              <a:t>作业到来次序      所需存储量      运行时间</a:t>
            </a:r>
          </a:p>
        </p:txBody>
      </p:sp>
      <p:sp>
        <p:nvSpPr>
          <p:cNvPr id="13316" name="Rectangle 4"/>
          <p:cNvSpPr>
            <a:spLocks noChangeArrowheads="1"/>
          </p:cNvSpPr>
          <p:nvPr/>
        </p:nvSpPr>
        <p:spPr bwMode="auto">
          <a:xfrm>
            <a:off x="1738313" y="18923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dirty="0">
                <a:solidFill>
                  <a:schemeClr val="bg2"/>
                </a:solidFill>
                <a:ea typeface="黑体" pitchFamily="2" charset="-122"/>
              </a:rPr>
              <a:t>  1                      60                    10</a:t>
            </a:r>
          </a:p>
        </p:txBody>
      </p:sp>
      <p:sp>
        <p:nvSpPr>
          <p:cNvPr id="13317" name="Rectangle 5"/>
          <p:cNvSpPr>
            <a:spLocks noChangeArrowheads="1"/>
          </p:cNvSpPr>
          <p:nvPr/>
        </p:nvSpPr>
        <p:spPr bwMode="auto">
          <a:xfrm>
            <a:off x="1738313" y="24257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2                    100                     5</a:t>
            </a:r>
          </a:p>
        </p:txBody>
      </p:sp>
      <p:sp>
        <p:nvSpPr>
          <p:cNvPr id="13318" name="Rectangle 6"/>
          <p:cNvSpPr>
            <a:spLocks noChangeArrowheads="1"/>
          </p:cNvSpPr>
          <p:nvPr/>
        </p:nvSpPr>
        <p:spPr bwMode="auto">
          <a:xfrm>
            <a:off x="1738313" y="29591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3                     30                     20</a:t>
            </a:r>
          </a:p>
        </p:txBody>
      </p:sp>
      <p:sp>
        <p:nvSpPr>
          <p:cNvPr id="13319" name="Rectangle 7"/>
          <p:cNvSpPr>
            <a:spLocks noChangeArrowheads="1"/>
          </p:cNvSpPr>
          <p:nvPr/>
        </p:nvSpPr>
        <p:spPr bwMode="auto">
          <a:xfrm>
            <a:off x="1738313" y="34925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4                    70                        8</a:t>
            </a:r>
          </a:p>
        </p:txBody>
      </p:sp>
      <p:sp>
        <p:nvSpPr>
          <p:cNvPr id="13320" name="Rectangle 8"/>
          <p:cNvSpPr>
            <a:spLocks noChangeArrowheads="1"/>
          </p:cNvSpPr>
          <p:nvPr/>
        </p:nvSpPr>
        <p:spPr bwMode="auto">
          <a:xfrm>
            <a:off x="1738313" y="40259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5                    50                       15</a:t>
            </a:r>
          </a:p>
        </p:txBody>
      </p:sp>
      <p:sp>
        <p:nvSpPr>
          <p:cNvPr id="13321" name="Rectangle 9"/>
          <p:cNvSpPr>
            <a:spLocks noChangeArrowheads="1"/>
          </p:cNvSpPr>
          <p:nvPr/>
        </p:nvSpPr>
        <p:spPr bwMode="auto">
          <a:xfrm>
            <a:off x="1738313" y="5168900"/>
            <a:ext cx="9144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OS</a:t>
            </a:r>
          </a:p>
        </p:txBody>
      </p:sp>
      <p:sp>
        <p:nvSpPr>
          <p:cNvPr id="46090" name="Line 10"/>
          <p:cNvSpPr>
            <a:spLocks noChangeShapeType="1"/>
          </p:cNvSpPr>
          <p:nvPr/>
        </p:nvSpPr>
        <p:spPr bwMode="auto">
          <a:xfrm>
            <a:off x="2652713" y="51689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Rectangle 11"/>
          <p:cNvSpPr>
            <a:spLocks noChangeArrowheads="1"/>
          </p:cNvSpPr>
          <p:nvPr/>
        </p:nvSpPr>
        <p:spPr bwMode="auto">
          <a:xfrm>
            <a:off x="2652713" y="5168900"/>
            <a:ext cx="3962400" cy="685800"/>
          </a:xfrm>
          <a:prstGeom prst="rect">
            <a:avLst/>
          </a:prstGeom>
          <a:solidFill>
            <a:srgbClr val="FFFFFF"/>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endParaRPr kumimoji="1" lang="zh-CN" altLang="zh-CN" sz="2400">
              <a:solidFill>
                <a:schemeClr val="bg1"/>
              </a:solidFill>
              <a:ea typeface="黑体" panose="02010609060101010101" pitchFamily="49" charset="-122"/>
            </a:endParaRPr>
          </a:p>
        </p:txBody>
      </p:sp>
      <p:sp>
        <p:nvSpPr>
          <p:cNvPr id="46092" name="Text Box 12"/>
          <p:cNvSpPr txBox="1">
            <a:spLocks noChangeArrowheads="1"/>
          </p:cNvSpPr>
          <p:nvPr/>
        </p:nvSpPr>
        <p:spPr bwMode="auto">
          <a:xfrm>
            <a:off x="1646238" y="4676775"/>
            <a:ext cx="614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400">
                <a:solidFill>
                  <a:schemeClr val="tx1"/>
                </a:solidFill>
                <a:ea typeface="黑体" panose="02010609060101010101" pitchFamily="49" charset="-122"/>
              </a:rPr>
              <a:t>0          40                                            256</a:t>
            </a:r>
          </a:p>
        </p:txBody>
      </p:sp>
      <p:sp>
        <p:nvSpPr>
          <p:cNvPr id="13325" name="Rectangle 13"/>
          <p:cNvSpPr>
            <a:spLocks noChangeArrowheads="1"/>
          </p:cNvSpPr>
          <p:nvPr/>
        </p:nvSpPr>
        <p:spPr bwMode="auto">
          <a:xfrm>
            <a:off x="2652713" y="5168900"/>
            <a:ext cx="11430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J1</a:t>
            </a:r>
          </a:p>
        </p:txBody>
      </p:sp>
      <p:sp>
        <p:nvSpPr>
          <p:cNvPr id="13326" name="Rectangle 14"/>
          <p:cNvSpPr>
            <a:spLocks noChangeArrowheads="1"/>
          </p:cNvSpPr>
          <p:nvPr/>
        </p:nvSpPr>
        <p:spPr bwMode="auto">
          <a:xfrm>
            <a:off x="3795713" y="5168900"/>
            <a:ext cx="14478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J2</a:t>
            </a:r>
          </a:p>
        </p:txBody>
      </p:sp>
      <p:sp>
        <p:nvSpPr>
          <p:cNvPr id="13327" name="Rectangle 15"/>
          <p:cNvSpPr>
            <a:spLocks noChangeArrowheads="1"/>
          </p:cNvSpPr>
          <p:nvPr/>
        </p:nvSpPr>
        <p:spPr bwMode="auto">
          <a:xfrm>
            <a:off x="5243513" y="5168900"/>
            <a:ext cx="6096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J3</a:t>
            </a:r>
          </a:p>
        </p:txBody>
      </p:sp>
      <p:sp>
        <p:nvSpPr>
          <p:cNvPr id="13328" name="Rectangle 16"/>
          <p:cNvSpPr>
            <a:spLocks noChangeArrowheads="1"/>
          </p:cNvSpPr>
          <p:nvPr/>
        </p:nvSpPr>
        <p:spPr bwMode="auto">
          <a:xfrm>
            <a:off x="3795713" y="5168900"/>
            <a:ext cx="14478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29" name="Rectangle 17"/>
          <p:cNvSpPr>
            <a:spLocks noChangeArrowheads="1"/>
          </p:cNvSpPr>
          <p:nvPr/>
        </p:nvSpPr>
        <p:spPr bwMode="auto">
          <a:xfrm>
            <a:off x="3795713" y="5168900"/>
            <a:ext cx="9144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J4</a:t>
            </a:r>
          </a:p>
        </p:txBody>
      </p:sp>
      <p:sp>
        <p:nvSpPr>
          <p:cNvPr id="13330" name="Rectangle 18"/>
          <p:cNvSpPr>
            <a:spLocks noChangeArrowheads="1"/>
          </p:cNvSpPr>
          <p:nvPr/>
        </p:nvSpPr>
        <p:spPr bwMode="auto">
          <a:xfrm>
            <a:off x="2652713" y="5168900"/>
            <a:ext cx="11430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1" name="Rectangle 19"/>
          <p:cNvSpPr>
            <a:spLocks noChangeArrowheads="1"/>
          </p:cNvSpPr>
          <p:nvPr/>
        </p:nvSpPr>
        <p:spPr bwMode="auto">
          <a:xfrm>
            <a:off x="2652713" y="5168900"/>
            <a:ext cx="9144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J5</a:t>
            </a:r>
          </a:p>
        </p:txBody>
      </p:sp>
      <p:sp>
        <p:nvSpPr>
          <p:cNvPr id="13332" name="Rectangle 20"/>
          <p:cNvSpPr>
            <a:spLocks noChangeArrowheads="1"/>
          </p:cNvSpPr>
          <p:nvPr/>
        </p:nvSpPr>
        <p:spPr bwMode="auto">
          <a:xfrm>
            <a:off x="3567113" y="5168900"/>
            <a:ext cx="16764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3" name="Rectangle 21"/>
          <p:cNvSpPr>
            <a:spLocks noChangeArrowheads="1"/>
          </p:cNvSpPr>
          <p:nvPr/>
        </p:nvSpPr>
        <p:spPr bwMode="auto">
          <a:xfrm>
            <a:off x="3567113" y="5168900"/>
            <a:ext cx="30480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4" name="Rectangle 22"/>
          <p:cNvSpPr>
            <a:spLocks noChangeArrowheads="1"/>
          </p:cNvSpPr>
          <p:nvPr/>
        </p:nvSpPr>
        <p:spPr bwMode="auto">
          <a:xfrm>
            <a:off x="2652713" y="5168900"/>
            <a:ext cx="3962400" cy="685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eaLnBrk="1" hangingPunct="1">
              <a:defRPr/>
            </a:pP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wipe(left)">
                                      <p:cBhvr>
                                        <p:cTn id="7" dur="500"/>
                                        <p:tgtEl>
                                          <p:spTgt spid="13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6"/>
                                        </p:tgtEl>
                                        <p:attrNameLst>
                                          <p:attrName>style.visibility</p:attrName>
                                        </p:attrNameLst>
                                      </p:cBhvr>
                                      <p:to>
                                        <p:strVal val="visible"/>
                                      </p:to>
                                    </p:set>
                                    <p:animEffect transition="in" filter="wipe(left)">
                                      <p:cBhvr>
                                        <p:cTn id="12" dur="500"/>
                                        <p:tgtEl>
                                          <p:spTgt spid="13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7"/>
                                        </p:tgtEl>
                                        <p:attrNameLst>
                                          <p:attrName>style.visibility</p:attrName>
                                        </p:attrNameLst>
                                      </p:cBhvr>
                                      <p:to>
                                        <p:strVal val="visible"/>
                                      </p:to>
                                    </p:set>
                                    <p:animEffect transition="in" filter="wipe(left)">
                                      <p:cBhvr>
                                        <p:cTn id="17" dur="500"/>
                                        <p:tgtEl>
                                          <p:spTgt spid="13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328"/>
                                        </p:tgtEl>
                                        <p:attrNameLst>
                                          <p:attrName>style.visibility</p:attrName>
                                        </p:attrNameLst>
                                      </p:cBhvr>
                                      <p:to>
                                        <p:strVal val="visible"/>
                                      </p:to>
                                    </p:set>
                                    <p:animEffect transition="in" filter="wipe(right)">
                                      <p:cBhvr>
                                        <p:cTn id="22" dur="500"/>
                                        <p:tgtEl>
                                          <p:spTgt spid="13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29"/>
                                        </p:tgtEl>
                                        <p:attrNameLst>
                                          <p:attrName>style.visibility</p:attrName>
                                        </p:attrNameLst>
                                      </p:cBhvr>
                                      <p:to>
                                        <p:strVal val="visible"/>
                                      </p:to>
                                    </p:set>
                                    <p:animEffect transition="in" filter="wipe(left)">
                                      <p:cBhvr>
                                        <p:cTn id="27" dur="500"/>
                                        <p:tgtEl>
                                          <p:spTgt spid="13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3330"/>
                                        </p:tgtEl>
                                        <p:attrNameLst>
                                          <p:attrName>style.visibility</p:attrName>
                                        </p:attrNameLst>
                                      </p:cBhvr>
                                      <p:to>
                                        <p:strVal val="visible"/>
                                      </p:to>
                                    </p:set>
                                    <p:animEffect transition="in" filter="wipe(right)">
                                      <p:cBhvr>
                                        <p:cTn id="32" dur="500"/>
                                        <p:tgtEl>
                                          <p:spTgt spid="133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31"/>
                                        </p:tgtEl>
                                        <p:attrNameLst>
                                          <p:attrName>style.visibility</p:attrName>
                                        </p:attrNameLst>
                                      </p:cBhvr>
                                      <p:to>
                                        <p:strVal val="visible"/>
                                      </p:to>
                                    </p:set>
                                    <p:animEffect transition="in" filter="wipe(left)">
                                      <p:cBhvr>
                                        <p:cTn id="37" dur="500"/>
                                        <p:tgtEl>
                                          <p:spTgt spid="133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332"/>
                                        </p:tgtEl>
                                        <p:attrNameLst>
                                          <p:attrName>style.visibility</p:attrName>
                                        </p:attrNameLst>
                                      </p:cBhvr>
                                      <p:to>
                                        <p:strVal val="visible"/>
                                      </p:to>
                                    </p:set>
                                    <p:animEffect transition="in" filter="wipe(right)">
                                      <p:cBhvr>
                                        <p:cTn id="42" dur="500"/>
                                        <p:tgtEl>
                                          <p:spTgt spid="13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3333"/>
                                        </p:tgtEl>
                                        <p:attrNameLst>
                                          <p:attrName>style.visibility</p:attrName>
                                        </p:attrNameLst>
                                      </p:cBhvr>
                                      <p:to>
                                        <p:strVal val="visible"/>
                                      </p:to>
                                    </p:set>
                                    <p:animEffect transition="in" filter="wipe(right)">
                                      <p:cBhvr>
                                        <p:cTn id="47" dur="500"/>
                                        <p:tgtEl>
                                          <p:spTgt spid="13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334"/>
                                        </p:tgtEl>
                                        <p:attrNameLst>
                                          <p:attrName>style.visibility</p:attrName>
                                        </p:attrNameLst>
                                      </p:cBhvr>
                                      <p:to>
                                        <p:strVal val="visible"/>
                                      </p:to>
                                    </p:set>
                                    <p:animEffect transition="in" filter="wipe(right)">
                                      <p:cBhvr>
                                        <p:cTn id="52" dur="500"/>
                                        <p:tgtEl>
                                          <p:spTgt spid="1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nimBg="1" autoUpdateAnimBg="0"/>
      <p:bldP spid="13326" grpId="0" animBg="1" autoUpdateAnimBg="0"/>
      <p:bldP spid="13327" grpId="0" animBg="1" autoUpdateAnimBg="0"/>
      <p:bldP spid="13328" grpId="0" animBg="1"/>
      <p:bldP spid="13329" grpId="0" animBg="1" autoUpdateAnimBg="0"/>
      <p:bldP spid="13330" grpId="0" animBg="1"/>
      <p:bldP spid="13331" grpId="0" animBg="1" autoUpdateAnimBg="0"/>
      <p:bldP spid="13332" grpId="0" animBg="1"/>
      <p:bldP spid="13333" grpId="0" animBg="1"/>
      <p:bldP spid="133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latin typeface="Times New Roman" panose="02020603050405020304" pitchFamily="18" charset="0"/>
            </a:endParaRPr>
          </a:p>
        </p:txBody>
      </p:sp>
      <p:sp>
        <p:nvSpPr>
          <p:cNvPr id="47107" name="Rectangle 3"/>
          <p:cNvSpPr>
            <a:spLocks noGrp="1" noChangeArrowheads="1"/>
          </p:cNvSpPr>
          <p:nvPr>
            <p:ph type="body" idx="1"/>
          </p:nvPr>
        </p:nvSpPr>
        <p:spPr/>
        <p:txBody>
          <a:bodyPr/>
          <a:lstStyle/>
          <a:p>
            <a:pPr marL="609600" indent="-609600" eaLnBrk="1" hangingPunct="1">
              <a:lnSpc>
                <a:spcPct val="110000"/>
              </a:lnSpc>
              <a:buSzTx/>
            </a:pPr>
            <a:r>
              <a:rPr lang="zh-CN" altLang="en-US" smtClean="0">
                <a:latin typeface="Times New Roman" panose="02020603050405020304" pitchFamily="18" charset="0"/>
              </a:rPr>
              <a:t>数据结构</a:t>
            </a:r>
            <a:endParaRPr lang="zh-CN" altLang="en-US" smtClean="0">
              <a:solidFill>
                <a:schemeClr val="folHlink"/>
              </a:solidFill>
              <a:latin typeface="Times New Roman" panose="02020603050405020304" pitchFamily="18" charset="0"/>
            </a:endParaRPr>
          </a:p>
          <a:p>
            <a:pPr marL="1066800" lvl="1" indent="-609600" eaLnBrk="1" hangingPunct="1">
              <a:lnSpc>
                <a:spcPct val="110000"/>
              </a:lnSpc>
              <a:buClr>
                <a:srgbClr val="FF0000"/>
              </a:buClr>
              <a:buSzTx/>
              <a:buFont typeface="Wingdings" panose="05000000000000000000" pitchFamily="2" charset="2"/>
              <a:buAutoNum type="circleNumDbPlain"/>
            </a:pPr>
            <a:r>
              <a:rPr lang="zh-CN" altLang="en-US" smtClean="0">
                <a:solidFill>
                  <a:schemeClr val="folHlink"/>
                </a:solidFill>
                <a:latin typeface="Times New Roman" panose="02020603050405020304" pitchFamily="18" charset="0"/>
              </a:rPr>
              <a:t>空闲分区表：</a:t>
            </a:r>
            <a:r>
              <a:rPr lang="zh-CN" altLang="en-US" smtClean="0">
                <a:latin typeface="Times New Roman" panose="02020603050405020304" pitchFamily="18" charset="0"/>
              </a:rPr>
              <a:t>登记系统中的空闲分区</a:t>
            </a:r>
            <a:r>
              <a:rPr lang="en-US" altLang="zh-CN" smtClean="0">
                <a:latin typeface="Times New Roman" panose="02020603050405020304" pitchFamily="18" charset="0"/>
              </a:rPr>
              <a:t>(</a:t>
            </a:r>
            <a:r>
              <a:rPr lang="zh-CN" altLang="en-US" smtClean="0">
                <a:latin typeface="Times New Roman" panose="02020603050405020304" pitchFamily="18" charset="0"/>
              </a:rPr>
              <a:t>分区号，分区起始地址，分区大小及状态</a:t>
            </a:r>
            <a:r>
              <a:rPr lang="en-US" altLang="zh-CN" smtClean="0">
                <a:latin typeface="Times New Roman" panose="02020603050405020304" pitchFamily="18" charset="0"/>
              </a:rPr>
              <a:t>)</a:t>
            </a:r>
            <a:r>
              <a:rPr lang="zh-CN" altLang="en-US" smtClean="0">
                <a:latin typeface="Times New Roman" panose="02020603050405020304" pitchFamily="18" charset="0"/>
              </a:rPr>
              <a:t>。  </a:t>
            </a:r>
          </a:p>
        </p:txBody>
      </p:sp>
      <p:graphicFrame>
        <p:nvGraphicFramePr>
          <p:cNvPr id="25664" name="Group 64"/>
          <p:cNvGraphicFramePr>
            <a:graphicFrameLocks noGrp="1"/>
          </p:cNvGraphicFramePr>
          <p:nvPr>
            <p:ph idx="4294967295"/>
          </p:nvPr>
        </p:nvGraphicFramePr>
        <p:xfrm>
          <a:off x="476250" y="2852738"/>
          <a:ext cx="8235950" cy="3236912"/>
        </p:xfrm>
        <a:graphic>
          <a:graphicData uri="http://schemas.openxmlformats.org/drawingml/2006/table">
            <a:tbl>
              <a:tblPr/>
              <a:tblGrid>
                <a:gridCol w="2058988"/>
                <a:gridCol w="2060575"/>
                <a:gridCol w="2057400"/>
                <a:gridCol w="2058987"/>
              </a:tblGrid>
              <a:tr h="85951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分区号</a:t>
                      </a:r>
                    </a:p>
                  </a:txBody>
                  <a:tcPr marT="45719" marB="4571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大小</a:t>
                      </a: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KB</a:t>
                      </a:r>
                    </a:p>
                  </a:txBody>
                  <a:tcPr marT="45719" marB="4571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起始地址</a:t>
                      </a: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KB</a:t>
                      </a:r>
                    </a:p>
                  </a:txBody>
                  <a:tcPr marT="45719" marB="4571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状态</a:t>
                      </a:r>
                    </a:p>
                  </a:txBody>
                  <a:tcPr marT="45719" marB="4571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marT="45719" marB="4571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32</a:t>
                      </a:r>
                    </a:p>
                  </a:txBody>
                  <a:tcPr marT="45719" marB="4571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352</a:t>
                      </a:r>
                    </a:p>
                  </a:txBody>
                  <a:tcPr marT="45719" marB="4571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空闲</a:t>
                      </a:r>
                    </a:p>
                  </a:txBody>
                  <a:tcPr marT="45719" marB="4571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空表目</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520</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504</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空闲</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空表目</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a:t>
                      </a:r>
                    </a:p>
                  </a:txBody>
                  <a:tcPr marT="45719" marB="45719"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65" name="Rectangle 65"/>
          <p:cNvSpPr>
            <a:spLocks noChangeArrowheads="1"/>
          </p:cNvSpPr>
          <p:nvPr/>
        </p:nvSpPr>
        <p:spPr bwMode="auto">
          <a:xfrm>
            <a:off x="823913" y="6089650"/>
            <a:ext cx="752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a:solidFill>
                  <a:schemeClr val="hlink"/>
                </a:solidFill>
                <a:latin typeface="Times New Roman" panose="02020603050405020304" pitchFamily="18" charset="0"/>
              </a:rPr>
              <a:t>表长不易确定，管理困难且查找效率低。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64"/>
                                        </p:tgtEl>
                                        <p:attrNameLst>
                                          <p:attrName>style.visibility</p:attrName>
                                        </p:attrNameLst>
                                      </p:cBhvr>
                                      <p:to>
                                        <p:strVal val="visible"/>
                                      </p:to>
                                    </p:set>
                                    <p:animEffect transition="in" filter="dissolve">
                                      <p:cBhvr>
                                        <p:cTn id="7" dur="500"/>
                                        <p:tgtEl>
                                          <p:spTgt spid="25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5665"/>
                                        </p:tgtEl>
                                        <p:attrNameLst>
                                          <p:attrName>style.visibility</p:attrName>
                                        </p:attrNameLst>
                                      </p:cBhvr>
                                      <p:to>
                                        <p:strVal val="visible"/>
                                      </p:to>
                                    </p:set>
                                    <p:anim calcmode="discrete" valueType="clr">
                                      <p:cBhvr override="childStyle">
                                        <p:cTn id="12" dur="80"/>
                                        <p:tgtEl>
                                          <p:spTgt spid="2566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5665"/>
                                        </p:tgtEl>
                                        <p:attrNameLst>
                                          <p:attrName>fillcolor</p:attrName>
                                        </p:attrNameLst>
                                      </p:cBhvr>
                                      <p:tavLst>
                                        <p:tav tm="0">
                                          <p:val>
                                            <p:clrVal>
                                              <a:schemeClr val="accent2"/>
                                            </p:clrVal>
                                          </p:val>
                                        </p:tav>
                                        <p:tav tm="50000">
                                          <p:val>
                                            <p:clrVal>
                                              <a:schemeClr val="hlink"/>
                                            </p:clrVal>
                                          </p:val>
                                        </p:tav>
                                      </p:tavLst>
                                    </p:anim>
                                    <p:set>
                                      <p:cBhvr>
                                        <p:cTn id="14" dur="80"/>
                                        <p:tgtEl>
                                          <p:spTgt spid="256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zh-CN" altLang="en-US" smtClean="0">
                <a:latin typeface="华文隶书" panose="02010800040101010101" pitchFamily="2" charset="-122"/>
              </a:rPr>
              <a:t>第</a:t>
            </a:r>
            <a:r>
              <a:rPr lang="en-US" altLang="zh-CN" smtClean="0">
                <a:latin typeface="华文隶书" panose="02010800040101010101" pitchFamily="2" charset="-122"/>
              </a:rPr>
              <a:t>4</a:t>
            </a:r>
            <a:r>
              <a:rPr lang="zh-CN" altLang="en-US" smtClean="0">
                <a:latin typeface="华文隶书" panose="02010800040101010101" pitchFamily="2" charset="-122"/>
              </a:rPr>
              <a:t>章   存储器管理主要内容</a:t>
            </a:r>
          </a:p>
        </p:txBody>
      </p:sp>
      <p:sp>
        <p:nvSpPr>
          <p:cNvPr id="7171" name="Rectangle 3"/>
          <p:cNvSpPr>
            <a:spLocks noGrp="1" noChangeArrowheads="1"/>
          </p:cNvSpPr>
          <p:nvPr>
            <p:ph type="body" idx="1"/>
          </p:nvPr>
        </p:nvSpPr>
        <p:spPr>
          <a:xfrm>
            <a:off x="1962150" y="998538"/>
            <a:ext cx="6962775" cy="5356225"/>
          </a:xfrm>
        </p:spPr>
        <p:txBody>
          <a:bodyPr/>
          <a:lstStyle/>
          <a:p>
            <a:pPr marL="609600" indent="-609600" eaLnBrk="1" hangingPunct="1">
              <a:lnSpc>
                <a:spcPct val="125000"/>
              </a:lnSpc>
              <a:buFont typeface="Wingdings" pitchFamily="2" charset="2"/>
              <a:buAutoNum type="arabicPeriod"/>
            </a:pPr>
            <a:r>
              <a:rPr lang="zh-CN" altLang="en-US" smtClean="0">
                <a:latin typeface="幼圆" panose="02010509060101010101" pitchFamily="49" charset="-122"/>
              </a:rPr>
              <a:t>程序的装入和链接</a:t>
            </a:r>
          </a:p>
          <a:p>
            <a:pPr marL="609600" indent="-609600" eaLnBrk="1" hangingPunct="1">
              <a:lnSpc>
                <a:spcPct val="125000"/>
              </a:lnSpc>
              <a:buFont typeface="Wingdings" pitchFamily="2" charset="2"/>
              <a:buAutoNum type="arabicPeriod"/>
            </a:pPr>
            <a:r>
              <a:rPr lang="zh-CN" altLang="en-US" smtClean="0">
                <a:latin typeface="幼圆" panose="02010509060101010101" pitchFamily="49" charset="-122"/>
              </a:rPr>
              <a:t>连续分配存储管理方式</a:t>
            </a:r>
          </a:p>
          <a:p>
            <a:pPr marL="609600" indent="-609600" eaLnBrk="1" hangingPunct="1">
              <a:lnSpc>
                <a:spcPct val="125000"/>
              </a:lnSpc>
              <a:buFont typeface="Wingdings" pitchFamily="2" charset="2"/>
              <a:buAutoNum type="arabicPeriod"/>
            </a:pPr>
            <a:r>
              <a:rPr lang="zh-CN" altLang="en-US" smtClean="0">
                <a:latin typeface="幼圆" panose="02010509060101010101" pitchFamily="49" charset="-122"/>
              </a:rPr>
              <a:t>基本分页存储管理方式</a:t>
            </a:r>
          </a:p>
          <a:p>
            <a:pPr marL="609600" indent="-609600" eaLnBrk="1" hangingPunct="1">
              <a:lnSpc>
                <a:spcPct val="125000"/>
              </a:lnSpc>
              <a:buFont typeface="Wingdings" pitchFamily="2" charset="2"/>
              <a:buAutoNum type="arabicPeriod"/>
            </a:pPr>
            <a:r>
              <a:rPr lang="zh-CN" altLang="en-US" smtClean="0">
                <a:latin typeface="幼圆" panose="02010509060101010101" pitchFamily="49" charset="-122"/>
              </a:rPr>
              <a:t>基本分段存储管理方式</a:t>
            </a:r>
          </a:p>
          <a:p>
            <a:pPr marL="609600" indent="-609600" eaLnBrk="1" hangingPunct="1">
              <a:lnSpc>
                <a:spcPct val="125000"/>
              </a:lnSpc>
              <a:buFont typeface="Wingdings" pitchFamily="2" charset="2"/>
              <a:buAutoNum type="arabicPeriod"/>
            </a:pPr>
            <a:r>
              <a:rPr lang="zh-CN" altLang="en-US" smtClean="0"/>
              <a:t>虚拟存储器的基本概念</a:t>
            </a:r>
          </a:p>
          <a:p>
            <a:pPr marL="609600" indent="-609600" eaLnBrk="1" hangingPunct="1">
              <a:lnSpc>
                <a:spcPct val="125000"/>
              </a:lnSpc>
              <a:buFont typeface="Wingdings" pitchFamily="2" charset="2"/>
              <a:buAutoNum type="arabicPeriod"/>
            </a:pPr>
            <a:r>
              <a:rPr lang="zh-CN" altLang="en-US" smtClean="0"/>
              <a:t>请求分页存储管理方式</a:t>
            </a:r>
          </a:p>
          <a:p>
            <a:pPr marL="609600" indent="-609600" eaLnBrk="1" hangingPunct="1">
              <a:lnSpc>
                <a:spcPct val="125000"/>
              </a:lnSpc>
              <a:buFont typeface="Wingdings" pitchFamily="2" charset="2"/>
              <a:buAutoNum type="arabicPeriod"/>
            </a:pPr>
            <a:r>
              <a:rPr lang="zh-CN" altLang="en-US" smtClean="0"/>
              <a:t>页面置换算法</a:t>
            </a:r>
          </a:p>
          <a:p>
            <a:pPr marL="609600" indent="-609600" eaLnBrk="1" hangingPunct="1">
              <a:lnSpc>
                <a:spcPct val="125000"/>
              </a:lnSpc>
              <a:buFont typeface="Wingdings" pitchFamily="2" charset="2"/>
              <a:buAutoNum type="arabicPeriod"/>
            </a:pPr>
            <a:r>
              <a:rPr lang="zh-CN" altLang="en-US" smtClean="0"/>
              <a:t>请求分段存储管理方式</a:t>
            </a:r>
            <a:endParaRPr lang="zh-CN" altLang="en-US" smtClean="0">
              <a:latin typeface="幼圆" panose="02010509060101010101" pitchFamily="49" charset="-122"/>
            </a:endParaRPr>
          </a:p>
          <a:p>
            <a:pPr marL="609600" indent="-609600" eaLnBrk="1" hangingPunct="1">
              <a:lnSpc>
                <a:spcPct val="125000"/>
              </a:lnSpc>
              <a:buFont typeface="Wingdings" pitchFamily="2" charset="2"/>
              <a:buNone/>
            </a:pPr>
            <a:endParaRPr lang="zh-CN" altLang="en-US" smtClean="0">
              <a:latin typeface="幼圆" panose="02010509060101010101" pitchFamily="49" charset="-122"/>
            </a:endParaRPr>
          </a:p>
        </p:txBody>
      </p:sp>
      <p:sp>
        <p:nvSpPr>
          <p:cNvPr id="7172" name="Rectangle 4"/>
          <p:cNvSpPr>
            <a:spLocks noChangeArrowheads="1"/>
          </p:cNvSpPr>
          <p:nvPr/>
        </p:nvSpPr>
        <p:spPr bwMode="auto">
          <a:xfrm>
            <a:off x="4800600" y="2057400"/>
            <a:ext cx="3429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70000"/>
              </a:lnSpc>
              <a:spcBef>
                <a:spcPct val="20000"/>
              </a:spcBef>
              <a:buClr>
                <a:srgbClr val="FF00FF"/>
              </a:buClr>
              <a:buSzTx/>
            </a:pPr>
            <a:endParaRPr lang="zh-CN" altLang="en-US" sz="2000">
              <a:solidFill>
                <a:schemeClr val="hlink"/>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latin typeface="Times New Roman" panose="02020603050405020304" pitchFamily="18" charset="0"/>
            </a:endParaRPr>
          </a:p>
        </p:txBody>
      </p:sp>
      <p:sp>
        <p:nvSpPr>
          <p:cNvPr id="155651" name="Rectangle 3"/>
          <p:cNvSpPr>
            <a:spLocks noGrp="1" noChangeArrowheads="1"/>
          </p:cNvSpPr>
          <p:nvPr>
            <p:ph type="body" idx="1"/>
          </p:nvPr>
        </p:nvSpPr>
        <p:spPr/>
        <p:txBody>
          <a:bodyPr/>
          <a:lstStyle/>
          <a:p>
            <a:pPr marL="609600" indent="-609600" eaLnBrk="1" hangingPunct="1">
              <a:buSzTx/>
            </a:pPr>
            <a:r>
              <a:rPr lang="zh-CN" altLang="en-US" smtClean="0">
                <a:latin typeface="Times New Roman" panose="02020603050405020304" pitchFamily="18" charset="0"/>
              </a:rPr>
              <a:t>数据结构</a:t>
            </a:r>
            <a:endParaRPr lang="zh-CN" altLang="en-US" smtClean="0">
              <a:solidFill>
                <a:schemeClr val="folHlink"/>
              </a:solidFill>
            </a:endParaRPr>
          </a:p>
          <a:p>
            <a:pPr marL="1066800" lvl="1" indent="-609600" eaLnBrk="1" hangingPunct="1">
              <a:buClr>
                <a:schemeClr val="hlink"/>
              </a:buClr>
              <a:buSzTx/>
              <a:buFont typeface="Wingdings" panose="05000000000000000000" pitchFamily="2" charset="2"/>
              <a:buAutoNum type="circleNumDbPlain" startAt="2"/>
            </a:pPr>
            <a:r>
              <a:rPr lang="zh-CN" altLang="en-US" smtClean="0">
                <a:solidFill>
                  <a:schemeClr val="folHlink"/>
                </a:solidFill>
              </a:rPr>
              <a:t>空闲分区链：</a:t>
            </a:r>
            <a:r>
              <a:rPr lang="zh-CN" altLang="en-US" smtClean="0"/>
              <a:t>用</a:t>
            </a:r>
            <a:r>
              <a:rPr lang="zh-CN" altLang="en-US" smtClean="0">
                <a:solidFill>
                  <a:srgbClr val="0000CC"/>
                </a:solidFill>
              </a:rPr>
              <a:t>链头指针</a:t>
            </a:r>
            <a:r>
              <a:rPr lang="zh-CN" altLang="en-US" smtClean="0"/>
              <a:t>将系统中的空闲分区链接起来，构成空闲分区链。每个空闲分区的起始部分存放相应的控制信息</a:t>
            </a:r>
            <a:r>
              <a:rPr lang="en-US" altLang="zh-CN" smtClean="0"/>
              <a:t>(</a:t>
            </a:r>
            <a:r>
              <a:rPr lang="zh-CN" altLang="en-US" smtClean="0"/>
              <a:t>如</a:t>
            </a:r>
            <a:r>
              <a:rPr lang="zh-CN" altLang="en-US" smtClean="0">
                <a:solidFill>
                  <a:srgbClr val="0000CC"/>
                </a:solidFill>
              </a:rPr>
              <a:t>大小</a:t>
            </a:r>
            <a:r>
              <a:rPr lang="zh-CN" altLang="en-US" smtClean="0"/>
              <a:t>，</a:t>
            </a:r>
            <a:r>
              <a:rPr lang="zh-CN" altLang="en-US" smtClean="0">
                <a:solidFill>
                  <a:srgbClr val="0000CC"/>
                </a:solidFill>
              </a:rPr>
              <a:t>指向下一空闲分区的指针</a:t>
            </a:r>
            <a:r>
              <a:rPr lang="zh-CN" altLang="en-US" smtClean="0"/>
              <a:t>等</a:t>
            </a:r>
            <a:r>
              <a:rPr lang="en-US" altLang="zh-CN" smtClean="0"/>
              <a:t>)</a:t>
            </a:r>
            <a:r>
              <a:rPr lang="zh-CN" altLang="en-US" smtClean="0"/>
              <a:t>。</a:t>
            </a:r>
          </a:p>
        </p:txBody>
      </p:sp>
      <p:grpSp>
        <p:nvGrpSpPr>
          <p:cNvPr id="2" name="Group 35"/>
          <p:cNvGrpSpPr>
            <a:grpSpLocks/>
          </p:cNvGrpSpPr>
          <p:nvPr/>
        </p:nvGrpSpPr>
        <p:grpSpPr bwMode="auto">
          <a:xfrm>
            <a:off x="161925" y="4013200"/>
            <a:ext cx="8667750" cy="2386013"/>
            <a:chOff x="0" y="0"/>
            <a:chExt cx="3696" cy="734"/>
          </a:xfrm>
        </p:grpSpPr>
        <p:sp>
          <p:nvSpPr>
            <p:cNvPr id="49157" name="Rectangle 36"/>
            <p:cNvSpPr>
              <a:spLocks noChangeArrowheads="1"/>
            </p:cNvSpPr>
            <p:nvPr/>
          </p:nvSpPr>
          <p:spPr bwMode="auto">
            <a:xfrm>
              <a:off x="384" y="144"/>
              <a:ext cx="672" cy="288"/>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800">
                  <a:solidFill>
                    <a:schemeClr val="tx1"/>
                  </a:solidFill>
                  <a:latin typeface="Times New Roman" panose="02020603050405020304" pitchFamily="18" charset="0"/>
                </a:rPr>
                <a:t>352KB</a:t>
              </a:r>
            </a:p>
          </p:txBody>
        </p:sp>
        <p:sp>
          <p:nvSpPr>
            <p:cNvPr id="49158" name="Rectangle 37"/>
            <p:cNvSpPr>
              <a:spLocks noChangeArrowheads="1"/>
            </p:cNvSpPr>
            <p:nvPr/>
          </p:nvSpPr>
          <p:spPr bwMode="auto">
            <a:xfrm>
              <a:off x="1728" y="382"/>
              <a:ext cx="5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p:txBody>
        </p:sp>
        <p:sp>
          <p:nvSpPr>
            <p:cNvPr id="49159" name="Rectangle 38"/>
            <p:cNvSpPr>
              <a:spLocks noChangeArrowheads="1"/>
            </p:cNvSpPr>
            <p:nvPr/>
          </p:nvSpPr>
          <p:spPr bwMode="auto">
            <a:xfrm>
              <a:off x="1728" y="191"/>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504KB</a:t>
              </a:r>
            </a:p>
          </p:txBody>
        </p:sp>
        <p:sp>
          <p:nvSpPr>
            <p:cNvPr id="49160" name="Rectangle 39"/>
            <p:cNvSpPr>
              <a:spLocks noChangeArrowheads="1"/>
            </p:cNvSpPr>
            <p:nvPr/>
          </p:nvSpPr>
          <p:spPr bwMode="auto">
            <a:xfrm>
              <a:off x="1728" y="0"/>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32KB</a:t>
              </a:r>
            </a:p>
          </p:txBody>
        </p:sp>
        <p:sp>
          <p:nvSpPr>
            <p:cNvPr id="49161" name="Line 40"/>
            <p:cNvSpPr>
              <a:spLocks noChangeShapeType="1"/>
            </p:cNvSpPr>
            <p:nvPr/>
          </p:nvSpPr>
          <p:spPr bwMode="auto">
            <a:xfrm>
              <a:off x="1728" y="0"/>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2" name="Line 41"/>
            <p:cNvSpPr>
              <a:spLocks noChangeShapeType="1"/>
            </p:cNvSpPr>
            <p:nvPr/>
          </p:nvSpPr>
          <p:spPr bwMode="auto">
            <a:xfrm>
              <a:off x="1728" y="191"/>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3" name="Line 42"/>
            <p:cNvSpPr>
              <a:spLocks noChangeShapeType="1"/>
            </p:cNvSpPr>
            <p:nvPr/>
          </p:nvSpPr>
          <p:spPr bwMode="auto">
            <a:xfrm>
              <a:off x="1728" y="382"/>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4" name="Line 43"/>
            <p:cNvSpPr>
              <a:spLocks noChangeShapeType="1"/>
            </p:cNvSpPr>
            <p:nvPr/>
          </p:nvSpPr>
          <p:spPr bwMode="auto">
            <a:xfrm>
              <a:off x="1728" y="734"/>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5" name="Line 44"/>
            <p:cNvSpPr>
              <a:spLocks noChangeShapeType="1"/>
            </p:cNvSpPr>
            <p:nvPr/>
          </p:nvSpPr>
          <p:spPr bwMode="auto">
            <a:xfrm>
              <a:off x="1728"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6" name="Line 45"/>
            <p:cNvSpPr>
              <a:spLocks noChangeShapeType="1"/>
            </p:cNvSpPr>
            <p:nvPr/>
          </p:nvSpPr>
          <p:spPr bwMode="auto">
            <a:xfrm>
              <a:off x="2304"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7" name="Rectangle 46"/>
            <p:cNvSpPr>
              <a:spLocks noChangeArrowheads="1"/>
            </p:cNvSpPr>
            <p:nvPr/>
          </p:nvSpPr>
          <p:spPr bwMode="auto">
            <a:xfrm>
              <a:off x="3120" y="382"/>
              <a:ext cx="5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p:txBody>
        </p:sp>
        <p:sp>
          <p:nvSpPr>
            <p:cNvPr id="49168" name="Rectangle 47"/>
            <p:cNvSpPr>
              <a:spLocks noChangeArrowheads="1"/>
            </p:cNvSpPr>
            <p:nvPr/>
          </p:nvSpPr>
          <p:spPr bwMode="auto">
            <a:xfrm>
              <a:off x="3120" y="191"/>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4000">
                  <a:solidFill>
                    <a:schemeClr val="tx1"/>
                  </a:solidFill>
                  <a:latin typeface="Times New Roman" panose="02020603050405020304" pitchFamily="18" charset="0"/>
                </a:rPr>
                <a:t>^</a:t>
              </a:r>
            </a:p>
          </p:txBody>
        </p:sp>
        <p:sp>
          <p:nvSpPr>
            <p:cNvPr id="49169" name="Rectangle 48"/>
            <p:cNvSpPr>
              <a:spLocks noChangeArrowheads="1"/>
            </p:cNvSpPr>
            <p:nvPr/>
          </p:nvSpPr>
          <p:spPr bwMode="auto">
            <a:xfrm>
              <a:off x="3120" y="0"/>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520KB</a:t>
              </a:r>
            </a:p>
          </p:txBody>
        </p:sp>
        <p:sp>
          <p:nvSpPr>
            <p:cNvPr id="49170" name="Line 49"/>
            <p:cNvSpPr>
              <a:spLocks noChangeShapeType="1"/>
            </p:cNvSpPr>
            <p:nvPr/>
          </p:nvSpPr>
          <p:spPr bwMode="auto">
            <a:xfrm>
              <a:off x="3120" y="0"/>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1" name="Line 50"/>
            <p:cNvSpPr>
              <a:spLocks noChangeShapeType="1"/>
            </p:cNvSpPr>
            <p:nvPr/>
          </p:nvSpPr>
          <p:spPr bwMode="auto">
            <a:xfrm>
              <a:off x="3120" y="191"/>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2" name="Line 51"/>
            <p:cNvSpPr>
              <a:spLocks noChangeShapeType="1"/>
            </p:cNvSpPr>
            <p:nvPr/>
          </p:nvSpPr>
          <p:spPr bwMode="auto">
            <a:xfrm>
              <a:off x="3120" y="382"/>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3" name="Line 52"/>
            <p:cNvSpPr>
              <a:spLocks noChangeShapeType="1"/>
            </p:cNvSpPr>
            <p:nvPr/>
          </p:nvSpPr>
          <p:spPr bwMode="auto">
            <a:xfrm>
              <a:off x="3120" y="734"/>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4" name="Line 53"/>
            <p:cNvSpPr>
              <a:spLocks noChangeShapeType="1"/>
            </p:cNvSpPr>
            <p:nvPr/>
          </p:nvSpPr>
          <p:spPr bwMode="auto">
            <a:xfrm>
              <a:off x="3120"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5" name="Line 54"/>
            <p:cNvSpPr>
              <a:spLocks noChangeShapeType="1"/>
            </p:cNvSpPr>
            <p:nvPr/>
          </p:nvSpPr>
          <p:spPr bwMode="auto">
            <a:xfrm>
              <a:off x="3696"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6" name="Line 55"/>
            <p:cNvSpPr>
              <a:spLocks noChangeShapeType="1"/>
            </p:cNvSpPr>
            <p:nvPr/>
          </p:nvSpPr>
          <p:spPr bwMode="auto">
            <a:xfrm flipV="1">
              <a:off x="1056" y="0"/>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77" name="Line 56"/>
            <p:cNvSpPr>
              <a:spLocks noChangeShapeType="1"/>
            </p:cNvSpPr>
            <p:nvPr/>
          </p:nvSpPr>
          <p:spPr bwMode="auto">
            <a:xfrm flipV="1">
              <a:off x="2256" y="0"/>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78" name="Text Box 57"/>
            <p:cNvSpPr txBox="1">
              <a:spLocks noChangeArrowheads="1"/>
            </p:cNvSpPr>
            <p:nvPr/>
          </p:nvSpPr>
          <p:spPr bwMode="auto">
            <a:xfrm>
              <a:off x="0" y="480"/>
              <a:ext cx="11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solidFill>
                    <a:schemeClr val="tx1"/>
                  </a:solidFill>
                  <a:latin typeface="Times New Roman" panose="02020603050405020304" pitchFamily="18" charset="0"/>
                </a:rPr>
                <a:t>头指针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55651">
                                            <p:txEl>
                                              <p:pRg st="1" end="1"/>
                                            </p:txEl>
                                          </p:spTgt>
                                        </p:tgtEl>
                                        <p:attrNameLst>
                                          <p:attrName>style.visibility</p:attrName>
                                        </p:attrNameLst>
                                      </p:cBhvr>
                                      <p:to>
                                        <p:strVal val="visible"/>
                                      </p:to>
                                    </p:set>
                                    <p:animEffect transition="in" filter="fade">
                                      <p:cBhvr>
                                        <p:cTn id="7" dur="500">
                                          <p:stCondLst>
                                            <p:cond delay="0"/>
                                          </p:stCondLst>
                                        </p:cTn>
                                        <p:tgtEl>
                                          <p:spTgt spid="155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228600"/>
            <a:ext cx="5402263" cy="455613"/>
          </a:xfrm>
        </p:spPr>
        <p:txBody>
          <a:bodyPr/>
          <a:lstStyle/>
          <a:p>
            <a:pPr eaLnBrk="1" hangingPunct="1"/>
            <a:r>
              <a:rPr lang="zh-CN" altLang="en-US" smtClean="0">
                <a:latin typeface="华文隶书" panose="02010800040101010101" pitchFamily="2" charset="-122"/>
              </a:rPr>
              <a:t>三、动态分区分配方式</a:t>
            </a:r>
          </a:p>
        </p:txBody>
      </p:sp>
      <p:sp>
        <p:nvSpPr>
          <p:cNvPr id="51203" name="Rectangle 3"/>
          <p:cNvSpPr>
            <a:spLocks noGrp="1" noChangeArrowheads="1"/>
          </p:cNvSpPr>
          <p:nvPr>
            <p:ph type="body" idx="1"/>
          </p:nvPr>
        </p:nvSpPr>
        <p:spPr>
          <a:xfrm>
            <a:off x="180975" y="908050"/>
            <a:ext cx="8756650" cy="5670550"/>
          </a:xfrm>
        </p:spPr>
        <p:txBody>
          <a:bodyPr/>
          <a:lstStyle/>
          <a:p>
            <a:pPr marL="609600" indent="-609600" eaLnBrk="1" hangingPunct="1">
              <a:lnSpc>
                <a:spcPct val="110000"/>
              </a:lnSpc>
              <a:buClr>
                <a:srgbClr val="0000FF"/>
              </a:buClr>
              <a:buSzTx/>
            </a:pPr>
            <a:r>
              <a:rPr lang="zh-CN" altLang="en-US" smtClean="0">
                <a:latin typeface="华文隶书" panose="02010800040101010101" pitchFamily="2" charset="-122"/>
              </a:rPr>
              <a:t>分配算法：</a:t>
            </a:r>
            <a:r>
              <a:rPr lang="zh-CN" altLang="en-US" smtClean="0">
                <a:solidFill>
                  <a:schemeClr val="tx1"/>
                </a:solidFill>
                <a:latin typeface="Times New Roman" panose="02020603050405020304" pitchFamily="18" charset="0"/>
              </a:rPr>
              <a:t>从空闲分区中选出一个满足作业需求的分区，如果这个空闲分区的容量比作业申请的空间要大，则将该分区</a:t>
            </a:r>
            <a:r>
              <a:rPr lang="zh-CN" altLang="en-US" smtClean="0">
                <a:latin typeface="Times New Roman" panose="02020603050405020304" pitchFamily="18" charset="0"/>
              </a:rPr>
              <a:t>一分为二</a:t>
            </a:r>
            <a:r>
              <a:rPr lang="zh-CN" altLang="en-US" smtClean="0">
                <a:solidFill>
                  <a:schemeClr val="tx1"/>
                </a:solidFill>
                <a:latin typeface="Times New Roman" panose="02020603050405020304" pitchFamily="18" charset="0"/>
              </a:rPr>
              <a:t>，一部分分配给作业，剩下的部分仍然留在空闲分区表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链</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中。</a:t>
            </a:r>
            <a:r>
              <a:rPr lang="zh-CN" altLang="en-US" smtClean="0">
                <a:solidFill>
                  <a:schemeClr val="tx1"/>
                </a:solidFill>
                <a:latin typeface="宋体" panose="02010600030101010101" pitchFamily="2" charset="-122"/>
              </a:rPr>
              <a:t>按</a:t>
            </a:r>
            <a:r>
              <a:rPr lang="zh-CN" altLang="en-US" smtClean="0">
                <a:latin typeface="宋体" panose="02010600030101010101" pitchFamily="2" charset="-122"/>
              </a:rPr>
              <a:t>空闲区组织的方式</a:t>
            </a:r>
            <a:r>
              <a:rPr lang="zh-CN" altLang="en-US" smtClean="0">
                <a:solidFill>
                  <a:schemeClr val="tx1"/>
                </a:solidFill>
                <a:latin typeface="宋体" panose="02010600030101010101" pitchFamily="2" charset="-122"/>
              </a:rPr>
              <a:t>不同，可有四种算法：</a:t>
            </a:r>
            <a:endParaRPr lang="zh-CN" altLang="en-US" smtClean="0">
              <a:solidFill>
                <a:schemeClr val="tx1"/>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3" action="ppaction://hlinksldjump"/>
              </a:rPr>
              <a:t>首次适应算法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4" action="ppaction://hlinksldjump"/>
              </a:rPr>
              <a:t>循环首次适应算法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5" action="ppaction://hlinksldjump"/>
              </a:rPr>
              <a:t>最佳适应算法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6" action="ppaction://hlinksldjump"/>
              </a:rPr>
              <a:t>最坏适应算法</a:t>
            </a:r>
            <a:endParaRPr lang="zh-CN" altLang="en-US" smtClean="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62038" y="93663"/>
            <a:ext cx="6794500" cy="679450"/>
          </a:xfrm>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Times New Roman" panose="02020603050405020304" pitchFamily="18" charset="0"/>
            </a:endParaRPr>
          </a:p>
        </p:txBody>
      </p:sp>
      <p:sp>
        <p:nvSpPr>
          <p:cNvPr id="53251" name="Rectangle 3"/>
          <p:cNvSpPr>
            <a:spLocks noGrp="1" noChangeArrowheads="1"/>
          </p:cNvSpPr>
          <p:nvPr>
            <p:ph type="body" idx="1"/>
          </p:nvPr>
        </p:nvSpPr>
        <p:spPr>
          <a:xfrm>
            <a:off x="252413" y="1049338"/>
            <a:ext cx="8639175" cy="5349875"/>
          </a:xfrm>
        </p:spPr>
        <p:txBody>
          <a:bodyPr/>
          <a:lstStyle/>
          <a:p>
            <a:pPr marL="609600" indent="-609600" eaLnBrk="1" hangingPunct="1">
              <a:lnSpc>
                <a:spcPct val="125000"/>
              </a:lnSpc>
              <a:buSzTx/>
            </a:pPr>
            <a:r>
              <a:rPr lang="zh-CN" altLang="en-US" smtClean="0">
                <a:latin typeface="华文隶书" panose="02010800040101010101" pitchFamily="2" charset="-122"/>
              </a:rPr>
              <a:t>分配算法</a:t>
            </a:r>
            <a:endParaRPr lang="zh-CN" altLang="en-US" smtClean="0">
              <a:latin typeface="Times New Roman" panose="02020603050405020304" pitchFamily="18" charset="0"/>
            </a:endParaRPr>
          </a:p>
          <a:p>
            <a:pPr marL="1066800" lvl="1" indent="-609600" eaLnBrk="1" hangingPunct="1">
              <a:lnSpc>
                <a:spcPct val="125000"/>
              </a:lnSpc>
              <a:buClr>
                <a:srgbClr val="FF0066"/>
              </a:buClr>
              <a:buSzPct val="105000"/>
              <a:buFont typeface="Wingdings" panose="05000000000000000000" pitchFamily="2" charset="2"/>
              <a:buAutoNum type="circleNumDbPlain"/>
            </a:pPr>
            <a:r>
              <a:rPr lang="zh-CN" altLang="en-US" smtClean="0">
                <a:latin typeface="Times New Roman" panose="02020603050405020304" pitchFamily="18" charset="0"/>
              </a:rPr>
              <a:t>首次适应算法（最先适应算法）</a:t>
            </a:r>
          </a:p>
          <a:p>
            <a:pPr marL="609600" indent="-609600" eaLnBrk="1" hangingPunct="1">
              <a:lnSpc>
                <a:spcPct val="125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空闲分区按地址递增</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首开始顺序查找</a:t>
            </a:r>
            <a:r>
              <a:rPr lang="zh-CN" altLang="en-US" smtClean="0">
                <a:solidFill>
                  <a:schemeClr val="tx1"/>
                </a:solidFill>
                <a:latin typeface="Times New Roman" panose="02020603050405020304" pitchFamily="18" charset="0"/>
              </a:rPr>
              <a:t>，直到</a:t>
            </a:r>
            <a:r>
              <a:rPr lang="zh-CN" altLang="en-US" smtClean="0">
                <a:solidFill>
                  <a:schemeClr val="hlink"/>
                </a:solidFill>
                <a:latin typeface="Times New Roman" panose="02020603050405020304" pitchFamily="18" charset="0"/>
              </a:rPr>
              <a:t>找到第一个满足其大小要求的空闲分区为止</a:t>
            </a:r>
            <a:r>
              <a:rPr lang="zh-CN" altLang="en-US" smtClean="0">
                <a:solidFill>
                  <a:schemeClr val="tx1"/>
                </a:solidFill>
                <a:latin typeface="Times New Roman" panose="02020603050405020304" pitchFamily="18" charset="0"/>
              </a:rPr>
              <a:t>。然后再按照作业大小，从该分区中划出一块内存空间分配给请求者，余下的空闲分区仍留在空闲分区表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链</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中。</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704" name="Group 32"/>
          <p:cNvGraphicFramePr>
            <a:graphicFrameLocks noGrp="1"/>
          </p:cNvGraphicFramePr>
          <p:nvPr/>
        </p:nvGraphicFramePr>
        <p:xfrm>
          <a:off x="4643438" y="773113"/>
          <a:ext cx="4113212" cy="2911475"/>
        </p:xfrm>
        <a:graphic>
          <a:graphicData uri="http://schemas.openxmlformats.org/drawingml/2006/table">
            <a:tbl>
              <a:tblPr/>
              <a:tblGrid>
                <a:gridCol w="1271587"/>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0" name="Text Box 28"/>
          <p:cNvSpPr txBox="1">
            <a:spLocks noChangeArrowheads="1"/>
          </p:cNvSpPr>
          <p:nvPr/>
        </p:nvSpPr>
        <p:spPr bwMode="auto">
          <a:xfrm>
            <a:off x="6057900" y="233363"/>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solidFill>
                  <a:schemeClr val="tx1"/>
                </a:solidFill>
              </a:rPr>
              <a:t>空闲分区表</a:t>
            </a:r>
          </a:p>
        </p:txBody>
      </p:sp>
      <p:sp>
        <p:nvSpPr>
          <p:cNvPr id="28701" name="Text Box 29"/>
          <p:cNvSpPr txBox="1">
            <a:spLocks noChangeArrowheads="1"/>
          </p:cNvSpPr>
          <p:nvPr/>
        </p:nvSpPr>
        <p:spPr bwMode="auto">
          <a:xfrm>
            <a:off x="387350" y="3822700"/>
            <a:ext cx="84597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Tx/>
              <a:buSzTx/>
              <a:buFontTx/>
              <a:buNone/>
            </a:pPr>
            <a:r>
              <a:rPr lang="zh-CN" altLang="en-US" sz="2800">
                <a:solidFill>
                  <a:schemeClr val="hlink"/>
                </a:solidFill>
                <a:latin typeface="Times New Roman" panose="02020603050405020304" pitchFamily="18" charset="0"/>
              </a:rPr>
              <a:t>解：</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 </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    </a:t>
            </a:r>
          </a:p>
          <a:p>
            <a:pPr eaLnBrk="1" hangingPunct="1">
              <a:buClrTx/>
              <a:buSzTx/>
              <a:buFontTx/>
              <a:buNone/>
            </a:pP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1</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50K</a:t>
            </a:r>
            <a:r>
              <a:rPr lang="zh-CN" altLang="en-US" sz="2800">
                <a:solidFill>
                  <a:schemeClr val="tx1"/>
                </a:solidFill>
                <a:latin typeface="Times New Roman" panose="02020603050405020304" pitchFamily="18" charset="0"/>
              </a:rPr>
              <a:t>；</a:t>
            </a:r>
          </a:p>
          <a:p>
            <a:pPr eaLnBrk="1" hangingPunct="1">
              <a:buClrTx/>
              <a:buSzTx/>
              <a:buFontTx/>
              <a:buNone/>
            </a:pP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2</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59K </a:t>
            </a:r>
            <a:r>
              <a:rPr lang="zh-CN" altLang="en-US" sz="2800">
                <a:solidFill>
                  <a:schemeClr val="tx1"/>
                </a:solidFill>
                <a:latin typeface="Times New Roman" panose="02020603050405020304" pitchFamily="18" charset="0"/>
              </a:rPr>
              <a:t>。</a:t>
            </a:r>
          </a:p>
        </p:txBody>
      </p:sp>
      <p:sp>
        <p:nvSpPr>
          <p:cNvPr id="55326" name="Text Box 30"/>
          <p:cNvSpPr txBox="1">
            <a:spLocks noChangeArrowheads="1"/>
          </p:cNvSpPr>
          <p:nvPr/>
        </p:nvSpPr>
        <p:spPr bwMode="auto">
          <a:xfrm>
            <a:off x="336550" y="1000125"/>
            <a:ext cx="432593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例 ：</a:t>
            </a:r>
            <a:r>
              <a:rPr lang="zh-CN" altLang="en-US" sz="2800">
                <a:solidFill>
                  <a:schemeClr val="tx1"/>
                </a:solidFill>
                <a:latin typeface="Times New Roman" panose="02020603050405020304" pitchFamily="18" charset="0"/>
              </a:rPr>
              <a:t>系统中的空闲分区表如下，现有三个作业分配申请内存空间</a:t>
            </a:r>
            <a:r>
              <a:rPr lang="en-US" altLang="zh-CN" sz="2800">
                <a:solidFill>
                  <a:schemeClr val="tx1"/>
                </a:solidFill>
                <a:latin typeface="Times New Roman" panose="02020603050405020304" pitchFamily="18" charset="0"/>
              </a:rPr>
              <a:t>100K</a:t>
            </a:r>
            <a:r>
              <a:rPr lang="zh-CN" altLang="en-US" sz="2800">
                <a:solidFill>
                  <a:schemeClr val="tx1"/>
                </a:solidFill>
                <a:latin typeface="Times New Roman" panose="02020603050405020304" pitchFamily="18" charset="0"/>
              </a:rPr>
              <a:t>、</a:t>
            </a:r>
            <a:r>
              <a:rPr lang="en-US" altLang="zh-CN" sz="2800">
                <a:solidFill>
                  <a:schemeClr val="tx1"/>
                </a:solidFill>
                <a:latin typeface="Times New Roman" panose="02020603050405020304" pitchFamily="18" charset="0"/>
              </a:rPr>
              <a:t>30K</a:t>
            </a:r>
            <a:r>
              <a:rPr lang="zh-CN" altLang="en-US" sz="2800">
                <a:solidFill>
                  <a:schemeClr val="tx1"/>
                </a:solidFill>
                <a:latin typeface="Times New Roman" panose="02020603050405020304" pitchFamily="18" charset="0"/>
              </a:rPr>
              <a:t>及</a:t>
            </a:r>
            <a:r>
              <a:rPr lang="en-US" altLang="zh-CN" sz="2800">
                <a:solidFill>
                  <a:schemeClr val="tx1"/>
                </a:solidFill>
                <a:latin typeface="Times New Roman" panose="02020603050405020304" pitchFamily="18" charset="0"/>
              </a:rPr>
              <a:t>7K</a:t>
            </a:r>
            <a:r>
              <a:rPr lang="zh-CN" altLang="en-US" sz="2800">
                <a:solidFill>
                  <a:schemeClr val="tx1"/>
                </a:solidFill>
                <a:latin typeface="Times New Roman" panose="02020603050405020304" pitchFamily="18" charset="0"/>
              </a:rPr>
              <a:t>。给出按首次适应算法的内存分配情况及分配后空闲分区表。</a:t>
            </a:r>
          </a:p>
        </p:txBody>
      </p:sp>
      <p:sp>
        <p:nvSpPr>
          <p:cNvPr id="55327" name="Rectangle 33"/>
          <p:cNvSpPr>
            <a:spLocks noChangeArrowheads="1"/>
          </p:cNvSpPr>
          <p:nvPr/>
        </p:nvSpPr>
        <p:spPr bwMode="auto">
          <a:xfrm>
            <a:off x="115888" y="144463"/>
            <a:ext cx="6353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chemeClr val="hlink"/>
              </a:buClr>
              <a:buSzTx/>
              <a:buFontTx/>
              <a:buAutoNum type="circleNumDbPlain"/>
            </a:pPr>
            <a:r>
              <a:rPr lang="zh-CN" altLang="en-US">
                <a:latin typeface="Times New Roman" panose="02020603050405020304" pitchFamily="18" charset="0"/>
              </a:rPr>
              <a:t>首次适应算法（最先适应算法）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00"/>
                                        </p:tgtEl>
                                        <p:attrNameLst>
                                          <p:attrName>style.visibility</p:attrName>
                                        </p:attrNameLst>
                                      </p:cBhvr>
                                      <p:to>
                                        <p:strVal val="visible"/>
                                      </p:to>
                                    </p:set>
                                    <p:animEffect transition="in" filter="dissolve">
                                      <p:cBhvr>
                                        <p:cTn id="7" dur="500"/>
                                        <p:tgtEl>
                                          <p:spTgt spid="28700"/>
                                        </p:tgtEl>
                                      </p:cBhvr>
                                    </p:animEffect>
                                  </p:childTnLst>
                                </p:cTn>
                              </p:par>
                              <p:par>
                                <p:cTn id="8" presetID="9" presetClass="entr" presetSubtype="0" fill="hold" nodeType="withEffect">
                                  <p:stCondLst>
                                    <p:cond delay="0"/>
                                  </p:stCondLst>
                                  <p:childTnLst>
                                    <p:set>
                                      <p:cBhvr>
                                        <p:cTn id="9" dur="1" fill="hold">
                                          <p:stCondLst>
                                            <p:cond delay="0"/>
                                          </p:stCondLst>
                                        </p:cTn>
                                        <p:tgtEl>
                                          <p:spTgt spid="28704"/>
                                        </p:tgtEl>
                                        <p:attrNameLst>
                                          <p:attrName>style.visibility</p:attrName>
                                        </p:attrNameLst>
                                      </p:cBhvr>
                                      <p:to>
                                        <p:strVal val="visible"/>
                                      </p:to>
                                    </p:set>
                                    <p:animEffect transition="in" filter="dissolve">
                                      <p:cBhvr>
                                        <p:cTn id="10" dur="500"/>
                                        <p:tgtEl>
                                          <p:spTgt spid="287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28701"/>
                                        </p:tgtEl>
                                        <p:attrNameLst>
                                          <p:attrName>style.visibility</p:attrName>
                                        </p:attrNameLst>
                                      </p:cBhvr>
                                      <p:to>
                                        <p:strVal val="visible"/>
                                      </p:to>
                                    </p:set>
                                    <p:anim calcmode="discrete" valueType="clr">
                                      <p:cBhvr override="childStyle">
                                        <p:cTn id="15" dur="80"/>
                                        <p:tgtEl>
                                          <p:spTgt spid="28701"/>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8701"/>
                                        </p:tgtEl>
                                        <p:attrNameLst>
                                          <p:attrName>fillcolor</p:attrName>
                                        </p:attrNameLst>
                                      </p:cBhvr>
                                      <p:tavLst>
                                        <p:tav tm="0">
                                          <p:val>
                                            <p:clrVal>
                                              <a:schemeClr val="accent2"/>
                                            </p:clrVal>
                                          </p:val>
                                        </p:tav>
                                        <p:tav tm="50000">
                                          <p:val>
                                            <p:clrVal>
                                              <a:schemeClr val="hlink"/>
                                            </p:clrVal>
                                          </p:val>
                                        </p:tav>
                                      </p:tavLst>
                                    </p:anim>
                                    <p:set>
                                      <p:cBhvr>
                                        <p:cTn id="17" dur="80"/>
                                        <p:tgtEl>
                                          <p:spTgt spid="2870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0" grpId="0"/>
      <p:bldP spid="28701"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743" name="Group 47"/>
          <p:cNvGraphicFramePr>
            <a:graphicFrameLocks noGrp="1"/>
          </p:cNvGraphicFramePr>
          <p:nvPr/>
        </p:nvGraphicFramePr>
        <p:xfrm>
          <a:off x="4419600" y="1133475"/>
          <a:ext cx="4113213" cy="2911475"/>
        </p:xfrm>
        <a:graphic>
          <a:graphicData uri="http://schemas.openxmlformats.org/drawingml/2006/table">
            <a:tbl>
              <a:tblPr/>
              <a:tblGrid>
                <a:gridCol w="1231900"/>
                <a:gridCol w="1458913"/>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380k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72" name="Text Box 28"/>
          <p:cNvSpPr txBox="1">
            <a:spLocks noChangeArrowheads="1"/>
          </p:cNvSpPr>
          <p:nvPr/>
        </p:nvSpPr>
        <p:spPr bwMode="auto">
          <a:xfrm>
            <a:off x="4343400" y="44767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400"/>
              <a:t>(2)</a:t>
            </a:r>
            <a:r>
              <a:rPr lang="zh-CN" altLang="en-US" sz="2400"/>
              <a:t>该算法分配后的空闲分区表</a:t>
            </a:r>
          </a:p>
        </p:txBody>
      </p:sp>
      <p:sp>
        <p:nvSpPr>
          <p:cNvPr id="57373" name="Text Box 29"/>
          <p:cNvSpPr txBox="1">
            <a:spLocks noChangeArrowheads="1"/>
          </p:cNvSpPr>
          <p:nvPr/>
        </p:nvSpPr>
        <p:spPr bwMode="auto">
          <a:xfrm>
            <a:off x="2867025" y="258127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b="0">
              <a:solidFill>
                <a:schemeClr val="tx1"/>
              </a:solidFill>
              <a:ea typeface="宋体" panose="02010600030101010101" pitchFamily="2" charset="-122"/>
            </a:endParaRPr>
          </a:p>
        </p:txBody>
      </p:sp>
      <p:sp>
        <p:nvSpPr>
          <p:cNvPr id="57374" name="AutoShape 32"/>
          <p:cNvSpPr>
            <a:spLocks noChangeArrowheads="1"/>
          </p:cNvSpPr>
          <p:nvPr/>
        </p:nvSpPr>
        <p:spPr bwMode="auto">
          <a:xfrm>
            <a:off x="749300" y="350838"/>
            <a:ext cx="2655888"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57375" name="Line 33"/>
          <p:cNvSpPr>
            <a:spLocks noChangeShapeType="1"/>
          </p:cNvSpPr>
          <p:nvPr/>
        </p:nvSpPr>
        <p:spPr bwMode="auto">
          <a:xfrm>
            <a:off x="758825" y="3057525"/>
            <a:ext cx="26558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76" name="Text Box 34"/>
          <p:cNvSpPr txBox="1">
            <a:spLocks noChangeArrowheads="1"/>
          </p:cNvSpPr>
          <p:nvPr/>
        </p:nvSpPr>
        <p:spPr bwMode="auto">
          <a:xfrm>
            <a:off x="0" y="238125"/>
            <a:ext cx="852488"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10000"/>
              </a:lnSpc>
              <a:buClrTx/>
              <a:buSzTx/>
              <a:buFontTx/>
              <a:buNone/>
            </a:pPr>
            <a:r>
              <a:rPr lang="en-US" altLang="zh-CN" sz="1200">
                <a:solidFill>
                  <a:schemeClr val="tx1"/>
                </a:solidFill>
                <a:ea typeface="宋体" panose="02010600030101010101" pitchFamily="2" charset="-122"/>
              </a:rPr>
              <a:t>0k</a:t>
            </a:r>
          </a:p>
          <a:p>
            <a:pPr algn="ctr" eaLnBrk="1" hangingPunct="1">
              <a:lnSpc>
                <a:spcPct val="160000"/>
              </a:lnSpc>
              <a:buClrTx/>
              <a:buSzTx/>
              <a:buFontTx/>
              <a:buNone/>
            </a:pPr>
            <a:r>
              <a:rPr lang="en-US" altLang="zh-CN" sz="1200">
                <a:solidFill>
                  <a:schemeClr val="tx1"/>
                </a:solidFill>
                <a:ea typeface="宋体" panose="02010600030101010101" pitchFamily="2" charset="-122"/>
              </a:rPr>
              <a:t>20k</a:t>
            </a:r>
          </a:p>
          <a:p>
            <a:pPr algn="ctr" eaLnBrk="1" hangingPunct="1">
              <a:lnSpc>
                <a:spcPct val="70000"/>
              </a:lnSpc>
              <a:buClrTx/>
              <a:buSzTx/>
              <a:buFontTx/>
              <a:buNone/>
            </a:pPr>
            <a:endParaRPr lang="en-US" altLang="zh-CN" sz="1200">
              <a:solidFill>
                <a:schemeClr val="tx1"/>
              </a:solidFill>
              <a:ea typeface="宋体" panose="02010600030101010101" pitchFamily="2" charset="-122"/>
            </a:endParaRPr>
          </a:p>
          <a:p>
            <a:pPr algn="ctr" eaLnBrk="1" hangingPunct="1">
              <a:lnSpc>
                <a:spcPct val="180000"/>
              </a:lnSpc>
              <a:buClrTx/>
              <a:buSzTx/>
              <a:buFontTx/>
              <a:buNone/>
            </a:pPr>
            <a:r>
              <a:rPr lang="en-US" altLang="zh-CN" sz="1200">
                <a:solidFill>
                  <a:schemeClr val="tx1"/>
                </a:solidFill>
                <a:ea typeface="宋体" panose="02010600030101010101" pitchFamily="2" charset="-122"/>
              </a:rPr>
              <a:t>52k</a:t>
            </a:r>
          </a:p>
          <a:p>
            <a:pPr algn="ctr" eaLnBrk="1" hangingPunct="1">
              <a:lnSpc>
                <a:spcPct val="150000"/>
              </a:lnSpc>
              <a:buClrTx/>
              <a:buSzTx/>
              <a:buFontTx/>
              <a:buNone/>
            </a:pPr>
            <a:r>
              <a:rPr lang="en-US" altLang="zh-CN" sz="1200">
                <a:solidFill>
                  <a:schemeClr val="tx1"/>
                </a:solidFill>
                <a:ea typeface="宋体" panose="02010600030101010101" pitchFamily="2" charset="-122"/>
              </a:rPr>
              <a:t>60k</a:t>
            </a: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00000"/>
              </a:lnSpc>
              <a:buClrTx/>
              <a:buSzTx/>
              <a:buFontTx/>
              <a:buNone/>
            </a:pPr>
            <a:endParaRPr lang="en-US" altLang="zh-CN" sz="1200">
              <a:solidFill>
                <a:schemeClr val="tx1"/>
              </a:solidFill>
              <a:ea typeface="宋体" panose="02010600030101010101" pitchFamily="2" charset="-122"/>
            </a:endParaRPr>
          </a:p>
          <a:p>
            <a:pPr algn="ctr" eaLnBrk="1" hangingPunct="1">
              <a:lnSpc>
                <a:spcPct val="100000"/>
              </a:lnSpc>
              <a:buClrTx/>
              <a:buSzTx/>
              <a:buFontTx/>
              <a:buNone/>
            </a:pPr>
            <a:r>
              <a:rPr lang="en-US" altLang="zh-CN" sz="1200">
                <a:solidFill>
                  <a:schemeClr val="tx1"/>
                </a:solidFill>
                <a:ea typeface="宋体" panose="02010600030101010101" pitchFamily="2" charset="-122"/>
              </a:rPr>
              <a:t>180k</a:t>
            </a: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57377" name="Text Box 35"/>
          <p:cNvSpPr txBox="1">
            <a:spLocks noChangeArrowheads="1"/>
          </p:cNvSpPr>
          <p:nvPr/>
        </p:nvSpPr>
        <p:spPr bwMode="auto">
          <a:xfrm>
            <a:off x="928688" y="9525"/>
            <a:ext cx="227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latin typeface="Times New Roman" panose="02020603050405020304" pitchFamily="18" charset="0"/>
              </a:rPr>
              <a:t>(1)</a:t>
            </a:r>
            <a:r>
              <a:rPr lang="zh-CN" altLang="en-US" sz="2400">
                <a:latin typeface="Times New Roman" panose="02020603050405020304" pitchFamily="18" charset="0"/>
              </a:rPr>
              <a:t>内存分配图</a:t>
            </a:r>
          </a:p>
        </p:txBody>
      </p:sp>
      <p:sp>
        <p:nvSpPr>
          <p:cNvPr id="57378" name="Line 39"/>
          <p:cNvSpPr>
            <a:spLocks noChangeShapeType="1"/>
          </p:cNvSpPr>
          <p:nvPr/>
        </p:nvSpPr>
        <p:spPr bwMode="auto">
          <a:xfrm>
            <a:off x="768350" y="11525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79" name="Line 40"/>
          <p:cNvSpPr>
            <a:spLocks noChangeShapeType="1"/>
          </p:cNvSpPr>
          <p:nvPr/>
        </p:nvSpPr>
        <p:spPr bwMode="auto">
          <a:xfrm flipV="1">
            <a:off x="768350" y="6953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0" name="Line 41"/>
          <p:cNvSpPr>
            <a:spLocks noChangeShapeType="1"/>
          </p:cNvSpPr>
          <p:nvPr/>
        </p:nvSpPr>
        <p:spPr bwMode="auto">
          <a:xfrm>
            <a:off x="768350" y="13811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1" name="Line 42"/>
          <p:cNvSpPr>
            <a:spLocks noChangeShapeType="1"/>
          </p:cNvSpPr>
          <p:nvPr/>
        </p:nvSpPr>
        <p:spPr bwMode="auto">
          <a:xfrm>
            <a:off x="768350" y="21431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2" name="Text Box 43"/>
          <p:cNvSpPr txBox="1">
            <a:spLocks noChangeArrowheads="1"/>
          </p:cNvSpPr>
          <p:nvPr/>
        </p:nvSpPr>
        <p:spPr bwMode="auto">
          <a:xfrm>
            <a:off x="3414713" y="771525"/>
            <a:ext cx="59848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50000"/>
              </a:lnSpc>
              <a:buClrTx/>
              <a:buSzTx/>
              <a:buFontTx/>
              <a:buNone/>
            </a:pPr>
            <a:r>
              <a:rPr lang="en-US" altLang="zh-CN" sz="1200">
                <a:solidFill>
                  <a:schemeClr val="tx1"/>
                </a:solidFill>
                <a:ea typeface="宋体" panose="02010600030101010101" pitchFamily="2" charset="-122"/>
              </a:rPr>
              <a:t>50K</a:t>
            </a:r>
          </a:p>
          <a:p>
            <a:pPr eaLnBrk="1" hangingPunct="1">
              <a:lnSpc>
                <a:spcPct val="160000"/>
              </a:lnSpc>
              <a:buClrTx/>
              <a:buSzTx/>
              <a:buFontTx/>
              <a:buNone/>
            </a:pPr>
            <a:r>
              <a:rPr lang="en-US" altLang="zh-CN" sz="1200">
                <a:solidFill>
                  <a:schemeClr val="tx1"/>
                </a:solidFill>
                <a:ea typeface="宋体" panose="02010600030101010101" pitchFamily="2" charset="-122"/>
              </a:rPr>
              <a:t>59K</a:t>
            </a: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30000"/>
              </a:lnSpc>
              <a:buClrTx/>
              <a:buSzTx/>
              <a:buFontTx/>
              <a:buNone/>
            </a:pPr>
            <a:r>
              <a:rPr lang="en-US" altLang="zh-CN" sz="1200">
                <a:solidFill>
                  <a:schemeClr val="tx1"/>
                </a:solidFill>
                <a:ea typeface="宋体" panose="02010600030101010101" pitchFamily="2" charset="-122"/>
              </a:rPr>
              <a:t>160K</a:t>
            </a: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00000"/>
              </a:lnSpc>
              <a:buClrTx/>
              <a:buSzTx/>
              <a:buFontTx/>
              <a:buNone/>
            </a:pPr>
            <a:r>
              <a:rPr lang="en-US" altLang="zh-CN" sz="1200">
                <a:solidFill>
                  <a:schemeClr val="tx1"/>
                </a:solidFill>
                <a:ea typeface="宋体" panose="02010600030101010101" pitchFamily="2" charset="-122"/>
              </a:rPr>
              <a:t>380K</a:t>
            </a:r>
          </a:p>
        </p:txBody>
      </p:sp>
      <p:sp>
        <p:nvSpPr>
          <p:cNvPr id="29740" name="Rectangle 44"/>
          <p:cNvSpPr>
            <a:spLocks noChangeArrowheads="1"/>
          </p:cNvSpPr>
          <p:nvPr/>
        </p:nvSpPr>
        <p:spPr bwMode="auto">
          <a:xfrm>
            <a:off x="161925" y="3924300"/>
            <a:ext cx="8802688"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
                <a:srgbClr val="FF0066"/>
              </a:buClr>
              <a:buSzPct val="105000"/>
            </a:pPr>
            <a:r>
              <a:rPr lang="zh-CN" altLang="en-US">
                <a:solidFill>
                  <a:schemeClr val="hlink"/>
                </a:solidFill>
                <a:latin typeface="Times New Roman" panose="02020603050405020304" pitchFamily="18" charset="0"/>
              </a:rPr>
              <a:t>首次适应算法的特点</a:t>
            </a:r>
          </a:p>
          <a:p>
            <a:pPr lvl="1" eaLnBrk="1" hangingPunct="1">
              <a:lnSpc>
                <a:spcPct val="110000"/>
              </a:lnSpc>
              <a:buClr>
                <a:schemeClr val="hlink"/>
              </a:buClr>
              <a:buSzTx/>
              <a:buFontTx/>
              <a:buChar char="•"/>
            </a:pPr>
            <a:r>
              <a:rPr lang="zh-CN" altLang="en-US" sz="2800">
                <a:solidFill>
                  <a:srgbClr val="0000CC"/>
                </a:solidFill>
              </a:rPr>
              <a:t>分配和释放的时间性能较好，较大的空闲分区可以被保留在内存高端</a:t>
            </a:r>
          </a:p>
          <a:p>
            <a:pPr lvl="1" eaLnBrk="1" hangingPunct="1">
              <a:lnSpc>
                <a:spcPct val="110000"/>
              </a:lnSpc>
              <a:buClr>
                <a:schemeClr val="hlink"/>
              </a:buClr>
              <a:buSzTx/>
              <a:buFontTx/>
              <a:buChar char="•"/>
            </a:pPr>
            <a:r>
              <a:rPr lang="zh-CN" altLang="en-US" sz="2800">
                <a:solidFill>
                  <a:srgbClr val="0000CC"/>
                </a:solidFill>
              </a:rPr>
              <a:t>但随着低端分区不断划分而产生较多小分区，每次分配时查找时间开销会增大</a:t>
            </a:r>
          </a:p>
        </p:txBody>
      </p:sp>
      <p:sp>
        <p:nvSpPr>
          <p:cNvPr id="57384" name="Rectangle 37"/>
          <p:cNvSpPr>
            <a:spLocks noChangeArrowheads="1"/>
          </p:cNvSpPr>
          <p:nvPr/>
        </p:nvSpPr>
        <p:spPr bwMode="auto">
          <a:xfrm>
            <a:off x="749300" y="1384300"/>
            <a:ext cx="2667000" cy="4445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57385" name="Rectangle 38"/>
          <p:cNvSpPr>
            <a:spLocks noChangeArrowheads="1"/>
          </p:cNvSpPr>
          <p:nvPr/>
        </p:nvSpPr>
        <p:spPr bwMode="auto">
          <a:xfrm>
            <a:off x="749300" y="717550"/>
            <a:ext cx="2641600" cy="31115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57386" name="Rectangle 39"/>
          <p:cNvSpPr>
            <a:spLocks noChangeArrowheads="1"/>
          </p:cNvSpPr>
          <p:nvPr/>
        </p:nvSpPr>
        <p:spPr bwMode="auto">
          <a:xfrm>
            <a:off x="749300" y="1117600"/>
            <a:ext cx="26416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740"/>
                                        </p:tgtEl>
                                        <p:attrNameLst>
                                          <p:attrName>style.visibility</p:attrName>
                                        </p:attrNameLst>
                                      </p:cBhvr>
                                      <p:to>
                                        <p:strVal val="visible"/>
                                      </p:to>
                                    </p:set>
                                    <p:anim calcmode="discrete" valueType="clr">
                                      <p:cBhvr override="childStyle">
                                        <p:cTn id="7" dur="80"/>
                                        <p:tgtEl>
                                          <p:spTgt spid="297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40"/>
                                        </p:tgtEl>
                                        <p:attrNameLst>
                                          <p:attrName>fillcolor</p:attrName>
                                        </p:attrNameLst>
                                      </p:cBhvr>
                                      <p:tavLst>
                                        <p:tav tm="0">
                                          <p:val>
                                            <p:clrVal>
                                              <a:schemeClr val="accent2"/>
                                            </p:clrVal>
                                          </p:val>
                                        </p:tav>
                                        <p:tav tm="50000">
                                          <p:val>
                                            <p:clrVal>
                                              <a:schemeClr val="hlink"/>
                                            </p:clrVal>
                                          </p:val>
                                        </p:tav>
                                      </p:tavLst>
                                    </p:anim>
                                    <p:set>
                                      <p:cBhvr>
                                        <p:cTn id="9" dur="80"/>
                                        <p:tgtEl>
                                          <p:spTgt spid="297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p:txBody>
          <a:bodyPr/>
          <a:lstStyle/>
          <a:p>
            <a:pPr marL="609600" indent="-609600" eaLnBrk="1" hangingPunct="1">
              <a:lnSpc>
                <a:spcPct val="130000"/>
              </a:lnSpc>
              <a:buClr>
                <a:srgbClr val="FF0066"/>
              </a:buClr>
              <a:buSzPct val="105000"/>
            </a:pPr>
            <a:r>
              <a:rPr lang="zh-CN" altLang="en-US" smtClean="0">
                <a:latin typeface="华文隶书" panose="02010800040101010101" pitchFamily="2" charset="-122"/>
              </a:rPr>
              <a:t>分配算法</a:t>
            </a:r>
          </a:p>
          <a:p>
            <a:pPr marL="1066800" lvl="1" indent="-609600" eaLnBrk="1" hangingPunct="1">
              <a:lnSpc>
                <a:spcPct val="130000"/>
              </a:lnSpc>
              <a:buClr>
                <a:srgbClr val="FF0066"/>
              </a:buClr>
              <a:buSzPct val="105000"/>
              <a:buFont typeface="Wingdings" panose="05000000000000000000" pitchFamily="2" charset="2"/>
              <a:buAutoNum type="circleNumDbPlain" startAt="2"/>
            </a:pPr>
            <a:r>
              <a:rPr lang="zh-CN" altLang="en-US" smtClean="0">
                <a:latin typeface="华文隶书" panose="02010800040101010101" pitchFamily="2" charset="-122"/>
              </a:rPr>
              <a:t>循环首次适应算法</a:t>
            </a:r>
            <a:r>
              <a:rPr lang="en-US" altLang="zh-CN" smtClean="0">
                <a:latin typeface="华文隶书" panose="02010800040101010101" pitchFamily="2" charset="-122"/>
              </a:rPr>
              <a:t>(</a:t>
            </a:r>
            <a:r>
              <a:rPr lang="zh-CN" altLang="en-US" smtClean="0">
                <a:latin typeface="华文隶书" panose="02010800040101010101" pitchFamily="2" charset="-122"/>
              </a:rPr>
              <a:t>下次适应算法</a:t>
            </a:r>
            <a:r>
              <a:rPr lang="en-US" altLang="zh-CN" smtClean="0">
                <a:latin typeface="华文隶书" panose="02010800040101010101" pitchFamily="2" charset="-122"/>
              </a:rPr>
              <a:t>)</a:t>
            </a:r>
            <a:endParaRPr lang="zh-CN" altLang="en-US" smtClean="0">
              <a:latin typeface="Times New Roman" panose="02020603050405020304" pitchFamily="18" charset="0"/>
            </a:endParaRP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由首次适应算法演变而来。</a:t>
            </a: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在为作业分配内存空间时，</a:t>
            </a:r>
            <a:r>
              <a:rPr lang="zh-CN" altLang="en-US" smtClean="0">
                <a:solidFill>
                  <a:schemeClr val="hlink"/>
                </a:solidFill>
                <a:latin typeface="Times New Roman" panose="02020603050405020304" pitchFamily="18" charset="0"/>
              </a:rPr>
              <a:t>从上次找到的空闲分区的下一个空闲分区开始查找</a:t>
            </a:r>
            <a:r>
              <a:rPr lang="zh-CN" altLang="en-US" smtClean="0"/>
              <a:t>（到最后分区时再回到开头）</a:t>
            </a:r>
            <a:r>
              <a:rPr lang="zh-CN" altLang="en-US" smtClean="0">
                <a:solidFill>
                  <a:schemeClr val="tx1"/>
                </a:solidFill>
                <a:latin typeface="Times New Roman" panose="02020603050405020304" pitchFamily="18" charset="0"/>
              </a:rPr>
              <a:t>，直到找到第一个能满足其大小要求的空闲分区为止。</a:t>
            </a:r>
          </a:p>
        </p:txBody>
      </p:sp>
      <p:sp>
        <p:nvSpPr>
          <p:cNvPr id="59395" name="Rectangle 3"/>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en-US" altLang="zh-CN" sz="2400" smtClean="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0722">
                                            <p:txEl>
                                              <p:pRg st="1" end="1"/>
                                            </p:txEl>
                                          </p:spTgt>
                                        </p:tgtEl>
                                        <p:attrNameLst>
                                          <p:attrName>style.visibility</p:attrName>
                                        </p:attrNameLst>
                                      </p:cBhvr>
                                      <p:to>
                                        <p:strVal val="visible"/>
                                      </p:to>
                                    </p:set>
                                    <p:animEffect transition="in" filter="fade">
                                      <p:cBhvr>
                                        <p:cTn id="7" dur="500">
                                          <p:stCondLst>
                                            <p:cond delay="0"/>
                                          </p:stCondLst>
                                        </p:cTn>
                                        <p:tgtEl>
                                          <p:spTgt spid="307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722">
                                            <p:txEl>
                                              <p:pRg st="2" end="2"/>
                                            </p:txEl>
                                          </p:spTgt>
                                        </p:tgtEl>
                                        <p:attrNameLst>
                                          <p:attrName>style.visibility</p:attrName>
                                        </p:attrNameLst>
                                      </p:cBhvr>
                                      <p:to>
                                        <p:strVal val="visible"/>
                                      </p:to>
                                    </p:set>
                                    <p:animEffect transition="in" filter="fade">
                                      <p:cBhvr>
                                        <p:cTn id="12" dur="500">
                                          <p:stCondLst>
                                            <p:cond delay="0"/>
                                          </p:stCondLst>
                                        </p:cTn>
                                        <p:tgtEl>
                                          <p:spTgt spid="307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0722">
                                            <p:txEl>
                                              <p:pRg st="3" end="3"/>
                                            </p:txEl>
                                          </p:spTgt>
                                        </p:tgtEl>
                                        <p:attrNameLst>
                                          <p:attrName>style.visibility</p:attrName>
                                        </p:attrNameLst>
                                      </p:cBhvr>
                                      <p:to>
                                        <p:strVal val="visible"/>
                                      </p:to>
                                    </p:set>
                                    <p:animEffect transition="in" filter="fade">
                                      <p:cBhvr>
                                        <p:cTn id="17" dur="500">
                                          <p:stCondLst>
                                            <p:cond delay="0"/>
                                          </p:stCondLst>
                                        </p:cTn>
                                        <p:tgtEl>
                                          <p:spTgt spid="30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77" name="Group 33"/>
          <p:cNvGraphicFramePr>
            <a:graphicFrameLocks noGrp="1"/>
          </p:cNvGraphicFramePr>
          <p:nvPr/>
        </p:nvGraphicFramePr>
        <p:xfrm>
          <a:off x="4251325" y="973138"/>
          <a:ext cx="4325938" cy="2911475"/>
        </p:xfrm>
        <a:graphic>
          <a:graphicData uri="http://schemas.openxmlformats.org/drawingml/2006/table">
            <a:tbl>
              <a:tblPr/>
              <a:tblGrid>
                <a:gridCol w="1338263"/>
                <a:gridCol w="1490662"/>
                <a:gridCol w="1497013"/>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2" name="Text Box 28"/>
          <p:cNvSpPr txBox="1">
            <a:spLocks noChangeArrowheads="1"/>
          </p:cNvSpPr>
          <p:nvPr/>
        </p:nvSpPr>
        <p:spPr bwMode="auto">
          <a:xfrm>
            <a:off x="4860925" y="501650"/>
            <a:ext cx="2965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t>空闲分区表</a:t>
            </a:r>
          </a:p>
        </p:txBody>
      </p:sp>
      <p:sp>
        <p:nvSpPr>
          <p:cNvPr id="31773" name="Text Box 29"/>
          <p:cNvSpPr txBox="1">
            <a:spLocks noChangeArrowheads="1"/>
          </p:cNvSpPr>
          <p:nvPr/>
        </p:nvSpPr>
        <p:spPr bwMode="auto">
          <a:xfrm>
            <a:off x="206375" y="3802063"/>
            <a:ext cx="8685213"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r>
              <a:rPr lang="zh-CN" altLang="en-US" sz="2800">
                <a:solidFill>
                  <a:schemeClr val="hlink"/>
                </a:solidFill>
                <a:latin typeface="Times New Roman" panose="02020603050405020304" pitchFamily="18" charset="0"/>
              </a:rPr>
              <a:t>解：</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a:t>
            </a:r>
            <a:r>
              <a:rPr lang="zh-CN" altLang="en-US" sz="2800">
                <a:solidFill>
                  <a:schemeClr val="tx1"/>
                </a:solidFill>
                <a:latin typeface="Times New Roman" panose="02020603050405020304" pitchFamily="18" charset="0"/>
              </a:rPr>
              <a:t>；</a:t>
            </a:r>
          </a:p>
          <a:p>
            <a:pPr eaLnBrk="1" hangingPunct="1">
              <a:lnSpc>
                <a:spcPct val="110000"/>
              </a:lnSpc>
              <a:buClrTx/>
              <a:buSzTx/>
              <a:buFontTx/>
              <a:buNone/>
            </a:pPr>
            <a:r>
              <a:rPr lang="zh-CN" altLang="en-US" sz="2800">
                <a:solidFill>
                  <a:schemeClr val="tx1"/>
                </a:solidFill>
                <a:latin typeface="Times New Roman" panose="02020603050405020304" pitchFamily="18" charset="0"/>
              </a:rPr>
              <a:t>    </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4</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301k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210K </a:t>
            </a:r>
            <a:r>
              <a:rPr lang="zh-CN" altLang="en-US" sz="2800">
                <a:solidFill>
                  <a:schemeClr val="tx1"/>
                </a:solidFill>
                <a:latin typeface="Times New Roman" panose="02020603050405020304" pitchFamily="18" charset="0"/>
              </a:rPr>
              <a:t>；</a:t>
            </a:r>
          </a:p>
          <a:p>
            <a:pPr eaLnBrk="1" hangingPunct="1">
              <a:lnSpc>
                <a:spcPct val="110000"/>
              </a:lnSpc>
              <a:buClrTx/>
              <a:buSzTx/>
              <a:buFontTx/>
              <a:buNone/>
            </a:pPr>
            <a:r>
              <a:rPr lang="zh-CN" altLang="en-US" sz="2800">
                <a:solidFill>
                  <a:schemeClr val="tx1"/>
                </a:solidFill>
                <a:latin typeface="Times New Roman" panose="02020603050405020304" pitchFamily="18" charset="0"/>
              </a:rPr>
              <a:t>     </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4(</a:t>
            </a:r>
            <a:r>
              <a:rPr lang="zh-CN" altLang="en-US" sz="2800">
                <a:solidFill>
                  <a:schemeClr val="tx1"/>
                </a:solidFill>
                <a:latin typeface="Times New Roman" panose="02020603050405020304" pitchFamily="18" charset="0"/>
              </a:rPr>
              <a:t>新</a:t>
            </a: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294k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217K</a:t>
            </a:r>
            <a:r>
              <a:rPr lang="zh-CN" altLang="en-US" sz="2800">
                <a:solidFill>
                  <a:schemeClr val="tx1"/>
                </a:solidFill>
                <a:latin typeface="Times New Roman" panose="02020603050405020304" pitchFamily="18" charset="0"/>
              </a:rPr>
              <a:t>。</a:t>
            </a:r>
          </a:p>
        </p:txBody>
      </p:sp>
      <p:sp>
        <p:nvSpPr>
          <p:cNvPr id="31774" name="Text Box 30"/>
          <p:cNvSpPr txBox="1">
            <a:spLocks noChangeArrowheads="1"/>
          </p:cNvSpPr>
          <p:nvPr/>
        </p:nvSpPr>
        <p:spPr bwMode="auto">
          <a:xfrm>
            <a:off x="71438" y="708025"/>
            <a:ext cx="40957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例 ：</a:t>
            </a:r>
            <a:r>
              <a:rPr lang="zh-CN" altLang="en-US" sz="2800">
                <a:solidFill>
                  <a:schemeClr val="tx1"/>
                </a:solidFill>
                <a:latin typeface="Times New Roman" panose="02020603050405020304" pitchFamily="18" charset="0"/>
              </a:rPr>
              <a:t>系统中的空闲分区表如下，现有三个作业分配申请内存空间</a:t>
            </a:r>
            <a:r>
              <a:rPr lang="en-US" altLang="zh-CN" sz="2800">
                <a:solidFill>
                  <a:schemeClr val="tx1"/>
                </a:solidFill>
                <a:latin typeface="Times New Roman" panose="02020603050405020304" pitchFamily="18" charset="0"/>
              </a:rPr>
              <a:t>100K</a:t>
            </a:r>
            <a:r>
              <a:rPr lang="zh-CN" altLang="en-US" sz="2800">
                <a:solidFill>
                  <a:schemeClr val="tx1"/>
                </a:solidFill>
                <a:latin typeface="Times New Roman" panose="02020603050405020304" pitchFamily="18" charset="0"/>
              </a:rPr>
              <a:t>、</a:t>
            </a:r>
            <a:r>
              <a:rPr lang="en-US" altLang="zh-CN" sz="2800">
                <a:solidFill>
                  <a:schemeClr val="tx1"/>
                </a:solidFill>
                <a:latin typeface="Times New Roman" panose="02020603050405020304" pitchFamily="18" charset="0"/>
              </a:rPr>
              <a:t>30K</a:t>
            </a:r>
            <a:r>
              <a:rPr lang="zh-CN" altLang="en-US" sz="2800">
                <a:solidFill>
                  <a:schemeClr val="tx1"/>
                </a:solidFill>
                <a:latin typeface="Times New Roman" panose="02020603050405020304" pitchFamily="18" charset="0"/>
              </a:rPr>
              <a:t>及</a:t>
            </a:r>
            <a:r>
              <a:rPr lang="en-US" altLang="zh-CN" sz="2800">
                <a:solidFill>
                  <a:schemeClr val="tx1"/>
                </a:solidFill>
                <a:latin typeface="Times New Roman" panose="02020603050405020304" pitchFamily="18" charset="0"/>
              </a:rPr>
              <a:t>7K</a:t>
            </a:r>
            <a:r>
              <a:rPr lang="zh-CN" altLang="en-US" sz="2800">
                <a:solidFill>
                  <a:schemeClr val="tx1"/>
                </a:solidFill>
                <a:latin typeface="Times New Roman" panose="02020603050405020304" pitchFamily="18" charset="0"/>
              </a:rPr>
              <a:t>。给出按循环首次适应算法的内存分配情况及分配后空闲分区表。</a:t>
            </a:r>
          </a:p>
        </p:txBody>
      </p:sp>
      <p:sp>
        <p:nvSpPr>
          <p:cNvPr id="61471" name="Rectangle 34"/>
          <p:cNvSpPr>
            <a:spLocks noChangeArrowheads="1"/>
          </p:cNvSpPr>
          <p:nvPr/>
        </p:nvSpPr>
        <p:spPr bwMode="auto">
          <a:xfrm>
            <a:off x="296863" y="71438"/>
            <a:ext cx="675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chemeClr val="hlink"/>
              </a:buClr>
              <a:buSzTx/>
              <a:buFontTx/>
              <a:buAutoNum type="circleNumDbPlain" startAt="2"/>
            </a:pPr>
            <a:r>
              <a:rPr lang="zh-CN" altLang="en-US">
                <a:latin typeface="华文隶书" panose="02010800040101010101" pitchFamily="2" charset="-122"/>
              </a:rPr>
              <a:t>循环首次适应算法</a:t>
            </a:r>
            <a:r>
              <a:rPr lang="en-US" altLang="zh-CN">
                <a:latin typeface="华文隶书" panose="02010800040101010101" pitchFamily="2" charset="-122"/>
              </a:rPr>
              <a:t>(</a:t>
            </a:r>
            <a:r>
              <a:rPr lang="zh-CN" altLang="en-US">
                <a:latin typeface="华文隶书" panose="02010800040101010101" pitchFamily="2" charset="-122"/>
              </a:rPr>
              <a:t>下次适应算法</a:t>
            </a:r>
            <a:r>
              <a:rPr lang="en-US" altLang="zh-CN">
                <a:latin typeface="华文隶书" panose="02010800040101010101" pitchFamily="2" charset="-122"/>
              </a:rPr>
              <a:t>)</a:t>
            </a:r>
            <a:endParaRPr lang="zh-CN" altLang="en-US">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74"/>
                                        </p:tgtEl>
                                        <p:attrNameLst>
                                          <p:attrName>style.visibility</p:attrName>
                                        </p:attrNameLst>
                                      </p:cBhvr>
                                      <p:to>
                                        <p:strVal val="visible"/>
                                      </p:to>
                                    </p:set>
                                    <p:animEffect transition="in" filter="dissolve">
                                      <p:cBhvr>
                                        <p:cTn id="7" dur="500"/>
                                        <p:tgtEl>
                                          <p:spTgt spid="317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72"/>
                                        </p:tgtEl>
                                        <p:attrNameLst>
                                          <p:attrName>style.visibility</p:attrName>
                                        </p:attrNameLst>
                                      </p:cBhvr>
                                      <p:to>
                                        <p:strVal val="visible"/>
                                      </p:to>
                                    </p:set>
                                    <p:animEffect transition="in" filter="dissolve">
                                      <p:cBhvr>
                                        <p:cTn id="10" dur="500"/>
                                        <p:tgtEl>
                                          <p:spTgt spid="31772"/>
                                        </p:tgtEl>
                                      </p:cBhvr>
                                    </p:animEffect>
                                  </p:childTnLst>
                                </p:cTn>
                              </p:par>
                              <p:par>
                                <p:cTn id="11" presetID="9" presetClass="entr" presetSubtype="0" fill="hold" nodeType="withEffect">
                                  <p:stCondLst>
                                    <p:cond delay="0"/>
                                  </p:stCondLst>
                                  <p:childTnLst>
                                    <p:set>
                                      <p:cBhvr>
                                        <p:cTn id="12" dur="1" fill="hold">
                                          <p:stCondLst>
                                            <p:cond delay="0"/>
                                          </p:stCondLst>
                                        </p:cTn>
                                        <p:tgtEl>
                                          <p:spTgt spid="31777"/>
                                        </p:tgtEl>
                                        <p:attrNameLst>
                                          <p:attrName>style.visibility</p:attrName>
                                        </p:attrNameLst>
                                      </p:cBhvr>
                                      <p:to>
                                        <p:strVal val="visible"/>
                                      </p:to>
                                    </p:set>
                                    <p:animEffect transition="in" filter="dissolve">
                                      <p:cBhvr>
                                        <p:cTn id="13" dur="500"/>
                                        <p:tgtEl>
                                          <p:spTgt spid="317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31773">
                                            <p:txEl>
                                              <p:pRg st="0" end="0"/>
                                            </p:txEl>
                                          </p:spTgt>
                                        </p:tgtEl>
                                        <p:attrNameLst>
                                          <p:attrName>style.visibility</p:attrName>
                                        </p:attrNameLst>
                                      </p:cBhvr>
                                      <p:to>
                                        <p:strVal val="visible"/>
                                      </p:to>
                                    </p:set>
                                    <p:anim calcmode="discrete" valueType="clr">
                                      <p:cBhvr override="childStyle">
                                        <p:cTn id="18" dur="80"/>
                                        <p:tgtEl>
                                          <p:spTgt spid="3177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1773">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31773">
                                            <p:txEl>
                                              <p:pRg st="0" end="0"/>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31773">
                                            <p:txEl>
                                              <p:pRg st="1" end="1"/>
                                            </p:txEl>
                                          </p:spTgt>
                                        </p:tgtEl>
                                        <p:attrNameLst>
                                          <p:attrName>style.visibility</p:attrName>
                                        </p:attrNameLst>
                                      </p:cBhvr>
                                      <p:to>
                                        <p:strVal val="visible"/>
                                      </p:to>
                                    </p:set>
                                    <p:anim calcmode="discrete" valueType="clr">
                                      <p:cBhvr override="childStyle">
                                        <p:cTn id="25" dur="80"/>
                                        <p:tgtEl>
                                          <p:spTgt spid="3177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1773">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31773">
                                            <p:txEl>
                                              <p:pRg st="1" end="1"/>
                                            </p:txEl>
                                          </p:spTgt>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31773">
                                            <p:txEl>
                                              <p:pRg st="2" end="2"/>
                                            </p:txEl>
                                          </p:spTgt>
                                        </p:tgtEl>
                                        <p:attrNameLst>
                                          <p:attrName>style.visibility</p:attrName>
                                        </p:attrNameLst>
                                      </p:cBhvr>
                                      <p:to>
                                        <p:strVal val="visible"/>
                                      </p:to>
                                    </p:set>
                                    <p:anim calcmode="discrete" valueType="clr">
                                      <p:cBhvr override="childStyle">
                                        <p:cTn id="32" dur="80"/>
                                        <p:tgtEl>
                                          <p:spTgt spid="3177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1773">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3177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2" grpId="0"/>
      <p:bldP spid="31773" grpId="0" build="p"/>
      <p:bldP spid="3177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818" name="Group 50"/>
          <p:cNvGraphicFramePr>
            <a:graphicFrameLocks noGrp="1"/>
          </p:cNvGraphicFramePr>
          <p:nvPr/>
        </p:nvGraphicFramePr>
        <p:xfrm>
          <a:off x="4572000" y="1447800"/>
          <a:ext cx="4113213" cy="2911475"/>
        </p:xfrm>
        <a:graphic>
          <a:graphicData uri="http://schemas.openxmlformats.org/drawingml/2006/table">
            <a:tbl>
              <a:tblPr/>
              <a:tblGrid>
                <a:gridCol w="1271588"/>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294k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217k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16" name="Text Box 28"/>
          <p:cNvSpPr txBox="1">
            <a:spLocks noChangeArrowheads="1"/>
          </p:cNvSpPr>
          <p:nvPr/>
        </p:nvSpPr>
        <p:spPr bwMode="auto">
          <a:xfrm>
            <a:off x="4419600" y="9906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63517" name="Text Box 29"/>
          <p:cNvSpPr txBox="1">
            <a:spLocks noChangeArrowheads="1"/>
          </p:cNvSpPr>
          <p:nvPr/>
        </p:nvSpPr>
        <p:spPr bwMode="auto">
          <a:xfrm>
            <a:off x="2867025" y="2895600"/>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32799" name="Rectangle 31"/>
          <p:cNvSpPr>
            <a:spLocks noChangeArrowheads="1"/>
          </p:cNvSpPr>
          <p:nvPr/>
        </p:nvSpPr>
        <p:spPr bwMode="auto">
          <a:xfrm>
            <a:off x="225425" y="4508500"/>
            <a:ext cx="862171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rgbClr val="FF0066"/>
              </a:buClr>
              <a:buSzPct val="105000"/>
            </a:pPr>
            <a:r>
              <a:rPr lang="zh-CN" altLang="en-US">
                <a:solidFill>
                  <a:schemeClr val="hlink"/>
                </a:solidFill>
                <a:sym typeface="Arial" panose="020B0604020202020204" pitchFamily="34" charset="0"/>
              </a:rPr>
              <a:t>循环首次适应算法的</a:t>
            </a:r>
            <a:r>
              <a:rPr lang="zh-CN" altLang="en-US">
                <a:solidFill>
                  <a:schemeClr val="hlink"/>
                </a:solidFill>
                <a:latin typeface="Times New Roman" panose="02020603050405020304" pitchFamily="18" charset="0"/>
              </a:rPr>
              <a:t>特点</a:t>
            </a:r>
          </a:p>
          <a:p>
            <a:pPr eaLnBrk="1" hangingPunct="1">
              <a:buClr>
                <a:srgbClr val="FF0066"/>
              </a:buClr>
              <a:buSzPct val="105000"/>
              <a:buFont typeface="Wingdings" panose="05000000000000000000" pitchFamily="2" charset="2"/>
              <a:buNone/>
            </a:pPr>
            <a:r>
              <a:rPr lang="zh-CN" altLang="en-US" sz="2800">
                <a:solidFill>
                  <a:schemeClr val="tx1"/>
                </a:solidFill>
                <a:latin typeface="Times New Roman" panose="02020603050405020304" pitchFamily="18" charset="0"/>
              </a:rPr>
              <a:t>        </a:t>
            </a:r>
            <a:r>
              <a:rPr lang="zh-CN" altLang="en-US" sz="3000">
                <a:latin typeface="Times New Roman" panose="02020603050405020304" pitchFamily="18" charset="0"/>
              </a:rPr>
              <a:t>使存储空间的利用更加均衡，不致使小的空闲区集中在存储区的一端，但这会导致缺乏大的空闲分区。</a:t>
            </a:r>
          </a:p>
        </p:txBody>
      </p:sp>
      <p:sp>
        <p:nvSpPr>
          <p:cNvPr id="63519" name="AutoShape 33"/>
          <p:cNvSpPr>
            <a:spLocks noChangeArrowheads="1"/>
          </p:cNvSpPr>
          <p:nvPr/>
        </p:nvSpPr>
        <p:spPr bwMode="auto">
          <a:xfrm>
            <a:off x="917575" y="950913"/>
            <a:ext cx="2651125"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3520" name="Line 34"/>
          <p:cNvSpPr>
            <a:spLocks noChangeShapeType="1"/>
          </p:cNvSpPr>
          <p:nvPr/>
        </p:nvSpPr>
        <p:spPr bwMode="auto">
          <a:xfrm>
            <a:off x="928688" y="3657600"/>
            <a:ext cx="26495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1" name="Text Box 35"/>
          <p:cNvSpPr txBox="1">
            <a:spLocks noChangeArrowheads="1"/>
          </p:cNvSpPr>
          <p:nvPr/>
        </p:nvSpPr>
        <p:spPr bwMode="auto">
          <a:xfrm>
            <a:off x="341313" y="838200"/>
            <a:ext cx="5969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70000"/>
              </a:lnSpc>
              <a:buClrTx/>
              <a:buSzTx/>
              <a:buFontTx/>
              <a:buNone/>
            </a:pPr>
            <a:r>
              <a:rPr lang="en-US" altLang="zh-CN" sz="1200">
                <a:solidFill>
                  <a:schemeClr val="tx1"/>
                </a:solidFill>
                <a:ea typeface="宋体" panose="02010600030101010101" pitchFamily="2" charset="-122"/>
              </a:rPr>
              <a:t>  20k</a:t>
            </a:r>
          </a:p>
          <a:p>
            <a:pPr algn="r" eaLnBrk="1" hangingPunct="1">
              <a:lnSpc>
                <a:spcPct val="7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  52k</a:t>
            </a:r>
          </a:p>
          <a:p>
            <a:pPr algn="r" eaLnBrk="1" hangingPunct="1">
              <a:lnSpc>
                <a:spcPct val="20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63522" name="Text Box 36"/>
          <p:cNvSpPr txBox="1">
            <a:spLocks noChangeArrowheads="1"/>
          </p:cNvSpPr>
          <p:nvPr/>
        </p:nvSpPr>
        <p:spPr bwMode="auto">
          <a:xfrm>
            <a:off x="1096963" y="609600"/>
            <a:ext cx="227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(1)</a:t>
            </a:r>
            <a:r>
              <a:rPr lang="zh-CN" altLang="en-US" sz="2000">
                <a:solidFill>
                  <a:schemeClr val="tx1"/>
                </a:solidFill>
                <a:latin typeface="Times New Roman" panose="02020603050405020304" pitchFamily="18" charset="0"/>
                <a:ea typeface="宋体" panose="02010600030101010101" pitchFamily="2" charset="-122"/>
              </a:rPr>
              <a:t>内存分配图</a:t>
            </a:r>
          </a:p>
        </p:txBody>
      </p:sp>
      <p:sp>
        <p:nvSpPr>
          <p:cNvPr id="63523" name="Rectangle 37"/>
          <p:cNvSpPr>
            <a:spLocks noChangeArrowheads="1"/>
          </p:cNvSpPr>
          <p:nvPr/>
        </p:nvSpPr>
        <p:spPr bwMode="auto">
          <a:xfrm>
            <a:off x="927100" y="2006600"/>
            <a:ext cx="2622550" cy="4445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63524" name="Rectangle 38"/>
          <p:cNvSpPr>
            <a:spLocks noChangeArrowheads="1"/>
          </p:cNvSpPr>
          <p:nvPr/>
        </p:nvSpPr>
        <p:spPr bwMode="auto">
          <a:xfrm>
            <a:off x="927100" y="2584450"/>
            <a:ext cx="2641600" cy="31115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63525" name="Rectangle 39"/>
          <p:cNvSpPr>
            <a:spLocks noChangeArrowheads="1"/>
          </p:cNvSpPr>
          <p:nvPr/>
        </p:nvSpPr>
        <p:spPr bwMode="auto">
          <a:xfrm>
            <a:off x="927100" y="2895600"/>
            <a:ext cx="26416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
        <p:nvSpPr>
          <p:cNvPr id="63526" name="Line 40"/>
          <p:cNvSpPr>
            <a:spLocks noChangeShapeType="1"/>
          </p:cNvSpPr>
          <p:nvPr/>
        </p:nvSpPr>
        <p:spPr bwMode="auto">
          <a:xfrm>
            <a:off x="938213" y="16002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7" name="Line 41"/>
          <p:cNvSpPr>
            <a:spLocks noChangeShapeType="1"/>
          </p:cNvSpPr>
          <p:nvPr/>
        </p:nvSpPr>
        <p:spPr bwMode="auto">
          <a:xfrm flipV="1">
            <a:off x="938213" y="12954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8" name="Line 42"/>
          <p:cNvSpPr>
            <a:spLocks noChangeShapeType="1"/>
          </p:cNvSpPr>
          <p:nvPr/>
        </p:nvSpPr>
        <p:spPr bwMode="auto">
          <a:xfrm>
            <a:off x="938213" y="19812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9" name="Line 43"/>
          <p:cNvSpPr>
            <a:spLocks noChangeShapeType="1"/>
          </p:cNvSpPr>
          <p:nvPr/>
        </p:nvSpPr>
        <p:spPr bwMode="auto">
          <a:xfrm>
            <a:off x="938213" y="25908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30" name="Text Box 44"/>
          <p:cNvSpPr txBox="1">
            <a:spLocks noChangeArrowheads="1"/>
          </p:cNvSpPr>
          <p:nvPr/>
        </p:nvSpPr>
        <p:spPr bwMode="auto">
          <a:xfrm>
            <a:off x="3578225" y="1477963"/>
            <a:ext cx="5969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2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90000"/>
              </a:lnSpc>
              <a:buClrTx/>
              <a:buSzTx/>
              <a:buFontTx/>
              <a:buNone/>
            </a:pPr>
            <a:r>
              <a:rPr lang="en-US" altLang="zh-CN" sz="1200">
                <a:solidFill>
                  <a:schemeClr val="tx1"/>
                </a:solidFill>
                <a:ea typeface="宋体" panose="02010600030101010101" pitchFamily="2" charset="-122"/>
              </a:rPr>
              <a:t>160K</a:t>
            </a: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70000"/>
              </a:lnSpc>
              <a:buClrTx/>
              <a:buSzTx/>
              <a:buFontTx/>
              <a:buNone/>
            </a:pPr>
            <a:r>
              <a:rPr lang="en-US" altLang="zh-CN" sz="1200">
                <a:solidFill>
                  <a:schemeClr val="tx1"/>
                </a:solidFill>
                <a:ea typeface="宋体" panose="02010600030101010101" pitchFamily="2" charset="-122"/>
              </a:rPr>
              <a:t>210K</a:t>
            </a:r>
          </a:p>
          <a:p>
            <a:pPr eaLnBrk="1" hangingPunct="1">
              <a:lnSpc>
                <a:spcPct val="100000"/>
              </a:lnSpc>
              <a:buClrTx/>
              <a:buSzTx/>
              <a:buFontTx/>
              <a:buNone/>
            </a:pPr>
            <a:endParaRPr lang="zh-CN" altLang="en-US" sz="1200">
              <a:solidFill>
                <a:schemeClr val="tx1"/>
              </a:solidFill>
              <a:ea typeface="宋体" panose="02010600030101010101" pitchFamily="2" charset="-122"/>
            </a:endParaRPr>
          </a:p>
        </p:txBody>
      </p:sp>
      <p:sp>
        <p:nvSpPr>
          <p:cNvPr id="63531" name="Text Box 44"/>
          <p:cNvSpPr txBox="1">
            <a:spLocks noChangeArrowheads="1"/>
          </p:cNvSpPr>
          <p:nvPr/>
        </p:nvSpPr>
        <p:spPr bwMode="auto">
          <a:xfrm>
            <a:off x="3575050" y="2889250"/>
            <a:ext cx="596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40000"/>
              </a:lnSpc>
              <a:buClrTx/>
              <a:buSzTx/>
              <a:buFontTx/>
              <a:buNone/>
            </a:pPr>
            <a:r>
              <a:rPr lang="en-US" altLang="zh-CN" sz="1200">
                <a:solidFill>
                  <a:schemeClr val="tx1"/>
                </a:solidFill>
                <a:ea typeface="宋体" panose="02010600030101010101" pitchFamily="2" charset="-122"/>
              </a:rPr>
              <a:t>217K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2799">
                                            <p:txEl>
                                              <p:pRg st="1" end="1"/>
                                            </p:txEl>
                                          </p:spTgt>
                                        </p:tgtEl>
                                        <p:attrNameLst>
                                          <p:attrName>style.visibility</p:attrName>
                                        </p:attrNameLst>
                                      </p:cBhvr>
                                      <p:to>
                                        <p:strVal val="visible"/>
                                      </p:to>
                                    </p:set>
                                    <p:anim calcmode="discrete" valueType="clr">
                                      <p:cBhvr override="childStyle">
                                        <p:cTn id="7" dur="80"/>
                                        <p:tgtEl>
                                          <p:spTgt spid="327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99">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279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sp>
        <p:nvSpPr>
          <p:cNvPr id="33795" name="Rectangle 3"/>
          <p:cNvSpPr>
            <a:spLocks noGrp="1" noChangeArrowheads="1"/>
          </p:cNvSpPr>
          <p:nvPr>
            <p:ph type="body" idx="1"/>
          </p:nvPr>
        </p:nvSpPr>
        <p:spPr/>
        <p:txBody>
          <a:bodyPr/>
          <a:lstStyle/>
          <a:p>
            <a:pPr marL="609600" indent="-609600" eaLnBrk="1" hangingPunct="1">
              <a:buClr>
                <a:srgbClr val="FF0066"/>
              </a:buClr>
              <a:buSzPct val="105000"/>
            </a:pPr>
            <a:r>
              <a:rPr lang="zh-CN" altLang="en-US" smtClean="0">
                <a:latin typeface="华文隶书" panose="02010800040101010101" pitchFamily="2" charset="-122"/>
              </a:rPr>
              <a:t>分配算法</a:t>
            </a:r>
          </a:p>
          <a:p>
            <a:pPr marL="1066800" lvl="1" indent="-609600" eaLnBrk="1" hangingPunct="1">
              <a:buClr>
                <a:srgbClr val="FF0066"/>
              </a:buClr>
              <a:buSzPct val="105000"/>
              <a:buFont typeface="Wingdings" panose="05000000000000000000" pitchFamily="2" charset="2"/>
              <a:buAutoNum type="circleNumDbPlain" startAt="3"/>
            </a:pPr>
            <a:r>
              <a:rPr lang="zh-CN" altLang="en-US" smtClean="0">
                <a:latin typeface="华文隶书" panose="02010800040101010101" pitchFamily="2" charset="-122"/>
              </a:rPr>
              <a:t>最佳适应算法</a:t>
            </a:r>
            <a:endParaRPr lang="zh-CN" altLang="en-US" smtClean="0">
              <a:latin typeface="Times New Roman" panose="02020603050405020304" pitchFamily="18" charset="0"/>
            </a:endParaRPr>
          </a:p>
          <a:p>
            <a:pPr marL="609600" indent="-609600" eaLnBrk="1" hangingPunct="1">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空闲分区按容量递增</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a:t>
            </a:r>
            <a:r>
              <a:rPr lang="zh-CN" altLang="en-US" smtClean="0">
                <a:solidFill>
                  <a:schemeClr val="tx1"/>
                </a:solidFill>
                <a:latin typeface="Times New Roman" panose="02020603050405020304" pitchFamily="18" charset="0"/>
              </a:rPr>
              <a:t>顺序查找，直到找到第一个满足其大小要求的空闲分区为止</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把既满足作业要求又与作业大小最接近的空闲分区分配给作业</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a:t>
            </a:r>
          </a:p>
          <a:p>
            <a:pPr marL="609600" indent="-609600" eaLnBrk="1" hangingPunct="1">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分配后，所有空闲分区要重新进行排序</a:t>
            </a:r>
            <a:r>
              <a:rPr lang="zh-CN" altLang="en-US" smtClean="0">
                <a:solidFill>
                  <a:schemeClr val="tx1"/>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Effect transition="in" filter="fade">
                                      <p:cBhvr>
                                        <p:cTn id="7" dur="1000">
                                          <p:stCondLst>
                                            <p:cond delay="0"/>
                                          </p:stCondLst>
                                        </p:cTn>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fade">
                                      <p:cBhvr>
                                        <p:cTn id="12" dur="500">
                                          <p:stCondLst>
                                            <p:cond delay="0"/>
                                          </p:stCondLst>
                                        </p:cTn>
                                        <p:tgtEl>
                                          <p:spTgt spid="337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fade">
                                      <p:cBhvr>
                                        <p:cTn id="17" dur="500">
                                          <p:stCondLst>
                                            <p:cond delay="0"/>
                                          </p:stCondLst>
                                        </p:cTn>
                                        <p:tgtEl>
                                          <p:spTgt spid="337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fade">
                                      <p:cBhvr>
                                        <p:cTn id="22" dur="500">
                                          <p:stCondLst>
                                            <p:cond delay="0"/>
                                          </p:stCondLst>
                                        </p:cTn>
                                        <p:tgtEl>
                                          <p:spTgt spid="337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fade">
                                      <p:cBhvr>
                                        <p:cTn id="27" dur="500">
                                          <p:stCondLst>
                                            <p:cond delay="0"/>
                                          </p:stCondLst>
                                        </p:cTn>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utoUpdateAnimBg="0"/>
      <p:bldP spid="337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657225" y="3159125"/>
            <a:ext cx="3228975" cy="2895600"/>
            <a:chOff x="0" y="0"/>
            <a:chExt cx="1824" cy="1824"/>
          </a:xfrm>
        </p:grpSpPr>
        <p:sp>
          <p:nvSpPr>
            <p:cNvPr id="67618" name="AutoShape 3"/>
            <p:cNvSpPr>
              <a:spLocks noChangeArrowheads="1"/>
            </p:cNvSpPr>
            <p:nvPr/>
          </p:nvSpPr>
          <p:spPr bwMode="auto">
            <a:xfrm>
              <a:off x="325" y="64"/>
              <a:ext cx="1493" cy="1760"/>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7619" name="Line 4"/>
            <p:cNvSpPr>
              <a:spLocks noChangeShapeType="1"/>
            </p:cNvSpPr>
            <p:nvPr/>
          </p:nvSpPr>
          <p:spPr bwMode="auto">
            <a:xfrm>
              <a:off x="331" y="1335"/>
              <a:ext cx="149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0" name="Text Box 5"/>
            <p:cNvSpPr txBox="1">
              <a:spLocks noChangeArrowheads="1"/>
            </p:cNvSpPr>
            <p:nvPr/>
          </p:nvSpPr>
          <p:spPr bwMode="auto">
            <a:xfrm>
              <a:off x="0" y="0"/>
              <a:ext cx="336" cy="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30000"/>
                </a:lnSpc>
                <a:buClrTx/>
                <a:buSzTx/>
                <a:buFontTx/>
                <a:buNone/>
              </a:pPr>
              <a:r>
                <a:rPr lang="en-US" altLang="zh-CN" sz="1200">
                  <a:solidFill>
                    <a:schemeClr val="tx1"/>
                  </a:solidFill>
                  <a:ea typeface="宋体" panose="02010600030101010101" pitchFamily="2" charset="-122"/>
                </a:rPr>
                <a:t>  20k</a:t>
              </a:r>
            </a:p>
            <a:p>
              <a:pPr algn="r" eaLnBrk="1" hangingPunct="1">
                <a:lnSpc>
                  <a:spcPct val="150000"/>
                </a:lnSpc>
                <a:buClrTx/>
                <a:buSzTx/>
                <a:buFontTx/>
                <a:buNone/>
              </a:pPr>
              <a:r>
                <a:rPr lang="en-US" altLang="zh-CN" sz="1200">
                  <a:solidFill>
                    <a:schemeClr val="tx1"/>
                  </a:solidFill>
                  <a:ea typeface="宋体" panose="02010600030101010101" pitchFamily="2" charset="-122"/>
                </a:rPr>
                <a:t>  52k</a:t>
              </a:r>
            </a:p>
            <a:p>
              <a:pPr algn="r" eaLnBrk="1" hangingPunct="1">
                <a:lnSpc>
                  <a:spcPct val="15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511k</a:t>
              </a:r>
            </a:p>
          </p:txBody>
        </p:sp>
        <p:sp>
          <p:nvSpPr>
            <p:cNvPr id="67621" name="Line 6"/>
            <p:cNvSpPr>
              <a:spLocks noChangeShapeType="1"/>
            </p:cNvSpPr>
            <p:nvPr/>
          </p:nvSpPr>
          <p:spPr bwMode="auto">
            <a:xfrm>
              <a:off x="336" y="432"/>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2" name="Line 7"/>
            <p:cNvSpPr>
              <a:spLocks noChangeShapeType="1"/>
            </p:cNvSpPr>
            <p:nvPr/>
          </p:nvSpPr>
          <p:spPr bwMode="auto">
            <a:xfrm flipV="1">
              <a:off x="336" y="226"/>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3" name="Line 8"/>
            <p:cNvSpPr>
              <a:spLocks noChangeShapeType="1"/>
            </p:cNvSpPr>
            <p:nvPr/>
          </p:nvSpPr>
          <p:spPr bwMode="auto">
            <a:xfrm>
              <a:off x="336" y="548"/>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4" name="Line 9"/>
            <p:cNvSpPr>
              <a:spLocks noChangeShapeType="1"/>
            </p:cNvSpPr>
            <p:nvPr/>
          </p:nvSpPr>
          <p:spPr bwMode="auto">
            <a:xfrm>
              <a:off x="336" y="870"/>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5" name="Text Box 10"/>
            <p:cNvSpPr txBox="1">
              <a:spLocks noChangeArrowheads="1"/>
            </p:cNvSpPr>
            <p:nvPr/>
          </p:nvSpPr>
          <p:spPr bwMode="auto">
            <a:xfrm>
              <a:off x="816" y="2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2</a:t>
              </a:r>
            </a:p>
          </p:txBody>
        </p:sp>
        <p:sp>
          <p:nvSpPr>
            <p:cNvPr id="67626" name="Text Box 11"/>
            <p:cNvSpPr txBox="1">
              <a:spLocks noChangeArrowheads="1"/>
            </p:cNvSpPr>
            <p:nvPr/>
          </p:nvSpPr>
          <p:spPr bwMode="auto">
            <a:xfrm>
              <a:off x="816" y="38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1</a:t>
              </a:r>
            </a:p>
          </p:txBody>
        </p:sp>
        <p:sp>
          <p:nvSpPr>
            <p:cNvPr id="67627" name="Text Box 12"/>
            <p:cNvSpPr txBox="1">
              <a:spLocks noChangeArrowheads="1"/>
            </p:cNvSpPr>
            <p:nvPr/>
          </p:nvSpPr>
          <p:spPr bwMode="auto">
            <a:xfrm>
              <a:off x="816" y="57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3</a:t>
              </a:r>
            </a:p>
          </p:txBody>
        </p:sp>
        <p:sp>
          <p:nvSpPr>
            <p:cNvPr id="67628" name="Text Box 13"/>
            <p:cNvSpPr txBox="1">
              <a:spLocks noChangeArrowheads="1"/>
            </p:cNvSpPr>
            <p:nvPr/>
          </p:nvSpPr>
          <p:spPr bwMode="auto">
            <a:xfrm>
              <a:off x="816" y="9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4</a:t>
              </a:r>
            </a:p>
          </p:txBody>
        </p:sp>
      </p:grpSp>
      <p:sp>
        <p:nvSpPr>
          <p:cNvPr id="67587" name="Text Box 14"/>
          <p:cNvSpPr txBox="1">
            <a:spLocks noChangeArrowheads="1"/>
          </p:cNvSpPr>
          <p:nvPr/>
        </p:nvSpPr>
        <p:spPr bwMode="auto">
          <a:xfrm>
            <a:off x="296863" y="757238"/>
            <a:ext cx="854233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a:solidFill>
                  <a:schemeClr val="hlink"/>
                </a:solidFill>
                <a:latin typeface="Times New Roman" panose="02020603050405020304" pitchFamily="18" charset="0"/>
              </a:rPr>
              <a:t>例 ：</a:t>
            </a:r>
            <a:r>
              <a:rPr lang="zh-CN" altLang="en-US">
                <a:solidFill>
                  <a:schemeClr val="tx1"/>
                </a:solidFill>
                <a:latin typeface="Times New Roman" panose="02020603050405020304" pitchFamily="18" charset="0"/>
              </a:rPr>
              <a:t>系统中的空闲分区表如下，现有三个作业分配申请内存空间</a:t>
            </a:r>
            <a:r>
              <a:rPr lang="en-US" altLang="zh-CN">
                <a:solidFill>
                  <a:schemeClr val="tx1"/>
                </a:solidFill>
                <a:latin typeface="Times New Roman" panose="02020603050405020304" pitchFamily="18" charset="0"/>
              </a:rPr>
              <a:t>100K</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30K</a:t>
            </a:r>
            <a:r>
              <a:rPr lang="zh-CN" altLang="en-US">
                <a:solidFill>
                  <a:schemeClr val="tx1"/>
                </a:solidFill>
                <a:latin typeface="Times New Roman" panose="02020603050405020304" pitchFamily="18" charset="0"/>
              </a:rPr>
              <a:t>及</a:t>
            </a:r>
            <a:r>
              <a:rPr lang="en-US" altLang="zh-CN">
                <a:solidFill>
                  <a:schemeClr val="tx1"/>
                </a:solidFill>
                <a:latin typeface="Times New Roman" panose="02020603050405020304" pitchFamily="18" charset="0"/>
              </a:rPr>
              <a:t>7K</a:t>
            </a:r>
            <a:r>
              <a:rPr lang="zh-CN" altLang="en-US">
                <a:solidFill>
                  <a:schemeClr val="tx1"/>
                </a:solidFill>
                <a:latin typeface="Times New Roman" panose="02020603050405020304" pitchFamily="18" charset="0"/>
              </a:rPr>
              <a:t>。给出按最佳适应算法的内存分配情况及分配后空闲分区表。</a:t>
            </a:r>
          </a:p>
        </p:txBody>
      </p:sp>
      <p:graphicFrame>
        <p:nvGraphicFramePr>
          <p:cNvPr id="34863" name="Group 47"/>
          <p:cNvGraphicFramePr>
            <a:graphicFrameLocks noGrp="1"/>
          </p:cNvGraphicFramePr>
          <p:nvPr/>
        </p:nvGraphicFramePr>
        <p:xfrm>
          <a:off x="4270375" y="3159125"/>
          <a:ext cx="3946525" cy="2911475"/>
        </p:xfrm>
        <a:graphic>
          <a:graphicData uri="http://schemas.openxmlformats.org/drawingml/2006/table">
            <a:tbl>
              <a:tblPr/>
              <a:tblGrid>
                <a:gridCol w="1220788"/>
                <a:gridCol w="1360487"/>
                <a:gridCol w="136525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14" name="Text Box 41"/>
          <p:cNvSpPr txBox="1">
            <a:spLocks noChangeArrowheads="1"/>
          </p:cNvSpPr>
          <p:nvPr/>
        </p:nvSpPr>
        <p:spPr bwMode="auto">
          <a:xfrm>
            <a:off x="4392613" y="2528888"/>
            <a:ext cx="3738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t>分配前的空闲分区表</a:t>
            </a:r>
          </a:p>
        </p:txBody>
      </p:sp>
      <p:sp>
        <p:nvSpPr>
          <p:cNvPr id="67615" name="Text Box 42"/>
          <p:cNvSpPr txBox="1">
            <a:spLocks noChangeArrowheads="1"/>
          </p:cNvSpPr>
          <p:nvPr/>
        </p:nvSpPr>
        <p:spPr bwMode="auto">
          <a:xfrm>
            <a:off x="1511300" y="2619375"/>
            <a:ext cx="187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latin typeface="Times New Roman" panose="02020603050405020304" pitchFamily="18" charset="0"/>
              </a:rPr>
              <a:t>内存分区</a:t>
            </a:r>
          </a:p>
        </p:txBody>
      </p:sp>
      <p:sp>
        <p:nvSpPr>
          <p:cNvPr id="67616" name="Text Box 43"/>
          <p:cNvSpPr txBox="1">
            <a:spLocks noChangeArrowheads="1"/>
          </p:cNvSpPr>
          <p:nvPr/>
        </p:nvSpPr>
        <p:spPr bwMode="auto">
          <a:xfrm>
            <a:off x="2614613" y="22860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400">
              <a:solidFill>
                <a:schemeClr val="tx1"/>
              </a:solidFill>
              <a:ea typeface="宋体" panose="02010600030101010101" pitchFamily="2" charset="-122"/>
            </a:endParaRPr>
          </a:p>
        </p:txBody>
      </p:sp>
      <p:sp>
        <p:nvSpPr>
          <p:cNvPr id="67617" name="Rectangle 48"/>
          <p:cNvSpPr>
            <a:spLocks noChangeArrowheads="1"/>
          </p:cNvSpPr>
          <p:nvPr/>
        </p:nvSpPr>
        <p:spPr bwMode="auto">
          <a:xfrm>
            <a:off x="341313" y="98425"/>
            <a:ext cx="30892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rgbClr val="FF0066"/>
              </a:buClr>
              <a:buSzPct val="105000"/>
              <a:buFont typeface="Wingdings" panose="05000000000000000000" pitchFamily="2" charset="2"/>
              <a:buAutoNum type="circleNumDbPlain" startAt="3"/>
            </a:pPr>
            <a:r>
              <a:rPr lang="zh-CN" altLang="en-US">
                <a:latin typeface="华文隶书" panose="02010800040101010101" pitchFamily="2" charset="-122"/>
              </a:rPr>
              <a:t>最佳适应算法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
        <p:nvSpPr>
          <p:cNvPr id="8195" name="Text Box 3"/>
          <p:cNvSpPr txBox="1">
            <a:spLocks noChangeArrowheads="1"/>
          </p:cNvSpPr>
          <p:nvPr/>
        </p:nvSpPr>
        <p:spPr bwMode="auto">
          <a:xfrm>
            <a:off x="46038" y="863600"/>
            <a:ext cx="398621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spcBef>
                <a:spcPct val="50000"/>
              </a:spcBef>
              <a:buClrTx/>
              <a:buSzTx/>
              <a:buFontTx/>
              <a:buNone/>
            </a:pPr>
            <a:r>
              <a:rPr lang="zh-CN" altLang="en-US" sz="2400">
                <a:solidFill>
                  <a:schemeClr val="tx1"/>
                </a:solidFill>
                <a:latin typeface="Times New Roman" panose="02020603050405020304" pitchFamily="18" charset="0"/>
              </a:rPr>
              <a:t>       在多道程序环境下，创建进程第一件事就是将程序和数据装入内存。一个用户源程序要变为在内存中可执行的程序，通常要进行以下处理</a:t>
            </a:r>
            <a:r>
              <a:rPr lang="zh-CN" altLang="en-US" sz="2400">
                <a:solidFill>
                  <a:schemeClr val="tx1"/>
                </a:solidFill>
                <a:latin typeface="Times New Roman" panose="02020603050405020304" pitchFamily="18" charset="0"/>
                <a:sym typeface="Wingdings" panose="05000000000000000000" pitchFamily="2" charset="2"/>
              </a:rPr>
              <a:t>：</a:t>
            </a:r>
            <a:endParaRPr lang="zh-CN" altLang="en-US" sz="2400">
              <a:solidFill>
                <a:schemeClr val="tx1"/>
              </a:solidFill>
              <a:latin typeface="Times New Roman" panose="02020603050405020304" pitchFamily="18" charset="0"/>
            </a:endParaRPr>
          </a:p>
          <a:p>
            <a:pPr eaLnBrk="1" hangingPunct="1">
              <a:lnSpc>
                <a:spcPct val="110000"/>
              </a:lnSpc>
              <a:buClrTx/>
              <a:buSzTx/>
              <a:buFontTx/>
              <a:buNone/>
            </a:pPr>
            <a:r>
              <a:rPr lang="zh-CN" altLang="en-US" sz="2400">
                <a:solidFill>
                  <a:schemeClr val="hlink"/>
                </a:solidFill>
                <a:latin typeface="Times New Roman" panose="02020603050405020304" pitchFamily="18" charset="0"/>
              </a:rPr>
              <a:t>（</a:t>
            </a:r>
            <a:r>
              <a:rPr lang="en-US" altLang="zh-CN" sz="2400">
                <a:solidFill>
                  <a:schemeClr val="hlink"/>
                </a:solidFill>
                <a:latin typeface="Times New Roman" panose="02020603050405020304" pitchFamily="18" charset="0"/>
              </a:rPr>
              <a:t>1</a:t>
            </a:r>
            <a:r>
              <a:rPr lang="zh-CN" altLang="en-US" sz="2400">
                <a:solidFill>
                  <a:schemeClr val="hlink"/>
                </a:solidFill>
                <a:latin typeface="Times New Roman" panose="02020603050405020304" pitchFamily="18" charset="0"/>
              </a:rPr>
              <a:t>）编译：</a:t>
            </a:r>
            <a:r>
              <a:rPr lang="zh-CN" altLang="en-US" sz="2400">
                <a:solidFill>
                  <a:schemeClr val="tx1"/>
                </a:solidFill>
                <a:latin typeface="Times New Roman" panose="02020603050405020304" pitchFamily="18" charset="0"/>
              </a:rPr>
              <a:t>由编译程序将用户源程序编译成若干个目标模块</a:t>
            </a:r>
          </a:p>
          <a:p>
            <a:pPr eaLnBrk="1" hangingPunct="1">
              <a:lnSpc>
                <a:spcPct val="110000"/>
              </a:lnSpc>
              <a:buClrTx/>
              <a:buSzTx/>
              <a:buFontTx/>
              <a:buNone/>
            </a:pPr>
            <a:r>
              <a:rPr lang="zh-CN" altLang="en-US" sz="2400">
                <a:solidFill>
                  <a:schemeClr val="hlink"/>
                </a:solidFill>
                <a:latin typeface="Times New Roman" panose="02020603050405020304" pitchFamily="18" charset="0"/>
              </a:rPr>
              <a:t>（</a:t>
            </a:r>
            <a:r>
              <a:rPr lang="en-US" altLang="zh-CN" sz="2400">
                <a:solidFill>
                  <a:schemeClr val="hlink"/>
                </a:solidFill>
                <a:latin typeface="Times New Roman" panose="02020603050405020304" pitchFamily="18" charset="0"/>
              </a:rPr>
              <a:t>2</a:t>
            </a:r>
            <a:r>
              <a:rPr lang="zh-CN" altLang="en-US" sz="2400">
                <a:solidFill>
                  <a:schemeClr val="hlink"/>
                </a:solidFill>
                <a:latin typeface="Times New Roman" panose="02020603050405020304" pitchFamily="18" charset="0"/>
              </a:rPr>
              <a:t>）链接</a:t>
            </a:r>
            <a:r>
              <a:rPr lang="zh-CN" altLang="en-US" sz="2400">
                <a:solidFill>
                  <a:schemeClr val="tx1"/>
                </a:solidFill>
                <a:latin typeface="Times New Roman" panose="02020603050405020304" pitchFamily="18" charset="0"/>
              </a:rPr>
              <a:t>：由链接程序将目标模块和相应的库函数链接成装入模块</a:t>
            </a:r>
          </a:p>
          <a:p>
            <a:pPr eaLnBrk="1" hangingPunct="1">
              <a:lnSpc>
                <a:spcPct val="110000"/>
              </a:lnSpc>
              <a:buClrTx/>
              <a:buSzTx/>
              <a:buFontTx/>
              <a:buNone/>
            </a:pPr>
            <a:r>
              <a:rPr lang="zh-CN" altLang="en-US" sz="2400">
                <a:solidFill>
                  <a:schemeClr val="hlink"/>
                </a:solidFill>
                <a:latin typeface="Times New Roman" panose="02020603050405020304" pitchFamily="18" charset="0"/>
              </a:rPr>
              <a:t>（</a:t>
            </a:r>
            <a:r>
              <a:rPr lang="en-US" altLang="zh-CN" sz="2400">
                <a:solidFill>
                  <a:schemeClr val="hlink"/>
                </a:solidFill>
                <a:latin typeface="Times New Roman" panose="02020603050405020304" pitchFamily="18" charset="0"/>
              </a:rPr>
              <a:t>3</a:t>
            </a:r>
            <a:r>
              <a:rPr lang="zh-CN" altLang="en-US" sz="2400">
                <a:solidFill>
                  <a:schemeClr val="hlink"/>
                </a:solidFill>
                <a:latin typeface="Times New Roman" panose="02020603050405020304" pitchFamily="18" charset="0"/>
              </a:rPr>
              <a:t>）装入</a:t>
            </a:r>
            <a:r>
              <a:rPr lang="zh-CN" altLang="en-US" sz="2400">
                <a:solidFill>
                  <a:schemeClr val="tx1"/>
                </a:solidFill>
                <a:latin typeface="Times New Roman" panose="02020603050405020304" pitchFamily="18" charset="0"/>
              </a:rPr>
              <a:t>：由装入程序将装入模块装入内存</a:t>
            </a:r>
          </a:p>
        </p:txBody>
      </p:sp>
      <p:grpSp>
        <p:nvGrpSpPr>
          <p:cNvPr id="2" name="Group 4"/>
          <p:cNvGrpSpPr>
            <a:grpSpLocks/>
          </p:cNvGrpSpPr>
          <p:nvPr/>
        </p:nvGrpSpPr>
        <p:grpSpPr bwMode="auto">
          <a:xfrm>
            <a:off x="3886200" y="1223963"/>
            <a:ext cx="5572125" cy="5029200"/>
            <a:chOff x="0" y="0"/>
            <a:chExt cx="3510" cy="1872"/>
          </a:xfrm>
        </p:grpSpPr>
        <p:grpSp>
          <p:nvGrpSpPr>
            <p:cNvPr id="8197" name="Group 5"/>
            <p:cNvGrpSpPr>
              <a:grpSpLocks/>
            </p:cNvGrpSpPr>
            <p:nvPr/>
          </p:nvGrpSpPr>
          <p:grpSpPr bwMode="auto">
            <a:xfrm>
              <a:off x="0" y="0"/>
              <a:ext cx="3510" cy="1872"/>
              <a:chOff x="0" y="0"/>
              <a:chExt cx="3510" cy="2832"/>
            </a:xfrm>
          </p:grpSpPr>
          <p:sp>
            <p:nvSpPr>
              <p:cNvPr id="8199" name="Line 6"/>
              <p:cNvSpPr>
                <a:spLocks noChangeShapeType="1"/>
              </p:cNvSpPr>
              <p:nvPr/>
            </p:nvSpPr>
            <p:spPr bwMode="auto">
              <a:xfrm>
                <a:off x="2907" y="752"/>
                <a:ext cx="0"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8200" name="Group 7"/>
              <p:cNvGrpSpPr>
                <a:grpSpLocks/>
              </p:cNvGrpSpPr>
              <p:nvPr/>
            </p:nvGrpSpPr>
            <p:grpSpPr bwMode="auto">
              <a:xfrm>
                <a:off x="0" y="0"/>
                <a:ext cx="3510" cy="2832"/>
                <a:chOff x="0" y="0"/>
                <a:chExt cx="3510" cy="2530"/>
              </a:xfrm>
            </p:grpSpPr>
            <p:sp>
              <p:nvSpPr>
                <p:cNvPr id="8201" name="AutoShape 8"/>
                <p:cNvSpPr>
                  <a:spLocks noChangeArrowheads="1"/>
                </p:cNvSpPr>
                <p:nvPr/>
              </p:nvSpPr>
              <p:spPr bwMode="auto">
                <a:xfrm>
                  <a:off x="2572" y="576"/>
                  <a:ext cx="615" cy="176"/>
                </a:xfrm>
                <a:prstGeom prst="flowChartOnlineStorage">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Times New Roman" panose="02020603050405020304" pitchFamily="18" charset="0"/>
                    </a:rPr>
                    <a:t>库</a:t>
                  </a:r>
                </a:p>
              </p:txBody>
            </p:sp>
            <p:sp>
              <p:nvSpPr>
                <p:cNvPr id="8202" name="AutoShape 9"/>
                <p:cNvSpPr>
                  <a:spLocks noChangeArrowheads="1"/>
                </p:cNvSpPr>
                <p:nvPr/>
              </p:nvSpPr>
              <p:spPr bwMode="auto">
                <a:xfrm>
                  <a:off x="0" y="576"/>
                  <a:ext cx="950" cy="211"/>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Times New Roman" panose="02020603050405020304" pitchFamily="18" charset="0"/>
                    </a:rPr>
                    <a:t>目标程序块</a:t>
                  </a:r>
                  <a:r>
                    <a:rPr lang="en-US" altLang="zh-CN" sz="2000">
                      <a:solidFill>
                        <a:schemeClr val="tx1"/>
                      </a:solidFill>
                      <a:latin typeface="Times New Roman" panose="02020603050405020304" pitchFamily="18" charset="0"/>
                    </a:rPr>
                    <a:t>1</a:t>
                  </a:r>
                </a:p>
              </p:txBody>
            </p:sp>
            <p:sp>
              <p:nvSpPr>
                <p:cNvPr id="8203" name="AutoShape 10"/>
                <p:cNvSpPr>
                  <a:spLocks noChangeArrowheads="1"/>
                </p:cNvSpPr>
                <p:nvPr/>
              </p:nvSpPr>
              <p:spPr bwMode="auto">
                <a:xfrm>
                  <a:off x="1006" y="576"/>
                  <a:ext cx="951" cy="211"/>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Times New Roman" panose="02020603050405020304" pitchFamily="18" charset="0"/>
                    </a:rPr>
                    <a:t>目标程序块</a:t>
                  </a:r>
                  <a:r>
                    <a:rPr lang="en-US" altLang="zh-CN" sz="2000">
                      <a:solidFill>
                        <a:schemeClr val="tx1"/>
                      </a:solidFill>
                      <a:latin typeface="Times New Roman" panose="02020603050405020304" pitchFamily="18" charset="0"/>
                    </a:rPr>
                    <a:t>2</a:t>
                  </a:r>
                </a:p>
              </p:txBody>
            </p:sp>
            <p:sp>
              <p:nvSpPr>
                <p:cNvPr id="8204" name="Line 11"/>
                <p:cNvSpPr>
                  <a:spLocks noChangeShapeType="1"/>
                </p:cNvSpPr>
                <p:nvPr/>
              </p:nvSpPr>
              <p:spPr bwMode="auto">
                <a:xfrm>
                  <a:off x="559" y="787"/>
                  <a:ext cx="0" cy="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5" name="Line 12"/>
                <p:cNvSpPr>
                  <a:spLocks noChangeShapeType="1"/>
                </p:cNvSpPr>
                <p:nvPr/>
              </p:nvSpPr>
              <p:spPr bwMode="auto">
                <a:xfrm>
                  <a:off x="1454" y="787"/>
                  <a:ext cx="0" cy="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 name="Line 13"/>
                <p:cNvSpPr>
                  <a:spLocks noChangeShapeType="1"/>
                </p:cNvSpPr>
                <p:nvPr/>
              </p:nvSpPr>
              <p:spPr bwMode="auto">
                <a:xfrm>
                  <a:off x="559" y="962"/>
                  <a:ext cx="2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7" name="Text Box 14"/>
                <p:cNvSpPr txBox="1">
                  <a:spLocks noChangeArrowheads="1"/>
                </p:cNvSpPr>
                <p:nvPr/>
              </p:nvSpPr>
              <p:spPr bwMode="auto">
                <a:xfrm>
                  <a:off x="2592" y="239"/>
                  <a:ext cx="8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tx1"/>
                      </a:solidFill>
                      <a:latin typeface="Times New Roman" panose="02020603050405020304" pitchFamily="18" charset="0"/>
                    </a:rPr>
                    <a:t>第一步</a:t>
                  </a:r>
                </a:p>
              </p:txBody>
            </p:sp>
            <p:sp>
              <p:nvSpPr>
                <p:cNvPr id="8208" name="AutoShape 15"/>
                <p:cNvSpPr>
                  <a:spLocks noChangeArrowheads="1"/>
                </p:cNvSpPr>
                <p:nvPr/>
              </p:nvSpPr>
              <p:spPr bwMode="auto">
                <a:xfrm>
                  <a:off x="1728" y="1008"/>
                  <a:ext cx="624" cy="210"/>
                </a:xfrm>
                <a:prstGeom prst="flowChartProces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000">
                      <a:solidFill>
                        <a:srgbClr val="FF00FF"/>
                      </a:solidFill>
                      <a:latin typeface="Times New Roman" panose="02020603050405020304" pitchFamily="18" charset="0"/>
                    </a:rPr>
                    <a:t>链接</a:t>
                  </a:r>
                  <a:r>
                    <a:rPr lang="zh-CN" altLang="en-US" sz="2000">
                      <a:solidFill>
                        <a:schemeClr val="tx1"/>
                      </a:solidFill>
                      <a:latin typeface="Times New Roman" panose="02020603050405020304" pitchFamily="18" charset="0"/>
                    </a:rPr>
                    <a:t>程序</a:t>
                  </a:r>
                </a:p>
              </p:txBody>
            </p:sp>
            <p:sp>
              <p:nvSpPr>
                <p:cNvPr id="8209" name="AutoShape 16"/>
                <p:cNvSpPr>
                  <a:spLocks noChangeArrowheads="1"/>
                </p:cNvSpPr>
                <p:nvPr/>
              </p:nvSpPr>
              <p:spPr bwMode="auto">
                <a:xfrm>
                  <a:off x="1344" y="1248"/>
                  <a:ext cx="950" cy="210"/>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Times New Roman" panose="02020603050405020304" pitchFamily="18" charset="0"/>
                    </a:rPr>
                    <a:t>装入模块</a:t>
                  </a:r>
                </a:p>
              </p:txBody>
            </p:sp>
            <p:sp>
              <p:nvSpPr>
                <p:cNvPr id="8210" name="Line 17"/>
                <p:cNvSpPr>
                  <a:spLocks noChangeShapeType="1"/>
                </p:cNvSpPr>
                <p:nvPr/>
              </p:nvSpPr>
              <p:spPr bwMode="auto">
                <a:xfrm>
                  <a:off x="1776" y="14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1" name="Text Box 18"/>
                <p:cNvSpPr txBox="1">
                  <a:spLocks noChangeArrowheads="1"/>
                </p:cNvSpPr>
                <p:nvPr/>
              </p:nvSpPr>
              <p:spPr bwMode="auto">
                <a:xfrm>
                  <a:off x="2640" y="1009"/>
                  <a:ext cx="8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tx1"/>
                      </a:solidFill>
                      <a:latin typeface="Times New Roman" panose="02020603050405020304" pitchFamily="18" charset="0"/>
                    </a:rPr>
                    <a:t>第二步</a:t>
                  </a:r>
                </a:p>
              </p:txBody>
            </p:sp>
            <p:sp>
              <p:nvSpPr>
                <p:cNvPr id="8212" name="AutoShape 19"/>
                <p:cNvSpPr>
                  <a:spLocks noChangeArrowheads="1"/>
                </p:cNvSpPr>
                <p:nvPr/>
              </p:nvSpPr>
              <p:spPr bwMode="auto">
                <a:xfrm>
                  <a:off x="1824" y="1584"/>
                  <a:ext cx="672" cy="211"/>
                </a:xfrm>
                <a:prstGeom prst="flowChartProces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000">
                      <a:solidFill>
                        <a:srgbClr val="FF00FF"/>
                      </a:solidFill>
                      <a:latin typeface="Times New Roman" panose="02020603050405020304" pitchFamily="18" charset="0"/>
                    </a:rPr>
                    <a:t>装入</a:t>
                  </a:r>
                  <a:r>
                    <a:rPr lang="zh-CN" altLang="en-US" sz="2000">
                      <a:solidFill>
                        <a:schemeClr val="tx1"/>
                      </a:solidFill>
                      <a:latin typeface="Times New Roman" panose="02020603050405020304" pitchFamily="18" charset="0"/>
                    </a:rPr>
                    <a:t>程序</a:t>
                  </a:r>
                </a:p>
              </p:txBody>
            </p:sp>
            <p:grpSp>
              <p:nvGrpSpPr>
                <p:cNvPr id="8213" name="Group 20"/>
                <p:cNvGrpSpPr>
                  <a:grpSpLocks/>
                </p:cNvGrpSpPr>
                <p:nvPr/>
              </p:nvGrpSpPr>
              <p:grpSpPr bwMode="auto">
                <a:xfrm>
                  <a:off x="432" y="1440"/>
                  <a:ext cx="671" cy="1090"/>
                  <a:chOff x="0" y="0"/>
                  <a:chExt cx="576" cy="1491"/>
                </a:xfrm>
              </p:grpSpPr>
              <p:sp>
                <p:nvSpPr>
                  <p:cNvPr id="8224" name="Rectangle 21"/>
                  <p:cNvSpPr>
                    <a:spLocks noChangeArrowheads="1"/>
                  </p:cNvSpPr>
                  <p:nvPr/>
                </p:nvSpPr>
                <p:spPr bwMode="auto">
                  <a:xfrm>
                    <a:off x="0" y="336"/>
                    <a:ext cx="576" cy="288"/>
                  </a:xfrm>
                  <a:prstGeom prst="rect">
                    <a:avLst/>
                  </a:prstGeom>
                  <a:solidFill>
                    <a:schemeClr val="accent2"/>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8225" name="Line 22"/>
                  <p:cNvSpPr>
                    <a:spLocks noChangeShapeType="1"/>
                  </p:cNvSpPr>
                  <p:nvPr/>
                </p:nvSpPr>
                <p:spPr bwMode="auto">
                  <a:xfrm>
                    <a:off x="0" y="0"/>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6" name="Line 23"/>
                  <p:cNvSpPr>
                    <a:spLocks noChangeShapeType="1"/>
                  </p:cNvSpPr>
                  <p:nvPr/>
                </p:nvSpPr>
                <p:spPr bwMode="auto">
                  <a:xfrm>
                    <a:off x="576" y="96"/>
                    <a:ext cx="0"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7" name="Arc 24"/>
                  <p:cNvSpPr>
                    <a:spLocks/>
                  </p:cNvSpPr>
                  <p:nvPr/>
                </p:nvSpPr>
                <p:spPr bwMode="auto">
                  <a:xfrm>
                    <a:off x="0" y="1344"/>
                    <a:ext cx="576" cy="147"/>
                  </a:xfrm>
                  <a:custGeom>
                    <a:avLst/>
                    <a:gdLst>
                      <a:gd name="T0" fmla="*/ 0 w 21600"/>
                      <a:gd name="T1" fmla="*/ 0 h 24458"/>
                      <a:gd name="T2" fmla="*/ 0 w 21600"/>
                      <a:gd name="T3" fmla="*/ 0 h 24458"/>
                      <a:gd name="T4" fmla="*/ 0 w 21600"/>
                      <a:gd name="T5" fmla="*/ 0 h 24458"/>
                      <a:gd name="T6" fmla="*/ 0 60000 65536"/>
                      <a:gd name="T7" fmla="*/ 0 60000 65536"/>
                      <a:gd name="T8" fmla="*/ 0 60000 65536"/>
                      <a:gd name="T9" fmla="*/ 0 w 21600"/>
                      <a:gd name="T10" fmla="*/ 0 h 24458"/>
                      <a:gd name="T11" fmla="*/ 21600 w 21600"/>
                      <a:gd name="T12" fmla="*/ 24458 h 24458"/>
                    </a:gdLst>
                    <a:ahLst/>
                    <a:cxnLst>
                      <a:cxn ang="T6">
                        <a:pos x="T0" y="T1"/>
                      </a:cxn>
                      <a:cxn ang="T7">
                        <a:pos x="T2" y="T3"/>
                      </a:cxn>
                      <a:cxn ang="T8">
                        <a:pos x="T4" y="T5"/>
                      </a:cxn>
                    </a:cxnLst>
                    <a:rect l="T9" t="T10" r="T11" b="T12"/>
                    <a:pathLst>
                      <a:path w="21600" h="24458" fill="none" extrusionOk="0">
                        <a:moveTo>
                          <a:pt x="-1" y="0"/>
                        </a:moveTo>
                        <a:cubicBezTo>
                          <a:pt x="11929" y="0"/>
                          <a:pt x="21600" y="9670"/>
                          <a:pt x="21600" y="21600"/>
                        </a:cubicBezTo>
                        <a:cubicBezTo>
                          <a:pt x="21600" y="22555"/>
                          <a:pt x="21536" y="23510"/>
                          <a:pt x="21410" y="24458"/>
                        </a:cubicBezTo>
                      </a:path>
                      <a:path w="21600" h="24458" stroke="0" extrusionOk="0">
                        <a:moveTo>
                          <a:pt x="-1" y="0"/>
                        </a:moveTo>
                        <a:cubicBezTo>
                          <a:pt x="11929" y="0"/>
                          <a:pt x="21600" y="9670"/>
                          <a:pt x="21600" y="21600"/>
                        </a:cubicBezTo>
                        <a:cubicBezTo>
                          <a:pt x="21600" y="22555"/>
                          <a:pt x="21536" y="23510"/>
                          <a:pt x="21410" y="24458"/>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8" name="Arc 25"/>
                  <p:cNvSpPr>
                    <a:spLocks/>
                  </p:cNvSpPr>
                  <p:nvPr/>
                </p:nvSpPr>
                <p:spPr bwMode="auto">
                  <a:xfrm>
                    <a:off x="0" y="0"/>
                    <a:ext cx="576" cy="141"/>
                  </a:xfrm>
                  <a:custGeom>
                    <a:avLst/>
                    <a:gdLst>
                      <a:gd name="T0" fmla="*/ 0 w 21600"/>
                      <a:gd name="T1" fmla="*/ 0 h 24458"/>
                      <a:gd name="T2" fmla="*/ 0 w 21600"/>
                      <a:gd name="T3" fmla="*/ 0 h 24458"/>
                      <a:gd name="T4" fmla="*/ 0 w 21600"/>
                      <a:gd name="T5" fmla="*/ 0 h 24458"/>
                      <a:gd name="T6" fmla="*/ 0 60000 65536"/>
                      <a:gd name="T7" fmla="*/ 0 60000 65536"/>
                      <a:gd name="T8" fmla="*/ 0 60000 65536"/>
                      <a:gd name="T9" fmla="*/ 0 w 21600"/>
                      <a:gd name="T10" fmla="*/ 0 h 24458"/>
                      <a:gd name="T11" fmla="*/ 21600 w 21600"/>
                      <a:gd name="T12" fmla="*/ 24458 h 24458"/>
                    </a:gdLst>
                    <a:ahLst/>
                    <a:cxnLst>
                      <a:cxn ang="T6">
                        <a:pos x="T0" y="T1"/>
                      </a:cxn>
                      <a:cxn ang="T7">
                        <a:pos x="T2" y="T3"/>
                      </a:cxn>
                      <a:cxn ang="T8">
                        <a:pos x="T4" y="T5"/>
                      </a:cxn>
                    </a:cxnLst>
                    <a:rect l="T9" t="T10" r="T11" b="T12"/>
                    <a:pathLst>
                      <a:path w="21600" h="24458" fill="none" extrusionOk="0">
                        <a:moveTo>
                          <a:pt x="-1" y="0"/>
                        </a:moveTo>
                        <a:cubicBezTo>
                          <a:pt x="11929" y="0"/>
                          <a:pt x="21600" y="9670"/>
                          <a:pt x="21600" y="21600"/>
                        </a:cubicBezTo>
                        <a:cubicBezTo>
                          <a:pt x="21600" y="22555"/>
                          <a:pt x="21536" y="23510"/>
                          <a:pt x="21410" y="24458"/>
                        </a:cubicBezTo>
                      </a:path>
                      <a:path w="21600" h="24458" stroke="0" extrusionOk="0">
                        <a:moveTo>
                          <a:pt x="-1" y="0"/>
                        </a:moveTo>
                        <a:cubicBezTo>
                          <a:pt x="11929" y="0"/>
                          <a:pt x="21600" y="9670"/>
                          <a:pt x="21600" y="21600"/>
                        </a:cubicBezTo>
                        <a:cubicBezTo>
                          <a:pt x="21600" y="22555"/>
                          <a:pt x="21536" y="23510"/>
                          <a:pt x="21410" y="24458"/>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214" name="Line 26"/>
                <p:cNvSpPr>
                  <a:spLocks noChangeShapeType="1"/>
                </p:cNvSpPr>
                <p:nvPr/>
              </p:nvSpPr>
              <p:spPr bwMode="auto">
                <a:xfrm flipH="1" flipV="1">
                  <a:off x="1104" y="1776"/>
                  <a:ext cx="6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5" name="Text Box 27"/>
                <p:cNvSpPr txBox="1">
                  <a:spLocks noChangeArrowheads="1"/>
                </p:cNvSpPr>
                <p:nvPr/>
              </p:nvSpPr>
              <p:spPr bwMode="auto">
                <a:xfrm>
                  <a:off x="2688" y="1587"/>
                  <a:ext cx="8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tx1"/>
                      </a:solidFill>
                      <a:latin typeface="Times New Roman" panose="02020603050405020304" pitchFamily="18" charset="0"/>
                    </a:rPr>
                    <a:t>第三步</a:t>
                  </a:r>
                </a:p>
              </p:txBody>
            </p:sp>
            <p:sp>
              <p:nvSpPr>
                <p:cNvPr id="8216" name="Rectangle 28"/>
                <p:cNvSpPr>
                  <a:spLocks noChangeArrowheads="1"/>
                </p:cNvSpPr>
                <p:nvPr/>
              </p:nvSpPr>
              <p:spPr bwMode="auto">
                <a:xfrm>
                  <a:off x="720" y="0"/>
                  <a:ext cx="1968" cy="192"/>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1800">
                      <a:solidFill>
                        <a:schemeClr val="tx1"/>
                      </a:solidFill>
                      <a:latin typeface="Times New Roman" panose="02020603050405020304" pitchFamily="18" charset="0"/>
                    </a:rPr>
                    <a:t>用户源程序</a:t>
                  </a:r>
                </a:p>
              </p:txBody>
            </p:sp>
            <p:sp>
              <p:nvSpPr>
                <p:cNvPr id="8217" name="Line 29"/>
                <p:cNvSpPr>
                  <a:spLocks noChangeShapeType="1"/>
                </p:cNvSpPr>
                <p:nvPr/>
              </p:nvSpPr>
              <p:spPr bwMode="auto">
                <a:xfrm>
                  <a:off x="1728" y="19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8" name="Line 30"/>
                <p:cNvSpPr>
                  <a:spLocks noChangeShapeType="1"/>
                </p:cNvSpPr>
                <p:nvPr/>
              </p:nvSpPr>
              <p:spPr bwMode="auto">
                <a:xfrm>
                  <a:off x="624" y="43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19" name="Line 31"/>
                <p:cNvSpPr>
                  <a:spLocks noChangeShapeType="1"/>
                </p:cNvSpPr>
                <p:nvPr/>
              </p:nvSpPr>
              <p:spPr bwMode="auto">
                <a:xfrm>
                  <a:off x="624" y="43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0" name="Line 32"/>
                <p:cNvSpPr>
                  <a:spLocks noChangeShapeType="1"/>
                </p:cNvSpPr>
                <p:nvPr/>
              </p:nvSpPr>
              <p:spPr bwMode="auto">
                <a:xfrm>
                  <a:off x="1440" y="43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1" name="Line 33"/>
                <p:cNvSpPr>
                  <a:spLocks noChangeShapeType="1"/>
                </p:cNvSpPr>
                <p:nvPr/>
              </p:nvSpPr>
              <p:spPr bwMode="auto">
                <a:xfrm>
                  <a:off x="2448" y="4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2" name="Text Box 34"/>
                <p:cNvSpPr txBox="1">
                  <a:spLocks noChangeArrowheads="1"/>
                </p:cNvSpPr>
                <p:nvPr/>
              </p:nvSpPr>
              <p:spPr bwMode="auto">
                <a:xfrm>
                  <a:off x="1680" y="192"/>
                  <a:ext cx="8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800">
                      <a:solidFill>
                        <a:srgbClr val="FF00FF"/>
                      </a:solidFill>
                      <a:latin typeface="Times New Roman" panose="02020603050405020304" pitchFamily="18" charset="0"/>
                    </a:rPr>
                    <a:t>编译</a:t>
                  </a:r>
                  <a:r>
                    <a:rPr lang="zh-CN" altLang="en-US" sz="1800">
                      <a:solidFill>
                        <a:schemeClr val="tx1"/>
                      </a:solidFill>
                      <a:latin typeface="Times New Roman" panose="02020603050405020304" pitchFamily="18" charset="0"/>
                    </a:rPr>
                    <a:t>程序</a:t>
                  </a:r>
                </a:p>
              </p:txBody>
            </p:sp>
            <p:sp>
              <p:nvSpPr>
                <p:cNvPr id="8223" name="Line 35"/>
                <p:cNvSpPr>
                  <a:spLocks noChangeShapeType="1"/>
                </p:cNvSpPr>
                <p:nvPr/>
              </p:nvSpPr>
              <p:spPr bwMode="auto">
                <a:xfrm flipH="1">
                  <a:off x="1776" y="96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8198" name="AutoShape 36"/>
            <p:cNvSpPr>
              <a:spLocks noChangeArrowheads="1"/>
            </p:cNvSpPr>
            <p:nvPr/>
          </p:nvSpPr>
          <p:spPr bwMode="auto">
            <a:xfrm>
              <a:off x="2064" y="384"/>
              <a:ext cx="503" cy="211"/>
            </a:xfrm>
            <a:prstGeom prst="flowChartProces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000">
                  <a:solidFill>
                    <a:schemeClr val="tx1"/>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195"/>
                                        </p:tgtEl>
                                        <p:attrNameLst>
                                          <p:attrName>style.visibility</p:attrName>
                                        </p:attrNameLst>
                                      </p:cBhvr>
                                      <p:to>
                                        <p:strVal val="visible"/>
                                      </p:to>
                                    </p:set>
                                    <p:anim calcmode="discrete" valueType="clr">
                                      <p:cBhvr override="childStyle">
                                        <p:cTn id="7" dur="80"/>
                                        <p:tgtEl>
                                          <p:spTgt spid="819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gtEl>
                                        <p:attrNameLst>
                                          <p:attrName>fillcolor</p:attrName>
                                        </p:attrNameLst>
                                      </p:cBhvr>
                                      <p:tavLst>
                                        <p:tav tm="0">
                                          <p:val>
                                            <p:clrVal>
                                              <a:schemeClr val="accent2"/>
                                            </p:clrVal>
                                          </p:val>
                                        </p:tav>
                                        <p:tav tm="50000">
                                          <p:val>
                                            <p:clrVal>
                                              <a:schemeClr val="hlink"/>
                                            </p:clrVal>
                                          </p:val>
                                        </p:tav>
                                      </p:tavLst>
                                    </p:anim>
                                    <p:set>
                                      <p:cBhvr>
                                        <p:cTn id="9" dur="80"/>
                                        <p:tgtEl>
                                          <p:spTgt spid="819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2413" y="142875"/>
            <a:ext cx="49053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5000"/>
              </a:lnSpc>
              <a:buClrTx/>
              <a:buSzTx/>
              <a:buFontTx/>
              <a:buNone/>
            </a:pPr>
            <a:r>
              <a:rPr lang="zh-CN" altLang="en-US" sz="2800">
                <a:solidFill>
                  <a:schemeClr val="hlink"/>
                </a:solidFill>
                <a:latin typeface="Times New Roman" panose="02020603050405020304" pitchFamily="18" charset="0"/>
              </a:rPr>
              <a:t>解：</a:t>
            </a:r>
            <a:r>
              <a:rPr lang="zh-CN" altLang="en-US" sz="2800">
                <a:solidFill>
                  <a:schemeClr val="tx1"/>
                </a:solidFill>
                <a:latin typeface="Times New Roman" panose="02020603050405020304" pitchFamily="18" charset="0"/>
              </a:rPr>
              <a:t>按最佳适应算法，</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2</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50K </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1</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59K </a:t>
            </a:r>
            <a:r>
              <a:rPr lang="zh-CN" altLang="en-US" sz="2800">
                <a:solidFill>
                  <a:schemeClr val="tx1"/>
                </a:solidFill>
                <a:latin typeface="Times New Roman" panose="02020603050405020304" pitchFamily="18" charset="0"/>
              </a:rPr>
              <a:t>；其内存分配图及分配后空闲分区表如下：</a:t>
            </a:r>
          </a:p>
        </p:txBody>
      </p:sp>
      <p:graphicFrame>
        <p:nvGraphicFramePr>
          <p:cNvPr id="35927" name="Group 87"/>
          <p:cNvGraphicFramePr>
            <a:graphicFrameLocks noGrp="1"/>
          </p:cNvGraphicFramePr>
          <p:nvPr/>
        </p:nvGraphicFramePr>
        <p:xfrm>
          <a:off x="5337175" y="646113"/>
          <a:ext cx="3533775" cy="2139950"/>
        </p:xfrm>
        <a:graphic>
          <a:graphicData uri="http://schemas.openxmlformats.org/drawingml/2006/table">
            <a:tbl>
              <a:tblPr/>
              <a:tblGrid>
                <a:gridCol w="1095375"/>
                <a:gridCol w="1217613"/>
                <a:gridCol w="1220787"/>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69" name="Text Box 29"/>
          <p:cNvSpPr txBox="1">
            <a:spLocks noChangeArrowheads="1"/>
          </p:cNvSpPr>
          <p:nvPr/>
        </p:nvSpPr>
        <p:spPr bwMode="auto">
          <a:xfrm>
            <a:off x="5146675" y="188913"/>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100K</a:t>
            </a:r>
            <a:r>
              <a:rPr lang="zh-CN" altLang="en-US" sz="2000">
                <a:solidFill>
                  <a:schemeClr val="tx1"/>
                </a:solidFill>
              </a:rPr>
              <a:t>分配后的空闲分区表</a:t>
            </a:r>
          </a:p>
        </p:txBody>
      </p:sp>
      <p:graphicFrame>
        <p:nvGraphicFramePr>
          <p:cNvPr id="35925" name="Group 85"/>
          <p:cNvGraphicFramePr>
            <a:graphicFrameLocks noGrp="1"/>
          </p:cNvGraphicFramePr>
          <p:nvPr/>
        </p:nvGraphicFramePr>
        <p:xfrm>
          <a:off x="836613" y="4425950"/>
          <a:ext cx="3530600" cy="2139950"/>
        </p:xfrm>
        <a:graphic>
          <a:graphicData uri="http://schemas.openxmlformats.org/drawingml/2006/table">
            <a:tbl>
              <a:tblPr/>
              <a:tblGrid>
                <a:gridCol w="1092200"/>
                <a:gridCol w="1217612"/>
                <a:gridCol w="1220788"/>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96" name="Text Box 56"/>
          <p:cNvSpPr txBox="1">
            <a:spLocks noChangeArrowheads="1"/>
          </p:cNvSpPr>
          <p:nvPr/>
        </p:nvSpPr>
        <p:spPr bwMode="auto">
          <a:xfrm>
            <a:off x="566738" y="3968750"/>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30K</a:t>
            </a:r>
            <a:r>
              <a:rPr lang="zh-CN" altLang="en-US" sz="2000">
                <a:solidFill>
                  <a:schemeClr val="tx1"/>
                </a:solidFill>
              </a:rPr>
              <a:t>分配后的空闲分区表</a:t>
            </a:r>
          </a:p>
        </p:txBody>
      </p:sp>
      <p:graphicFrame>
        <p:nvGraphicFramePr>
          <p:cNvPr id="35924" name="Group 84"/>
          <p:cNvGraphicFramePr>
            <a:graphicFrameLocks noGrp="1"/>
          </p:cNvGraphicFramePr>
          <p:nvPr/>
        </p:nvGraphicFramePr>
        <p:xfrm>
          <a:off x="5295900" y="4051300"/>
          <a:ext cx="3530600" cy="2139950"/>
        </p:xfrm>
        <a:graphic>
          <a:graphicData uri="http://schemas.openxmlformats.org/drawingml/2006/table">
            <a:tbl>
              <a:tblPr/>
              <a:tblGrid>
                <a:gridCol w="1092200"/>
                <a:gridCol w="1217613"/>
                <a:gridCol w="1220787"/>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23" name="Text Box 83"/>
          <p:cNvSpPr txBox="1">
            <a:spLocks noChangeArrowheads="1"/>
          </p:cNvSpPr>
          <p:nvPr/>
        </p:nvSpPr>
        <p:spPr bwMode="auto">
          <a:xfrm>
            <a:off x="5102225" y="3698875"/>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7K</a:t>
            </a:r>
            <a:r>
              <a:rPr lang="zh-CN" altLang="en-US" sz="2000">
                <a:solidFill>
                  <a:schemeClr val="tx1"/>
                </a:solidFill>
              </a:rPr>
              <a:t>分配后的空闲分区表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927"/>
                                        </p:tgtEl>
                                        <p:attrNameLst>
                                          <p:attrName>style.visibility</p:attrName>
                                        </p:attrNameLst>
                                      </p:cBhvr>
                                      <p:to>
                                        <p:strVal val="visible"/>
                                      </p:to>
                                    </p:set>
                                    <p:animEffect transition="in" filter="dissolve">
                                      <p:cBhvr>
                                        <p:cTn id="7" dur="500"/>
                                        <p:tgtEl>
                                          <p:spTgt spid="359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869"/>
                                        </p:tgtEl>
                                        <p:attrNameLst>
                                          <p:attrName>style.visibility</p:attrName>
                                        </p:attrNameLst>
                                      </p:cBhvr>
                                      <p:to>
                                        <p:strVal val="visible"/>
                                      </p:to>
                                    </p:set>
                                    <p:animEffect transition="in" filter="dissolve">
                                      <p:cBhvr>
                                        <p:cTn id="10" dur="500"/>
                                        <p:tgtEl>
                                          <p:spTgt spid="358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896"/>
                                        </p:tgtEl>
                                        <p:attrNameLst>
                                          <p:attrName>style.visibility</p:attrName>
                                        </p:attrNameLst>
                                      </p:cBhvr>
                                      <p:to>
                                        <p:strVal val="visible"/>
                                      </p:to>
                                    </p:set>
                                    <p:animEffect transition="in" filter="dissolve">
                                      <p:cBhvr>
                                        <p:cTn id="15" dur="500"/>
                                        <p:tgtEl>
                                          <p:spTgt spid="35896"/>
                                        </p:tgtEl>
                                      </p:cBhvr>
                                    </p:animEffect>
                                  </p:childTnLst>
                                </p:cTn>
                              </p:par>
                              <p:par>
                                <p:cTn id="16" presetID="9" presetClass="entr" presetSubtype="0" fill="hold" nodeType="withEffect">
                                  <p:stCondLst>
                                    <p:cond delay="0"/>
                                  </p:stCondLst>
                                  <p:childTnLst>
                                    <p:set>
                                      <p:cBhvr>
                                        <p:cTn id="17" dur="1" fill="hold">
                                          <p:stCondLst>
                                            <p:cond delay="0"/>
                                          </p:stCondLst>
                                        </p:cTn>
                                        <p:tgtEl>
                                          <p:spTgt spid="35925"/>
                                        </p:tgtEl>
                                        <p:attrNameLst>
                                          <p:attrName>style.visibility</p:attrName>
                                        </p:attrNameLst>
                                      </p:cBhvr>
                                      <p:to>
                                        <p:strVal val="visible"/>
                                      </p:to>
                                    </p:set>
                                    <p:animEffect transition="in" filter="dissolve">
                                      <p:cBhvr>
                                        <p:cTn id="18" dur="500"/>
                                        <p:tgtEl>
                                          <p:spTgt spid="35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5924"/>
                                        </p:tgtEl>
                                        <p:attrNameLst>
                                          <p:attrName>style.visibility</p:attrName>
                                        </p:attrNameLst>
                                      </p:cBhvr>
                                      <p:to>
                                        <p:strVal val="visible"/>
                                      </p:to>
                                    </p:set>
                                    <p:animEffect transition="in" filter="dissolve">
                                      <p:cBhvr>
                                        <p:cTn id="23" dur="500"/>
                                        <p:tgtEl>
                                          <p:spTgt spid="3592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5923"/>
                                        </p:tgtEl>
                                        <p:attrNameLst>
                                          <p:attrName>style.visibility</p:attrName>
                                        </p:attrNameLst>
                                      </p:cBhvr>
                                      <p:to>
                                        <p:strVal val="visible"/>
                                      </p:to>
                                    </p:set>
                                    <p:animEffect transition="in" filter="dissolve">
                                      <p:cBhvr>
                                        <p:cTn id="26" dur="500"/>
                                        <p:tgtEl>
                                          <p:spTgt spid="3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9" grpId="0"/>
      <p:bldP spid="35896" grpId="0"/>
      <p:bldP spid="3592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987800" y="368300"/>
            <a:ext cx="540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69635" name="Text Box 3"/>
          <p:cNvSpPr txBox="1">
            <a:spLocks noChangeArrowheads="1"/>
          </p:cNvSpPr>
          <p:nvPr/>
        </p:nvSpPr>
        <p:spPr bwMode="auto">
          <a:xfrm>
            <a:off x="2987675" y="2895600"/>
            <a:ext cx="798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69636" name="Text Box 4"/>
          <p:cNvSpPr txBox="1">
            <a:spLocks noChangeArrowheads="1"/>
          </p:cNvSpPr>
          <p:nvPr/>
        </p:nvSpPr>
        <p:spPr bwMode="auto">
          <a:xfrm>
            <a:off x="2987675" y="4114800"/>
            <a:ext cx="798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69637" name="AutoShape 6"/>
          <p:cNvSpPr>
            <a:spLocks noChangeArrowheads="1"/>
          </p:cNvSpPr>
          <p:nvPr/>
        </p:nvSpPr>
        <p:spPr bwMode="auto">
          <a:xfrm>
            <a:off x="950913" y="484188"/>
            <a:ext cx="2800350"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9638" name="Line 7"/>
          <p:cNvSpPr>
            <a:spLocks noChangeShapeType="1"/>
          </p:cNvSpPr>
          <p:nvPr/>
        </p:nvSpPr>
        <p:spPr bwMode="auto">
          <a:xfrm>
            <a:off x="962025" y="3190875"/>
            <a:ext cx="2800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9" name="Text Box 8"/>
          <p:cNvSpPr txBox="1">
            <a:spLocks noChangeArrowheads="1"/>
          </p:cNvSpPr>
          <p:nvPr/>
        </p:nvSpPr>
        <p:spPr bwMode="auto">
          <a:xfrm>
            <a:off x="341313" y="371475"/>
            <a:ext cx="630237"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70000"/>
              </a:lnSpc>
              <a:buClrTx/>
              <a:buSzTx/>
              <a:buFontTx/>
              <a:buNone/>
            </a:pPr>
            <a:r>
              <a:rPr lang="en-US" altLang="zh-CN" sz="1200">
                <a:solidFill>
                  <a:schemeClr val="tx1"/>
                </a:solidFill>
                <a:ea typeface="宋体" panose="02010600030101010101" pitchFamily="2" charset="-122"/>
              </a:rPr>
              <a:t>  20k</a:t>
            </a:r>
          </a:p>
          <a:p>
            <a:pPr algn="r" eaLnBrk="1" hangingPunct="1">
              <a:lnSpc>
                <a:spcPct val="170000"/>
              </a:lnSpc>
              <a:buClrTx/>
              <a:buSzTx/>
              <a:buFontTx/>
              <a:buNone/>
            </a:pPr>
            <a:r>
              <a:rPr lang="en-US" altLang="zh-CN" sz="1200">
                <a:solidFill>
                  <a:schemeClr val="tx1"/>
                </a:solidFill>
                <a:ea typeface="宋体" panose="02010600030101010101" pitchFamily="2" charset="-122"/>
              </a:rPr>
              <a:t>  52k</a:t>
            </a:r>
          </a:p>
          <a:p>
            <a:pPr algn="r" eaLnBrk="1" hangingPunct="1">
              <a:lnSpc>
                <a:spcPct val="22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3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69640" name="Text Box 9"/>
          <p:cNvSpPr txBox="1">
            <a:spLocks noChangeArrowheads="1"/>
          </p:cNvSpPr>
          <p:nvPr/>
        </p:nvSpPr>
        <p:spPr bwMode="auto">
          <a:xfrm>
            <a:off x="1139825" y="142875"/>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(1)</a:t>
            </a:r>
            <a:r>
              <a:rPr lang="zh-CN" altLang="en-US" sz="1800">
                <a:solidFill>
                  <a:schemeClr val="tx1"/>
                </a:solidFill>
                <a:latin typeface="Times New Roman" panose="02020603050405020304" pitchFamily="18" charset="0"/>
                <a:ea typeface="宋体" panose="02010600030101010101" pitchFamily="2" charset="-122"/>
              </a:rPr>
              <a:t>内存分配图</a:t>
            </a:r>
          </a:p>
        </p:txBody>
      </p:sp>
      <p:sp>
        <p:nvSpPr>
          <p:cNvPr id="69641" name="Line 13"/>
          <p:cNvSpPr>
            <a:spLocks noChangeShapeType="1"/>
          </p:cNvSpPr>
          <p:nvPr/>
        </p:nvSpPr>
        <p:spPr bwMode="auto">
          <a:xfrm>
            <a:off x="971550" y="1250950"/>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Line 14"/>
          <p:cNvSpPr>
            <a:spLocks noChangeShapeType="1"/>
          </p:cNvSpPr>
          <p:nvPr/>
        </p:nvSpPr>
        <p:spPr bwMode="auto">
          <a:xfrm flipV="1">
            <a:off x="971550" y="8286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3" name="Line 15"/>
          <p:cNvSpPr>
            <a:spLocks noChangeShapeType="1"/>
          </p:cNvSpPr>
          <p:nvPr/>
        </p:nvSpPr>
        <p:spPr bwMode="auto">
          <a:xfrm>
            <a:off x="971550" y="15144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Line 16"/>
          <p:cNvSpPr>
            <a:spLocks noChangeShapeType="1"/>
          </p:cNvSpPr>
          <p:nvPr/>
        </p:nvSpPr>
        <p:spPr bwMode="auto">
          <a:xfrm>
            <a:off x="971550" y="22002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Text Box 17"/>
          <p:cNvSpPr txBox="1">
            <a:spLocks noChangeArrowheads="1"/>
          </p:cNvSpPr>
          <p:nvPr/>
        </p:nvSpPr>
        <p:spPr bwMode="auto">
          <a:xfrm>
            <a:off x="3671888" y="895350"/>
            <a:ext cx="630237"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70000"/>
              </a:lnSpc>
              <a:buClrTx/>
              <a:buSzTx/>
              <a:buFontTx/>
              <a:buNone/>
            </a:pPr>
            <a:r>
              <a:rPr lang="en-US" altLang="zh-CN" sz="1200">
                <a:solidFill>
                  <a:schemeClr val="tx1"/>
                </a:solidFill>
                <a:ea typeface="宋体" panose="02010600030101010101" pitchFamily="2" charset="-122"/>
              </a:rPr>
              <a:t>50K</a:t>
            </a:r>
          </a:p>
          <a:p>
            <a:pPr eaLnBrk="1" hangingPunct="1">
              <a:lnSpc>
                <a:spcPct val="170000"/>
              </a:lnSpc>
              <a:buClrTx/>
              <a:buSzTx/>
              <a:buFontTx/>
              <a:buNone/>
            </a:pPr>
            <a:r>
              <a:rPr lang="en-US" altLang="zh-CN" sz="1200">
                <a:solidFill>
                  <a:schemeClr val="tx1"/>
                </a:solidFill>
                <a:ea typeface="宋体" panose="02010600030101010101" pitchFamily="2" charset="-122"/>
              </a:rPr>
              <a:t>59K</a:t>
            </a: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50000"/>
              </a:lnSpc>
              <a:buClrTx/>
              <a:buSzTx/>
              <a:buFontTx/>
              <a:buNone/>
            </a:pPr>
            <a:r>
              <a:rPr lang="en-US" altLang="zh-CN" sz="1200">
                <a:solidFill>
                  <a:schemeClr val="tx1"/>
                </a:solidFill>
                <a:ea typeface="宋体" panose="02010600030101010101" pitchFamily="2" charset="-122"/>
              </a:rPr>
              <a:t>160K</a:t>
            </a:r>
          </a:p>
          <a:p>
            <a:pPr eaLnBrk="1" hangingPunct="1">
              <a:lnSpc>
                <a:spcPct val="180000"/>
              </a:lnSpc>
              <a:buClrTx/>
              <a:buSzTx/>
              <a:buFontTx/>
              <a:buNone/>
            </a:pPr>
            <a:endParaRPr lang="en-US" altLang="zh-CN" sz="1200">
              <a:solidFill>
                <a:schemeClr val="tx1"/>
              </a:solidFill>
              <a:ea typeface="宋体" panose="02010600030101010101" pitchFamily="2" charset="-122"/>
            </a:endParaRP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70000"/>
              </a:lnSpc>
              <a:buClrTx/>
              <a:buSzTx/>
              <a:buFontTx/>
              <a:buNone/>
            </a:pPr>
            <a:endParaRPr lang="zh-CN" altLang="en-US" sz="1200">
              <a:solidFill>
                <a:schemeClr val="tx1"/>
              </a:solidFill>
              <a:ea typeface="宋体" panose="02010600030101010101" pitchFamily="2" charset="-122"/>
            </a:endParaRPr>
          </a:p>
        </p:txBody>
      </p:sp>
      <p:graphicFrame>
        <p:nvGraphicFramePr>
          <p:cNvPr id="36909" name="Group 45"/>
          <p:cNvGraphicFramePr>
            <a:graphicFrameLocks noGrp="1"/>
          </p:cNvGraphicFramePr>
          <p:nvPr/>
        </p:nvGraphicFramePr>
        <p:xfrm>
          <a:off x="4527550" y="901700"/>
          <a:ext cx="3870325" cy="2911475"/>
        </p:xfrm>
        <a:graphic>
          <a:graphicData uri="http://schemas.openxmlformats.org/drawingml/2006/table">
            <a:tbl>
              <a:tblPr/>
              <a:tblGrid>
                <a:gridCol w="1196975"/>
                <a:gridCol w="1335088"/>
                <a:gridCol w="1338262"/>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2" name="Rectangle 48"/>
          <p:cNvSpPr>
            <a:spLocks noGrp="1" noChangeArrowheads="1"/>
          </p:cNvSpPr>
          <p:nvPr>
            <p:ph type="body" idx="1"/>
          </p:nvPr>
        </p:nvSpPr>
        <p:spPr>
          <a:xfrm>
            <a:off x="161925" y="4014788"/>
            <a:ext cx="8763000" cy="2339975"/>
          </a:xfrm>
        </p:spPr>
        <p:txBody>
          <a:bodyPr/>
          <a:lstStyle/>
          <a:p>
            <a:pPr eaLnBrk="1" hangingPunct="1">
              <a:lnSpc>
                <a:spcPct val="105000"/>
              </a:lnSpc>
            </a:pPr>
            <a:r>
              <a:rPr lang="zh-CN" altLang="en-US" smtClean="0">
                <a:solidFill>
                  <a:schemeClr val="hlink"/>
                </a:solidFill>
                <a:sym typeface="Arial" panose="020B0604020202020204" pitchFamily="34" charset="0"/>
              </a:rPr>
              <a:t>最佳适应算法的</a:t>
            </a:r>
            <a:r>
              <a:rPr lang="zh-CN" altLang="en-US" smtClean="0">
                <a:solidFill>
                  <a:schemeClr val="hlink"/>
                </a:solidFill>
              </a:rPr>
              <a:t>特点</a:t>
            </a:r>
          </a:p>
          <a:p>
            <a:pPr lvl="1" eaLnBrk="1" hangingPunct="1">
              <a:lnSpc>
                <a:spcPct val="105000"/>
              </a:lnSpc>
            </a:pPr>
            <a:r>
              <a:rPr lang="zh-CN" altLang="en-US" sz="3400" smtClean="0">
                <a:solidFill>
                  <a:srgbClr val="0000CC"/>
                </a:solidFill>
                <a:latin typeface="Times New Roman" panose="02020603050405020304" pitchFamily="18" charset="0"/>
              </a:rPr>
              <a:t>用最小空间满足要求。从个别来看，外部碎片较小，但从整体来看，会形成较多外部碎片。</a:t>
            </a:r>
          </a:p>
        </p:txBody>
      </p:sp>
      <p:sp>
        <p:nvSpPr>
          <p:cNvPr id="69673" name="Rectangle 37"/>
          <p:cNvSpPr>
            <a:spLocks noChangeArrowheads="1"/>
          </p:cNvSpPr>
          <p:nvPr/>
        </p:nvSpPr>
        <p:spPr bwMode="auto">
          <a:xfrm>
            <a:off x="971550" y="1517650"/>
            <a:ext cx="2755900" cy="3556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69674" name="Rectangle 38"/>
          <p:cNvSpPr>
            <a:spLocks noChangeArrowheads="1"/>
          </p:cNvSpPr>
          <p:nvPr/>
        </p:nvSpPr>
        <p:spPr bwMode="auto">
          <a:xfrm>
            <a:off x="971550" y="806450"/>
            <a:ext cx="2755900" cy="3556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69675" name="Rectangle 39"/>
          <p:cNvSpPr>
            <a:spLocks noChangeArrowheads="1"/>
          </p:cNvSpPr>
          <p:nvPr/>
        </p:nvSpPr>
        <p:spPr bwMode="auto">
          <a:xfrm>
            <a:off x="971550" y="1250950"/>
            <a:ext cx="27559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p:txBody>
          <a:bodyPr/>
          <a:lstStyle/>
          <a:p>
            <a:pPr marL="609600" indent="-609600" eaLnBrk="1" hangingPunct="1">
              <a:lnSpc>
                <a:spcPct val="130000"/>
              </a:lnSpc>
              <a:buClr>
                <a:srgbClr val="FF0066"/>
              </a:buClr>
              <a:buSzPct val="105000"/>
            </a:pPr>
            <a:r>
              <a:rPr lang="zh-CN" altLang="en-US" smtClean="0">
                <a:latin typeface="华文隶书" panose="02010800040101010101" pitchFamily="2" charset="-122"/>
              </a:rPr>
              <a:t>分配算法</a:t>
            </a:r>
          </a:p>
          <a:p>
            <a:pPr marL="1066800" lvl="1" indent="-609600" eaLnBrk="1" hangingPunct="1">
              <a:lnSpc>
                <a:spcPct val="130000"/>
              </a:lnSpc>
              <a:buClr>
                <a:srgbClr val="FF0066"/>
              </a:buClr>
              <a:buSzPct val="105000"/>
              <a:buFont typeface="Wingdings" panose="05000000000000000000" pitchFamily="2" charset="2"/>
              <a:buAutoNum type="circleNumDbPlain" startAt="4"/>
            </a:pPr>
            <a:r>
              <a:rPr lang="zh-CN" altLang="en-US" smtClean="0">
                <a:latin typeface="华文隶书" panose="02010800040101010101" pitchFamily="2" charset="-122"/>
              </a:rPr>
              <a:t>最坏适应算法</a:t>
            </a:r>
            <a:endParaRPr lang="zh-CN" altLang="en-US" smtClean="0">
              <a:latin typeface="Times New Roman" panose="02020603050405020304" pitchFamily="18" charset="0"/>
            </a:endParaRP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空闲分区</a:t>
            </a:r>
            <a:r>
              <a:rPr lang="zh-CN" altLang="en-US" smtClean="0">
                <a:solidFill>
                  <a:schemeClr val="hlink"/>
                </a:solidFill>
                <a:latin typeface="Times New Roman" panose="02020603050405020304" pitchFamily="18" charset="0"/>
              </a:rPr>
              <a:t>按容量递减</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a:t>
            </a:r>
            <a:r>
              <a:rPr lang="zh-CN" altLang="en-US" smtClean="0">
                <a:solidFill>
                  <a:schemeClr val="tx1"/>
                </a:solidFill>
                <a:latin typeface="Times New Roman" panose="02020603050405020304" pitchFamily="18" charset="0"/>
              </a:rPr>
              <a:t>顺序查找，直到找到第一个比之大的空闲分区为止。</a:t>
            </a: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分配后，所有空闲分区要重新进行排序。</a:t>
            </a:r>
          </a:p>
        </p:txBody>
      </p:sp>
      <p:sp>
        <p:nvSpPr>
          <p:cNvPr id="71683" name="Rectangle 3"/>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fade">
                                      <p:cBhvr>
                                        <p:cTn id="7" dur="500">
                                          <p:stCondLst>
                                            <p:cond delay="0"/>
                                          </p:stCondLst>
                                        </p:cTn>
                                        <p:tgtEl>
                                          <p:spTgt spid="378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stCondLst>
                                            <p:cond delay="0"/>
                                          </p:stCondLst>
                                        </p:cTn>
                                        <p:tgtEl>
                                          <p:spTgt spid="378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7890">
                                            <p:txEl>
                                              <p:pRg st="3" end="3"/>
                                            </p:txEl>
                                          </p:spTgt>
                                        </p:tgtEl>
                                        <p:attrNameLst>
                                          <p:attrName>style.visibility</p:attrName>
                                        </p:attrNameLst>
                                      </p:cBhvr>
                                      <p:to>
                                        <p:strVal val="visible"/>
                                      </p:to>
                                    </p:set>
                                    <p:animEffect transition="in" filter="fade">
                                      <p:cBhvr>
                                        <p:cTn id="17" dur="500">
                                          <p:stCondLst>
                                            <p:cond delay="0"/>
                                          </p:stCondLst>
                                        </p:cTn>
                                        <p:tgtEl>
                                          <p:spTgt spid="3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graphicFrame>
        <p:nvGraphicFramePr>
          <p:cNvPr id="38944" name="Group 32"/>
          <p:cNvGraphicFramePr>
            <a:graphicFrameLocks noGrp="1"/>
          </p:cNvGraphicFramePr>
          <p:nvPr>
            <p:ph idx="4294967295"/>
          </p:nvPr>
        </p:nvGraphicFramePr>
        <p:xfrm>
          <a:off x="4103688" y="3538538"/>
          <a:ext cx="4113212" cy="2911475"/>
        </p:xfrm>
        <a:graphic>
          <a:graphicData uri="http://schemas.openxmlformats.org/drawingml/2006/table">
            <a:tbl>
              <a:tblPr/>
              <a:tblGrid>
                <a:gridCol w="1271587"/>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57" name="Text Box 29"/>
          <p:cNvSpPr txBox="1">
            <a:spLocks noChangeArrowheads="1"/>
          </p:cNvSpPr>
          <p:nvPr/>
        </p:nvSpPr>
        <p:spPr bwMode="auto">
          <a:xfrm>
            <a:off x="1106488" y="5049838"/>
            <a:ext cx="2819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a:t>空闲分区表</a:t>
            </a:r>
          </a:p>
        </p:txBody>
      </p:sp>
      <p:sp>
        <p:nvSpPr>
          <p:cNvPr id="73758" name="Text Box 30"/>
          <p:cNvSpPr txBox="1">
            <a:spLocks noChangeArrowheads="1"/>
          </p:cNvSpPr>
          <p:nvPr/>
        </p:nvSpPr>
        <p:spPr bwMode="auto">
          <a:xfrm>
            <a:off x="431800" y="954088"/>
            <a:ext cx="8461375"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chemeClr val="hlink"/>
              </a:buClr>
              <a:buSzTx/>
              <a:buFontTx/>
              <a:buAutoNum type="circleNumDbPlain" startAt="4"/>
            </a:pPr>
            <a:r>
              <a:rPr lang="zh-CN" altLang="en-US">
                <a:latin typeface="华文隶书" panose="02010800040101010101" pitchFamily="2" charset="-122"/>
                <a:sym typeface="Arial" panose="020B0604020202020204" pitchFamily="34" charset="0"/>
              </a:rPr>
              <a:t>最坏适应算法</a:t>
            </a:r>
          </a:p>
          <a:p>
            <a:pPr eaLnBrk="1" hangingPunct="1">
              <a:buClrTx/>
              <a:buSzTx/>
              <a:buFontTx/>
              <a:buNone/>
            </a:pPr>
            <a:r>
              <a:rPr lang="zh-CN" altLang="en-US">
                <a:solidFill>
                  <a:schemeClr val="hlink"/>
                </a:solidFill>
                <a:latin typeface="Times New Roman" panose="02020603050405020304" pitchFamily="18" charset="0"/>
              </a:rPr>
              <a:t>例：</a:t>
            </a:r>
            <a:r>
              <a:rPr lang="zh-CN" altLang="en-US">
                <a:solidFill>
                  <a:schemeClr val="tx1"/>
                </a:solidFill>
                <a:latin typeface="Times New Roman" panose="02020603050405020304" pitchFamily="18" charset="0"/>
              </a:rPr>
              <a:t>系统中的空闲分区表如下，现有三个作业分配申请内存空间</a:t>
            </a:r>
            <a:r>
              <a:rPr lang="en-US" altLang="zh-CN">
                <a:solidFill>
                  <a:schemeClr val="tx1"/>
                </a:solidFill>
                <a:latin typeface="Times New Roman" panose="02020603050405020304" pitchFamily="18" charset="0"/>
              </a:rPr>
              <a:t>100K</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30K</a:t>
            </a:r>
            <a:r>
              <a:rPr lang="zh-CN" altLang="en-US">
                <a:solidFill>
                  <a:schemeClr val="tx1"/>
                </a:solidFill>
                <a:latin typeface="Times New Roman" panose="02020603050405020304" pitchFamily="18" charset="0"/>
              </a:rPr>
              <a:t>及</a:t>
            </a:r>
            <a:r>
              <a:rPr lang="en-US" altLang="zh-CN">
                <a:solidFill>
                  <a:schemeClr val="tx1"/>
                </a:solidFill>
                <a:latin typeface="Times New Roman" panose="02020603050405020304" pitchFamily="18" charset="0"/>
              </a:rPr>
              <a:t>7K</a:t>
            </a:r>
            <a:r>
              <a:rPr lang="zh-CN" altLang="en-US">
                <a:solidFill>
                  <a:schemeClr val="tx1"/>
                </a:solidFill>
                <a:latin typeface="Times New Roman" panose="02020603050405020304" pitchFamily="18" charset="0"/>
              </a:rPr>
              <a:t>。给出按最坏适应算法的内存分配情况及分配后空闲分区表。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020" name="Group 84"/>
          <p:cNvGraphicFramePr>
            <a:graphicFrameLocks noGrp="1"/>
          </p:cNvGraphicFramePr>
          <p:nvPr/>
        </p:nvGraphicFramePr>
        <p:xfrm>
          <a:off x="823913" y="4487863"/>
          <a:ext cx="3276600" cy="2139950"/>
        </p:xfrm>
        <a:graphic>
          <a:graphicData uri="http://schemas.openxmlformats.org/drawingml/2006/table">
            <a:tbl>
              <a:tblPr/>
              <a:tblGrid>
                <a:gridCol w="1012825"/>
                <a:gridCol w="1130300"/>
                <a:gridCol w="1133475"/>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80" name="Text Box 28"/>
          <p:cNvSpPr txBox="1">
            <a:spLocks noChangeArrowheads="1"/>
          </p:cNvSpPr>
          <p:nvPr/>
        </p:nvSpPr>
        <p:spPr bwMode="auto">
          <a:xfrm>
            <a:off x="671513" y="40306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100K</a:t>
            </a:r>
            <a:r>
              <a:rPr lang="zh-CN" altLang="en-US" sz="2000">
                <a:solidFill>
                  <a:schemeClr val="tx1"/>
                </a:solidFill>
              </a:rPr>
              <a:t>分配后的空闲分区表</a:t>
            </a:r>
          </a:p>
        </p:txBody>
      </p:sp>
      <p:graphicFrame>
        <p:nvGraphicFramePr>
          <p:cNvPr id="40021" name="Group 85"/>
          <p:cNvGraphicFramePr>
            <a:graphicFrameLocks noGrp="1"/>
          </p:cNvGraphicFramePr>
          <p:nvPr/>
        </p:nvGraphicFramePr>
        <p:xfrm>
          <a:off x="5391150" y="1006475"/>
          <a:ext cx="3276600" cy="2170113"/>
        </p:xfrm>
        <a:graphic>
          <a:graphicData uri="http://schemas.openxmlformats.org/drawingml/2006/table">
            <a:tbl>
              <a:tblPr/>
              <a:tblGrid>
                <a:gridCol w="1012825"/>
                <a:gridCol w="1130300"/>
                <a:gridCol w="1133475"/>
              </a:tblGrid>
              <a:tr h="401756">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201k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310k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7" name="Text Box 55"/>
          <p:cNvSpPr txBox="1">
            <a:spLocks noChangeArrowheads="1"/>
          </p:cNvSpPr>
          <p:nvPr/>
        </p:nvSpPr>
        <p:spPr bwMode="auto">
          <a:xfrm>
            <a:off x="5292725" y="549275"/>
            <a:ext cx="3509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30K</a:t>
            </a:r>
            <a:r>
              <a:rPr lang="zh-CN" altLang="en-US" sz="2000">
                <a:solidFill>
                  <a:schemeClr val="tx1"/>
                </a:solidFill>
              </a:rPr>
              <a:t>分配后的空闲分区表</a:t>
            </a:r>
          </a:p>
        </p:txBody>
      </p:sp>
      <p:graphicFrame>
        <p:nvGraphicFramePr>
          <p:cNvPr id="40022" name="Group 86"/>
          <p:cNvGraphicFramePr>
            <a:graphicFrameLocks noGrp="1"/>
          </p:cNvGraphicFramePr>
          <p:nvPr/>
        </p:nvGraphicFramePr>
        <p:xfrm>
          <a:off x="5280025" y="4321175"/>
          <a:ext cx="3490913" cy="2139950"/>
        </p:xfrm>
        <a:graphic>
          <a:graphicData uri="http://schemas.openxmlformats.org/drawingml/2006/table">
            <a:tbl>
              <a:tblPr/>
              <a:tblGrid>
                <a:gridCol w="1079500"/>
                <a:gridCol w="1203325"/>
                <a:gridCol w="1208088"/>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194k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317k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34" name="Text Box 82"/>
          <p:cNvSpPr txBox="1">
            <a:spLocks noChangeArrowheads="1"/>
          </p:cNvSpPr>
          <p:nvPr/>
        </p:nvSpPr>
        <p:spPr bwMode="auto">
          <a:xfrm>
            <a:off x="5127625" y="396875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7K</a:t>
            </a:r>
            <a:r>
              <a:rPr lang="zh-CN" altLang="en-US" sz="2000">
                <a:solidFill>
                  <a:schemeClr val="tx1"/>
                </a:solidFill>
              </a:rPr>
              <a:t>分配后的空闲分区表</a:t>
            </a:r>
          </a:p>
        </p:txBody>
      </p:sp>
      <p:sp>
        <p:nvSpPr>
          <p:cNvPr id="74835" name="Text Box 83"/>
          <p:cNvSpPr txBox="1">
            <a:spLocks noChangeArrowheads="1"/>
          </p:cNvSpPr>
          <p:nvPr/>
        </p:nvSpPr>
        <p:spPr bwMode="auto">
          <a:xfrm>
            <a:off x="296863" y="188913"/>
            <a:ext cx="4860925"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r>
              <a:rPr lang="zh-CN" altLang="en-US" sz="2400">
                <a:solidFill>
                  <a:schemeClr val="hlink"/>
                </a:solidFill>
                <a:latin typeface="Times New Roman" panose="02020603050405020304" pitchFamily="18" charset="0"/>
              </a:rPr>
              <a:t>解：</a:t>
            </a:r>
            <a:r>
              <a:rPr lang="zh-CN" altLang="en-US" sz="2400">
                <a:solidFill>
                  <a:schemeClr val="tx1"/>
                </a:solidFill>
                <a:latin typeface="Times New Roman" panose="02020603050405020304" pitchFamily="18" charset="0"/>
              </a:rPr>
              <a:t>按最坏适应算法， </a:t>
            </a:r>
          </a:p>
          <a:p>
            <a:pPr eaLnBrk="1" hangingPunct="1">
              <a:lnSpc>
                <a:spcPct val="110000"/>
              </a:lnSpc>
              <a:buClrTx/>
              <a:buSzTx/>
              <a:buFontTx/>
              <a:buNone/>
            </a:pPr>
            <a:r>
              <a:rPr lang="zh-CN" altLang="en-US" sz="2400">
                <a:solidFill>
                  <a:schemeClr val="folHlink"/>
                </a:solidFill>
                <a:latin typeface="Times New Roman" panose="02020603050405020304" pitchFamily="18" charset="0"/>
              </a:rPr>
              <a:t>申请作业</a:t>
            </a:r>
            <a:r>
              <a:rPr lang="en-US" altLang="zh-CN" sz="2400">
                <a:solidFill>
                  <a:schemeClr val="folHlink"/>
                </a:solidFill>
                <a:latin typeface="Times New Roman" panose="02020603050405020304" pitchFamily="18" charset="0"/>
              </a:rPr>
              <a:t>100k</a:t>
            </a:r>
            <a:r>
              <a:rPr lang="zh-CN" altLang="en-US" sz="2400">
                <a:solidFill>
                  <a:schemeClr val="tx1"/>
                </a:solidFill>
                <a:latin typeface="Times New Roman" panose="02020603050405020304" pitchFamily="18" charset="0"/>
              </a:rPr>
              <a:t>，分配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231k,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280K</a:t>
            </a:r>
            <a:r>
              <a:rPr lang="zh-CN" altLang="en-US" sz="2400">
                <a:solidFill>
                  <a:schemeClr val="tx1"/>
                </a:solidFill>
                <a:latin typeface="Times New Roman" panose="02020603050405020304" pitchFamily="18" charset="0"/>
              </a:rPr>
              <a:t>；</a:t>
            </a:r>
            <a:r>
              <a:rPr lang="zh-CN" altLang="en-US" sz="2400">
                <a:solidFill>
                  <a:schemeClr val="folHlink"/>
                </a:solidFill>
                <a:latin typeface="Times New Roman" panose="02020603050405020304" pitchFamily="18" charset="0"/>
              </a:rPr>
              <a:t>    申请作业</a:t>
            </a:r>
            <a:r>
              <a:rPr lang="en-US" altLang="zh-CN" sz="2400">
                <a:solidFill>
                  <a:schemeClr val="folHlink"/>
                </a:solidFill>
                <a:latin typeface="Times New Roman" panose="02020603050405020304" pitchFamily="18" charset="0"/>
              </a:rPr>
              <a:t>30k</a:t>
            </a:r>
            <a:r>
              <a:rPr lang="zh-CN" altLang="en-US" sz="2400">
                <a:solidFill>
                  <a:schemeClr val="tx1"/>
                </a:solidFill>
                <a:latin typeface="Times New Roman" panose="02020603050405020304" pitchFamily="18" charset="0"/>
              </a:rPr>
              <a:t>，  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201k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310K </a:t>
            </a:r>
            <a:r>
              <a:rPr lang="zh-CN" altLang="en-US" sz="2400">
                <a:solidFill>
                  <a:schemeClr val="tx1"/>
                </a:solidFill>
                <a:latin typeface="Times New Roman" panose="02020603050405020304" pitchFamily="18" charset="0"/>
              </a:rPr>
              <a:t>；</a:t>
            </a:r>
            <a:r>
              <a:rPr lang="zh-CN" altLang="en-US" sz="2400">
                <a:solidFill>
                  <a:schemeClr val="folHlink"/>
                </a:solidFill>
                <a:latin typeface="Times New Roman" panose="02020603050405020304" pitchFamily="18" charset="0"/>
              </a:rPr>
              <a:t>    申请作业</a:t>
            </a:r>
            <a:r>
              <a:rPr lang="en-US" altLang="zh-CN" sz="2400">
                <a:solidFill>
                  <a:schemeClr val="folHlink"/>
                </a:solidFill>
                <a:latin typeface="Times New Roman" panose="02020603050405020304" pitchFamily="18" charset="0"/>
              </a:rPr>
              <a:t>7k</a:t>
            </a:r>
            <a:r>
              <a:rPr lang="zh-CN" altLang="en-US" sz="2400">
                <a:solidFill>
                  <a:schemeClr val="tx1"/>
                </a:solidFill>
                <a:latin typeface="Times New Roman" panose="02020603050405020304" pitchFamily="18" charset="0"/>
              </a:rPr>
              <a:t>，    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194k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317K </a:t>
            </a:r>
            <a:r>
              <a:rPr lang="zh-CN" altLang="en-US" sz="2400">
                <a:solidFill>
                  <a:schemeClr val="tx1"/>
                </a:solidFill>
                <a:latin typeface="Times New Roman" panose="02020603050405020304" pitchFamily="18" charset="0"/>
              </a:rPr>
              <a:t>；其内存分配图及分配后空闲分区表如下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008" name="Group 48"/>
          <p:cNvGraphicFramePr>
            <a:graphicFrameLocks noGrp="1"/>
          </p:cNvGraphicFramePr>
          <p:nvPr/>
        </p:nvGraphicFramePr>
        <p:xfrm>
          <a:off x="4648200" y="1317625"/>
          <a:ext cx="4113213" cy="2911475"/>
        </p:xfrm>
        <a:graphic>
          <a:graphicData uri="http://schemas.openxmlformats.org/drawingml/2006/table">
            <a:tbl>
              <a:tblPr/>
              <a:tblGrid>
                <a:gridCol w="1271588"/>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194k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317k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04" name="Text Box 28"/>
          <p:cNvSpPr txBox="1">
            <a:spLocks noChangeArrowheads="1"/>
          </p:cNvSpPr>
          <p:nvPr/>
        </p:nvSpPr>
        <p:spPr bwMode="auto">
          <a:xfrm>
            <a:off x="4572000" y="860425"/>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75805" name="Text Box 29"/>
          <p:cNvSpPr txBox="1">
            <a:spLocks noChangeArrowheads="1"/>
          </p:cNvSpPr>
          <p:nvPr/>
        </p:nvSpPr>
        <p:spPr bwMode="auto">
          <a:xfrm>
            <a:off x="2867025" y="276542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b="0">
              <a:solidFill>
                <a:schemeClr val="tx1"/>
              </a:solidFill>
              <a:ea typeface="宋体" panose="02010600030101010101" pitchFamily="2" charset="-122"/>
            </a:endParaRPr>
          </a:p>
        </p:txBody>
      </p:sp>
      <p:sp>
        <p:nvSpPr>
          <p:cNvPr id="75806" name="Text Box 30"/>
          <p:cNvSpPr txBox="1">
            <a:spLocks noChangeArrowheads="1"/>
          </p:cNvSpPr>
          <p:nvPr/>
        </p:nvSpPr>
        <p:spPr bwMode="auto">
          <a:xfrm>
            <a:off x="2867025" y="322262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b="0">
                <a:solidFill>
                  <a:schemeClr val="tx1"/>
                </a:solidFill>
                <a:ea typeface="宋体" panose="02010600030101010101" pitchFamily="2" charset="-122"/>
              </a:rPr>
              <a:t>3</a:t>
            </a:r>
          </a:p>
        </p:txBody>
      </p:sp>
      <p:sp>
        <p:nvSpPr>
          <p:cNvPr id="75807" name="AutoShape 32"/>
          <p:cNvSpPr>
            <a:spLocks noChangeArrowheads="1"/>
          </p:cNvSpPr>
          <p:nvPr/>
        </p:nvSpPr>
        <p:spPr bwMode="auto">
          <a:xfrm>
            <a:off x="1676400" y="479425"/>
            <a:ext cx="2370138" cy="4002088"/>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08" name="Line 33"/>
          <p:cNvSpPr>
            <a:spLocks noChangeShapeType="1"/>
          </p:cNvSpPr>
          <p:nvPr/>
        </p:nvSpPr>
        <p:spPr bwMode="auto">
          <a:xfrm>
            <a:off x="1676400" y="3603625"/>
            <a:ext cx="23701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9" name="Text Box 34"/>
          <p:cNvSpPr txBox="1">
            <a:spLocks noChangeArrowheads="1"/>
          </p:cNvSpPr>
          <p:nvPr/>
        </p:nvSpPr>
        <p:spPr bwMode="auto">
          <a:xfrm>
            <a:off x="1143000" y="327025"/>
            <a:ext cx="5334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b="0">
                <a:solidFill>
                  <a:schemeClr val="tx1"/>
                </a:solidFill>
                <a:ea typeface="宋体" panose="02010600030101010101" pitchFamily="2" charset="-122"/>
              </a:rPr>
              <a:t>    </a:t>
            </a:r>
            <a:r>
              <a:rPr lang="en-US" altLang="zh-CN" sz="1200" b="0">
                <a:solidFill>
                  <a:schemeClr val="tx1"/>
                </a:solidFill>
                <a:ea typeface="宋体" panose="02010600030101010101" pitchFamily="2" charset="-122"/>
              </a:rPr>
              <a:t>0k</a:t>
            </a:r>
          </a:p>
          <a:p>
            <a:pPr algn="r" eaLnBrk="1" hangingPunct="1">
              <a:lnSpc>
                <a:spcPct val="170000"/>
              </a:lnSpc>
              <a:buClrTx/>
              <a:buSzTx/>
              <a:buFontTx/>
              <a:buNone/>
            </a:pPr>
            <a:r>
              <a:rPr lang="en-US" altLang="zh-CN" sz="1200" b="0">
                <a:solidFill>
                  <a:schemeClr val="tx1"/>
                </a:solidFill>
                <a:ea typeface="宋体" panose="02010600030101010101" pitchFamily="2" charset="-122"/>
              </a:rPr>
              <a:t>  20k</a:t>
            </a:r>
          </a:p>
          <a:p>
            <a:pPr algn="r" eaLnBrk="1" hangingPunct="1">
              <a:lnSpc>
                <a:spcPct val="7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r>
              <a:rPr lang="en-US" altLang="zh-CN" sz="1200" b="0">
                <a:solidFill>
                  <a:schemeClr val="tx1"/>
                </a:solidFill>
                <a:ea typeface="宋体" panose="02010600030101010101" pitchFamily="2" charset="-122"/>
              </a:rPr>
              <a:t>  52k</a:t>
            </a:r>
          </a:p>
          <a:p>
            <a:pPr algn="r" eaLnBrk="1" hangingPunct="1">
              <a:lnSpc>
                <a:spcPct val="200000"/>
              </a:lnSpc>
              <a:buClrTx/>
              <a:buSzTx/>
              <a:buFontTx/>
              <a:buNone/>
            </a:pPr>
            <a:r>
              <a:rPr lang="en-US" altLang="zh-CN" sz="1200" b="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r>
              <a:rPr lang="en-US" altLang="zh-CN" sz="1200" b="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9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50000"/>
              </a:lnSpc>
              <a:buClrTx/>
              <a:buSzTx/>
              <a:buFontTx/>
              <a:buNone/>
            </a:pPr>
            <a:endParaRPr lang="en-US" altLang="zh-CN" sz="1200" b="0">
              <a:solidFill>
                <a:schemeClr val="tx1"/>
              </a:solidFill>
              <a:ea typeface="宋体" panose="02010600030101010101" pitchFamily="2" charset="-122"/>
            </a:endParaRPr>
          </a:p>
          <a:p>
            <a:pPr algn="r" eaLnBrk="1" hangingPunct="1">
              <a:lnSpc>
                <a:spcPct val="150000"/>
              </a:lnSpc>
              <a:buClrTx/>
              <a:buSzTx/>
              <a:buFontTx/>
              <a:buNone/>
            </a:pPr>
            <a:endParaRPr lang="en-US" altLang="zh-CN" sz="1200" b="0">
              <a:solidFill>
                <a:schemeClr val="tx1"/>
              </a:solidFill>
              <a:ea typeface="宋体" panose="02010600030101010101" pitchFamily="2" charset="-122"/>
            </a:endParaRPr>
          </a:p>
          <a:p>
            <a:pPr algn="r" eaLnBrk="1" hangingPunct="1">
              <a:lnSpc>
                <a:spcPct val="120000"/>
              </a:lnSpc>
              <a:buClrTx/>
              <a:buSzTx/>
              <a:buFontTx/>
              <a:buNone/>
            </a:pPr>
            <a:r>
              <a:rPr lang="en-US" altLang="zh-CN" sz="1200" b="0">
                <a:solidFill>
                  <a:schemeClr val="tx1"/>
                </a:solidFill>
                <a:ea typeface="宋体" panose="02010600030101010101" pitchFamily="2" charset="-122"/>
              </a:rPr>
              <a:t>511k</a:t>
            </a:r>
          </a:p>
        </p:txBody>
      </p:sp>
      <p:sp>
        <p:nvSpPr>
          <p:cNvPr id="75810" name="Text Box 35"/>
          <p:cNvSpPr txBox="1">
            <a:spLocks noChangeArrowheads="1"/>
          </p:cNvSpPr>
          <p:nvPr/>
        </p:nvSpPr>
        <p:spPr bwMode="auto">
          <a:xfrm>
            <a:off x="1819275" y="98425"/>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(1)</a:t>
            </a:r>
            <a:r>
              <a:rPr lang="zh-CN" altLang="en-US" sz="1800">
                <a:solidFill>
                  <a:schemeClr val="tx1"/>
                </a:solidFill>
                <a:latin typeface="Times New Roman" panose="02020603050405020304" pitchFamily="18" charset="0"/>
                <a:ea typeface="宋体" panose="02010600030101010101" pitchFamily="2" charset="-122"/>
              </a:rPr>
              <a:t>内存分配图</a:t>
            </a:r>
          </a:p>
        </p:txBody>
      </p:sp>
      <p:sp>
        <p:nvSpPr>
          <p:cNvPr id="75811" name="Rectangle 36"/>
          <p:cNvSpPr>
            <a:spLocks noChangeArrowheads="1"/>
          </p:cNvSpPr>
          <p:nvPr/>
        </p:nvSpPr>
        <p:spPr bwMode="auto">
          <a:xfrm flipV="1">
            <a:off x="1676400" y="2613025"/>
            <a:ext cx="2362200" cy="304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2" name="Rectangle 37"/>
          <p:cNvSpPr>
            <a:spLocks noChangeArrowheads="1"/>
          </p:cNvSpPr>
          <p:nvPr/>
        </p:nvSpPr>
        <p:spPr bwMode="auto">
          <a:xfrm flipV="1">
            <a:off x="1676400" y="2079625"/>
            <a:ext cx="23622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3" name="Rectangle 38"/>
          <p:cNvSpPr>
            <a:spLocks noChangeArrowheads="1"/>
          </p:cNvSpPr>
          <p:nvPr/>
        </p:nvSpPr>
        <p:spPr bwMode="auto">
          <a:xfrm flipV="1">
            <a:off x="1676400" y="2917825"/>
            <a:ext cx="2362200" cy="152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4" name="Line 39"/>
          <p:cNvSpPr>
            <a:spLocks noChangeShapeType="1"/>
          </p:cNvSpPr>
          <p:nvPr/>
        </p:nvSpPr>
        <p:spPr bwMode="auto">
          <a:xfrm>
            <a:off x="1676400" y="10890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5" name="Line 40"/>
          <p:cNvSpPr>
            <a:spLocks noChangeShapeType="1"/>
          </p:cNvSpPr>
          <p:nvPr/>
        </p:nvSpPr>
        <p:spPr bwMode="auto">
          <a:xfrm flipV="1">
            <a:off x="1676400" y="7842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6" name="Line 41"/>
          <p:cNvSpPr>
            <a:spLocks noChangeShapeType="1"/>
          </p:cNvSpPr>
          <p:nvPr/>
        </p:nvSpPr>
        <p:spPr bwMode="auto">
          <a:xfrm>
            <a:off x="1676400" y="14700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7" name="Line 42"/>
          <p:cNvSpPr>
            <a:spLocks noChangeShapeType="1"/>
          </p:cNvSpPr>
          <p:nvPr/>
        </p:nvSpPr>
        <p:spPr bwMode="auto">
          <a:xfrm>
            <a:off x="1676400" y="20796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8" name="Text Box 43"/>
          <p:cNvSpPr txBox="1">
            <a:spLocks noChangeArrowheads="1"/>
          </p:cNvSpPr>
          <p:nvPr/>
        </p:nvSpPr>
        <p:spPr bwMode="auto">
          <a:xfrm>
            <a:off x="4038600" y="631825"/>
            <a:ext cx="5334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30000"/>
              </a:lnSpc>
              <a:buClrTx/>
              <a:buSzTx/>
              <a:buFontTx/>
              <a:buNone/>
            </a:pPr>
            <a:r>
              <a:rPr lang="en-US" altLang="zh-CN" sz="1200" b="0">
                <a:solidFill>
                  <a:schemeClr val="tx1"/>
                </a:solidFill>
                <a:ea typeface="宋体" panose="02010600030101010101" pitchFamily="2" charset="-122"/>
              </a:rPr>
              <a:t>20K</a:t>
            </a:r>
          </a:p>
          <a:p>
            <a:pPr eaLnBrk="1" hangingPunct="1">
              <a:lnSpc>
                <a:spcPct val="160000"/>
              </a:lnSpc>
              <a:buClrTx/>
              <a:buSzTx/>
              <a:buFontTx/>
              <a:buNone/>
            </a:pPr>
            <a:r>
              <a:rPr lang="en-US" altLang="zh-CN" sz="1200" b="0">
                <a:solidFill>
                  <a:schemeClr val="tx1"/>
                </a:solidFill>
                <a:ea typeface="宋体" panose="02010600030101010101" pitchFamily="2" charset="-122"/>
              </a:rPr>
              <a:t>52K</a:t>
            </a:r>
          </a:p>
          <a:p>
            <a:pPr eaLnBrk="1" hangingPunct="1">
              <a:lnSpc>
                <a:spcPct val="210000"/>
              </a:lnSpc>
              <a:buClrTx/>
              <a:buSzTx/>
              <a:buFontTx/>
              <a:buNone/>
            </a:pPr>
            <a:r>
              <a:rPr lang="en-US" altLang="zh-CN" sz="1200" b="0">
                <a:solidFill>
                  <a:schemeClr val="tx1"/>
                </a:solidFill>
                <a:ea typeface="宋体" panose="02010600030101010101" pitchFamily="2" charset="-122"/>
              </a:rPr>
              <a:t>60K</a:t>
            </a: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80000"/>
              </a:lnSpc>
              <a:buClrTx/>
              <a:buSzTx/>
              <a:buFontTx/>
              <a:buNone/>
            </a:pPr>
            <a:r>
              <a:rPr lang="en-US" altLang="zh-CN" sz="1200" b="0">
                <a:solidFill>
                  <a:schemeClr val="tx1"/>
                </a:solidFill>
                <a:ea typeface="宋体" panose="02010600030101010101" pitchFamily="2" charset="-122"/>
              </a:rPr>
              <a:t>280K</a:t>
            </a:r>
          </a:p>
          <a:p>
            <a:pPr eaLnBrk="1" hangingPunct="1">
              <a:lnSpc>
                <a:spcPct val="170000"/>
              </a:lnSpc>
              <a:buClrTx/>
              <a:buSzTx/>
              <a:buFontTx/>
              <a:buNone/>
            </a:pPr>
            <a:r>
              <a:rPr lang="en-US" altLang="zh-CN" sz="1200" b="0">
                <a:solidFill>
                  <a:schemeClr val="tx1"/>
                </a:solidFill>
                <a:ea typeface="宋体" panose="02010600030101010101" pitchFamily="2" charset="-122"/>
              </a:rPr>
              <a:t>310K</a:t>
            </a:r>
          </a:p>
          <a:p>
            <a:pPr eaLnBrk="1" hangingPunct="1">
              <a:lnSpc>
                <a:spcPct val="90000"/>
              </a:lnSpc>
              <a:buClrTx/>
              <a:buSzTx/>
              <a:buFontTx/>
              <a:buNone/>
            </a:pPr>
            <a:r>
              <a:rPr lang="en-US" altLang="zh-CN" sz="1200" b="0">
                <a:solidFill>
                  <a:schemeClr val="tx1"/>
                </a:solidFill>
                <a:ea typeface="宋体" panose="02010600030101010101" pitchFamily="2" charset="-122"/>
              </a:rPr>
              <a:t>317K</a:t>
            </a:r>
          </a:p>
          <a:p>
            <a:pPr eaLnBrk="1" hangingPunct="1">
              <a:lnSpc>
                <a:spcPct val="100000"/>
              </a:lnSpc>
              <a:buClrTx/>
              <a:buSzTx/>
              <a:buFontTx/>
              <a:buNone/>
            </a:pPr>
            <a:endParaRPr lang="zh-CN" altLang="en-US" sz="1200" b="0">
              <a:solidFill>
                <a:schemeClr val="tx1"/>
              </a:solidFill>
              <a:ea typeface="宋体" panose="02010600030101010101" pitchFamily="2" charset="-122"/>
            </a:endParaRPr>
          </a:p>
        </p:txBody>
      </p:sp>
      <p:sp>
        <p:nvSpPr>
          <p:cNvPr id="41004" name="Rectangle 44"/>
          <p:cNvSpPr>
            <a:spLocks noChangeArrowheads="1"/>
          </p:cNvSpPr>
          <p:nvPr/>
        </p:nvSpPr>
        <p:spPr bwMode="auto">
          <a:xfrm>
            <a:off x="88900" y="4313238"/>
            <a:ext cx="88487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pPr>
            <a:r>
              <a:rPr lang="zh-CN" altLang="en-US">
                <a:solidFill>
                  <a:schemeClr val="hlink"/>
                </a:solidFill>
                <a:sym typeface="Arial" panose="020B0604020202020204" pitchFamily="34" charset="0"/>
              </a:rPr>
              <a:t>最坏适应算法的</a:t>
            </a:r>
            <a:r>
              <a:rPr lang="zh-CN" altLang="en-US">
                <a:solidFill>
                  <a:schemeClr val="hlink"/>
                </a:solidFill>
              </a:rPr>
              <a:t>特点：</a:t>
            </a:r>
          </a:p>
          <a:p>
            <a:pPr lvl="1" eaLnBrk="1" hangingPunct="1">
              <a:lnSpc>
                <a:spcPct val="100000"/>
              </a:lnSpc>
              <a:buClrTx/>
              <a:buSzTx/>
              <a:buFontTx/>
              <a:buAutoNum type="circleNumDbPlain"/>
            </a:pPr>
            <a:r>
              <a:rPr lang="zh-CN" altLang="en-US">
                <a:solidFill>
                  <a:srgbClr val="0000CC"/>
                </a:solidFill>
              </a:rPr>
              <a:t>分割后空闲块仍为较大空块。</a:t>
            </a:r>
          </a:p>
          <a:p>
            <a:pPr lvl="1" eaLnBrk="1" hangingPunct="1">
              <a:lnSpc>
                <a:spcPct val="100000"/>
              </a:lnSpc>
              <a:buClrTx/>
              <a:buSzTx/>
              <a:buFontTx/>
              <a:buAutoNum type="circleNumDbPlain"/>
            </a:pPr>
            <a:r>
              <a:rPr lang="zh-CN" altLang="en-US">
                <a:solidFill>
                  <a:srgbClr val="0000CC"/>
                </a:solidFill>
              </a:rPr>
              <a:t>基本不留下小空闲分区，但较大的空闲分区不被保留。</a:t>
            </a:r>
          </a:p>
        </p:txBody>
      </p:sp>
      <p:sp>
        <p:nvSpPr>
          <p:cNvPr id="41007" name="Rectangle 47"/>
          <p:cNvSpPr>
            <a:spLocks noChangeArrowheads="1"/>
          </p:cNvSpPr>
          <p:nvPr/>
        </p:nvSpPr>
        <p:spPr bwMode="auto">
          <a:xfrm>
            <a:off x="3132138" y="6038850"/>
            <a:ext cx="5905500" cy="588963"/>
          </a:xfrm>
          <a:prstGeom prst="rect">
            <a:avLst/>
          </a:prstGeom>
          <a:solidFill>
            <a:schemeClr val="bg1"/>
          </a:solidFill>
          <a:ln w="9525">
            <a:solidFill>
              <a:schemeClr val="folHlink"/>
            </a:solidFill>
            <a:miter lim="800000"/>
            <a:headEnd/>
            <a:tailEnd/>
          </a:ln>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30000"/>
              </a:spcBef>
              <a:buClrTx/>
              <a:buSzTx/>
              <a:buFontTx/>
              <a:buNone/>
            </a:pPr>
            <a:r>
              <a:rPr lang="zh-CN" altLang="en-US">
                <a:solidFill>
                  <a:schemeClr val="hlink"/>
                </a:solidFill>
                <a:latin typeface="Arial" panose="020B0604020202020204" pitchFamily="34" charset="0"/>
              </a:rPr>
              <a:t>结论：没有一种算法是最好的。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004"/>
                                        </p:tgtEl>
                                        <p:attrNameLst>
                                          <p:attrName>style.visibility</p:attrName>
                                        </p:attrNameLst>
                                      </p:cBhvr>
                                      <p:to>
                                        <p:strVal val="visible"/>
                                      </p:to>
                                    </p:set>
                                    <p:anim calcmode="discrete" valueType="clr">
                                      <p:cBhvr override="childStyle">
                                        <p:cTn id="7" dur="80"/>
                                        <p:tgtEl>
                                          <p:spTgt spid="4100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004"/>
                                        </p:tgtEl>
                                        <p:attrNameLst>
                                          <p:attrName>fillcolor</p:attrName>
                                        </p:attrNameLst>
                                      </p:cBhvr>
                                      <p:tavLst>
                                        <p:tav tm="0">
                                          <p:val>
                                            <p:clrVal>
                                              <a:schemeClr val="accent2"/>
                                            </p:clrVal>
                                          </p:val>
                                        </p:tav>
                                        <p:tav tm="50000">
                                          <p:val>
                                            <p:clrVal>
                                              <a:schemeClr val="hlink"/>
                                            </p:clrVal>
                                          </p:val>
                                        </p:tav>
                                      </p:tavLst>
                                    </p:anim>
                                    <p:set>
                                      <p:cBhvr>
                                        <p:cTn id="9" dur="80"/>
                                        <p:tgtEl>
                                          <p:spTgt spid="41004"/>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4" grpId="0"/>
      <p:bldP spid="4100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77827" name="Rectangle 3"/>
          <p:cNvSpPr>
            <a:spLocks noGrp="1" noChangeArrowheads="1"/>
          </p:cNvSpPr>
          <p:nvPr>
            <p:ph type="body" idx="1"/>
          </p:nvPr>
        </p:nvSpPr>
        <p:spPr/>
        <p:txBody>
          <a:bodyPr/>
          <a:lstStyle/>
          <a:p>
            <a:pPr eaLnBrk="1" hangingPunct="1">
              <a:buClr>
                <a:schemeClr val="hlink"/>
              </a:buClr>
            </a:pPr>
            <a:r>
              <a:rPr lang="zh-CN" altLang="en-US" smtClean="0"/>
              <a:t>例：软件设计师试题</a:t>
            </a:r>
          </a:p>
          <a:p>
            <a:pPr lvl="1" eaLnBrk="1" hangingPunct="1">
              <a:buClr>
                <a:schemeClr val="hlink"/>
              </a:buClr>
            </a:pPr>
            <a:r>
              <a:rPr lang="zh-CN" altLang="en-US" smtClean="0"/>
              <a:t>假设某计算机系统的内存大小为</a:t>
            </a:r>
            <a:r>
              <a:rPr lang="en-US" altLang="zh-CN" smtClean="0"/>
              <a:t>256K</a:t>
            </a:r>
            <a:r>
              <a:rPr lang="zh-CN" altLang="en-US" smtClean="0"/>
              <a:t>，在某一时刻内存的使用情况如图</a:t>
            </a:r>
            <a:r>
              <a:rPr lang="en-US" altLang="zh-CN" smtClean="0"/>
              <a:t>A</a:t>
            </a:r>
            <a:r>
              <a:rPr lang="zh-CN" altLang="en-US" smtClean="0"/>
              <a:t>所示。此时，若</a:t>
            </a:r>
            <a:r>
              <a:rPr lang="zh-CN" altLang="en-US" smtClean="0">
                <a:solidFill>
                  <a:schemeClr val="hlink"/>
                </a:solidFill>
              </a:rPr>
              <a:t>进程顺序请求</a:t>
            </a:r>
            <a:r>
              <a:rPr lang="en-US" altLang="zh-CN" smtClean="0">
                <a:solidFill>
                  <a:schemeClr val="hlink"/>
                </a:solidFill>
              </a:rPr>
              <a:t>20K</a:t>
            </a:r>
            <a:r>
              <a:rPr lang="zh-CN" altLang="en-US" smtClean="0">
                <a:solidFill>
                  <a:schemeClr val="hlink"/>
                </a:solidFill>
              </a:rPr>
              <a:t>、</a:t>
            </a:r>
            <a:r>
              <a:rPr lang="en-US" altLang="zh-CN" smtClean="0">
                <a:solidFill>
                  <a:schemeClr val="hlink"/>
                </a:solidFill>
              </a:rPr>
              <a:t>10K</a:t>
            </a:r>
            <a:r>
              <a:rPr lang="zh-CN" altLang="en-US" smtClean="0">
                <a:solidFill>
                  <a:schemeClr val="hlink"/>
                </a:solidFill>
              </a:rPr>
              <a:t>和</a:t>
            </a:r>
            <a:r>
              <a:rPr lang="en-US" altLang="zh-CN" smtClean="0">
                <a:solidFill>
                  <a:schemeClr val="hlink"/>
                </a:solidFill>
              </a:rPr>
              <a:t>5K</a:t>
            </a:r>
            <a:r>
              <a:rPr lang="zh-CN" altLang="en-US" smtClean="0">
                <a:solidFill>
                  <a:schemeClr val="hlink"/>
                </a:solidFill>
              </a:rPr>
              <a:t>的存储空间</a:t>
            </a:r>
            <a:r>
              <a:rPr lang="zh-CN" altLang="en-US" smtClean="0"/>
              <a:t>，系统采用</a:t>
            </a:r>
            <a:r>
              <a:rPr lang="en-US" altLang="zh-CN" smtClean="0"/>
              <a:t>____</a:t>
            </a:r>
            <a:r>
              <a:rPr lang="zh-CN" altLang="en-US" smtClean="0"/>
              <a:t>算法为进程依次分配内存，则分配后的内存情况如图</a:t>
            </a:r>
            <a:r>
              <a:rPr lang="en-US" altLang="zh-CN" smtClean="0"/>
              <a:t>B</a:t>
            </a:r>
            <a:r>
              <a:rPr lang="zh-CN" altLang="en-US" smtClean="0"/>
              <a:t>所示。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36K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78904"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graphicFrame>
        <p:nvGraphicFramePr>
          <p:cNvPr id="190602" name="Group 138"/>
          <p:cNvGraphicFramePr>
            <a:graphicFrameLocks noGrp="1"/>
          </p:cNvGraphicFramePr>
          <p:nvPr>
            <p:ph sz="half" idx="2"/>
          </p:nvPr>
        </p:nvGraphicFramePr>
        <p:xfrm>
          <a:off x="0" y="2624138"/>
          <a:ext cx="9144000" cy="2479675"/>
        </p:xfrm>
        <a:graphic>
          <a:graphicData uri="http://schemas.openxmlformats.org/drawingml/2006/table">
            <a:tbl>
              <a:tblPr/>
              <a:tblGrid>
                <a:gridCol w="690563"/>
                <a:gridCol w="596900"/>
                <a:gridCol w="628650"/>
                <a:gridCol w="585787"/>
                <a:gridCol w="584200"/>
                <a:gridCol w="585788"/>
                <a:gridCol w="720725"/>
                <a:gridCol w="674687"/>
                <a:gridCol w="585788"/>
                <a:gridCol w="584200"/>
                <a:gridCol w="579437"/>
                <a:gridCol w="582613"/>
                <a:gridCol w="581025"/>
                <a:gridCol w="584200"/>
                <a:gridCol w="579437"/>
              </a:tblGrid>
              <a:tr h="93297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40K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135K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145K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195K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335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7335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78971"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78972"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 </a:t>
            </a:r>
            <a:r>
              <a:rPr lang="en-US" altLang="zh-CN" sz="2800">
                <a:latin typeface="楷体_GB2312" pitchFamily="49" charset="-122"/>
              </a:rPr>
              <a:t>B</a:t>
            </a:r>
            <a:r>
              <a:rPr lang="zh-CN" altLang="en-US" sz="2800">
                <a:latin typeface="楷体_GB2312" pitchFamily="49" charset="-122"/>
              </a:rPr>
              <a:t>．最差适应 </a:t>
            </a:r>
            <a:r>
              <a:rPr lang="en-US" altLang="zh-CN" sz="2800">
                <a:latin typeface="楷体_GB2312" pitchFamily="49" charset="-122"/>
              </a:rPr>
              <a:t>C.</a:t>
            </a:r>
            <a:r>
              <a:rPr lang="zh-CN" altLang="en-US" sz="2800">
                <a:latin typeface="楷体_GB2312" pitchFamily="49" charset="-122"/>
              </a:rPr>
              <a:t>首次适应 </a:t>
            </a:r>
            <a:r>
              <a:rPr lang="en-US" altLang="zh-CN" sz="2800">
                <a:latin typeface="楷体_GB2312" pitchFamily="49" charset="-122"/>
              </a:rPr>
              <a:t>D</a:t>
            </a:r>
            <a:r>
              <a:rPr lang="zh-CN" altLang="en-US" sz="2800">
                <a:latin typeface="楷体_GB2312" pitchFamily="49" charset="-122"/>
              </a:rPr>
              <a:t>．循环首次适应 </a:t>
            </a:r>
          </a:p>
        </p:txBody>
      </p:sp>
      <p:sp>
        <p:nvSpPr>
          <p:cNvPr id="78973"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317500"/>
          <a:ext cx="9144000" cy="1395413"/>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017">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r>
                        <a:rPr kumimoji="0" lang="zh-CN" altLang="en-US" sz="1600" b="1" i="0" u="none" strike="noStrike" cap="none" normalizeH="0" baseline="0" dirty="0" smtClean="0">
                          <a:ln>
                            <a:noFill/>
                          </a:ln>
                          <a:solidFill>
                            <a:srgbClr val="0000CC"/>
                          </a:solidFill>
                          <a:effectLst/>
                          <a:latin typeface="Arial" charset="0"/>
                          <a:ea typeface="宋体" pitchFamily="2" charset="-122"/>
                        </a:rPr>
                        <a:t>　</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195K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69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69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0952"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graphicFrame>
        <p:nvGraphicFramePr>
          <p:cNvPr id="190602" name="Group 138"/>
          <p:cNvGraphicFramePr>
            <a:graphicFrameLocks noGrp="1"/>
          </p:cNvGraphicFramePr>
          <p:nvPr>
            <p:ph sz="half" idx="2"/>
          </p:nvPr>
        </p:nvGraphicFramePr>
        <p:xfrm>
          <a:off x="0" y="2940050"/>
          <a:ext cx="9144000" cy="1984375"/>
        </p:xfrm>
        <a:graphic>
          <a:graphicData uri="http://schemas.openxmlformats.org/drawingml/2006/table">
            <a:tbl>
              <a:tblPr/>
              <a:tblGrid>
                <a:gridCol w="690563"/>
                <a:gridCol w="596900"/>
                <a:gridCol w="628650"/>
                <a:gridCol w="585787"/>
                <a:gridCol w="584200"/>
                <a:gridCol w="585788"/>
                <a:gridCol w="720725"/>
                <a:gridCol w="674687"/>
                <a:gridCol w="585788"/>
                <a:gridCol w="584200"/>
                <a:gridCol w="579437"/>
                <a:gridCol w="582613"/>
                <a:gridCol w="581025"/>
                <a:gridCol w="584200"/>
                <a:gridCol w="579437"/>
              </a:tblGrid>
              <a:tr h="93259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40K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195K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207">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957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1019"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1020"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 </a:t>
            </a:r>
            <a:r>
              <a:rPr lang="en-US" altLang="zh-CN" sz="2800">
                <a:solidFill>
                  <a:srgbClr val="FF0000"/>
                </a:solidFill>
                <a:latin typeface="楷体_GB2312" pitchFamily="49" charset="-122"/>
              </a:rPr>
              <a:t>B</a:t>
            </a:r>
            <a:r>
              <a:rPr lang="zh-CN" altLang="en-US" sz="2800">
                <a:solidFill>
                  <a:srgbClr val="FF0000"/>
                </a:solidFill>
                <a:latin typeface="楷体_GB2312" pitchFamily="49" charset="-122"/>
              </a:rPr>
              <a:t>．最差适应 </a:t>
            </a:r>
            <a:r>
              <a:rPr lang="en-US" altLang="zh-CN" sz="2800">
                <a:latin typeface="楷体_GB2312" pitchFamily="49" charset="-122"/>
              </a:rPr>
              <a:t>C.</a:t>
            </a:r>
            <a:r>
              <a:rPr lang="zh-CN" altLang="en-US" sz="2800">
                <a:latin typeface="楷体_GB2312" pitchFamily="49" charset="-122"/>
              </a:rPr>
              <a:t>首次适应 </a:t>
            </a:r>
            <a:r>
              <a:rPr lang="en-US" altLang="zh-CN" sz="2800">
                <a:latin typeface="楷体_GB2312" pitchFamily="49" charset="-122"/>
              </a:rPr>
              <a:t>D</a:t>
            </a:r>
            <a:r>
              <a:rPr lang="zh-CN" altLang="en-US" sz="2800">
                <a:latin typeface="楷体_GB2312" pitchFamily="49" charset="-122"/>
              </a:rPr>
              <a:t>．循环首次适应 </a:t>
            </a:r>
          </a:p>
        </p:txBody>
      </p:sp>
      <p:sp>
        <p:nvSpPr>
          <p:cNvPr id="81021"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3000"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sp>
        <p:nvSpPr>
          <p:cNvPr id="83001"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3002"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a:t>
            </a:r>
          </a:p>
        </p:txBody>
      </p:sp>
      <p:sp>
        <p:nvSpPr>
          <p:cNvPr id="83003"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graphicFrame>
        <p:nvGraphicFramePr>
          <p:cNvPr id="9" name="Group 149"/>
          <p:cNvGraphicFramePr>
            <a:graphicFrameLocks/>
          </p:cNvGraphicFramePr>
          <p:nvPr/>
        </p:nvGraphicFramePr>
        <p:xfrm>
          <a:off x="0" y="3162300"/>
          <a:ext cx="9144000" cy="1679575"/>
        </p:xfrm>
        <a:graphic>
          <a:graphicData uri="http://schemas.openxmlformats.org/drawingml/2006/table">
            <a:tbl>
              <a:tblPr/>
              <a:tblGrid>
                <a:gridCol w="881774"/>
                <a:gridCol w="812702"/>
                <a:gridCol w="676027"/>
                <a:gridCol w="677496"/>
                <a:gridCol w="676027"/>
                <a:gridCol w="676027"/>
                <a:gridCol w="676027"/>
                <a:gridCol w="678966"/>
                <a:gridCol w="678966"/>
                <a:gridCol w="678966"/>
                <a:gridCol w="677497"/>
                <a:gridCol w="717176"/>
                <a:gridCol w="63634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175K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195K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
        <p:nvSpPr>
          <p:cNvPr id="10243" name="Rectangle 3"/>
          <p:cNvSpPr>
            <a:spLocks noGrp="1" noChangeArrowheads="1"/>
          </p:cNvSpPr>
          <p:nvPr>
            <p:ph type="body" idx="1"/>
          </p:nvPr>
        </p:nvSpPr>
        <p:spPr/>
        <p:txBody>
          <a:bodyPr/>
          <a:lstStyle/>
          <a:p>
            <a:pPr marL="609600" indent="-609600" eaLnBrk="1" hangingPunct="1"/>
            <a:r>
              <a:rPr lang="zh-CN" altLang="en-US" smtClean="0"/>
              <a:t>两个概念</a:t>
            </a:r>
          </a:p>
          <a:p>
            <a:pPr marL="1066800" lvl="1" indent="-609600" eaLnBrk="1" hangingPunct="1">
              <a:buFont typeface="Wingdings" panose="05000000000000000000" pitchFamily="2" charset="2"/>
              <a:buAutoNum type="circleNumDbPlain"/>
            </a:pPr>
            <a:r>
              <a:rPr lang="zh-CN" altLang="en-US" smtClean="0"/>
              <a:t>程序</a:t>
            </a:r>
            <a:r>
              <a:rPr lang="en-US" altLang="zh-CN" smtClean="0"/>
              <a:t>(</a:t>
            </a:r>
            <a:r>
              <a:rPr lang="zh-CN" altLang="en-US" smtClean="0"/>
              <a:t>作业</a:t>
            </a:r>
            <a:r>
              <a:rPr lang="en-US" altLang="zh-CN" smtClean="0"/>
              <a:t>)</a:t>
            </a:r>
            <a:r>
              <a:rPr lang="zh-CN" altLang="en-US" smtClean="0"/>
              <a:t>地址空间：也称</a:t>
            </a:r>
            <a:r>
              <a:rPr lang="zh-CN" altLang="en-US" smtClean="0">
                <a:solidFill>
                  <a:srgbClr val="FF6600"/>
                </a:solidFill>
              </a:rPr>
              <a:t>相对地址空间</a:t>
            </a:r>
            <a:r>
              <a:rPr lang="zh-CN" altLang="en-US" smtClean="0"/>
              <a:t>或</a:t>
            </a:r>
            <a:r>
              <a:rPr lang="zh-CN" altLang="en-US" smtClean="0">
                <a:solidFill>
                  <a:srgbClr val="FF6600"/>
                </a:solidFill>
              </a:rPr>
              <a:t>逻辑地址空间</a:t>
            </a:r>
            <a:r>
              <a:rPr lang="zh-CN" altLang="en-US" smtClean="0"/>
              <a:t>，是程序代码所涉及到的地址范围。</a:t>
            </a:r>
          </a:p>
          <a:p>
            <a:pPr marL="1066800" lvl="1" indent="-609600" eaLnBrk="1" hangingPunct="1">
              <a:buFont typeface="Wingdings" panose="05000000000000000000" pitchFamily="2" charset="2"/>
              <a:buAutoNum type="circleNumDbPlain"/>
            </a:pPr>
            <a:r>
              <a:rPr lang="zh-CN" altLang="en-US" smtClean="0"/>
              <a:t>内存地址空间：也称</a:t>
            </a:r>
            <a:r>
              <a:rPr lang="zh-CN" altLang="en-US" smtClean="0">
                <a:solidFill>
                  <a:srgbClr val="FF6600"/>
                </a:solidFill>
              </a:rPr>
              <a:t>绝对地址空间</a:t>
            </a:r>
            <a:r>
              <a:rPr lang="zh-CN" altLang="en-US" smtClean="0"/>
              <a:t>或</a:t>
            </a:r>
            <a:r>
              <a:rPr lang="zh-CN" altLang="en-US" smtClean="0">
                <a:solidFill>
                  <a:srgbClr val="FF6600"/>
                </a:solidFill>
              </a:rPr>
              <a:t>物理地址空间</a:t>
            </a:r>
            <a:r>
              <a:rPr lang="zh-CN" altLang="en-US" smtClean="0"/>
              <a:t>，是内存地址范围。</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5048"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sp>
        <p:nvSpPr>
          <p:cNvPr id="85049"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5050"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B</a:t>
            </a:r>
            <a:r>
              <a:rPr lang="zh-CN" altLang="en-US" sz="2800">
                <a:latin typeface="楷体_GB2312" pitchFamily="49" charset="-122"/>
              </a:rPr>
              <a:t>．最差适应</a:t>
            </a:r>
          </a:p>
        </p:txBody>
      </p:sp>
      <p:sp>
        <p:nvSpPr>
          <p:cNvPr id="85051"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graphicFrame>
        <p:nvGraphicFramePr>
          <p:cNvPr id="9" name="Group 149"/>
          <p:cNvGraphicFramePr>
            <a:graphicFrameLocks noGrp="1"/>
          </p:cNvGraphicFramePr>
          <p:nvPr>
            <p:ph sz="half" idx="1"/>
          </p:nvPr>
        </p:nvGraphicFramePr>
        <p:xfrm>
          <a:off x="0" y="3206750"/>
          <a:ext cx="9144000" cy="1679575"/>
        </p:xfrm>
        <a:graphic>
          <a:graphicData uri="http://schemas.openxmlformats.org/drawingml/2006/table">
            <a:tbl>
              <a:tblPr/>
              <a:tblGrid>
                <a:gridCol w="821072"/>
                <a:gridCol w="756755"/>
                <a:gridCol w="629488"/>
                <a:gridCol w="629488"/>
                <a:gridCol w="630856"/>
                <a:gridCol w="629488"/>
                <a:gridCol w="629488"/>
                <a:gridCol w="629488"/>
                <a:gridCol w="632225"/>
                <a:gridCol w="632225"/>
                <a:gridCol w="632225"/>
                <a:gridCol w="630857"/>
                <a:gridCol w="667805"/>
                <a:gridCol w="592539"/>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r>
                        <a:rPr kumimoji="0" lang="zh-CN" altLang="en-US" sz="1600" b="1" i="0" u="none" strike="noStrike" cap="none" normalizeH="0" baseline="0" dirty="0" smtClean="0">
                          <a:ln>
                            <a:noFill/>
                          </a:ln>
                          <a:solidFill>
                            <a:srgbClr val="FF0000"/>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40K</a:t>
                      </a:r>
                      <a:r>
                        <a:rPr kumimoji="0" lang="zh-CN" altLang="en-US" sz="1600" b="1" i="0" u="none" strike="noStrike" cap="none" normalizeH="0" baseline="0" dirty="0" smtClean="0">
                          <a:ln>
                            <a:noFill/>
                          </a:ln>
                          <a:solidFill>
                            <a:srgbClr val="FF0000"/>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87043" name="Rectangle 3"/>
          <p:cNvSpPr>
            <a:spLocks noGrp="1" noChangeArrowheads="1"/>
          </p:cNvSpPr>
          <p:nvPr>
            <p:ph type="body" idx="1"/>
          </p:nvPr>
        </p:nvSpPr>
        <p:spPr>
          <a:xfrm>
            <a:off x="161925" y="998538"/>
            <a:ext cx="8763000" cy="5580062"/>
          </a:xfrm>
        </p:spPr>
        <p:txBody>
          <a:bodyPr/>
          <a:lstStyle/>
          <a:p>
            <a:pPr eaLnBrk="1" hangingPunct="1">
              <a:lnSpc>
                <a:spcPct val="105000"/>
              </a:lnSpc>
              <a:buFont typeface="Wingdings" pitchFamily="2" charset="2"/>
              <a:buNone/>
            </a:pPr>
            <a:r>
              <a:rPr lang="zh-CN" altLang="en-US" smtClean="0">
                <a:solidFill>
                  <a:schemeClr val="hlink"/>
                </a:solidFill>
                <a:latin typeface="Times New Roman" panose="02020603050405020304" pitchFamily="18" charset="0"/>
              </a:rPr>
              <a:t>内存的分配：</a:t>
            </a:r>
          </a:p>
          <a:p>
            <a:pPr eaLnBrk="1" hangingPunct="1">
              <a:lnSpc>
                <a:spcPct val="105000"/>
              </a:lnSpc>
            </a:pPr>
            <a:r>
              <a:rPr lang="zh-CN" altLang="en-US" smtClean="0">
                <a:solidFill>
                  <a:schemeClr val="tx1"/>
                </a:solidFill>
                <a:latin typeface="Times New Roman" panose="02020603050405020304" pitchFamily="18" charset="0"/>
              </a:rPr>
              <a:t>设请求的分区大小为</a:t>
            </a:r>
            <a:r>
              <a:rPr lang="en-US" altLang="zh-CN" smtClean="0">
                <a:solidFill>
                  <a:schemeClr val="tx1"/>
                </a:solidFill>
                <a:latin typeface="Times New Roman" panose="02020603050405020304" pitchFamily="18" charset="0"/>
              </a:rPr>
              <a:t>u.size</a:t>
            </a:r>
            <a:r>
              <a:rPr lang="zh-CN" altLang="en-US" smtClean="0">
                <a:solidFill>
                  <a:schemeClr val="tx1"/>
                </a:solidFill>
                <a:latin typeface="Times New Roman" panose="02020603050405020304" pitchFamily="18" charset="0"/>
              </a:rPr>
              <a:t>，空闲分区的大小为</a:t>
            </a:r>
            <a:r>
              <a:rPr lang="en-US" altLang="zh-CN" smtClean="0">
                <a:solidFill>
                  <a:schemeClr val="tx1"/>
                </a:solidFill>
                <a:latin typeface="Times New Roman" panose="02020603050405020304" pitchFamily="18" charset="0"/>
              </a:rPr>
              <a:t>m.size</a:t>
            </a:r>
            <a:r>
              <a:rPr lang="zh-CN" altLang="en-US" smtClean="0">
                <a:solidFill>
                  <a:schemeClr val="tx1"/>
                </a:solidFill>
                <a:latin typeface="Times New Roman" panose="02020603050405020304" pitchFamily="18" charset="0"/>
              </a:rPr>
              <a:t>，</a:t>
            </a:r>
          </a:p>
          <a:p>
            <a:pPr eaLnBrk="1" hangingPunct="1">
              <a:lnSpc>
                <a:spcPct val="105000"/>
              </a:lnSpc>
            </a:pPr>
            <a:r>
              <a:rPr lang="zh-CN" altLang="en-US" smtClean="0">
                <a:solidFill>
                  <a:schemeClr val="tx1"/>
                </a:solidFill>
                <a:latin typeface="Times New Roman" panose="02020603050405020304" pitchFamily="18" charset="0"/>
              </a:rPr>
              <a:t>若</a:t>
            </a:r>
            <a:r>
              <a:rPr lang="en-US" altLang="zh-CN" smtClean="0">
                <a:solidFill>
                  <a:schemeClr val="folHlink"/>
                </a:solidFill>
                <a:latin typeface="Times New Roman" panose="02020603050405020304" pitchFamily="18" charset="0"/>
              </a:rPr>
              <a:t>m.size-u.size</a:t>
            </a:r>
            <a:r>
              <a:rPr lang="en-US" altLang="zh-CN" smtClean="0">
                <a:solidFill>
                  <a:schemeClr val="folHlink"/>
                </a:solidFill>
                <a:latin typeface="Times New Roman" panose="02020603050405020304" pitchFamily="18" charset="0"/>
                <a:sym typeface="Symbol" panose="05050102010706020507" pitchFamily="18" charset="2"/>
              </a:rPr>
              <a:t>size(</a:t>
            </a:r>
            <a:r>
              <a:rPr lang="en-US" altLang="zh-CN" smtClean="0">
                <a:solidFill>
                  <a:schemeClr val="tx1"/>
                </a:solidFill>
                <a:latin typeface="Times New Roman" panose="02020603050405020304" pitchFamily="18" charset="0"/>
                <a:sym typeface="Symbol" panose="05050102010706020507" pitchFamily="18" charset="2"/>
              </a:rPr>
              <a:t>size</a:t>
            </a:r>
            <a:r>
              <a:rPr lang="zh-CN" altLang="en-US" smtClean="0">
                <a:solidFill>
                  <a:schemeClr val="tx1"/>
                </a:solidFill>
                <a:latin typeface="Times New Roman" panose="02020603050405020304" pitchFamily="18" charset="0"/>
                <a:sym typeface="Symbol" panose="05050102010706020507" pitchFamily="18" charset="2"/>
              </a:rPr>
              <a:t>是事先规定的不再切割的剩余分区的大小</a:t>
            </a:r>
            <a:r>
              <a:rPr lang="en-US" altLang="zh-CN" smtClean="0">
                <a:solidFill>
                  <a:schemeClr val="tx1"/>
                </a:solidFill>
                <a:latin typeface="Times New Roman" panose="02020603050405020304" pitchFamily="18" charset="0"/>
                <a:sym typeface="Symbol" panose="05050102010706020507" pitchFamily="18" charset="2"/>
              </a:rPr>
              <a:t>)</a:t>
            </a:r>
            <a:r>
              <a:rPr lang="zh-CN" altLang="en-US" smtClean="0">
                <a:solidFill>
                  <a:schemeClr val="tx1"/>
                </a:solidFill>
                <a:latin typeface="Times New Roman" panose="02020603050405020304" pitchFamily="18" charset="0"/>
                <a:sym typeface="Symbol" panose="05050102010706020507" pitchFamily="18" charset="2"/>
              </a:rPr>
              <a:t>，说明多余部分太小，可不再切割，将整个分区分配给请求者；</a:t>
            </a:r>
          </a:p>
          <a:p>
            <a:pPr eaLnBrk="1" hangingPunct="1">
              <a:lnSpc>
                <a:spcPct val="105000"/>
              </a:lnSpc>
            </a:pPr>
            <a:r>
              <a:rPr lang="zh-CN" altLang="en-US" smtClean="0">
                <a:solidFill>
                  <a:schemeClr val="tx1"/>
                </a:solidFill>
                <a:latin typeface="Times New Roman" panose="02020603050405020304" pitchFamily="18" charset="0"/>
                <a:sym typeface="Symbol" panose="05050102010706020507" pitchFamily="18" charset="2"/>
              </a:rPr>
              <a:t>否则，从该分区中按请求的大小划分出一块内存空间分配出去，余下的部分仍留在空闲分区表</a:t>
            </a:r>
            <a:r>
              <a:rPr lang="en-US" altLang="zh-CN" smtClean="0">
                <a:solidFill>
                  <a:schemeClr val="tx1"/>
                </a:solidFill>
                <a:latin typeface="Times New Roman" panose="02020603050405020304" pitchFamily="18" charset="0"/>
                <a:sym typeface="Symbol" panose="05050102010706020507" pitchFamily="18" charset="2"/>
              </a:rPr>
              <a:t>/</a:t>
            </a:r>
            <a:r>
              <a:rPr lang="zh-CN" altLang="en-US" smtClean="0">
                <a:solidFill>
                  <a:schemeClr val="tx1"/>
                </a:solidFill>
                <a:latin typeface="Times New Roman" panose="02020603050405020304" pitchFamily="18" charset="0"/>
                <a:sym typeface="Symbol" panose="05050102010706020507" pitchFamily="18" charset="2"/>
              </a:rPr>
              <a:t>链中，然后，将分配区的首址返回给调用者。</a:t>
            </a:r>
            <a:endParaRPr lang="zh-CN" altLang="en-US"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090" name="Group 3"/>
          <p:cNvGrpSpPr>
            <a:grpSpLocks/>
          </p:cNvGrpSpPr>
          <p:nvPr/>
        </p:nvGrpSpPr>
        <p:grpSpPr bwMode="auto">
          <a:xfrm>
            <a:off x="134938" y="98425"/>
            <a:ext cx="8847137" cy="6459538"/>
            <a:chOff x="0" y="0"/>
            <a:chExt cx="3600" cy="3120"/>
          </a:xfrm>
        </p:grpSpPr>
        <p:sp>
          <p:nvSpPr>
            <p:cNvPr id="89092" name="AutoShape 4"/>
            <p:cNvSpPr>
              <a:spLocks noChangeArrowheads="1"/>
            </p:cNvSpPr>
            <p:nvPr/>
          </p:nvSpPr>
          <p:spPr bwMode="auto">
            <a:xfrm>
              <a:off x="576" y="0"/>
              <a:ext cx="1008"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从头开始查表</a:t>
              </a:r>
            </a:p>
          </p:txBody>
        </p:sp>
        <p:sp>
          <p:nvSpPr>
            <p:cNvPr id="89093" name="AutoShape 5"/>
            <p:cNvSpPr>
              <a:spLocks noChangeArrowheads="1"/>
            </p:cNvSpPr>
            <p:nvPr/>
          </p:nvSpPr>
          <p:spPr bwMode="auto">
            <a:xfrm>
              <a:off x="288" y="2016"/>
              <a:ext cx="1632"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从该分区中划出</a:t>
              </a:r>
              <a:r>
                <a:rPr lang="en-US" altLang="zh-CN" sz="2000">
                  <a:solidFill>
                    <a:schemeClr val="tx1"/>
                  </a:solidFill>
                  <a:latin typeface="宋体" panose="02010600030101010101" pitchFamily="2" charset="-122"/>
                  <a:ea typeface="宋体" panose="02010600030101010101" pitchFamily="2" charset="-122"/>
                </a:rPr>
                <a:t>u.size</a:t>
              </a:r>
              <a:r>
                <a:rPr lang="zh-CN" altLang="en-US" sz="2000">
                  <a:solidFill>
                    <a:schemeClr val="tx1"/>
                  </a:solidFill>
                  <a:latin typeface="宋体" panose="02010600030101010101" pitchFamily="2" charset="-122"/>
                  <a:ea typeface="宋体" panose="02010600030101010101" pitchFamily="2" charset="-122"/>
                </a:rPr>
                <a:t>大小的分区</a:t>
              </a:r>
            </a:p>
          </p:txBody>
        </p:sp>
        <p:sp>
          <p:nvSpPr>
            <p:cNvPr id="89094" name="AutoShape 6"/>
            <p:cNvSpPr>
              <a:spLocks noChangeArrowheads="1"/>
            </p:cNvSpPr>
            <p:nvPr/>
          </p:nvSpPr>
          <p:spPr bwMode="auto">
            <a:xfrm>
              <a:off x="720" y="384"/>
              <a:ext cx="768"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检索完否？</a:t>
              </a:r>
            </a:p>
          </p:txBody>
        </p:sp>
        <p:sp>
          <p:nvSpPr>
            <p:cNvPr id="89095" name="AutoShape 7"/>
            <p:cNvSpPr>
              <a:spLocks noChangeArrowheads="1"/>
            </p:cNvSpPr>
            <p:nvPr/>
          </p:nvSpPr>
          <p:spPr bwMode="auto">
            <a:xfrm>
              <a:off x="1920" y="432"/>
              <a:ext cx="576" cy="144"/>
            </a:xfrm>
            <a:prstGeom prst="flowChartTerminator">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返回</a:t>
              </a:r>
            </a:p>
          </p:txBody>
        </p:sp>
        <p:sp>
          <p:nvSpPr>
            <p:cNvPr id="89096" name="AutoShape 8"/>
            <p:cNvSpPr>
              <a:spLocks noChangeArrowheads="1"/>
            </p:cNvSpPr>
            <p:nvPr/>
          </p:nvSpPr>
          <p:spPr bwMode="auto">
            <a:xfrm>
              <a:off x="624" y="960"/>
              <a:ext cx="960"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000">
                  <a:solidFill>
                    <a:schemeClr val="tx1"/>
                  </a:solidFill>
                  <a:latin typeface="宋体" panose="02010600030101010101" pitchFamily="2" charset="-122"/>
                  <a:ea typeface="宋体" panose="02010600030101010101" pitchFamily="2" charset="-122"/>
                </a:rPr>
                <a:t>m.size&gt;u.size</a:t>
              </a:r>
            </a:p>
          </p:txBody>
        </p:sp>
        <p:sp>
          <p:nvSpPr>
            <p:cNvPr id="89097" name="AutoShape 9"/>
            <p:cNvSpPr>
              <a:spLocks noChangeArrowheads="1"/>
            </p:cNvSpPr>
            <p:nvPr/>
          </p:nvSpPr>
          <p:spPr bwMode="auto">
            <a:xfrm>
              <a:off x="480" y="1440"/>
              <a:ext cx="1248"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000">
                  <a:solidFill>
                    <a:schemeClr val="tx1"/>
                  </a:solidFill>
                  <a:latin typeface="宋体" panose="02010600030101010101" pitchFamily="2" charset="-122"/>
                  <a:ea typeface="宋体" panose="02010600030101010101" pitchFamily="2" charset="-122"/>
                </a:rPr>
                <a:t>m.size-u.size</a:t>
              </a:r>
              <a:r>
                <a:rPr lang="en-US" altLang="zh-CN" sz="2000">
                  <a:solidFill>
                    <a:schemeClr val="tx1"/>
                  </a:solidFill>
                  <a:latin typeface="宋体" panose="02010600030101010101" pitchFamily="2" charset="-122"/>
                  <a:ea typeface="宋体" panose="02010600030101010101" pitchFamily="2" charset="-122"/>
                  <a:sym typeface="Symbol" panose="05050102010706020507" pitchFamily="18" charset="2"/>
                </a:rPr>
                <a:t>size</a:t>
              </a:r>
            </a:p>
          </p:txBody>
        </p:sp>
        <p:sp>
          <p:nvSpPr>
            <p:cNvPr id="89098" name="AutoShape 10"/>
            <p:cNvSpPr>
              <a:spLocks noChangeArrowheads="1"/>
            </p:cNvSpPr>
            <p:nvPr/>
          </p:nvSpPr>
          <p:spPr bwMode="auto">
            <a:xfrm>
              <a:off x="0" y="2448"/>
              <a:ext cx="2208" cy="288"/>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将该分区分配给请求者，修改有关数据结构</a:t>
              </a:r>
            </a:p>
          </p:txBody>
        </p:sp>
        <p:sp>
          <p:nvSpPr>
            <p:cNvPr id="89099" name="AutoShape 11"/>
            <p:cNvSpPr>
              <a:spLocks noChangeArrowheads="1"/>
            </p:cNvSpPr>
            <p:nvPr/>
          </p:nvSpPr>
          <p:spPr bwMode="auto">
            <a:xfrm>
              <a:off x="816" y="2976"/>
              <a:ext cx="576" cy="144"/>
            </a:xfrm>
            <a:prstGeom prst="flowChartTerminator">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返回</a:t>
              </a:r>
            </a:p>
          </p:txBody>
        </p:sp>
        <p:sp>
          <p:nvSpPr>
            <p:cNvPr id="89100" name="AutoShape 12"/>
            <p:cNvSpPr>
              <a:spLocks noChangeArrowheads="1"/>
            </p:cNvSpPr>
            <p:nvPr/>
          </p:nvSpPr>
          <p:spPr bwMode="auto">
            <a:xfrm>
              <a:off x="2064" y="2016"/>
              <a:ext cx="1536"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将该分区从分区表</a:t>
              </a:r>
              <a:r>
                <a:rPr lang="en-US" altLang="zh-CN" sz="2000">
                  <a:solidFill>
                    <a:schemeClr val="tx1"/>
                  </a:solidFill>
                  <a:latin typeface="宋体" panose="02010600030101010101" pitchFamily="2" charset="-122"/>
                  <a:ea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rPr>
                <a:t>链中移出</a:t>
              </a:r>
            </a:p>
          </p:txBody>
        </p:sp>
        <p:sp>
          <p:nvSpPr>
            <p:cNvPr id="89101" name="AutoShape 13"/>
            <p:cNvSpPr>
              <a:spLocks noChangeArrowheads="1"/>
            </p:cNvSpPr>
            <p:nvPr/>
          </p:nvSpPr>
          <p:spPr bwMode="auto">
            <a:xfrm>
              <a:off x="1920" y="1008"/>
              <a:ext cx="1104"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继续检索下一个表项</a:t>
              </a:r>
            </a:p>
          </p:txBody>
        </p:sp>
        <p:sp>
          <p:nvSpPr>
            <p:cNvPr id="89102" name="Line 14"/>
            <p:cNvSpPr>
              <a:spLocks noChangeShapeType="1"/>
            </p:cNvSpPr>
            <p:nvPr/>
          </p:nvSpPr>
          <p:spPr bwMode="auto">
            <a:xfrm>
              <a:off x="1104" y="19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3" name="Line 15"/>
            <p:cNvSpPr>
              <a:spLocks noChangeShapeType="1"/>
            </p:cNvSpPr>
            <p:nvPr/>
          </p:nvSpPr>
          <p:spPr bwMode="auto">
            <a:xfrm>
              <a:off x="1104" y="67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4" name="Line 16"/>
            <p:cNvSpPr>
              <a:spLocks noChangeShapeType="1"/>
            </p:cNvSpPr>
            <p:nvPr/>
          </p:nvSpPr>
          <p:spPr bwMode="auto">
            <a:xfrm>
              <a:off x="1104" y="124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5" name="Line 17"/>
            <p:cNvSpPr>
              <a:spLocks noChangeShapeType="1"/>
            </p:cNvSpPr>
            <p:nvPr/>
          </p:nvSpPr>
          <p:spPr bwMode="auto">
            <a:xfrm>
              <a:off x="1104" y="172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6" name="Line 18"/>
            <p:cNvSpPr>
              <a:spLocks noChangeShapeType="1"/>
            </p:cNvSpPr>
            <p:nvPr/>
          </p:nvSpPr>
          <p:spPr bwMode="auto">
            <a:xfrm>
              <a:off x="1104"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7" name="Line 19"/>
            <p:cNvSpPr>
              <a:spLocks noChangeShapeType="1"/>
            </p:cNvSpPr>
            <p:nvPr/>
          </p:nvSpPr>
          <p:spPr bwMode="auto">
            <a:xfrm>
              <a:off x="1104" y="27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8" name="Line 20"/>
            <p:cNvSpPr>
              <a:spLocks noChangeShapeType="1"/>
            </p:cNvSpPr>
            <p:nvPr/>
          </p:nvSpPr>
          <p:spPr bwMode="auto">
            <a:xfrm>
              <a:off x="1488" y="52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9" name="Line 21"/>
            <p:cNvSpPr>
              <a:spLocks noChangeShapeType="1"/>
            </p:cNvSpPr>
            <p:nvPr/>
          </p:nvSpPr>
          <p:spPr bwMode="auto">
            <a:xfrm>
              <a:off x="1536" y="110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22"/>
            <p:cNvSpPr>
              <a:spLocks noChangeShapeType="1"/>
            </p:cNvSpPr>
            <p:nvPr/>
          </p:nvSpPr>
          <p:spPr bwMode="auto">
            <a:xfrm>
              <a:off x="2832" y="15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23"/>
            <p:cNvSpPr>
              <a:spLocks noChangeShapeType="1"/>
            </p:cNvSpPr>
            <p:nvPr/>
          </p:nvSpPr>
          <p:spPr bwMode="auto">
            <a:xfrm>
              <a:off x="1728" y="158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24"/>
            <p:cNvSpPr>
              <a:spLocks noChangeShapeType="1"/>
            </p:cNvSpPr>
            <p:nvPr/>
          </p:nvSpPr>
          <p:spPr bwMode="auto">
            <a:xfrm>
              <a:off x="2832" y="220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25"/>
            <p:cNvSpPr>
              <a:spLocks noChangeShapeType="1"/>
            </p:cNvSpPr>
            <p:nvPr/>
          </p:nvSpPr>
          <p:spPr bwMode="auto">
            <a:xfrm flipH="1" flipV="1">
              <a:off x="1104" y="2352"/>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6"/>
            <p:cNvSpPr>
              <a:spLocks noChangeShapeType="1"/>
            </p:cNvSpPr>
            <p:nvPr/>
          </p:nvSpPr>
          <p:spPr bwMode="auto">
            <a:xfrm>
              <a:off x="3024" y="11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5" name="Line 27"/>
            <p:cNvSpPr>
              <a:spLocks noChangeShapeType="1"/>
            </p:cNvSpPr>
            <p:nvPr/>
          </p:nvSpPr>
          <p:spPr bwMode="auto">
            <a:xfrm flipV="1">
              <a:off x="3216" y="2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6" name="Line 28"/>
            <p:cNvSpPr>
              <a:spLocks noChangeShapeType="1"/>
            </p:cNvSpPr>
            <p:nvPr/>
          </p:nvSpPr>
          <p:spPr bwMode="auto">
            <a:xfrm flipH="1">
              <a:off x="1104" y="288"/>
              <a:ext cx="2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7" name="Text Box 29"/>
            <p:cNvSpPr txBox="1">
              <a:spLocks noChangeArrowheads="1"/>
            </p:cNvSpPr>
            <p:nvPr/>
          </p:nvSpPr>
          <p:spPr bwMode="auto">
            <a:xfrm>
              <a:off x="1584" y="384"/>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18" name="Text Box 30"/>
            <p:cNvSpPr txBox="1">
              <a:spLocks noChangeArrowheads="1"/>
            </p:cNvSpPr>
            <p:nvPr/>
          </p:nvSpPr>
          <p:spPr bwMode="auto">
            <a:xfrm>
              <a:off x="1920" y="1440"/>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19" name="Text Box 31"/>
            <p:cNvSpPr txBox="1">
              <a:spLocks noChangeArrowheads="1"/>
            </p:cNvSpPr>
            <p:nvPr/>
          </p:nvSpPr>
          <p:spPr bwMode="auto">
            <a:xfrm>
              <a:off x="1152" y="1248"/>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20" name="Text Box 32"/>
            <p:cNvSpPr txBox="1">
              <a:spLocks noChangeArrowheads="1"/>
            </p:cNvSpPr>
            <p:nvPr/>
          </p:nvSpPr>
          <p:spPr bwMode="auto">
            <a:xfrm>
              <a:off x="1104" y="721"/>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sp>
          <p:nvSpPr>
            <p:cNvPr id="89121" name="Text Box 33"/>
            <p:cNvSpPr txBox="1">
              <a:spLocks noChangeArrowheads="1"/>
            </p:cNvSpPr>
            <p:nvPr/>
          </p:nvSpPr>
          <p:spPr bwMode="auto">
            <a:xfrm>
              <a:off x="1104" y="1776"/>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sp>
          <p:nvSpPr>
            <p:cNvPr id="89122" name="Text Box 34"/>
            <p:cNvSpPr txBox="1">
              <a:spLocks noChangeArrowheads="1"/>
            </p:cNvSpPr>
            <p:nvPr/>
          </p:nvSpPr>
          <p:spPr bwMode="auto">
            <a:xfrm>
              <a:off x="1584" y="960"/>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grpSp>
      <p:sp>
        <p:nvSpPr>
          <p:cNvPr id="89091" name="Text Box 35"/>
          <p:cNvSpPr txBox="1">
            <a:spLocks noChangeArrowheads="1"/>
          </p:cNvSpPr>
          <p:nvPr/>
        </p:nvSpPr>
        <p:spPr bwMode="auto">
          <a:xfrm>
            <a:off x="4346575" y="6038850"/>
            <a:ext cx="451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folHlink"/>
                </a:solidFill>
                <a:latin typeface="Times New Roman" panose="02020603050405020304" pitchFamily="18" charset="0"/>
                <a:sym typeface="Arial" panose="020B0604020202020204" pitchFamily="34" charset="0"/>
              </a:rPr>
              <a:t>动态分区</a:t>
            </a:r>
            <a:r>
              <a:rPr lang="zh-CN" altLang="en-US" sz="2800">
                <a:solidFill>
                  <a:schemeClr val="folHlink"/>
                </a:solidFill>
                <a:latin typeface="Times New Roman" panose="02020603050405020304" pitchFamily="18" charset="0"/>
              </a:rPr>
              <a:t>内存分配流程图</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44035" name="Rectangle 3"/>
          <p:cNvSpPr>
            <a:spLocks noGrp="1" noChangeArrowheads="1"/>
          </p:cNvSpPr>
          <p:nvPr>
            <p:ph type="body" idx="1"/>
          </p:nvPr>
        </p:nvSpPr>
        <p:spPr>
          <a:xfrm>
            <a:off x="115888" y="863600"/>
            <a:ext cx="6570662" cy="5761038"/>
          </a:xfrm>
        </p:spPr>
        <p:txBody>
          <a:bodyPr/>
          <a:lstStyle/>
          <a:p>
            <a:pPr marL="609600" indent="-609600" eaLnBrk="1" hangingPunct="1">
              <a:lnSpc>
                <a:spcPct val="95000"/>
              </a:lnSpc>
            </a:pPr>
            <a:r>
              <a:rPr lang="zh-CN" altLang="en-US" sz="3000" smtClean="0"/>
              <a:t>内存回收</a:t>
            </a:r>
            <a:r>
              <a:rPr lang="en-US" altLang="zh-CN" sz="3000" smtClean="0"/>
              <a:t>(</a:t>
            </a:r>
            <a:r>
              <a:rPr lang="zh-CN" altLang="en-US" sz="3000" smtClean="0">
                <a:solidFill>
                  <a:schemeClr val="folHlink"/>
                </a:solidFill>
                <a:latin typeface="Times New Roman" panose="02020603050405020304" pitchFamily="18" charset="0"/>
              </a:rPr>
              <a:t>四种情况</a:t>
            </a:r>
            <a:r>
              <a:rPr lang="en-US" altLang="zh-CN" sz="3000" smtClean="0">
                <a:solidFill>
                  <a:schemeClr val="folHlink"/>
                </a:solidFill>
                <a:latin typeface="Times New Roman" panose="02020603050405020304" pitchFamily="18" charset="0"/>
              </a:rPr>
              <a:t>)</a:t>
            </a:r>
            <a:endParaRPr lang="en-US" altLang="zh-CN" sz="3000" smtClean="0">
              <a:solidFill>
                <a:schemeClr val="tx1"/>
              </a:solidFill>
              <a:latin typeface="Times New Roman" panose="02020603050405020304" pitchFamily="18" charset="0"/>
            </a:endParaRP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上邻接</a:t>
            </a:r>
            <a:r>
              <a:rPr lang="zh-CN" altLang="en-US" sz="3000" smtClean="0">
                <a:latin typeface="Times New Roman" panose="02020603050405020304" pitchFamily="18" charset="0"/>
              </a:rPr>
              <a:t>一个空闲分区，合并后首地址为空闲分区的首地址，大小为二者之和。</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下邻接</a:t>
            </a:r>
            <a:r>
              <a:rPr lang="zh-CN" altLang="en-US" sz="3000" smtClean="0">
                <a:latin typeface="Times New Roman" panose="02020603050405020304" pitchFamily="18" charset="0"/>
              </a:rPr>
              <a:t>一个空闲分区，合并后首地址为回收分区的首地址，大小为二者之和。</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上下邻接</a:t>
            </a:r>
            <a:r>
              <a:rPr lang="zh-CN" altLang="en-US" sz="3000" smtClean="0">
                <a:latin typeface="Times New Roman" panose="02020603050405020304" pitchFamily="18" charset="0"/>
              </a:rPr>
              <a:t>空闲分区，合并后首地址为上空闲分区的首地址，大小为三者之和。 </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不邻接</a:t>
            </a:r>
            <a:r>
              <a:rPr lang="zh-CN" altLang="en-US" sz="3000" smtClean="0">
                <a:latin typeface="Times New Roman" panose="02020603050405020304" pitchFamily="18" charset="0"/>
              </a:rPr>
              <a:t>空闲分区，空闲分区表</a:t>
            </a:r>
            <a:r>
              <a:rPr lang="en-US" altLang="zh-CN" sz="3000" smtClean="0">
                <a:latin typeface="Times New Roman" panose="02020603050405020304" pitchFamily="18" charset="0"/>
              </a:rPr>
              <a:t>(</a:t>
            </a:r>
            <a:r>
              <a:rPr lang="zh-CN" altLang="en-US" sz="3000" smtClean="0">
                <a:latin typeface="Times New Roman" panose="02020603050405020304" pitchFamily="18" charset="0"/>
              </a:rPr>
              <a:t>链</a:t>
            </a:r>
            <a:r>
              <a:rPr lang="en-US" altLang="zh-CN" sz="3000" smtClean="0">
                <a:latin typeface="Times New Roman" panose="02020603050405020304" pitchFamily="18" charset="0"/>
              </a:rPr>
              <a:t>)</a:t>
            </a:r>
            <a:r>
              <a:rPr lang="zh-CN" altLang="en-US" sz="3000" smtClean="0">
                <a:latin typeface="Times New Roman" panose="02020603050405020304" pitchFamily="18" charset="0"/>
              </a:rPr>
              <a:t>中新建一项，并填写分区大小等信息。</a:t>
            </a:r>
          </a:p>
        </p:txBody>
      </p:sp>
      <p:grpSp>
        <p:nvGrpSpPr>
          <p:cNvPr id="2" name="Group 4"/>
          <p:cNvGrpSpPr>
            <a:grpSpLocks/>
          </p:cNvGrpSpPr>
          <p:nvPr/>
        </p:nvGrpSpPr>
        <p:grpSpPr bwMode="auto">
          <a:xfrm>
            <a:off x="6956425" y="425450"/>
            <a:ext cx="1981200" cy="2117725"/>
            <a:chOff x="0" y="0"/>
            <a:chExt cx="720" cy="1102"/>
          </a:xfrm>
        </p:grpSpPr>
        <p:sp>
          <p:nvSpPr>
            <p:cNvPr id="91169" name="Rectangle 5"/>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70" name="Rectangle 6"/>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71" name="Rectangle 7"/>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72" name="Rectangle 8"/>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73" name="Line 9"/>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4" name="Line 10"/>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5" name="Line 11"/>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6" name="Line 12"/>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7" name="Line 13"/>
            <p:cNvSpPr>
              <a:spLocks noChangeShapeType="1"/>
            </p:cNvSpPr>
            <p:nvPr/>
          </p:nvSpPr>
          <p:spPr bwMode="auto">
            <a:xfrm>
              <a:off x="0" y="84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8" name="Line 14"/>
            <p:cNvSpPr>
              <a:spLocks noChangeShapeType="1"/>
            </p:cNvSpPr>
            <p:nvPr/>
          </p:nvSpPr>
          <p:spPr bwMode="auto">
            <a:xfrm>
              <a:off x="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9" name="Line 15"/>
            <p:cNvSpPr>
              <a:spLocks noChangeShapeType="1"/>
            </p:cNvSpPr>
            <p:nvPr/>
          </p:nvSpPr>
          <p:spPr bwMode="auto">
            <a:xfrm>
              <a:off x="72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80" name="Text Box 16"/>
            <p:cNvSpPr txBox="1">
              <a:spLocks noChangeArrowheads="1"/>
            </p:cNvSpPr>
            <p:nvPr/>
          </p:nvSpPr>
          <p:spPr bwMode="auto">
            <a:xfrm>
              <a:off x="240" y="864"/>
              <a:ext cx="38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400" b="0">
                  <a:solidFill>
                    <a:schemeClr val="tx1"/>
                  </a:solidFill>
                  <a:latin typeface="Times New Roman" panose="02020603050405020304" pitchFamily="18" charset="0"/>
                </a:rPr>
                <a:t>(a)</a:t>
              </a:r>
            </a:p>
          </p:txBody>
        </p:sp>
      </p:grpSp>
      <p:grpSp>
        <p:nvGrpSpPr>
          <p:cNvPr id="3" name="Group 17"/>
          <p:cNvGrpSpPr>
            <a:grpSpLocks/>
          </p:cNvGrpSpPr>
          <p:nvPr/>
        </p:nvGrpSpPr>
        <p:grpSpPr bwMode="auto">
          <a:xfrm>
            <a:off x="7046913" y="2586038"/>
            <a:ext cx="1890712" cy="1876425"/>
            <a:chOff x="0" y="0"/>
            <a:chExt cx="720" cy="1115"/>
          </a:xfrm>
        </p:grpSpPr>
        <p:sp>
          <p:nvSpPr>
            <p:cNvPr id="91157" name="Rectangle 18"/>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58" name="Rectangle 19"/>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59" name="Rectangle 20"/>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60" name="Rectangle 21"/>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61" name="Line 22"/>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Line 23"/>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3" name="Line 24"/>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25"/>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Line 26"/>
            <p:cNvSpPr>
              <a:spLocks noChangeShapeType="1"/>
            </p:cNvSpPr>
            <p:nvPr/>
          </p:nvSpPr>
          <p:spPr bwMode="auto">
            <a:xfrm>
              <a:off x="0" y="84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6" name="Line 27"/>
            <p:cNvSpPr>
              <a:spLocks noChangeShapeType="1"/>
            </p:cNvSpPr>
            <p:nvPr/>
          </p:nvSpPr>
          <p:spPr bwMode="auto">
            <a:xfrm>
              <a:off x="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7" name="Line 28"/>
            <p:cNvSpPr>
              <a:spLocks noChangeShapeType="1"/>
            </p:cNvSpPr>
            <p:nvPr/>
          </p:nvSpPr>
          <p:spPr bwMode="auto">
            <a:xfrm>
              <a:off x="72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8" name="Text Box 29"/>
            <p:cNvSpPr txBox="1">
              <a:spLocks noChangeArrowheads="1"/>
            </p:cNvSpPr>
            <p:nvPr/>
          </p:nvSpPr>
          <p:spPr bwMode="auto">
            <a:xfrm>
              <a:off x="240" y="86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r>
                <a:rPr lang="en-US" altLang="zh-CN" sz="2400" b="0">
                  <a:solidFill>
                    <a:schemeClr val="tx1"/>
                  </a:solidFill>
                  <a:latin typeface="Times New Roman" panose="02020603050405020304" pitchFamily="18" charset="0"/>
                </a:rPr>
                <a:t>(b)</a:t>
              </a:r>
            </a:p>
          </p:txBody>
        </p:sp>
      </p:grpSp>
      <p:grpSp>
        <p:nvGrpSpPr>
          <p:cNvPr id="4" name="Group 30"/>
          <p:cNvGrpSpPr>
            <a:grpSpLocks/>
          </p:cNvGrpSpPr>
          <p:nvPr/>
        </p:nvGrpSpPr>
        <p:grpSpPr bwMode="auto">
          <a:xfrm>
            <a:off x="7092950" y="4521200"/>
            <a:ext cx="1962150" cy="2192338"/>
            <a:chOff x="0" y="0"/>
            <a:chExt cx="720" cy="1308"/>
          </a:xfrm>
        </p:grpSpPr>
        <p:sp>
          <p:nvSpPr>
            <p:cNvPr id="91143" name="Rectangle 31"/>
            <p:cNvSpPr>
              <a:spLocks noChangeArrowheads="1"/>
            </p:cNvSpPr>
            <p:nvPr/>
          </p:nvSpPr>
          <p:spPr bwMode="auto">
            <a:xfrm>
              <a:off x="0" y="844"/>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44" name="Rectangle 32"/>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45" name="Rectangle 33"/>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46" name="Rectangle 34"/>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47" name="Rectangle 35"/>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48" name="Line 36"/>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49" name="Line 37"/>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38"/>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1" name="Line 39"/>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2" name="Line 40"/>
            <p:cNvSpPr>
              <a:spLocks noChangeShapeType="1"/>
            </p:cNvSpPr>
            <p:nvPr/>
          </p:nvSpPr>
          <p:spPr bwMode="auto">
            <a:xfrm>
              <a:off x="0" y="1055"/>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Line 41"/>
            <p:cNvSpPr>
              <a:spLocks noChangeShapeType="1"/>
            </p:cNvSpPr>
            <p:nvPr/>
          </p:nvSpPr>
          <p:spPr bwMode="auto">
            <a:xfrm>
              <a:off x="0" y="0"/>
              <a:ext cx="0" cy="10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4" name="Line 42"/>
            <p:cNvSpPr>
              <a:spLocks noChangeShapeType="1"/>
            </p:cNvSpPr>
            <p:nvPr/>
          </p:nvSpPr>
          <p:spPr bwMode="auto">
            <a:xfrm>
              <a:off x="720" y="0"/>
              <a:ext cx="0" cy="10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5" name="Line 43"/>
            <p:cNvSpPr>
              <a:spLocks noChangeShapeType="1"/>
            </p:cNvSpPr>
            <p:nvPr/>
          </p:nvSpPr>
          <p:spPr bwMode="auto">
            <a:xfrm>
              <a:off x="0" y="844"/>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6" name="Text Box 44"/>
            <p:cNvSpPr txBox="1">
              <a:spLocks noChangeArrowheads="1"/>
            </p:cNvSpPr>
            <p:nvPr/>
          </p:nvSpPr>
          <p:spPr bwMode="auto">
            <a:xfrm>
              <a:off x="240" y="1057"/>
              <a:ext cx="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r>
                <a:rPr lang="en-US" altLang="zh-CN" sz="2400" b="0">
                  <a:solidFill>
                    <a:schemeClr val="tx1"/>
                  </a:solidFill>
                  <a:latin typeface="Times New Roman" panose="02020603050405020304" pitchFamily="18"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stCondLst>
                                            <p:cond delay="0"/>
                                          </p:stCondLst>
                                        </p:cTn>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stCondLst>
                                            <p:cond delay="0"/>
                                          </p:stCondLst>
                                        </p:cTn>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4035">
                                            <p:txEl>
                                              <p:pRg st="2" end="2"/>
                                            </p:txEl>
                                          </p:spTgt>
                                        </p:tgtEl>
                                        <p:attrNameLst>
                                          <p:attrName>style.visibility</p:attrName>
                                        </p:attrNameLst>
                                      </p:cBhvr>
                                      <p:to>
                                        <p:strVal val="visible"/>
                                      </p:to>
                                    </p:set>
                                    <p:animEffect transition="in" filter="fade">
                                      <p:cBhvr>
                                        <p:cTn id="22" dur="500">
                                          <p:stCondLst>
                                            <p:cond delay="0"/>
                                          </p:stCondLst>
                                        </p:cTn>
                                        <p:tgtEl>
                                          <p:spTgt spid="440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44035">
                                            <p:txEl>
                                              <p:pRg st="3" end="3"/>
                                            </p:txEl>
                                          </p:spTgt>
                                        </p:tgtEl>
                                        <p:attrNameLst>
                                          <p:attrName>style.visibility</p:attrName>
                                        </p:attrNameLst>
                                      </p:cBhvr>
                                      <p:to>
                                        <p:strVal val="visible"/>
                                      </p:to>
                                    </p:set>
                                    <p:animEffect transition="in" filter="fade">
                                      <p:cBhvr>
                                        <p:cTn id="32" dur="500">
                                          <p:stCondLst>
                                            <p:cond delay="0"/>
                                          </p:stCondLst>
                                        </p:cTn>
                                        <p:tgtEl>
                                          <p:spTgt spid="4403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44035">
                                            <p:txEl>
                                              <p:pRg st="4" end="4"/>
                                            </p:txEl>
                                          </p:spTgt>
                                        </p:tgtEl>
                                        <p:attrNameLst>
                                          <p:attrName>style.visibility</p:attrName>
                                        </p:attrNameLst>
                                      </p:cBhvr>
                                      <p:to>
                                        <p:strVal val="visible"/>
                                      </p:to>
                                    </p:set>
                                    <p:animEffect transition="in" filter="fade">
                                      <p:cBhvr>
                                        <p:cTn id="42" dur="500">
                                          <p:stCondLst>
                                            <p:cond delay="0"/>
                                          </p:stCondLst>
                                        </p:cTn>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
        <p:nvSpPr>
          <p:cNvPr id="93187" name="Rectangle 3"/>
          <p:cNvSpPr>
            <a:spLocks noGrp="1" noChangeArrowheads="1"/>
          </p:cNvSpPr>
          <p:nvPr>
            <p:ph type="body" idx="1"/>
          </p:nvPr>
        </p:nvSpPr>
        <p:spPr>
          <a:xfrm>
            <a:off x="161925" y="1044575"/>
            <a:ext cx="8775700" cy="5130800"/>
          </a:xfrm>
        </p:spPr>
        <p:txBody>
          <a:bodyPr/>
          <a:lstStyle/>
          <a:p>
            <a:pPr marL="609600" indent="-609600" eaLnBrk="1" hangingPunct="1">
              <a:buClr>
                <a:srgbClr val="FF0000"/>
              </a:buClr>
              <a:buFont typeface="Wingdings" pitchFamily="2" charset="2"/>
              <a:buAutoNum type="arabicPeriod"/>
            </a:pPr>
            <a:r>
              <a:rPr lang="zh-CN" altLang="en-US" smtClean="0">
                <a:latin typeface="华文隶书" panose="02010800040101010101" pitchFamily="2" charset="-122"/>
              </a:rPr>
              <a:t>系统中的碎片问题</a:t>
            </a:r>
            <a:endParaRPr lang="zh-CN" altLang="en-US" smtClean="0">
              <a:latin typeface="Times New Roman" panose="02020603050405020304" pitchFamily="18" charset="0"/>
            </a:endParaRPr>
          </a:p>
          <a:p>
            <a:pPr marL="1066800" lvl="1" indent="-609600" eaLnBrk="1" hangingPunct="1">
              <a:buClr>
                <a:srgbClr val="FF0000"/>
              </a:buClr>
            </a:pPr>
            <a:r>
              <a:rPr lang="zh-CN" altLang="en-US" smtClean="0">
                <a:latin typeface="Times New Roman" panose="02020603050405020304" pitchFamily="18" charset="0"/>
              </a:rPr>
              <a:t>在连续存储管理方式中，必须把作业装入到一片连续的内存空间。如果系统中有若干个小的分区，其总容量大于要装入的作业，但由于它们不相邻接，也将致使作业不能装入内存。</a:t>
            </a:r>
          </a:p>
          <a:p>
            <a:pPr marL="1066800" lvl="1" indent="-609600" eaLnBrk="1" hangingPunct="1">
              <a:buClr>
                <a:srgbClr val="FF0000"/>
              </a:buClr>
            </a:pPr>
            <a:r>
              <a:rPr lang="zh-CN" altLang="en-US" smtClean="0">
                <a:latin typeface="Times New Roman" panose="02020603050405020304" pitchFamily="18" charset="0"/>
              </a:rPr>
              <a:t>包括内碎片和外碎片。</a:t>
            </a:r>
            <a:endParaRPr lang="zh-CN" altLang="en-US" smtClean="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grpSp>
        <p:nvGrpSpPr>
          <p:cNvPr id="95235" name="Group 5"/>
          <p:cNvGrpSpPr>
            <a:grpSpLocks/>
          </p:cNvGrpSpPr>
          <p:nvPr/>
        </p:nvGrpSpPr>
        <p:grpSpPr bwMode="auto">
          <a:xfrm>
            <a:off x="566738" y="1673225"/>
            <a:ext cx="4635500" cy="3810000"/>
            <a:chOff x="0" y="0"/>
            <a:chExt cx="2304" cy="2640"/>
          </a:xfrm>
        </p:grpSpPr>
        <p:sp>
          <p:nvSpPr>
            <p:cNvPr id="95268" name="AutoShape 6"/>
            <p:cNvSpPr>
              <a:spLocks noChangeArrowheads="1"/>
            </p:cNvSpPr>
            <p:nvPr/>
          </p:nvSpPr>
          <p:spPr bwMode="auto">
            <a:xfrm>
              <a:off x="336" y="100"/>
              <a:ext cx="1344" cy="2540"/>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69" name="Text Box 7"/>
            <p:cNvSpPr txBox="1">
              <a:spLocks noChangeArrowheads="1"/>
            </p:cNvSpPr>
            <p:nvPr/>
          </p:nvSpPr>
          <p:spPr bwMode="auto">
            <a:xfrm>
              <a:off x="768" y="100"/>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os</a:t>
              </a:r>
            </a:p>
          </p:txBody>
        </p:sp>
        <p:sp>
          <p:nvSpPr>
            <p:cNvPr id="95270" name="Rectangle 8"/>
            <p:cNvSpPr>
              <a:spLocks noChangeArrowheads="1"/>
            </p:cNvSpPr>
            <p:nvPr/>
          </p:nvSpPr>
          <p:spPr bwMode="auto">
            <a:xfrm flipV="1">
              <a:off x="336" y="1096"/>
              <a:ext cx="1344" cy="329"/>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1" name="AutoShape 9"/>
            <p:cNvSpPr>
              <a:spLocks noChangeArrowheads="1"/>
            </p:cNvSpPr>
            <p:nvPr/>
          </p:nvSpPr>
          <p:spPr bwMode="auto">
            <a:xfrm flipH="1">
              <a:off x="2016" y="768"/>
              <a:ext cx="288" cy="768"/>
            </a:xfrm>
            <a:prstGeom prst="wedgeRectCallout">
              <a:avLst>
                <a:gd name="adj1" fmla="val 182639"/>
                <a:gd name="adj2" fmla="val 21481"/>
              </a:avLst>
            </a:prstGeom>
            <a:solidFill>
              <a:schemeClr val="accent1"/>
            </a:solidFill>
            <a:ln w="9525">
              <a:solidFill>
                <a:schemeClr val="tx1"/>
              </a:solidFill>
              <a:miter lim="800000"/>
              <a:headEnd/>
              <a:tailEnd/>
            </a:ln>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1800">
                  <a:solidFill>
                    <a:schemeClr val="tx1"/>
                  </a:solidFill>
                  <a:ea typeface="宋体" panose="02010600030101010101" pitchFamily="2" charset="-122"/>
                </a:rPr>
                <a:t>用户程序</a:t>
              </a:r>
            </a:p>
          </p:txBody>
        </p:sp>
        <p:sp>
          <p:nvSpPr>
            <p:cNvPr id="95272" name="Line 10"/>
            <p:cNvSpPr>
              <a:spLocks noChangeShapeType="1"/>
            </p:cNvSpPr>
            <p:nvPr/>
          </p:nvSpPr>
          <p:spPr bwMode="auto">
            <a:xfrm flipV="1">
              <a:off x="336" y="108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73" name="Text Box 11"/>
            <p:cNvSpPr txBox="1">
              <a:spLocks noChangeArrowheads="1"/>
            </p:cNvSpPr>
            <p:nvPr/>
          </p:nvSpPr>
          <p:spPr bwMode="auto">
            <a:xfrm>
              <a:off x="768" y="1146"/>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p4</a:t>
              </a:r>
            </a:p>
          </p:txBody>
        </p:sp>
        <p:sp>
          <p:nvSpPr>
            <p:cNvPr id="95274" name="Rectangle 12"/>
            <p:cNvSpPr>
              <a:spLocks noChangeArrowheads="1"/>
            </p:cNvSpPr>
            <p:nvPr/>
          </p:nvSpPr>
          <p:spPr bwMode="auto">
            <a:xfrm flipV="1">
              <a:off x="336" y="429"/>
              <a:ext cx="1344" cy="330"/>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5" name="Text Box 13"/>
            <p:cNvSpPr txBox="1">
              <a:spLocks noChangeArrowheads="1"/>
            </p:cNvSpPr>
            <p:nvPr/>
          </p:nvSpPr>
          <p:spPr bwMode="auto">
            <a:xfrm>
              <a:off x="768" y="450"/>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p1</a:t>
              </a:r>
            </a:p>
          </p:txBody>
        </p:sp>
        <p:sp>
          <p:nvSpPr>
            <p:cNvPr id="95276" name="Rectangle 14"/>
            <p:cNvSpPr>
              <a:spLocks noChangeArrowheads="1"/>
            </p:cNvSpPr>
            <p:nvPr/>
          </p:nvSpPr>
          <p:spPr bwMode="auto">
            <a:xfrm flipV="1">
              <a:off x="336" y="1793"/>
              <a:ext cx="1344" cy="145"/>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7" name="Text Box 15"/>
            <p:cNvSpPr txBox="1">
              <a:spLocks noChangeArrowheads="1"/>
            </p:cNvSpPr>
            <p:nvPr/>
          </p:nvSpPr>
          <p:spPr bwMode="auto">
            <a:xfrm>
              <a:off x="768" y="1694"/>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p2</a:t>
              </a:r>
            </a:p>
          </p:txBody>
        </p:sp>
        <p:sp>
          <p:nvSpPr>
            <p:cNvPr id="95278" name="Line 16"/>
            <p:cNvSpPr>
              <a:spLocks noChangeShapeType="1"/>
            </p:cNvSpPr>
            <p:nvPr/>
          </p:nvSpPr>
          <p:spPr bwMode="auto">
            <a:xfrm flipV="1">
              <a:off x="336" y="42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79" name="Line 17"/>
            <p:cNvSpPr>
              <a:spLocks noChangeShapeType="1"/>
            </p:cNvSpPr>
            <p:nvPr/>
          </p:nvSpPr>
          <p:spPr bwMode="auto">
            <a:xfrm>
              <a:off x="336" y="897"/>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0" name="Line 18"/>
            <p:cNvSpPr>
              <a:spLocks noChangeShapeType="1"/>
            </p:cNvSpPr>
            <p:nvPr/>
          </p:nvSpPr>
          <p:spPr bwMode="auto">
            <a:xfrm flipV="1">
              <a:off x="336" y="179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1" name="Line 19"/>
            <p:cNvSpPr>
              <a:spLocks noChangeShapeType="1"/>
            </p:cNvSpPr>
            <p:nvPr/>
          </p:nvSpPr>
          <p:spPr bwMode="auto">
            <a:xfrm>
              <a:off x="336" y="2042"/>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2" name="Text Box 20"/>
            <p:cNvSpPr txBox="1">
              <a:spLocks noChangeArrowheads="1"/>
            </p:cNvSpPr>
            <p:nvPr/>
          </p:nvSpPr>
          <p:spPr bwMode="auto">
            <a:xfrm>
              <a:off x="0" y="0"/>
              <a:ext cx="432" cy="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0k</a:t>
              </a:r>
            </a:p>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20k</a:t>
              </a:r>
            </a:p>
            <a:p>
              <a:pPr eaLnBrk="1" hangingPunct="1">
                <a:lnSpc>
                  <a:spcPct val="10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56k</a:t>
              </a: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65k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125k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135k</a:t>
              </a:r>
            </a:p>
          </p:txBody>
        </p:sp>
      </p:grpSp>
      <p:sp>
        <p:nvSpPr>
          <p:cNvPr id="95236" name="Line 21"/>
          <p:cNvSpPr>
            <a:spLocks noChangeShapeType="1"/>
          </p:cNvSpPr>
          <p:nvPr/>
        </p:nvSpPr>
        <p:spPr bwMode="auto">
          <a:xfrm flipV="1">
            <a:off x="1241425" y="1817688"/>
            <a:ext cx="0" cy="3462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37" name="Text Box 23"/>
          <p:cNvSpPr txBox="1">
            <a:spLocks noChangeArrowheads="1"/>
          </p:cNvSpPr>
          <p:nvPr/>
        </p:nvSpPr>
        <p:spPr bwMode="auto">
          <a:xfrm>
            <a:off x="1828800" y="27400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sp>
        <p:nvSpPr>
          <p:cNvPr id="95238" name="Text Box 24"/>
          <p:cNvSpPr txBox="1">
            <a:spLocks noChangeArrowheads="1"/>
          </p:cNvSpPr>
          <p:nvPr/>
        </p:nvSpPr>
        <p:spPr bwMode="auto">
          <a:xfrm>
            <a:off x="1905000" y="39592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sp>
        <p:nvSpPr>
          <p:cNvPr id="95239" name="Text Box 25"/>
          <p:cNvSpPr txBox="1">
            <a:spLocks noChangeArrowheads="1"/>
          </p:cNvSpPr>
          <p:nvPr/>
        </p:nvSpPr>
        <p:spPr bwMode="auto">
          <a:xfrm>
            <a:off x="1905000" y="44164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grpSp>
        <p:nvGrpSpPr>
          <p:cNvPr id="95240" name="Group 26"/>
          <p:cNvGrpSpPr>
            <a:grpSpLocks/>
          </p:cNvGrpSpPr>
          <p:nvPr/>
        </p:nvGrpSpPr>
        <p:grpSpPr bwMode="auto">
          <a:xfrm>
            <a:off x="6019800" y="1089025"/>
            <a:ext cx="2782888" cy="4545013"/>
            <a:chOff x="0" y="0"/>
            <a:chExt cx="1056" cy="2131"/>
          </a:xfrm>
        </p:grpSpPr>
        <p:sp>
          <p:nvSpPr>
            <p:cNvPr id="95243" name="Rectangle 27"/>
            <p:cNvSpPr>
              <a:spLocks noChangeArrowheads="1"/>
            </p:cNvSpPr>
            <p:nvPr/>
          </p:nvSpPr>
          <p:spPr bwMode="auto">
            <a:xfrm>
              <a:off x="0" y="1920"/>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25KB</a:t>
              </a:r>
            </a:p>
          </p:txBody>
        </p:sp>
        <p:sp>
          <p:nvSpPr>
            <p:cNvPr id="95244" name="Rectangle 28"/>
            <p:cNvSpPr>
              <a:spLocks noChangeArrowheads="1"/>
            </p:cNvSpPr>
            <p:nvPr/>
          </p:nvSpPr>
          <p:spPr bwMode="auto">
            <a:xfrm>
              <a:off x="0" y="1555"/>
              <a:ext cx="10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D</a:t>
              </a:r>
            </a:p>
          </p:txBody>
        </p:sp>
        <p:sp>
          <p:nvSpPr>
            <p:cNvPr id="95245" name="Rectangle 29"/>
            <p:cNvSpPr>
              <a:spLocks noChangeArrowheads="1"/>
            </p:cNvSpPr>
            <p:nvPr/>
          </p:nvSpPr>
          <p:spPr bwMode="auto">
            <a:xfrm>
              <a:off x="0" y="1344"/>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15KB</a:t>
              </a:r>
            </a:p>
          </p:txBody>
        </p:sp>
        <p:sp>
          <p:nvSpPr>
            <p:cNvPr id="95246" name="Rectangle 30"/>
            <p:cNvSpPr>
              <a:spLocks noChangeArrowheads="1"/>
            </p:cNvSpPr>
            <p:nvPr/>
          </p:nvSpPr>
          <p:spPr bwMode="auto">
            <a:xfrm>
              <a:off x="0" y="1055"/>
              <a:ext cx="10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C</a:t>
              </a:r>
            </a:p>
          </p:txBody>
        </p:sp>
        <p:sp>
          <p:nvSpPr>
            <p:cNvPr id="95247" name="Rectangle 31"/>
            <p:cNvSpPr>
              <a:spLocks noChangeArrowheads="1"/>
            </p:cNvSpPr>
            <p:nvPr/>
          </p:nvSpPr>
          <p:spPr bwMode="auto">
            <a:xfrm>
              <a:off x="0" y="844"/>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30KB</a:t>
              </a:r>
            </a:p>
          </p:txBody>
        </p:sp>
        <p:sp>
          <p:nvSpPr>
            <p:cNvPr id="95248" name="Rectangle 32"/>
            <p:cNvSpPr>
              <a:spLocks noChangeArrowheads="1"/>
            </p:cNvSpPr>
            <p:nvPr/>
          </p:nvSpPr>
          <p:spPr bwMode="auto">
            <a:xfrm>
              <a:off x="0" y="633"/>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B</a:t>
              </a:r>
            </a:p>
          </p:txBody>
        </p:sp>
        <p:sp>
          <p:nvSpPr>
            <p:cNvPr id="95249" name="Rectangle 33"/>
            <p:cNvSpPr>
              <a:spLocks noChangeArrowheads="1"/>
            </p:cNvSpPr>
            <p:nvPr/>
          </p:nvSpPr>
          <p:spPr bwMode="auto">
            <a:xfrm>
              <a:off x="0" y="422"/>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20KB</a:t>
              </a:r>
            </a:p>
          </p:txBody>
        </p:sp>
        <p:sp>
          <p:nvSpPr>
            <p:cNvPr id="95250" name="Rectangle 34"/>
            <p:cNvSpPr>
              <a:spLocks noChangeArrowheads="1"/>
            </p:cNvSpPr>
            <p:nvPr/>
          </p:nvSpPr>
          <p:spPr bwMode="auto">
            <a:xfrm>
              <a:off x="0" y="211"/>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A</a:t>
              </a:r>
            </a:p>
          </p:txBody>
        </p:sp>
        <p:sp>
          <p:nvSpPr>
            <p:cNvPr id="95251" name="Rectangle 35"/>
            <p:cNvSpPr>
              <a:spLocks noChangeArrowheads="1"/>
            </p:cNvSpPr>
            <p:nvPr/>
          </p:nvSpPr>
          <p:spPr bwMode="auto">
            <a:xfrm>
              <a:off x="0" y="0"/>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操作系统</a:t>
              </a:r>
            </a:p>
          </p:txBody>
        </p:sp>
        <p:sp>
          <p:nvSpPr>
            <p:cNvPr id="95252" name="Line 36"/>
            <p:cNvSpPr>
              <a:spLocks noChangeShapeType="1"/>
            </p:cNvSpPr>
            <p:nvPr/>
          </p:nvSpPr>
          <p:spPr bwMode="auto">
            <a:xfrm>
              <a:off x="0" y="0"/>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3" name="Line 37"/>
            <p:cNvSpPr>
              <a:spLocks noChangeShapeType="1"/>
            </p:cNvSpPr>
            <p:nvPr/>
          </p:nvSpPr>
          <p:spPr bwMode="auto">
            <a:xfrm>
              <a:off x="0" y="21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4" name="Line 38"/>
            <p:cNvSpPr>
              <a:spLocks noChangeShapeType="1"/>
            </p:cNvSpPr>
            <p:nvPr/>
          </p:nvSpPr>
          <p:spPr bwMode="auto">
            <a:xfrm>
              <a:off x="0" y="42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5" name="Line 39"/>
            <p:cNvSpPr>
              <a:spLocks noChangeShapeType="1"/>
            </p:cNvSpPr>
            <p:nvPr/>
          </p:nvSpPr>
          <p:spPr bwMode="auto">
            <a:xfrm>
              <a:off x="0" y="633"/>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6" name="Line 40"/>
            <p:cNvSpPr>
              <a:spLocks noChangeShapeType="1"/>
            </p:cNvSpPr>
            <p:nvPr/>
          </p:nvSpPr>
          <p:spPr bwMode="auto">
            <a:xfrm>
              <a:off x="0" y="2131"/>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7" name="Line 41"/>
            <p:cNvSpPr>
              <a:spLocks noChangeShapeType="1"/>
            </p:cNvSpPr>
            <p:nvPr/>
          </p:nvSpPr>
          <p:spPr bwMode="auto">
            <a:xfrm>
              <a:off x="0" y="0"/>
              <a:ext cx="0" cy="21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8" name="Line 42"/>
            <p:cNvSpPr>
              <a:spLocks noChangeShapeType="1"/>
            </p:cNvSpPr>
            <p:nvPr/>
          </p:nvSpPr>
          <p:spPr bwMode="auto">
            <a:xfrm>
              <a:off x="1008" y="0"/>
              <a:ext cx="0" cy="21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9" name="Line 43"/>
            <p:cNvSpPr>
              <a:spLocks noChangeShapeType="1"/>
            </p:cNvSpPr>
            <p:nvPr/>
          </p:nvSpPr>
          <p:spPr bwMode="auto">
            <a:xfrm>
              <a:off x="0" y="844"/>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0" name="Line 44"/>
            <p:cNvSpPr>
              <a:spLocks noChangeShapeType="1"/>
            </p:cNvSpPr>
            <p:nvPr/>
          </p:nvSpPr>
          <p:spPr bwMode="auto">
            <a:xfrm>
              <a:off x="0" y="1055"/>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1" name="Line 45"/>
            <p:cNvSpPr>
              <a:spLocks noChangeShapeType="1"/>
            </p:cNvSpPr>
            <p:nvPr/>
          </p:nvSpPr>
          <p:spPr bwMode="auto">
            <a:xfrm>
              <a:off x="0" y="1344"/>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2" name="Line 46"/>
            <p:cNvSpPr>
              <a:spLocks noChangeShapeType="1"/>
            </p:cNvSpPr>
            <p:nvPr/>
          </p:nvSpPr>
          <p:spPr bwMode="auto">
            <a:xfrm>
              <a:off x="0" y="1555"/>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3" name="Line 47"/>
            <p:cNvSpPr>
              <a:spLocks noChangeShapeType="1"/>
            </p:cNvSpPr>
            <p:nvPr/>
          </p:nvSpPr>
          <p:spPr bwMode="auto">
            <a:xfrm>
              <a:off x="0" y="1920"/>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4" name="Text Box 48"/>
            <p:cNvSpPr txBox="1">
              <a:spLocks noChangeArrowheads="1"/>
            </p:cNvSpPr>
            <p:nvPr/>
          </p:nvSpPr>
          <p:spPr bwMode="auto">
            <a:xfrm>
              <a:off x="528" y="1920"/>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5" name="Text Box 49"/>
            <p:cNvSpPr txBox="1">
              <a:spLocks noChangeArrowheads="1"/>
            </p:cNvSpPr>
            <p:nvPr/>
          </p:nvSpPr>
          <p:spPr bwMode="auto">
            <a:xfrm>
              <a:off x="528" y="139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6" name="Text Box 50"/>
            <p:cNvSpPr txBox="1">
              <a:spLocks noChangeArrowheads="1"/>
            </p:cNvSpPr>
            <p:nvPr/>
          </p:nvSpPr>
          <p:spPr bwMode="auto">
            <a:xfrm>
              <a:off x="480" y="864"/>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7" name="Text Box 51"/>
            <p:cNvSpPr txBox="1">
              <a:spLocks noChangeArrowheads="1"/>
            </p:cNvSpPr>
            <p:nvPr/>
          </p:nvSpPr>
          <p:spPr bwMode="auto">
            <a:xfrm>
              <a:off x="528" y="43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grpSp>
      <p:sp>
        <p:nvSpPr>
          <p:cNvPr id="95241" name="Text Box 52"/>
          <p:cNvSpPr txBox="1">
            <a:spLocks noChangeArrowheads="1"/>
          </p:cNvSpPr>
          <p:nvPr/>
        </p:nvSpPr>
        <p:spPr bwMode="auto">
          <a:xfrm>
            <a:off x="1062038" y="5610225"/>
            <a:ext cx="287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内部碎片示意图</a:t>
            </a:r>
          </a:p>
        </p:txBody>
      </p:sp>
      <p:sp>
        <p:nvSpPr>
          <p:cNvPr id="95242" name="Text Box 53"/>
          <p:cNvSpPr txBox="1">
            <a:spLocks noChangeArrowheads="1"/>
          </p:cNvSpPr>
          <p:nvPr/>
        </p:nvSpPr>
        <p:spPr bwMode="auto">
          <a:xfrm>
            <a:off x="6057900" y="5745163"/>
            <a:ext cx="3086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外部碎片示意图</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endParaRPr lang="zh-CN" altLang="en-US" b="0" smtClean="0"/>
          </a:p>
        </p:txBody>
      </p:sp>
      <p:sp>
        <p:nvSpPr>
          <p:cNvPr id="47107" name="Rectangle 3"/>
          <p:cNvSpPr>
            <a:spLocks noGrp="1" noChangeArrowheads="1"/>
          </p:cNvSpPr>
          <p:nvPr>
            <p:ph type="body" idx="1"/>
          </p:nvPr>
        </p:nvSpPr>
        <p:spPr>
          <a:xfrm>
            <a:off x="252413" y="1044575"/>
            <a:ext cx="6345237" cy="4094163"/>
          </a:xfrm>
        </p:spPr>
        <p:txBody>
          <a:bodyPr/>
          <a:lstStyle/>
          <a:p>
            <a:pPr marL="609600" indent="-609600" eaLnBrk="1" hangingPunct="1">
              <a:buFont typeface="Wingdings" pitchFamily="2" charset="2"/>
              <a:buAutoNum type="arabicPeriod" startAt="2"/>
            </a:pPr>
            <a:r>
              <a:rPr lang="zh-CN" altLang="en-US" sz="2800" smtClean="0">
                <a:latin typeface="华文隶书" panose="02010800040101010101" pitchFamily="2" charset="-122"/>
                <a:sym typeface="Arial" panose="020B0604020202020204" pitchFamily="34" charset="0"/>
              </a:rPr>
              <a:t>外碎片问题的解决方法之一</a:t>
            </a:r>
          </a:p>
          <a:p>
            <a:pPr marL="1066800" lvl="1" indent="-609600" eaLnBrk="1" hangingPunct="1"/>
            <a:r>
              <a:rPr lang="zh-CN" altLang="en-US" sz="2800" smtClean="0">
                <a:latin typeface="Times New Roman" panose="02020603050405020304" pitchFamily="18" charset="0"/>
              </a:rPr>
              <a:t>程序浮动：将内存中</a:t>
            </a:r>
            <a:r>
              <a:rPr lang="zh-CN" altLang="en-US" sz="2800" smtClean="0">
                <a:solidFill>
                  <a:schemeClr val="hlink"/>
                </a:solidFill>
                <a:latin typeface="Times New Roman" panose="02020603050405020304" pitchFamily="18" charset="0"/>
              </a:rPr>
              <a:t>所有作业移到内存一端</a:t>
            </a:r>
            <a:r>
              <a:rPr lang="zh-CN" altLang="en-US" sz="2800" smtClean="0">
                <a:latin typeface="Times New Roman" panose="02020603050405020304" pitchFamily="18" charset="0"/>
              </a:rPr>
              <a:t>，使本来分散的多个小空闲分区连成一个大的空闲区。如图所示。</a:t>
            </a:r>
          </a:p>
          <a:p>
            <a:pPr marL="1066800" lvl="1" indent="-609600" eaLnBrk="1" hangingPunct="1"/>
            <a:r>
              <a:rPr lang="zh-CN" altLang="en-US" sz="2800" smtClean="0">
                <a:latin typeface="Times New Roman" panose="02020603050405020304" pitchFamily="18" charset="0"/>
              </a:rPr>
              <a:t>这种通过移动作业从把多个分散的小分区拼接成一个大分区的方法称为</a:t>
            </a:r>
            <a:r>
              <a:rPr lang="zh-CN" altLang="en-US" sz="2800" smtClean="0">
                <a:solidFill>
                  <a:schemeClr val="hlink"/>
                </a:solidFill>
                <a:latin typeface="Times New Roman" panose="02020603050405020304" pitchFamily="18" charset="0"/>
              </a:rPr>
              <a:t>拼接</a:t>
            </a:r>
            <a:r>
              <a:rPr lang="en-US" altLang="zh-CN" sz="2800" smtClean="0">
                <a:solidFill>
                  <a:schemeClr val="hlink"/>
                </a:solidFill>
                <a:latin typeface="Times New Roman" panose="02020603050405020304" pitchFamily="18" charset="0"/>
              </a:rPr>
              <a:t>/</a:t>
            </a:r>
            <a:r>
              <a:rPr lang="zh-CN" altLang="en-US" sz="2800" smtClean="0">
                <a:solidFill>
                  <a:schemeClr val="hlink"/>
                </a:solidFill>
                <a:latin typeface="Times New Roman" panose="02020603050405020304" pitchFamily="18" charset="0"/>
              </a:rPr>
              <a:t>紧凑</a:t>
            </a:r>
            <a:r>
              <a:rPr lang="en-US" altLang="zh-CN" sz="2800" smtClean="0">
                <a:solidFill>
                  <a:schemeClr val="hlink"/>
                </a:solidFill>
                <a:latin typeface="Times New Roman" panose="02020603050405020304" pitchFamily="18" charset="0"/>
              </a:rPr>
              <a:t>/</a:t>
            </a:r>
            <a:r>
              <a:rPr lang="zh-CN" altLang="en-US" sz="2800" smtClean="0">
                <a:solidFill>
                  <a:schemeClr val="hlink"/>
                </a:solidFill>
                <a:latin typeface="Times New Roman" panose="02020603050405020304" pitchFamily="18" charset="0"/>
              </a:rPr>
              <a:t>紧缩</a:t>
            </a:r>
            <a:r>
              <a:rPr lang="zh-CN" altLang="en-US" sz="2800" smtClean="0">
                <a:latin typeface="Times New Roman" panose="02020603050405020304" pitchFamily="18" charset="0"/>
              </a:rPr>
              <a:t>。</a:t>
            </a:r>
          </a:p>
        </p:txBody>
      </p:sp>
      <p:graphicFrame>
        <p:nvGraphicFramePr>
          <p:cNvPr id="47130" name="Group 26"/>
          <p:cNvGraphicFramePr>
            <a:graphicFrameLocks noGrp="1"/>
          </p:cNvGraphicFramePr>
          <p:nvPr>
            <p:ph idx="4294967295"/>
          </p:nvPr>
        </p:nvGraphicFramePr>
        <p:xfrm>
          <a:off x="6867525" y="1187450"/>
          <a:ext cx="2070100" cy="4899025"/>
        </p:xfrm>
        <a:graphic>
          <a:graphicData uri="http://schemas.openxmlformats.org/drawingml/2006/table">
            <a:tbl>
              <a:tblPr/>
              <a:tblGrid>
                <a:gridCol w="2070100"/>
              </a:tblGrid>
              <a:tr h="458788">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操作系统</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7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20KB</a:t>
                      </a:r>
                    </a:p>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30KB    15KB</a:t>
                      </a:r>
                    </a:p>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25KB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CC"/>
                    </a:solidFill>
                  </a:tcPr>
                </a:tc>
              </a:tr>
            </a:tbl>
          </a:graphicData>
        </a:graphic>
      </p:graphicFrame>
      <p:sp>
        <p:nvSpPr>
          <p:cNvPr id="47124" name="AutoShape 20"/>
          <p:cNvSpPr>
            <a:spLocks/>
          </p:cNvSpPr>
          <p:nvPr/>
        </p:nvSpPr>
        <p:spPr bwMode="auto">
          <a:xfrm>
            <a:off x="7856538" y="4464050"/>
            <a:ext cx="223837" cy="1485900"/>
          </a:xfrm>
          <a:prstGeom prst="rightBrace">
            <a:avLst>
              <a:gd name="adj1" fmla="val 5531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47131" name="Rectangle 27"/>
          <p:cNvSpPr>
            <a:spLocks noChangeArrowheads="1"/>
          </p:cNvSpPr>
          <p:nvPr/>
        </p:nvSpPr>
        <p:spPr bwMode="auto">
          <a:xfrm>
            <a:off x="7988300" y="4906963"/>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rgbClr val="FF00FF"/>
              </a:buClr>
              <a:buSzTx/>
              <a:buFont typeface="Wingdings" panose="05000000000000000000" pitchFamily="2" charset="2"/>
              <a:buNone/>
            </a:pPr>
            <a:r>
              <a:rPr lang="en-US" altLang="zh-CN" sz="2400">
                <a:solidFill>
                  <a:schemeClr val="bg1"/>
                </a:solidFill>
                <a:ea typeface="宋体" panose="02010600030101010101" pitchFamily="2" charset="-122"/>
              </a:rPr>
              <a:t>90KB</a:t>
            </a:r>
          </a:p>
        </p:txBody>
      </p:sp>
      <p:sp>
        <p:nvSpPr>
          <p:cNvPr id="47132" name="Rectangle 28"/>
          <p:cNvSpPr>
            <a:spLocks noChangeArrowheads="1"/>
          </p:cNvSpPr>
          <p:nvPr/>
        </p:nvSpPr>
        <p:spPr bwMode="auto">
          <a:xfrm>
            <a:off x="701675" y="5319713"/>
            <a:ext cx="5849938" cy="1214437"/>
          </a:xfrm>
          <a:prstGeom prst="rect">
            <a:avLst/>
          </a:prstGeom>
          <a:solidFill>
            <a:srgbClr val="FF6600"/>
          </a:solidFill>
          <a:ln w="9525">
            <a:solidFill>
              <a:schemeClr val="tx1"/>
            </a:solidFill>
            <a:miter lim="800000"/>
            <a:headEnd/>
            <a:tailEnd/>
          </a:ln>
        </p:spPr>
        <p:txBody>
          <a:bodyPr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bg1"/>
                </a:solidFill>
                <a:ea typeface="宋体" panose="02010600030101010101" pitchFamily="2" charset="-122"/>
              </a:rPr>
              <a:t>作业在内存中的位置发生了变化，这就必须对其地址加以修改或变换</a:t>
            </a:r>
            <a:r>
              <a:rPr lang="en-US" altLang="zh-CN" sz="2400">
                <a:solidFill>
                  <a:schemeClr val="bg1"/>
                </a:solidFill>
                <a:latin typeface="Times New Roman" panose="02020603050405020304" pitchFamily="18" charset="0"/>
                <a:ea typeface="宋体" panose="02010600030101010101" pitchFamily="2" charset="-122"/>
              </a:rPr>
              <a:t>——</a:t>
            </a:r>
            <a:r>
              <a:rPr lang="zh-CN" altLang="en-US" sz="2400">
                <a:solidFill>
                  <a:schemeClr val="bg1"/>
                </a:solidFill>
                <a:ea typeface="宋体" panose="02010600030101010101" pitchFamily="2" charset="-122"/>
              </a:rPr>
              <a:t>即动态重定位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stCondLst>
                                            <p:cond delay="0"/>
                                          </p:stCondLst>
                                        </p:cTn>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500">
                                          <p:stCondLst>
                                            <p:cond delay="0"/>
                                          </p:stCondLst>
                                        </p:cTn>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fade">
                                      <p:cBhvr>
                                        <p:cTn id="17" dur="500">
                                          <p:stCondLst>
                                            <p:cond delay="0"/>
                                          </p:stCondLst>
                                        </p:cTn>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7130"/>
                                        </p:tgtEl>
                                        <p:attrNameLst>
                                          <p:attrName>style.visibility</p:attrName>
                                        </p:attrNameLst>
                                      </p:cBhvr>
                                      <p:to>
                                        <p:strVal val="visible"/>
                                      </p:to>
                                    </p:set>
                                    <p:animEffect transition="in" filter="dissolve">
                                      <p:cBhvr>
                                        <p:cTn id="22" dur="500"/>
                                        <p:tgtEl>
                                          <p:spTgt spid="471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124"/>
                                        </p:tgtEl>
                                        <p:attrNameLst>
                                          <p:attrName>style.visibility</p:attrName>
                                        </p:attrNameLst>
                                      </p:cBhvr>
                                      <p:to>
                                        <p:strVal val="visible"/>
                                      </p:to>
                                    </p:set>
                                    <p:animEffect transition="in" filter="dissolve">
                                      <p:cBhvr>
                                        <p:cTn id="25" dur="500"/>
                                        <p:tgtEl>
                                          <p:spTgt spid="4712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7131"/>
                                        </p:tgtEl>
                                        <p:attrNameLst>
                                          <p:attrName>style.visibility</p:attrName>
                                        </p:attrNameLst>
                                      </p:cBhvr>
                                      <p:to>
                                        <p:strVal val="visible"/>
                                      </p:to>
                                    </p:set>
                                    <p:animEffect transition="in" filter="dissolve">
                                      <p:cBhvr>
                                        <p:cTn id="28" dur="500"/>
                                        <p:tgtEl>
                                          <p:spTgt spid="471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7132"/>
                                        </p:tgtEl>
                                        <p:attrNameLst>
                                          <p:attrName>style.visibility</p:attrName>
                                        </p:attrNameLst>
                                      </p:cBhvr>
                                      <p:to>
                                        <p:strVal val="visible"/>
                                      </p:to>
                                    </p:set>
                                    <p:animEffect transition="in" filter="checkerboard(across)">
                                      <p:cBhvr>
                                        <p:cTn id="33" dur="5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24" grpId="0" animBg="1"/>
      <p:bldP spid="47131" grpId="0"/>
      <p:bldP spid="47132"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4"/>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
        <p:nvSpPr>
          <p:cNvPr id="182279" name="Rectangle 7"/>
          <p:cNvSpPr>
            <a:spLocks noGrp="1" noChangeArrowheads="1"/>
          </p:cNvSpPr>
          <p:nvPr>
            <p:ph type="body" idx="1"/>
          </p:nvPr>
        </p:nvSpPr>
        <p:spPr/>
        <p:txBody>
          <a:bodyPr/>
          <a:lstStyle/>
          <a:p>
            <a:pPr marL="609600" indent="-609600" eaLnBrk="1" hangingPunct="1">
              <a:buFont typeface="Wingdings" pitchFamily="2" charset="2"/>
              <a:buAutoNum type="arabicPeriod" startAt="3"/>
            </a:pPr>
            <a:r>
              <a:rPr lang="zh-CN" altLang="en-US" smtClean="0">
                <a:latin typeface="华文隶书" panose="02010800040101010101" pitchFamily="2" charset="-122"/>
              </a:rPr>
              <a:t>动态重定位的实现</a:t>
            </a:r>
          </a:p>
        </p:txBody>
      </p:sp>
      <p:sp>
        <p:nvSpPr>
          <p:cNvPr id="182277" name="Text Box 5"/>
          <p:cNvSpPr txBox="1">
            <a:spLocks noChangeArrowheads="1"/>
          </p:cNvSpPr>
          <p:nvPr/>
        </p:nvSpPr>
        <p:spPr bwMode="auto">
          <a:xfrm>
            <a:off x="2681288" y="5716588"/>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400">
                <a:solidFill>
                  <a:schemeClr val="tx1"/>
                </a:solidFill>
                <a:latin typeface="宋体" panose="02010600030101010101" pitchFamily="2" charset="-122"/>
                <a:ea typeface="宋体" panose="02010600030101010101" pitchFamily="2" charset="-122"/>
              </a:rPr>
              <a:t>图</a:t>
            </a:r>
            <a:r>
              <a:rPr kumimoji="1" lang="zh-CN" altLang="en-US" sz="2400">
                <a:solidFill>
                  <a:schemeClr val="tx1"/>
                </a:solidFill>
                <a:latin typeface="Times New Roman" panose="02020603050405020304" pitchFamily="18" charset="0"/>
                <a:ea typeface="宋体" panose="02010600030101010101" pitchFamily="2" charset="-122"/>
              </a:rPr>
              <a:t> </a:t>
            </a:r>
            <a:r>
              <a:rPr kumimoji="1" lang="en-US" altLang="zh-CN" sz="2400">
                <a:solidFill>
                  <a:schemeClr val="tx1"/>
                </a:solidFill>
                <a:latin typeface="Times New Roman" panose="02020603050405020304" pitchFamily="18" charset="0"/>
                <a:ea typeface="宋体" panose="02010600030101010101" pitchFamily="2" charset="-122"/>
              </a:rPr>
              <a:t>4-10</a:t>
            </a:r>
            <a:r>
              <a:rPr kumimoji="1" lang="zh-CN" altLang="en-US" sz="2400">
                <a:solidFill>
                  <a:schemeClr val="tx1"/>
                </a:solidFill>
                <a:latin typeface="宋体" panose="02010600030101010101" pitchFamily="2" charset="-122"/>
                <a:ea typeface="宋体" panose="02010600030101010101" pitchFamily="2" charset="-122"/>
              </a:rPr>
              <a:t>　动态重定位示意图</a:t>
            </a:r>
            <a:r>
              <a:rPr kumimoji="1" lang="zh-CN" altLang="en-US" sz="2400">
                <a:solidFill>
                  <a:schemeClr val="tx1"/>
                </a:solidFill>
                <a:latin typeface="Times New Roman" panose="02020603050405020304" pitchFamily="18" charset="0"/>
                <a:ea typeface="宋体" panose="02010600030101010101" pitchFamily="2" charset="-122"/>
              </a:rPr>
              <a:t> </a:t>
            </a:r>
          </a:p>
        </p:txBody>
      </p:sp>
      <p:graphicFrame>
        <p:nvGraphicFramePr>
          <p:cNvPr id="182278" name="Object 6"/>
          <p:cNvGraphicFramePr>
            <a:graphicFrameLocks noChangeAspect="1"/>
          </p:cNvGraphicFramePr>
          <p:nvPr/>
        </p:nvGraphicFramePr>
        <p:xfrm>
          <a:off x="566738" y="1449388"/>
          <a:ext cx="8189912" cy="4229100"/>
        </p:xfrm>
        <a:graphic>
          <a:graphicData uri="http://schemas.openxmlformats.org/presentationml/2006/ole">
            <mc:AlternateContent xmlns:mc="http://schemas.openxmlformats.org/markup-compatibility/2006">
              <mc:Choice xmlns:v="urn:schemas-microsoft-com:vml" Requires="v">
                <p:oleObj spid="_x0000_s99336" r:id="rId3" imgW="3829003" imgH="1921815" progId="Visio.Drawing.4">
                  <p:embed/>
                </p:oleObj>
              </mc:Choice>
              <mc:Fallback>
                <p:oleObj r:id="rId3" imgW="3829003" imgH="1921815"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2119" t="3873" r="4420" b="5638"/>
                      <a:stretch>
                        <a:fillRect/>
                      </a:stretch>
                    </p:blipFill>
                    <p:spPr bwMode="auto">
                      <a:xfrm>
                        <a:off x="566738" y="1449388"/>
                        <a:ext cx="818991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80" name="Rectangle 8"/>
          <p:cNvSpPr>
            <a:spLocks noChangeArrowheads="1"/>
          </p:cNvSpPr>
          <p:nvPr/>
        </p:nvSpPr>
        <p:spPr bwMode="auto">
          <a:xfrm>
            <a:off x="1196975" y="5678488"/>
            <a:ext cx="6840538" cy="946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800">
                <a:solidFill>
                  <a:schemeClr val="hlink"/>
                </a:solidFill>
                <a:latin typeface="Times New Roman" panose="02020603050405020304" pitchFamily="18" charset="0"/>
              </a:rPr>
              <a:t>程序的重定位</a:t>
            </a:r>
            <a:r>
              <a:rPr kumimoji="1" lang="en-US" altLang="zh-CN" sz="2800">
                <a:solidFill>
                  <a:schemeClr val="hlink"/>
                </a:solidFill>
                <a:latin typeface="Times New Roman" panose="02020603050405020304" pitchFamily="18" charset="0"/>
              </a:rPr>
              <a:t>(</a:t>
            </a:r>
            <a:r>
              <a:rPr kumimoji="1" lang="zh-CN" altLang="en-US" sz="2800">
                <a:solidFill>
                  <a:schemeClr val="hlink"/>
                </a:solidFill>
                <a:latin typeface="Times New Roman" panose="02020603050405020304" pitchFamily="18" charset="0"/>
              </a:rPr>
              <a:t>地址转换</a:t>
            </a:r>
            <a:r>
              <a:rPr kumimoji="1" lang="en-US" altLang="zh-CN" sz="2800">
                <a:solidFill>
                  <a:schemeClr val="hlink"/>
                </a:solidFill>
                <a:latin typeface="Times New Roman" panose="02020603050405020304" pitchFamily="18" charset="0"/>
              </a:rPr>
              <a:t>)</a:t>
            </a:r>
            <a:r>
              <a:rPr kumimoji="1" lang="zh-CN" altLang="en-US" sz="2800">
                <a:solidFill>
                  <a:schemeClr val="hlink"/>
                </a:solidFill>
                <a:latin typeface="Times New Roman" panose="02020603050405020304" pitchFamily="18" charset="0"/>
              </a:rPr>
              <a:t>在程序执行过程中进行，即在每次访问内存单元前才进行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82279">
                                            <p:txEl>
                                              <p:pRg st="0" end="0"/>
                                            </p:txEl>
                                          </p:spTgt>
                                        </p:tgtEl>
                                        <p:attrNameLst>
                                          <p:attrName>style.visibility</p:attrName>
                                        </p:attrNameLst>
                                      </p:cBhvr>
                                      <p:to>
                                        <p:strVal val="visible"/>
                                      </p:to>
                                    </p:set>
                                    <p:animEffect transition="in" filter="fade">
                                      <p:cBhvr>
                                        <p:cTn id="7" dur="500">
                                          <p:stCondLst>
                                            <p:cond delay="0"/>
                                          </p:stCondLst>
                                        </p:cTn>
                                        <p:tgtEl>
                                          <p:spTgt spid="1822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2278"/>
                                        </p:tgtEl>
                                        <p:attrNameLst>
                                          <p:attrName>style.visibility</p:attrName>
                                        </p:attrNameLst>
                                      </p:cBhvr>
                                      <p:to>
                                        <p:strVal val="visible"/>
                                      </p:to>
                                    </p:set>
                                    <p:animEffect transition="in" filter="dissolve">
                                      <p:cBhvr>
                                        <p:cTn id="12" dur="500"/>
                                        <p:tgtEl>
                                          <p:spTgt spid="18227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2277"/>
                                        </p:tgtEl>
                                        <p:attrNameLst>
                                          <p:attrName>style.visibility</p:attrName>
                                        </p:attrNameLst>
                                      </p:cBhvr>
                                      <p:to>
                                        <p:strVal val="visible"/>
                                      </p:to>
                                    </p:set>
                                    <p:animEffect transition="in" filter="dissolve">
                                      <p:cBhvr>
                                        <p:cTn id="15" dur="500"/>
                                        <p:tgtEl>
                                          <p:spTgt spid="1822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182280"/>
                                        </p:tgtEl>
                                        <p:attrNameLst>
                                          <p:attrName>style.visibility</p:attrName>
                                        </p:attrNameLst>
                                      </p:cBhvr>
                                      <p:to>
                                        <p:strVal val="visible"/>
                                      </p:to>
                                    </p:set>
                                    <p:anim calcmode="discrete" valueType="clr">
                                      <p:cBhvr override="childStyle">
                                        <p:cTn id="20" dur="80"/>
                                        <p:tgtEl>
                                          <p:spTgt spid="182280"/>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82280"/>
                                        </p:tgtEl>
                                        <p:attrNameLst>
                                          <p:attrName>fillcolor</p:attrName>
                                        </p:attrNameLst>
                                      </p:cBhvr>
                                      <p:tavLst>
                                        <p:tav tm="0">
                                          <p:val>
                                            <p:clrVal>
                                              <a:schemeClr val="accent2"/>
                                            </p:clrVal>
                                          </p:val>
                                        </p:tav>
                                        <p:tav tm="50000">
                                          <p:val>
                                            <p:clrVal>
                                              <a:schemeClr val="hlink"/>
                                            </p:clrVal>
                                          </p:val>
                                        </p:tav>
                                      </p:tavLst>
                                    </p:anim>
                                    <p:set>
                                      <p:cBhvr>
                                        <p:cTn id="22" dur="80"/>
                                        <p:tgtEl>
                                          <p:spTgt spid="1822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build="p" autoUpdateAnimBg="0"/>
      <p:bldP spid="182277" grpId="0"/>
      <p:bldP spid="18228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9"/>
          <p:cNvSpPr>
            <a:spLocks noChangeArrowheads="1"/>
          </p:cNvSpPr>
          <p:nvPr/>
        </p:nvSpPr>
        <p:spPr bwMode="auto">
          <a:xfrm>
            <a:off x="206375" y="954088"/>
            <a:ext cx="87312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5000"/>
              </a:lnSpc>
              <a:spcBef>
                <a:spcPct val="50000"/>
              </a:spcBef>
              <a:buSzTx/>
              <a:buFont typeface="Wingdings" panose="05000000000000000000" pitchFamily="2" charset="2"/>
              <a:buAutoNum type="arabicPeriod" startAt="4"/>
            </a:pPr>
            <a:r>
              <a:rPr lang="zh-CN" altLang="en-US">
                <a:latin typeface="华文隶书" panose="02010800040101010101" pitchFamily="2" charset="-122"/>
              </a:rPr>
              <a:t>动态重定位分区分配技术</a:t>
            </a:r>
          </a:p>
          <a:p>
            <a:pPr lvl="1" eaLnBrk="1" hangingPunct="1">
              <a:lnSpc>
                <a:spcPct val="105000"/>
              </a:lnSpc>
              <a:spcBef>
                <a:spcPct val="50000"/>
              </a:spcBef>
              <a:buClr>
                <a:srgbClr val="FF00FF"/>
              </a:buClr>
              <a:buSzTx/>
              <a:buFont typeface="Wingdings" panose="05000000000000000000" pitchFamily="2" charset="2"/>
              <a:buChar char="v"/>
            </a:pPr>
            <a:r>
              <a:rPr lang="zh-CN" altLang="en-US">
                <a:latin typeface="Times New Roman" panose="02020603050405020304" pitchFamily="18" charset="0"/>
              </a:rPr>
              <a:t>在</a:t>
            </a:r>
            <a:r>
              <a:rPr lang="zh-CN" altLang="en-US">
                <a:solidFill>
                  <a:schemeClr val="hlink"/>
                </a:solidFill>
                <a:latin typeface="Times New Roman" panose="02020603050405020304" pitchFamily="18" charset="0"/>
              </a:rPr>
              <a:t>动态分区分配算法</a:t>
            </a:r>
            <a:r>
              <a:rPr lang="zh-CN" altLang="en-US">
                <a:latin typeface="Times New Roman" panose="02020603050405020304" pitchFamily="18" charset="0"/>
              </a:rPr>
              <a:t>中</a:t>
            </a:r>
            <a:r>
              <a:rPr lang="zh-CN" altLang="en-US">
                <a:solidFill>
                  <a:schemeClr val="hlink"/>
                </a:solidFill>
                <a:latin typeface="Times New Roman" panose="02020603050405020304" pitchFamily="18" charset="0"/>
              </a:rPr>
              <a:t>增加拼接功能</a:t>
            </a:r>
            <a:r>
              <a:rPr lang="zh-CN" altLang="en-US">
                <a:latin typeface="Times New Roman" panose="02020603050405020304" pitchFamily="18" charset="0"/>
              </a:rPr>
              <a:t>，在找不到足够大的空闲分区来满足作业要求，而系统中总空闲分区容量可以满足作业要求时，进行拼接。</a:t>
            </a:r>
          </a:p>
        </p:txBody>
      </p:sp>
      <p:sp>
        <p:nvSpPr>
          <p:cNvPr id="100355" name="Rectangle 30"/>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819400" y="624840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folHlink"/>
                </a:solidFill>
                <a:ea typeface="幼圆" panose="02010509060101010101" pitchFamily="49" charset="-122"/>
              </a:rPr>
              <a:t>动态重定位分区分配算法流程图</a:t>
            </a:r>
          </a:p>
        </p:txBody>
      </p:sp>
      <p:sp>
        <p:nvSpPr>
          <p:cNvPr id="101379" name="Rectangle 30"/>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graphicFrame>
        <p:nvGraphicFramePr>
          <p:cNvPr id="185376" name="Object 32"/>
          <p:cNvGraphicFramePr>
            <a:graphicFrameLocks noGrp="1" noChangeAspect="1"/>
          </p:cNvGraphicFramePr>
          <p:nvPr>
            <p:ph idx="1"/>
          </p:nvPr>
        </p:nvGraphicFramePr>
        <p:xfrm>
          <a:off x="179388" y="863600"/>
          <a:ext cx="8802687" cy="5310188"/>
        </p:xfrm>
        <a:graphic>
          <a:graphicData uri="http://schemas.openxmlformats.org/presentationml/2006/ole">
            <mc:AlternateContent xmlns:mc="http://schemas.openxmlformats.org/markup-compatibility/2006">
              <mc:Choice xmlns:v="urn:schemas-microsoft-com:vml" Requires="v">
                <p:oleObj spid="_x0000_s101383" name="Image" r:id="rId3" imgW="10222222" imgH="5587302" progId="Photoshop.Image.7">
                  <p:embed/>
                </p:oleObj>
              </mc:Choice>
              <mc:Fallback>
                <p:oleObj name="Image" r:id="rId3" imgW="10222222" imgH="5587302" progId="Photoshop.Image.7">
                  <p:embed/>
                  <p:pic>
                    <p:nvPicPr>
                      <p:cNvPr id="0" name="Object 3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9388" y="863600"/>
                        <a:ext cx="8802687" cy="5310188"/>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1" name="Rectangle 34"/>
          <p:cNvSpPr>
            <a:spLocks noChangeArrowheads="1"/>
          </p:cNvSpPr>
          <p:nvPr/>
        </p:nvSpPr>
        <p:spPr bwMode="auto">
          <a:xfrm>
            <a:off x="206375" y="954088"/>
            <a:ext cx="8731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5000"/>
              </a:lnSpc>
              <a:spcBef>
                <a:spcPct val="50000"/>
              </a:spcBef>
              <a:buSzTx/>
              <a:buFont typeface="Wingdings" panose="05000000000000000000" pitchFamily="2" charset="2"/>
              <a:buAutoNum type="arabicPeriod" startAt="4"/>
            </a:pPr>
            <a:r>
              <a:rPr lang="zh-CN" altLang="en-US" sz="2800">
                <a:latin typeface="华文隶书" panose="02010800040101010101" pitchFamily="2" charset="-122"/>
              </a:rPr>
              <a:t>动态重定位分区分配技术</a:t>
            </a:r>
            <a:endParaRPr lang="zh-CN" altLang="en-US" sz="280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85376">
                                            <p:bg/>
                                          </p:spTgt>
                                        </p:tgtEl>
                                        <p:attrNameLst>
                                          <p:attrName>style.visibility</p:attrName>
                                        </p:attrNameLst>
                                      </p:cBhvr>
                                      <p:to>
                                        <p:strVal val="visible"/>
                                      </p:to>
                                    </p:set>
                                    <p:animEffect transition="in" filter="fade">
                                      <p:cBhvr>
                                        <p:cTn id="7" dur="500">
                                          <p:stCondLst>
                                            <p:cond delay="0"/>
                                          </p:stCondLst>
                                        </p:cTn>
                                        <p:tgtEl>
                                          <p:spTgt spid="18537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6"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431800" y="1006475"/>
            <a:ext cx="8324850" cy="4959350"/>
          </a:xfrm>
          <a:noFill/>
        </p:spPr>
        <p:txBody>
          <a:bodyPr/>
          <a:lstStyle/>
          <a:p>
            <a:pPr marL="609600" indent="-609600" eaLnBrk="1" hangingPunct="1"/>
            <a:r>
              <a:rPr lang="zh-CN" altLang="en-US" smtClean="0">
                <a:solidFill>
                  <a:schemeClr val="tx1"/>
                </a:solidFill>
                <a:latin typeface="Times New Roman" panose="02020603050405020304" pitchFamily="18" charset="0"/>
              </a:rPr>
              <a:t>程序的装入</a:t>
            </a:r>
          </a:p>
          <a:p>
            <a:pPr marL="1524000" lvl="2" indent="-609600" eaLnBrk="1" hangingPunct="1">
              <a:buFont typeface="Wingdings" panose="05000000000000000000" pitchFamily="2" charset="2"/>
              <a:buAutoNum type="circleNumDbPlain"/>
            </a:pPr>
            <a:r>
              <a:rPr lang="zh-CN" altLang="en-US" smtClean="0">
                <a:latin typeface="Times New Roman" panose="02020603050405020304" pitchFamily="18" charset="0"/>
              </a:rPr>
              <a:t>绝对装入方式</a:t>
            </a:r>
          </a:p>
          <a:p>
            <a:pPr marL="1524000" lvl="2" indent="-609600" eaLnBrk="1" hangingPunct="1">
              <a:buFont typeface="Wingdings" panose="05000000000000000000" pitchFamily="2" charset="2"/>
              <a:buAutoNum type="circleNumDbPlain"/>
            </a:pPr>
            <a:r>
              <a:rPr lang="zh-CN" altLang="en-US" smtClean="0">
                <a:latin typeface="Times New Roman" panose="02020603050405020304" pitchFamily="18" charset="0"/>
              </a:rPr>
              <a:t>可重定位装入方式</a:t>
            </a:r>
          </a:p>
          <a:p>
            <a:pPr marL="1524000" lvl="2" indent="-609600" eaLnBrk="1" hangingPunct="1">
              <a:buFont typeface="Wingdings" panose="05000000000000000000" pitchFamily="2" charset="2"/>
              <a:buAutoNum type="circleNumDbPlain"/>
            </a:pPr>
            <a:r>
              <a:rPr lang="zh-CN" altLang="en-US" smtClean="0">
                <a:latin typeface="Times New Roman" panose="02020603050405020304" pitchFamily="18" charset="0"/>
              </a:rPr>
              <a:t>动态运行装入方式</a:t>
            </a:r>
          </a:p>
          <a:p>
            <a:pPr marL="609600" indent="-609600" eaLnBrk="1" hangingPunct="1"/>
            <a:endParaRPr lang="zh-CN" altLang="en-US" smtClean="0"/>
          </a:p>
        </p:txBody>
      </p:sp>
      <p:sp>
        <p:nvSpPr>
          <p:cNvPr id="11267" name="Rectangle 3"/>
          <p:cNvSpPr>
            <a:spLocks noGrp="1" noChangeArrowheads="1"/>
          </p:cNvSpPr>
          <p:nvPr>
            <p:ph type="title"/>
          </p:nvPr>
        </p:nvSpPr>
        <p:spPr>
          <a:xfrm>
            <a:off x="1295400" y="273050"/>
            <a:ext cx="6781800" cy="406400"/>
          </a:xfrm>
          <a:noFill/>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endParaRPr lang="zh-CN" altLang="en-US" b="0" smtClean="0">
              <a:ea typeface="幼圆" panose="02010509060101010101" pitchFamily="49" charset="-122"/>
            </a:endParaRPr>
          </a:p>
        </p:txBody>
      </p:sp>
      <p:sp>
        <p:nvSpPr>
          <p:cNvPr id="49155" name="Rectangle 3"/>
          <p:cNvSpPr>
            <a:spLocks noGrp="1" noChangeArrowheads="1"/>
          </p:cNvSpPr>
          <p:nvPr>
            <p:ph type="body" idx="1"/>
          </p:nvPr>
        </p:nvSpPr>
        <p:spPr/>
        <p:txBody>
          <a:bodyPr/>
          <a:lstStyle/>
          <a:p>
            <a:pPr marL="812800" indent="-812800" eaLnBrk="1" hangingPunct="1">
              <a:buSzPct val="115000"/>
              <a:buFont typeface="Wingdings" pitchFamily="2" charset="2"/>
              <a:buAutoNum type="arabicPeriod" startAt="5"/>
            </a:pPr>
            <a:r>
              <a:rPr lang="zh-CN" altLang="en-US" smtClean="0">
                <a:latin typeface="Times New Roman" panose="02020603050405020304" pitchFamily="18" charset="0"/>
              </a:rPr>
              <a:t>主要特点</a:t>
            </a:r>
          </a:p>
          <a:p>
            <a:pPr marL="1270000" lvl="1" indent="-812800" eaLnBrk="1" hangingPunct="1">
              <a:buSzTx/>
              <a:buFont typeface="Wingdings" panose="05000000000000000000" pitchFamily="2" charset="2"/>
              <a:buAutoNum type="circleNumDbPlain"/>
            </a:pPr>
            <a:r>
              <a:rPr lang="zh-CN" altLang="en-US" smtClean="0">
                <a:latin typeface="Times New Roman" panose="02020603050405020304" pitchFamily="18" charset="0"/>
              </a:rPr>
              <a:t>可以充分利用存储区中的“零头</a:t>
            </a:r>
            <a:r>
              <a:rPr lang="en-US" altLang="zh-CN" smtClean="0">
                <a:latin typeface="Times New Roman" panose="02020603050405020304" pitchFamily="18" charset="0"/>
              </a:rPr>
              <a:t>/</a:t>
            </a:r>
            <a:r>
              <a:rPr lang="zh-CN" altLang="en-US" smtClean="0">
                <a:latin typeface="Times New Roman" panose="02020603050405020304" pitchFamily="18" charset="0"/>
              </a:rPr>
              <a:t>碎片”，提高主存的利用率。</a:t>
            </a:r>
          </a:p>
          <a:p>
            <a:pPr marL="1270000" lvl="1" indent="-812800" eaLnBrk="1" hangingPunct="1">
              <a:buSzTx/>
              <a:buFont typeface="Wingdings" panose="05000000000000000000" pitchFamily="2" charset="2"/>
              <a:buAutoNum type="circleNumDbPlain"/>
            </a:pPr>
            <a:r>
              <a:rPr lang="zh-CN" altLang="en-US" smtClean="0">
                <a:latin typeface="Times New Roman" panose="02020603050405020304" pitchFamily="18" charset="0"/>
              </a:rPr>
              <a:t>但若 “零头</a:t>
            </a:r>
            <a:r>
              <a:rPr lang="en-US" altLang="zh-CN" smtClean="0">
                <a:latin typeface="Times New Roman" panose="02020603050405020304" pitchFamily="18" charset="0"/>
              </a:rPr>
              <a:t>/</a:t>
            </a:r>
            <a:r>
              <a:rPr lang="zh-CN" altLang="en-US" smtClean="0">
                <a:latin typeface="Times New Roman" panose="02020603050405020304" pitchFamily="18" charset="0"/>
              </a:rPr>
              <a:t>碎片”太多，则拼接频率过高，会使系统开销加大。</a:t>
            </a:r>
          </a:p>
          <a:p>
            <a:pPr marL="1270000" lvl="1" indent="-812800" eaLnBrk="1" hangingPunct="1">
              <a:buSzTx/>
              <a:buFont typeface="Wingdings 2" panose="05020102010507070707" pitchFamily="18" charset="2"/>
              <a:buAutoNum type="circleNumDbPlain"/>
            </a:pPr>
            <a:r>
              <a:rPr lang="zh-CN" altLang="en-US" smtClean="0"/>
              <a:t>同一程序仍需连续存储空间，不能实现代码和数据的共享也不能实现存储扩充。</a:t>
            </a:r>
            <a:endParaRPr lang="zh-CN" altLang="en-US"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stCondLst>
                                            <p:cond delay="0"/>
                                          </p:stCondLst>
                                        </p:cTn>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stCondLst>
                                            <p:cond delay="0"/>
                                          </p:stCondLst>
                                        </p:cTn>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stCondLst>
                                            <p:cond delay="0"/>
                                          </p:stCondLst>
                                        </p:cTn>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stCondLst>
                                            <p:cond delay="0"/>
                                          </p:stCondLst>
                                        </p:cTn>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连续分配存储管理方式  小结</a:t>
            </a:r>
          </a:p>
        </p:txBody>
      </p:sp>
      <p:sp>
        <p:nvSpPr>
          <p:cNvPr id="103427" name="Rectangle 3"/>
          <p:cNvSpPr>
            <a:spLocks noGrp="1" noChangeArrowheads="1"/>
          </p:cNvSpPr>
          <p:nvPr>
            <p:ph type="body" idx="1"/>
          </p:nvPr>
        </p:nvSpPr>
        <p:spPr/>
        <p:txBody>
          <a:bodyPr/>
          <a:lstStyle/>
          <a:p>
            <a:pPr marL="609600" indent="-609600" eaLnBrk="1" hangingPunct="1">
              <a:lnSpc>
                <a:spcPct val="105000"/>
              </a:lnSpc>
              <a:buSzPct val="80000"/>
              <a:buFont typeface="Wingdings" pitchFamily="2" charset="2"/>
              <a:buAutoNum type="arabicPeriod"/>
            </a:pPr>
            <a:r>
              <a:rPr lang="zh-CN" altLang="en-US" smtClean="0"/>
              <a:t>单一连续分配方式：不支持多道程序设计，资源利用率低</a:t>
            </a:r>
            <a:endParaRPr lang="zh-CN" altLang="en-US" smtClean="0">
              <a:latin typeface="华文隶书" panose="02010800040101010101" pitchFamily="2" charset="-122"/>
            </a:endParaRPr>
          </a:p>
          <a:p>
            <a:pPr marL="609600" indent="-609600" eaLnBrk="1" hangingPunct="1">
              <a:lnSpc>
                <a:spcPct val="105000"/>
              </a:lnSpc>
              <a:buSzPct val="80000"/>
              <a:buFont typeface="Wingdings" pitchFamily="2" charset="2"/>
              <a:buAutoNum type="arabicPeriod"/>
            </a:pPr>
            <a:r>
              <a:rPr lang="zh-CN" altLang="en-US" smtClean="0">
                <a:latin typeface="华文隶书" panose="02010800040101010101" pitchFamily="2" charset="-122"/>
              </a:rPr>
              <a:t>固定分区分配方式：</a:t>
            </a:r>
            <a:r>
              <a:rPr lang="zh-CN" altLang="en-US" smtClean="0"/>
              <a:t>内碎片使得主存利用率极低</a:t>
            </a:r>
            <a:endParaRPr lang="zh-CN" altLang="en-US" smtClean="0">
              <a:latin typeface="华文隶书" panose="02010800040101010101" pitchFamily="2" charset="-122"/>
            </a:endParaRPr>
          </a:p>
          <a:p>
            <a:pPr marL="609600" indent="-609600" eaLnBrk="1" hangingPunct="1">
              <a:lnSpc>
                <a:spcPct val="105000"/>
              </a:lnSpc>
              <a:buSzPct val="80000"/>
              <a:buFont typeface="Wingdings" pitchFamily="2" charset="2"/>
              <a:buAutoNum type="arabicPeriod"/>
            </a:pPr>
            <a:r>
              <a:rPr lang="zh-CN" altLang="en-US" smtClean="0">
                <a:latin typeface="华文隶书" panose="02010800040101010101" pitchFamily="2" charset="-122"/>
              </a:rPr>
              <a:t>动态分区分配方式</a:t>
            </a:r>
            <a:endParaRPr lang="zh-CN" altLang="en-US" smtClean="0"/>
          </a:p>
          <a:p>
            <a:pPr marL="1066800" lvl="1" indent="-609600" eaLnBrk="1" hangingPunct="1">
              <a:lnSpc>
                <a:spcPct val="105000"/>
              </a:lnSpc>
              <a:buFont typeface="Wingdings 2" panose="05020102010507070707" pitchFamily="18" charset="2"/>
              <a:buAutoNum type="circleNumDbPlain"/>
            </a:pPr>
            <a:r>
              <a:rPr lang="zh-CN" altLang="en-US" smtClean="0"/>
              <a:t>分配与回收慢</a:t>
            </a:r>
            <a:r>
              <a:rPr lang="en-US" altLang="zh-CN" smtClean="0"/>
              <a:t>(</a:t>
            </a:r>
            <a:r>
              <a:rPr lang="zh-CN" altLang="en-US" smtClean="0"/>
              <a:t>分配时查找时间长，释放时要合并</a:t>
            </a:r>
            <a:r>
              <a:rPr lang="en-US" altLang="zh-CN" smtClean="0"/>
              <a:t>)</a:t>
            </a:r>
          </a:p>
          <a:p>
            <a:pPr marL="1066800" lvl="1" indent="-609600" eaLnBrk="1" hangingPunct="1">
              <a:lnSpc>
                <a:spcPct val="105000"/>
              </a:lnSpc>
              <a:buFont typeface="Wingdings 2" panose="05020102010507070707" pitchFamily="18" charset="2"/>
              <a:buAutoNum type="circleNumDbPlain"/>
            </a:pPr>
            <a:r>
              <a:rPr lang="zh-CN" altLang="en-US" smtClean="0">
                <a:solidFill>
                  <a:schemeClr val="hlink"/>
                </a:solidFill>
              </a:rPr>
              <a:t>外碎片</a:t>
            </a:r>
            <a:r>
              <a:rPr lang="zh-CN" altLang="en-US" smtClean="0"/>
              <a:t>使得主存利用率不高</a:t>
            </a:r>
            <a:endParaRPr lang="en-US" altLang="zh-CN" smtClean="0"/>
          </a:p>
          <a:p>
            <a:pPr marL="1066800" lvl="1" indent="-609600" eaLnBrk="1" hangingPunct="1">
              <a:lnSpc>
                <a:spcPct val="105000"/>
              </a:lnSpc>
              <a:buFont typeface="Wingdings 2" panose="05020102010507070707" pitchFamily="18" charset="2"/>
              <a:buAutoNum type="circleNumDbPlain"/>
            </a:pPr>
            <a:r>
              <a:rPr lang="zh-CN" altLang="en-US" smtClean="0"/>
              <a:t>若采用</a:t>
            </a:r>
            <a:r>
              <a:rPr lang="zh-CN" altLang="en-US" smtClean="0">
                <a:solidFill>
                  <a:schemeClr val="hlink"/>
                </a:solidFill>
              </a:rPr>
              <a:t>动态重定位</a:t>
            </a:r>
            <a:r>
              <a:rPr lang="zh-CN" altLang="en-US" smtClean="0"/>
              <a:t>技术解决外碎片问题则</a:t>
            </a:r>
            <a:r>
              <a:rPr lang="zh-CN" altLang="en-US" smtClean="0">
                <a:solidFill>
                  <a:schemeClr val="hlink"/>
                </a:solidFill>
              </a:rPr>
              <a:t>存储紧缩费时</a:t>
            </a:r>
            <a:r>
              <a:rPr lang="zh-CN" altLang="en-US" smtClean="0"/>
              <a:t>，代价较高</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z="2800" smtClean="0"/>
              <a:t>实验三  模拟存储分配管理 </a:t>
            </a:r>
            <a:r>
              <a:rPr lang="en-US" altLang="zh-CN" sz="2800" smtClean="0"/>
              <a:t>4</a:t>
            </a:r>
            <a:r>
              <a:rPr lang="zh-CN" altLang="en-US" sz="2800" smtClean="0"/>
              <a:t>学时</a:t>
            </a:r>
          </a:p>
        </p:txBody>
      </p:sp>
      <p:sp>
        <p:nvSpPr>
          <p:cNvPr id="284675" name="Rectangle 3"/>
          <p:cNvSpPr>
            <a:spLocks noGrp="1" noChangeArrowheads="1"/>
          </p:cNvSpPr>
          <p:nvPr>
            <p:ph type="body" idx="1"/>
          </p:nvPr>
        </p:nvSpPr>
        <p:spPr/>
        <p:txBody>
          <a:bodyPr/>
          <a:lstStyle/>
          <a:p>
            <a:pPr eaLnBrk="1" hangingPunct="1">
              <a:lnSpc>
                <a:spcPct val="110000"/>
              </a:lnSpc>
            </a:pPr>
            <a:r>
              <a:rPr lang="zh-CN" altLang="en-US" sz="2800" smtClean="0"/>
              <a:t>实验目的：通过本实验模拟实现操作系统对存储器分配的管理方法。</a:t>
            </a:r>
          </a:p>
          <a:p>
            <a:pPr eaLnBrk="1" hangingPunct="1">
              <a:lnSpc>
                <a:spcPct val="110000"/>
              </a:lnSpc>
            </a:pPr>
            <a:r>
              <a:rPr lang="zh-CN" altLang="en-US" sz="2800" smtClean="0"/>
              <a:t>试验内容：使用高级程序设计语言，编写实现最佳适应法、最先适应法和最坏适应法的程序。</a:t>
            </a:r>
          </a:p>
          <a:p>
            <a:pPr eaLnBrk="1" hangingPunct="1">
              <a:lnSpc>
                <a:spcPct val="110000"/>
              </a:lnSpc>
            </a:pPr>
            <a:r>
              <a:rPr lang="zh-CN" altLang="en-US" sz="2800" smtClean="0"/>
              <a:t>实验要求：利用可变分区存储分配算法编程，判断系统的空闲分区能否满足某一作业序列的请求。要求运行程序时，输入数据包括：空闲分区表、作业请求序列；程序运行结果是：如果能够满足作业序列的请求，则输出分配后的空闲分区表，否则输出拒绝分配的提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4675">
                                            <p:txEl>
                                              <p:pRg st="0" end="0"/>
                                            </p:txEl>
                                          </p:spTgt>
                                        </p:tgtEl>
                                        <p:attrNameLst>
                                          <p:attrName>style.visibility</p:attrName>
                                        </p:attrNameLst>
                                      </p:cBhvr>
                                      <p:to>
                                        <p:strVal val="visible"/>
                                      </p:to>
                                    </p:set>
                                    <p:anim calcmode="discrete" valueType="clr">
                                      <p:cBhvr override="childStyle">
                                        <p:cTn id="7" dur="80"/>
                                        <p:tgtEl>
                                          <p:spTgt spid="2846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46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846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84675">
                                            <p:txEl>
                                              <p:pRg st="1" end="1"/>
                                            </p:txEl>
                                          </p:spTgt>
                                        </p:tgtEl>
                                        <p:attrNameLst>
                                          <p:attrName>style.visibility</p:attrName>
                                        </p:attrNameLst>
                                      </p:cBhvr>
                                      <p:to>
                                        <p:strVal val="visible"/>
                                      </p:to>
                                    </p:set>
                                    <p:anim calcmode="discrete" valueType="clr">
                                      <p:cBhvr override="childStyle">
                                        <p:cTn id="14" dur="80"/>
                                        <p:tgtEl>
                                          <p:spTgt spid="2846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846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8467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84675">
                                            <p:txEl>
                                              <p:pRg st="2" end="2"/>
                                            </p:txEl>
                                          </p:spTgt>
                                        </p:tgtEl>
                                        <p:attrNameLst>
                                          <p:attrName>style.visibility</p:attrName>
                                        </p:attrNameLst>
                                      </p:cBhvr>
                                      <p:to>
                                        <p:strVal val="visible"/>
                                      </p:to>
                                    </p:set>
                                    <p:anim calcmode="discrete" valueType="clr">
                                      <p:cBhvr override="childStyle">
                                        <p:cTn id="21" dur="80"/>
                                        <p:tgtEl>
                                          <p:spTgt spid="2846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846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8467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作业</a:t>
            </a:r>
          </a:p>
        </p:txBody>
      </p:sp>
      <p:sp>
        <p:nvSpPr>
          <p:cNvPr id="106499" name="Rectangle 3"/>
          <p:cNvSpPr>
            <a:spLocks noGrp="1" noChangeArrowheads="1"/>
          </p:cNvSpPr>
          <p:nvPr>
            <p:ph type="body" idx="1"/>
          </p:nvPr>
        </p:nvSpPr>
        <p:spPr>
          <a:xfrm>
            <a:off x="161925" y="998538"/>
            <a:ext cx="8763000" cy="5626100"/>
          </a:xfrm>
        </p:spPr>
        <p:txBody>
          <a:bodyPr/>
          <a:lstStyle/>
          <a:p>
            <a:pPr eaLnBrk="1" hangingPunct="1">
              <a:lnSpc>
                <a:spcPct val="105000"/>
              </a:lnSpc>
              <a:buFont typeface="Wingdings" pitchFamily="2" charset="2"/>
              <a:buNone/>
            </a:pP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某操作系统采用可变分区分配存储管理方法，用户区为512K</a:t>
            </a:r>
            <a:r>
              <a:rPr lang="zh-CN" altLang="en-US" sz="2800" smtClean="0">
                <a:solidFill>
                  <a:schemeClr val="tx1"/>
                </a:solidFill>
                <a:latin typeface="Times New Roman" panose="02020603050405020304" pitchFamily="18" charset="0"/>
              </a:rPr>
              <a:t>，且始址为</a:t>
            </a:r>
            <a:r>
              <a:rPr lang="en-US" altLang="zh-CN" sz="2800" smtClean="0">
                <a:solidFill>
                  <a:schemeClr val="tx1"/>
                </a:solidFill>
                <a:latin typeface="Times New Roman" panose="02020603050405020304" pitchFamily="18" charset="0"/>
              </a:rPr>
              <a:t>0</a:t>
            </a:r>
            <a:r>
              <a:rPr lang="zh-CN" altLang="en-US" sz="2800" smtClean="0">
                <a:solidFill>
                  <a:schemeClr val="tx1"/>
                </a:solidFill>
                <a:latin typeface="Times New Roman" panose="02020603050405020304" pitchFamily="18" charset="0"/>
              </a:rPr>
              <a:t>。若分配时采用分配空闲区低地址部分的方案，且初始时用户的</a:t>
            </a:r>
            <a:r>
              <a:rPr lang="en-US" altLang="zh-CN" sz="2800" smtClean="0">
                <a:solidFill>
                  <a:schemeClr val="tx1"/>
                </a:solidFill>
                <a:latin typeface="Times New Roman" panose="02020603050405020304" pitchFamily="18" charset="0"/>
              </a:rPr>
              <a:t>512K</a:t>
            </a:r>
            <a:r>
              <a:rPr lang="zh-CN" altLang="en-US" sz="2800" smtClean="0">
                <a:solidFill>
                  <a:schemeClr val="tx1"/>
                </a:solidFill>
                <a:latin typeface="Times New Roman" panose="02020603050405020304" pitchFamily="18" charset="0"/>
              </a:rPr>
              <a:t>空间空闲，对下述申请序列：申请</a:t>
            </a:r>
            <a:r>
              <a:rPr lang="en-US" altLang="zh-CN" sz="2800" smtClean="0">
                <a:solidFill>
                  <a:schemeClr val="tx1"/>
                </a:solidFill>
                <a:latin typeface="Times New Roman" panose="02020603050405020304" pitchFamily="18" charset="0"/>
              </a:rPr>
              <a:t>300K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100K</a:t>
            </a:r>
            <a:r>
              <a:rPr lang="zh-CN" altLang="en-US" sz="2800" smtClean="0">
                <a:solidFill>
                  <a:schemeClr val="tx1"/>
                </a:solidFill>
                <a:latin typeface="Times New Roman" panose="02020603050405020304" pitchFamily="18" charset="0"/>
              </a:rPr>
              <a:t>，释放</a:t>
            </a:r>
            <a:r>
              <a:rPr lang="en-US" altLang="zh-CN" sz="2800" smtClean="0">
                <a:solidFill>
                  <a:schemeClr val="tx1"/>
                </a:solidFill>
                <a:latin typeface="Times New Roman" panose="02020603050405020304" pitchFamily="18" charset="0"/>
              </a:rPr>
              <a:t>300K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150K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30K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40K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60K</a:t>
            </a:r>
            <a:r>
              <a:rPr lang="zh-CN" altLang="en-US" sz="2800" smtClean="0">
                <a:solidFill>
                  <a:schemeClr val="tx1"/>
                </a:solidFill>
                <a:latin typeface="Times New Roman" panose="02020603050405020304" pitchFamily="18" charset="0"/>
              </a:rPr>
              <a:t>，释放</a:t>
            </a:r>
            <a:r>
              <a:rPr lang="en-US" altLang="zh-CN" sz="2800" smtClean="0">
                <a:solidFill>
                  <a:schemeClr val="tx1"/>
                </a:solidFill>
                <a:latin typeface="Times New Roman" panose="02020603050405020304" pitchFamily="18" charset="0"/>
              </a:rPr>
              <a:t>30K</a:t>
            </a:r>
            <a:br>
              <a:rPr lang="en-US" altLang="zh-CN"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）采用首次适应算法，空闲分区中有哪些空块（给出始址、大小）？</a:t>
            </a:r>
            <a:br>
              <a:rPr lang="zh-CN" altLang="en-US"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2</a:t>
            </a:r>
            <a:r>
              <a:rPr lang="zh-CN" altLang="en-US" sz="2800" smtClean="0">
                <a:solidFill>
                  <a:schemeClr val="tx1"/>
                </a:solidFill>
                <a:latin typeface="Times New Roman" panose="02020603050405020304" pitchFamily="18" charset="0"/>
              </a:rPr>
              <a:t>）采用最佳适应算法，空闲分区中有哪些空块（给出始址、大小）？</a:t>
            </a:r>
            <a:br>
              <a:rPr lang="zh-CN" altLang="en-US"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3</a:t>
            </a:r>
            <a:r>
              <a:rPr lang="zh-CN" altLang="en-US" sz="2800" smtClean="0">
                <a:solidFill>
                  <a:schemeClr val="tx1"/>
                </a:solidFill>
                <a:latin typeface="Times New Roman" panose="02020603050405020304" pitchFamily="18" charset="0"/>
              </a:rPr>
              <a:t>）如再申请</a:t>
            </a:r>
            <a:r>
              <a:rPr lang="en-US" altLang="zh-CN" sz="2800" smtClean="0">
                <a:solidFill>
                  <a:schemeClr val="tx1"/>
                </a:solidFill>
                <a:latin typeface="Times New Roman" panose="02020603050405020304" pitchFamily="18" charset="0"/>
              </a:rPr>
              <a:t>100K</a:t>
            </a:r>
            <a:r>
              <a:rPr lang="zh-CN" altLang="en-US" sz="2800" smtClean="0">
                <a:solidFill>
                  <a:schemeClr val="tx1"/>
                </a:solidFill>
                <a:latin typeface="Times New Roman" panose="02020603050405020304" pitchFamily="18" charset="0"/>
              </a:rPr>
              <a:t>，针对（</a:t>
            </a: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）和（</a:t>
            </a:r>
            <a:r>
              <a:rPr lang="en-US" altLang="zh-CN" sz="2800" smtClean="0">
                <a:solidFill>
                  <a:schemeClr val="tx1"/>
                </a:solidFill>
                <a:latin typeface="Times New Roman" panose="02020603050405020304" pitchFamily="18" charset="0"/>
              </a:rPr>
              <a:t>2</a:t>
            </a:r>
            <a:r>
              <a:rPr lang="zh-CN" altLang="en-US" sz="2800" smtClean="0">
                <a:solidFill>
                  <a:schemeClr val="tx1"/>
                </a:solidFill>
                <a:latin typeface="Times New Roman" panose="02020603050405020304" pitchFamily="18" charset="0"/>
              </a:rPr>
              <a:t>）各有什么结果？</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外</a:t>
            </a:r>
            <a:r>
              <a:rPr lang="zh-CN" altLang="en-US" smtClean="0"/>
              <a:t>碎片问题的解决方法之二</a:t>
            </a:r>
          </a:p>
        </p:txBody>
      </p:sp>
      <p:sp>
        <p:nvSpPr>
          <p:cNvPr id="107523" name="Rectangle 3"/>
          <p:cNvSpPr>
            <a:spLocks noGrp="1" noChangeArrowheads="1"/>
          </p:cNvSpPr>
          <p:nvPr>
            <p:ph type="body" idx="1"/>
          </p:nvPr>
        </p:nvSpPr>
        <p:spPr/>
        <p:txBody>
          <a:bodyPr/>
          <a:lstStyle/>
          <a:p>
            <a:pPr marL="609600" indent="-609600" eaLnBrk="1" hangingPunct="1">
              <a:buClr>
                <a:srgbClr val="FF0000"/>
              </a:buClr>
              <a:buFont typeface="楷体_GB2312" pitchFamily="49" charset="-122"/>
              <a:buChar char="*"/>
            </a:pPr>
            <a:r>
              <a:rPr lang="zh-CN" altLang="en-US" smtClean="0">
                <a:latin typeface="楷体_GB2312" pitchFamily="49" charset="-122"/>
              </a:rPr>
              <a:t>离散分配方式：</a:t>
            </a:r>
            <a:r>
              <a:rPr lang="zh-CN" altLang="en-US" smtClean="0">
                <a:solidFill>
                  <a:schemeClr val="tx1"/>
                </a:solidFill>
                <a:latin typeface="宋体" panose="02010600030101010101" pitchFamily="2" charset="-122"/>
              </a:rPr>
              <a:t>允许将程序</a:t>
            </a:r>
            <a:r>
              <a:rPr lang="zh-CN" altLang="en-US" smtClean="0">
                <a:latin typeface="楷体_GB2312" pitchFamily="49" charset="-122"/>
              </a:rPr>
              <a:t>离散</a:t>
            </a:r>
            <a:r>
              <a:rPr lang="zh-CN" altLang="en-US" smtClean="0">
                <a:solidFill>
                  <a:schemeClr val="tx1"/>
                </a:solidFill>
                <a:latin typeface="宋体" panose="02010600030101010101" pitchFamily="2" charset="-122"/>
              </a:rPr>
              <a:t>放到多个</a:t>
            </a:r>
            <a:r>
              <a:rPr lang="zh-CN" altLang="en-US" smtClean="0">
                <a:latin typeface="楷体_GB2312" pitchFamily="49" charset="-122"/>
              </a:rPr>
              <a:t>不相邻接</a:t>
            </a:r>
            <a:r>
              <a:rPr lang="zh-CN" altLang="en-US" smtClean="0">
                <a:solidFill>
                  <a:schemeClr val="tx1"/>
                </a:solidFill>
                <a:latin typeface="宋体" panose="02010600030101010101" pitchFamily="2" charset="-122"/>
              </a:rPr>
              <a:t>的分区中，就可以避免拼接。基于这一思想产生了以下离散分配方式：</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分页式存储管理</a:t>
            </a:r>
            <a:r>
              <a:rPr lang="zh-CN" altLang="en-US" smtClean="0">
                <a:latin typeface="楷体_GB2312" pitchFamily="49" charset="-122"/>
              </a:rPr>
              <a:t>：</a:t>
            </a:r>
            <a:r>
              <a:rPr lang="zh-CN" altLang="en-US" smtClean="0">
                <a:latin typeface="宋体" panose="02010600030101010101" pitchFamily="2" charset="-122"/>
              </a:rPr>
              <a:t>离散分配的基本单位是页</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分段式存储管理</a:t>
            </a:r>
            <a:r>
              <a:rPr lang="zh-CN" altLang="en-US" smtClean="0">
                <a:latin typeface="楷体_GB2312" pitchFamily="49" charset="-122"/>
              </a:rPr>
              <a:t>：</a:t>
            </a:r>
            <a:r>
              <a:rPr lang="zh-CN" altLang="en-US" smtClean="0">
                <a:latin typeface="宋体" panose="02010600030101010101" pitchFamily="2" charset="-122"/>
              </a:rPr>
              <a:t>离散分配的基本单位是段</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段页式存储管理</a:t>
            </a:r>
            <a:r>
              <a:rPr lang="zh-CN" altLang="en-US" smtClean="0">
                <a:latin typeface="楷体_GB2312" pitchFamily="49" charset="-122"/>
              </a:rPr>
              <a:t>：</a:t>
            </a:r>
            <a:r>
              <a:rPr lang="zh-CN" altLang="en-US" smtClean="0">
                <a:latin typeface="宋体" panose="02010600030101010101" pitchFamily="2" charset="-122"/>
              </a:rPr>
              <a:t>离散分配的基本单位是段、页</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16000" y="273050"/>
            <a:ext cx="8128000" cy="546100"/>
          </a:xfrm>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endParaRPr lang="zh-CN" altLang="en-US" smtClean="0"/>
          </a:p>
        </p:txBody>
      </p:sp>
      <p:sp>
        <p:nvSpPr>
          <p:cNvPr id="13315" name="Rectangle 3"/>
          <p:cNvSpPr>
            <a:spLocks noGrp="1" noChangeArrowheads="1"/>
          </p:cNvSpPr>
          <p:nvPr>
            <p:ph type="body" idx="1"/>
          </p:nvPr>
        </p:nvSpPr>
        <p:spPr>
          <a:xfrm>
            <a:off x="252413" y="1049338"/>
            <a:ext cx="8594725" cy="4660900"/>
          </a:xfrm>
        </p:spPr>
        <p:txBody>
          <a:bodyPr/>
          <a:lstStyle/>
          <a:p>
            <a:pPr eaLnBrk="1" hangingPunct="1">
              <a:lnSpc>
                <a:spcPct val="125000"/>
              </a:lnSpc>
              <a:buSzPct val="105000"/>
              <a:buFont typeface="Wingdings" pitchFamily="2" charset="2"/>
              <a:buNone/>
            </a:pPr>
            <a:r>
              <a:rPr lang="en-US" altLang="en-US" smtClean="0"/>
              <a:t>①</a:t>
            </a:r>
            <a:r>
              <a:rPr lang="zh-CN" altLang="en-US" smtClean="0"/>
              <a:t>绝对装入方式</a:t>
            </a:r>
            <a:endParaRPr lang="zh-CN" altLang="en-US" smtClean="0">
              <a:solidFill>
                <a:schemeClr val="tx1"/>
              </a:solidFill>
              <a:latin typeface="楷体_GB2312" pitchFamily="49" charset="-122"/>
            </a:endParaRPr>
          </a:p>
          <a:p>
            <a:pPr eaLnBrk="1" hangingPunct="1">
              <a:lnSpc>
                <a:spcPct val="125000"/>
              </a:lnSpc>
              <a:buSzPct val="105000"/>
              <a:buFont typeface="Wingdings" pitchFamily="2" charset="2"/>
              <a:buNone/>
            </a:pPr>
            <a:r>
              <a:rPr lang="zh-CN" altLang="en-US" smtClean="0">
                <a:solidFill>
                  <a:schemeClr val="tx1"/>
                </a:solidFill>
                <a:latin typeface="楷体_GB2312" pitchFamily="49" charset="-122"/>
              </a:rPr>
              <a:t>  如果在编译时，事先知用户程序在内存的驻留位置，则编译程序在编译时就产生绝对地址的目标代码。装入程序就直接</a:t>
            </a:r>
            <a:r>
              <a:rPr lang="zh-CN" altLang="en-US" smtClean="0">
                <a:latin typeface="楷体_GB2312" pitchFamily="49" charset="-122"/>
              </a:rPr>
              <a:t>把装入模块中的程序和数据装入到指定的位置（不需进行地址转换）。</a:t>
            </a:r>
          </a:p>
          <a:p>
            <a:pPr eaLnBrk="1" hangingPunct="1">
              <a:lnSpc>
                <a:spcPct val="125000"/>
              </a:lnSpc>
              <a:buSzPct val="105000"/>
              <a:buFont typeface="Wingdings" pitchFamily="2" charset="2"/>
              <a:buNone/>
            </a:pPr>
            <a:r>
              <a:rPr lang="zh-CN" altLang="en-US" smtClean="0">
                <a:solidFill>
                  <a:schemeClr val="tx1"/>
                </a:solidFill>
                <a:latin typeface="楷体_GB2312" pitchFamily="49" charset="-122"/>
              </a:rPr>
              <a:t>      该装入方式只适用于</a:t>
            </a:r>
            <a:r>
              <a:rPr lang="zh-CN" altLang="en-US" smtClean="0">
                <a:solidFill>
                  <a:srgbClr val="FF6600"/>
                </a:solidFill>
                <a:latin typeface="楷体_GB2312" pitchFamily="49" charset="-122"/>
              </a:rPr>
              <a:t>单道程序环境</a:t>
            </a:r>
            <a:r>
              <a:rPr lang="zh-CN" altLang="en-US" smtClean="0">
                <a:solidFill>
                  <a:schemeClr val="tx1"/>
                </a:solidFill>
                <a:latin typeface="楷体_GB2312" pitchFamily="49"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p:txBody>
          <a:bodyPr/>
          <a:lstStyle/>
          <a:p>
            <a:pPr marL="609600" indent="-609600" eaLnBrk="1" hangingPunct="1">
              <a:lnSpc>
                <a:spcPct val="105000"/>
              </a:lnSpc>
              <a:buClr>
                <a:srgbClr val="0000FF"/>
              </a:buClr>
              <a:buSzPct val="105000"/>
              <a:buFont typeface="Wingdings" pitchFamily="2" charset="2"/>
              <a:buAutoNum type="circleNumDbPlain" startAt="2"/>
            </a:pPr>
            <a:r>
              <a:rPr lang="zh-CN" altLang="en-US" smtClean="0">
                <a:latin typeface="Times New Roman" panose="02020603050405020304" pitchFamily="18" charset="0"/>
              </a:rPr>
              <a:t>可重定位装入方式</a:t>
            </a:r>
            <a:endParaRPr lang="zh-CN" altLang="en-US" smtClean="0">
              <a:solidFill>
                <a:schemeClr val="folHlink"/>
              </a:solidFill>
              <a:latin typeface="Times New Roman" panose="02020603050405020304" pitchFamily="18" charset="0"/>
            </a:endParaRPr>
          </a:p>
          <a:p>
            <a:pPr marL="1066800" lvl="1" indent="-609600" eaLnBrk="1" hangingPunct="1">
              <a:lnSpc>
                <a:spcPct val="105000"/>
              </a:lnSpc>
              <a:buClr>
                <a:srgbClr val="0000FF"/>
              </a:buClr>
              <a:buSzPct val="105000"/>
              <a:buFontTx/>
              <a:buChar char="•"/>
            </a:pPr>
            <a:r>
              <a:rPr lang="zh-CN" altLang="en-US" smtClean="0">
                <a:solidFill>
                  <a:schemeClr val="folHlink"/>
                </a:solidFill>
                <a:latin typeface="Times New Roman" panose="02020603050405020304" pitchFamily="18" charset="0"/>
              </a:rPr>
              <a:t>重定位：</a:t>
            </a:r>
            <a:r>
              <a:rPr lang="zh-CN" altLang="en-US" smtClean="0">
                <a:solidFill>
                  <a:schemeClr val="bg2"/>
                </a:solidFill>
                <a:latin typeface="Times New Roman" panose="02020603050405020304" pitchFamily="18" charset="0"/>
              </a:rPr>
              <a:t>将程序中的逻辑</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相对地址转换成物理</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绝对地址的过程（是一个地址变换</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映射过程）。 </a:t>
            </a:r>
          </a:p>
          <a:p>
            <a:pPr marL="1066800" lvl="1" indent="-609600" eaLnBrk="1" hangingPunct="1">
              <a:lnSpc>
                <a:spcPct val="105000"/>
              </a:lnSpc>
              <a:buClr>
                <a:srgbClr val="0000FF"/>
              </a:buClr>
              <a:buSzPct val="105000"/>
              <a:buFontTx/>
              <a:buChar char="•"/>
            </a:pPr>
            <a:r>
              <a:rPr lang="zh-CN" altLang="en-US" smtClean="0">
                <a:solidFill>
                  <a:schemeClr val="bg2"/>
                </a:solidFill>
                <a:latin typeface="Times New Roman" panose="02020603050405020304" pitchFamily="18" charset="0"/>
              </a:rPr>
              <a:t>分为两类：静态重定位、动态重定位。</a:t>
            </a:r>
            <a:endParaRPr lang="zh-CN" altLang="en-US" smtClean="0">
              <a:latin typeface="Times New Roman" panose="02020603050405020304" pitchFamily="18" charset="0"/>
            </a:endParaRPr>
          </a:p>
          <a:p>
            <a:pPr marL="1066800" lvl="1" indent="-609600" eaLnBrk="1" hangingPunct="1">
              <a:lnSpc>
                <a:spcPct val="105000"/>
              </a:lnSpc>
              <a:buClr>
                <a:srgbClr val="0000FF"/>
              </a:buClr>
              <a:buSzPct val="105000"/>
              <a:buFontTx/>
              <a:buChar char="•"/>
            </a:pPr>
            <a:r>
              <a:rPr lang="zh-CN" altLang="en-US" smtClean="0">
                <a:solidFill>
                  <a:schemeClr val="hlink"/>
                </a:solidFill>
                <a:latin typeface="Times New Roman" panose="02020603050405020304" pitchFamily="18" charset="0"/>
              </a:rPr>
              <a:t>可重定位装入方式</a:t>
            </a:r>
            <a:r>
              <a:rPr lang="zh-CN" altLang="en-US" smtClean="0">
                <a:latin typeface="Times New Roman" panose="02020603050405020304" pitchFamily="18" charset="0"/>
              </a:rPr>
              <a:t>：</a:t>
            </a:r>
            <a:r>
              <a:rPr lang="zh-CN" altLang="en-US" smtClean="0">
                <a:solidFill>
                  <a:schemeClr val="bg2"/>
                </a:solidFill>
                <a:latin typeface="Times New Roman" panose="02020603050405020304" pitchFamily="18" charset="0"/>
              </a:rPr>
              <a:t>事先不知用户程序在内存的驻留位置，</a:t>
            </a:r>
            <a:r>
              <a:rPr lang="zh-CN" altLang="en-US" smtClean="0">
                <a:latin typeface="Times New Roman" panose="02020603050405020304" pitchFamily="18" charset="0"/>
              </a:rPr>
              <a:t>装入程序在装入时一次性把逻辑地址转换为绝对地址</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静态重定位</a:t>
            </a:r>
            <a:r>
              <a:rPr lang="en-US" altLang="zh-CN" smtClean="0">
                <a:solidFill>
                  <a:schemeClr val="bg2"/>
                </a:solidFill>
                <a:latin typeface="Times New Roman" panose="02020603050405020304" pitchFamily="18" charset="0"/>
              </a:rPr>
              <a:t>)</a:t>
            </a:r>
            <a:r>
              <a:rPr lang="zh-CN" altLang="en-US" smtClean="0">
                <a:solidFill>
                  <a:schemeClr val="bg2"/>
                </a:solidFill>
                <a:latin typeface="Times New Roman" panose="02020603050405020304" pitchFamily="18" charset="0"/>
              </a:rPr>
              <a:t>，装入到适当的位置。</a:t>
            </a:r>
          </a:p>
          <a:p>
            <a:pPr marL="1066800" lvl="1" indent="-609600" eaLnBrk="1" hangingPunct="1">
              <a:lnSpc>
                <a:spcPct val="105000"/>
              </a:lnSpc>
              <a:buClr>
                <a:srgbClr val="0000FF"/>
              </a:buClr>
              <a:buSzPct val="105000"/>
              <a:buFontTx/>
              <a:buChar char="•"/>
            </a:pPr>
            <a:r>
              <a:rPr lang="zh-CN" altLang="en-US" smtClean="0">
                <a:latin typeface="Times New Roman" panose="02020603050405020304" pitchFamily="18" charset="0"/>
              </a:rPr>
              <a:t>用于</a:t>
            </a:r>
            <a:r>
              <a:rPr lang="zh-CN" altLang="en-US" smtClean="0">
                <a:solidFill>
                  <a:srgbClr val="FF6600"/>
                </a:solidFill>
                <a:latin typeface="Times New Roman" panose="02020603050405020304" pitchFamily="18" charset="0"/>
              </a:rPr>
              <a:t>多道程序环境</a:t>
            </a:r>
            <a:r>
              <a:rPr lang="zh-CN" altLang="en-US" smtClean="0">
                <a:latin typeface="Times New Roman" panose="02020603050405020304" pitchFamily="18" charset="0"/>
              </a:rPr>
              <a:t>。</a:t>
            </a:r>
          </a:p>
        </p:txBody>
      </p:sp>
      <p:sp>
        <p:nvSpPr>
          <p:cNvPr id="14339" name="Rectangle 3"/>
          <p:cNvSpPr>
            <a:spLocks noGrp="1" noChangeArrowheads="1"/>
          </p:cNvSpPr>
          <p:nvPr>
            <p:ph type="title"/>
          </p:nvPr>
        </p:nvSpPr>
        <p:spPr>
          <a:xfrm>
            <a:off x="1152525" y="53975"/>
            <a:ext cx="7791450" cy="676275"/>
          </a:xfrm>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endParaRPr lang="zh-CN" altLang="en-US"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zh-CN" smtClean="0">
                <a:latin typeface="华文隶书" panose="02010800040101010101" pitchFamily="2" charset="-122"/>
              </a:rPr>
              <a:t>4.1 </a:t>
            </a:r>
            <a:r>
              <a:rPr lang="zh-CN" altLang="en-US" smtClean="0">
                <a:latin typeface="华文隶书" panose="02010800040101010101" pitchFamily="2" charset="-122"/>
              </a:rPr>
              <a:t>程序的装入和链接</a:t>
            </a:r>
            <a:endParaRPr lang="zh-CN" altLang="en-US" smtClean="0">
              <a:latin typeface="Times New Roman" panose="02020603050405020304" pitchFamily="18" charset="0"/>
            </a:endParaRPr>
          </a:p>
        </p:txBody>
      </p:sp>
      <p:sp>
        <p:nvSpPr>
          <p:cNvPr id="16387" name="Rectangle 71"/>
          <p:cNvSpPr>
            <a:spLocks noGrp="1" noChangeArrowheads="1"/>
          </p:cNvSpPr>
          <p:nvPr>
            <p:ph type="body" idx="1"/>
          </p:nvPr>
        </p:nvSpPr>
        <p:spPr/>
        <p:txBody>
          <a:bodyPr/>
          <a:lstStyle/>
          <a:p>
            <a:pPr marL="609600" indent="-609600" eaLnBrk="1" hangingPunct="1">
              <a:buFont typeface="Wingdings" pitchFamily="2" charset="2"/>
              <a:buAutoNum type="circleNumDbPlain" startAt="2"/>
            </a:pPr>
            <a:r>
              <a:rPr lang="zh-CN" altLang="en-US" smtClean="0">
                <a:latin typeface="Times New Roman" panose="02020603050405020304" pitchFamily="18" charset="0"/>
              </a:rPr>
              <a:t>可重定位装入方式</a:t>
            </a:r>
          </a:p>
        </p:txBody>
      </p:sp>
      <p:sp>
        <p:nvSpPr>
          <p:cNvPr id="144390" name="Text Box 6"/>
          <p:cNvSpPr txBox="1">
            <a:spLocks noChangeArrowheads="1"/>
          </p:cNvSpPr>
          <p:nvPr/>
        </p:nvSpPr>
        <p:spPr bwMode="auto">
          <a:xfrm>
            <a:off x="2127250" y="5918200"/>
            <a:ext cx="2925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400">
                <a:solidFill>
                  <a:schemeClr val="tx1"/>
                </a:solidFill>
              </a:rPr>
              <a:t>作业地址空间</a:t>
            </a:r>
            <a:r>
              <a:rPr lang="en-US" altLang="zh-CN" sz="2400">
                <a:solidFill>
                  <a:schemeClr val="tx1"/>
                </a:solidFill>
              </a:rPr>
              <a:t>(</a:t>
            </a:r>
            <a:r>
              <a:rPr lang="zh-CN" altLang="en-US" sz="2400">
                <a:solidFill>
                  <a:schemeClr val="tx1"/>
                </a:solidFill>
              </a:rPr>
              <a:t>相对</a:t>
            </a:r>
            <a:r>
              <a:rPr lang="en-US" altLang="zh-CN" sz="2400">
                <a:solidFill>
                  <a:schemeClr val="tx1"/>
                </a:solidFill>
              </a:rPr>
              <a:t>)</a:t>
            </a:r>
            <a:endParaRPr lang="zh-CN" altLang="en-US" sz="2400">
              <a:solidFill>
                <a:schemeClr val="tx1"/>
              </a:solidFill>
            </a:endParaRPr>
          </a:p>
        </p:txBody>
      </p:sp>
      <p:sp>
        <p:nvSpPr>
          <p:cNvPr id="144391" name="Text Box 7"/>
          <p:cNvSpPr txBox="1">
            <a:spLocks noChangeArrowheads="1"/>
          </p:cNvSpPr>
          <p:nvPr/>
        </p:nvSpPr>
        <p:spPr bwMode="auto">
          <a:xfrm>
            <a:off x="5372100" y="5518150"/>
            <a:ext cx="2925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400">
                <a:solidFill>
                  <a:schemeClr val="tx1"/>
                </a:solidFill>
              </a:rPr>
              <a:t>内存地址空间</a:t>
            </a:r>
            <a:r>
              <a:rPr lang="en-US" altLang="zh-CN" sz="2400">
                <a:solidFill>
                  <a:schemeClr val="tx1"/>
                </a:solidFill>
              </a:rPr>
              <a:t>(</a:t>
            </a:r>
            <a:r>
              <a:rPr lang="zh-CN" altLang="en-US" sz="2400">
                <a:solidFill>
                  <a:schemeClr val="tx1"/>
                </a:solidFill>
              </a:rPr>
              <a:t>绝对</a:t>
            </a:r>
            <a:r>
              <a:rPr lang="en-US" altLang="zh-CN" sz="2400">
                <a:solidFill>
                  <a:schemeClr val="tx1"/>
                </a:solidFill>
              </a:rPr>
              <a:t>)</a:t>
            </a:r>
            <a:endParaRPr lang="zh-CN" altLang="en-US" sz="2400">
              <a:solidFill>
                <a:schemeClr val="tx1"/>
              </a:solidFill>
            </a:endParaRPr>
          </a:p>
        </p:txBody>
      </p:sp>
      <p:sp>
        <p:nvSpPr>
          <p:cNvPr id="144393" name="Rectangle 9"/>
          <p:cNvSpPr>
            <a:spLocks noChangeArrowheads="1"/>
          </p:cNvSpPr>
          <p:nvPr/>
        </p:nvSpPr>
        <p:spPr bwMode="auto">
          <a:xfrm>
            <a:off x="2741613" y="4941888"/>
            <a:ext cx="18986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p>
        </p:txBody>
      </p:sp>
      <p:sp>
        <p:nvSpPr>
          <p:cNvPr id="144394" name="Rectangle 10"/>
          <p:cNvSpPr>
            <a:spLocks noChangeArrowheads="1"/>
          </p:cNvSpPr>
          <p:nvPr/>
        </p:nvSpPr>
        <p:spPr bwMode="auto">
          <a:xfrm>
            <a:off x="2741613" y="4441825"/>
            <a:ext cx="18986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365</a:t>
            </a:r>
          </a:p>
        </p:txBody>
      </p:sp>
      <p:sp>
        <p:nvSpPr>
          <p:cNvPr id="144395" name="Rectangle 11"/>
          <p:cNvSpPr>
            <a:spLocks noChangeArrowheads="1"/>
          </p:cNvSpPr>
          <p:nvPr/>
        </p:nvSpPr>
        <p:spPr bwMode="auto">
          <a:xfrm>
            <a:off x="2741613" y="3943350"/>
            <a:ext cx="18986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p>
        </p:txBody>
      </p:sp>
      <p:sp>
        <p:nvSpPr>
          <p:cNvPr id="144396" name="Rectangle 12"/>
          <p:cNvSpPr>
            <a:spLocks noChangeArrowheads="1"/>
          </p:cNvSpPr>
          <p:nvPr/>
        </p:nvSpPr>
        <p:spPr bwMode="auto">
          <a:xfrm>
            <a:off x="2741613" y="3443288"/>
            <a:ext cx="196373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2000">
                <a:solidFill>
                  <a:schemeClr val="tx1"/>
                </a:solidFill>
              </a:rPr>
              <a:t>LOAD 1, </a:t>
            </a:r>
            <a:r>
              <a:rPr lang="en-US" altLang="zh-CN" sz="2000">
                <a:solidFill>
                  <a:schemeClr val="hlink"/>
                </a:solidFill>
              </a:rPr>
              <a:t>2500</a:t>
            </a:r>
          </a:p>
        </p:txBody>
      </p:sp>
      <p:sp>
        <p:nvSpPr>
          <p:cNvPr id="144397" name="Rectangle 13"/>
          <p:cNvSpPr>
            <a:spLocks noChangeArrowheads="1"/>
          </p:cNvSpPr>
          <p:nvPr/>
        </p:nvSpPr>
        <p:spPr bwMode="auto">
          <a:xfrm>
            <a:off x="2741613" y="2317750"/>
            <a:ext cx="1898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p>
        </p:txBody>
      </p:sp>
      <p:sp>
        <p:nvSpPr>
          <p:cNvPr id="144398" name="Line 14"/>
          <p:cNvSpPr>
            <a:spLocks noChangeShapeType="1"/>
          </p:cNvSpPr>
          <p:nvPr/>
        </p:nvSpPr>
        <p:spPr bwMode="auto">
          <a:xfrm>
            <a:off x="2741613" y="2317750"/>
            <a:ext cx="1898650"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399" name="Line 15"/>
          <p:cNvSpPr>
            <a:spLocks noChangeShapeType="1"/>
          </p:cNvSpPr>
          <p:nvPr/>
        </p:nvSpPr>
        <p:spPr bwMode="auto">
          <a:xfrm>
            <a:off x="2741613" y="3443288"/>
            <a:ext cx="18986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0" name="Line 16"/>
          <p:cNvSpPr>
            <a:spLocks noChangeShapeType="1"/>
          </p:cNvSpPr>
          <p:nvPr/>
        </p:nvSpPr>
        <p:spPr bwMode="auto">
          <a:xfrm>
            <a:off x="2741613" y="3943350"/>
            <a:ext cx="18986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1" name="Line 17"/>
          <p:cNvSpPr>
            <a:spLocks noChangeShapeType="1"/>
          </p:cNvSpPr>
          <p:nvPr/>
        </p:nvSpPr>
        <p:spPr bwMode="auto">
          <a:xfrm>
            <a:off x="2741613" y="4441825"/>
            <a:ext cx="189865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2" name="Line 18"/>
          <p:cNvSpPr>
            <a:spLocks noChangeShapeType="1"/>
          </p:cNvSpPr>
          <p:nvPr/>
        </p:nvSpPr>
        <p:spPr bwMode="auto">
          <a:xfrm>
            <a:off x="2741613" y="5692775"/>
            <a:ext cx="1898650"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3" name="Line 19"/>
          <p:cNvSpPr>
            <a:spLocks noChangeShapeType="1"/>
          </p:cNvSpPr>
          <p:nvPr/>
        </p:nvSpPr>
        <p:spPr bwMode="auto">
          <a:xfrm>
            <a:off x="2741613" y="2317750"/>
            <a:ext cx="1587" cy="33750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4" name="Line 20"/>
          <p:cNvSpPr>
            <a:spLocks noChangeShapeType="1"/>
          </p:cNvSpPr>
          <p:nvPr/>
        </p:nvSpPr>
        <p:spPr bwMode="auto">
          <a:xfrm>
            <a:off x="4640263" y="2317750"/>
            <a:ext cx="1587" cy="33750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5" name="Line 21"/>
          <p:cNvSpPr>
            <a:spLocks noChangeShapeType="1"/>
          </p:cNvSpPr>
          <p:nvPr/>
        </p:nvSpPr>
        <p:spPr bwMode="auto">
          <a:xfrm>
            <a:off x="2741613" y="4941888"/>
            <a:ext cx="18986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06" name="Rectangle 22"/>
          <p:cNvSpPr>
            <a:spLocks noChangeArrowheads="1"/>
          </p:cNvSpPr>
          <p:nvPr/>
        </p:nvSpPr>
        <p:spPr bwMode="auto">
          <a:xfrm>
            <a:off x="5532438" y="46926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07" name="Rectangle 23"/>
          <p:cNvSpPr>
            <a:spLocks noChangeArrowheads="1"/>
          </p:cNvSpPr>
          <p:nvPr/>
        </p:nvSpPr>
        <p:spPr bwMode="auto">
          <a:xfrm>
            <a:off x="5532438" y="41719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08" name="Rectangle 24"/>
          <p:cNvSpPr>
            <a:spLocks noChangeArrowheads="1"/>
          </p:cNvSpPr>
          <p:nvPr/>
        </p:nvSpPr>
        <p:spPr bwMode="auto">
          <a:xfrm>
            <a:off x="5532438" y="36512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09" name="Rectangle 25"/>
          <p:cNvSpPr>
            <a:spLocks noChangeArrowheads="1"/>
          </p:cNvSpPr>
          <p:nvPr/>
        </p:nvSpPr>
        <p:spPr bwMode="auto">
          <a:xfrm>
            <a:off x="5532438" y="31305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solidFill>
                  <a:schemeClr val="tx1"/>
                </a:solidFill>
              </a:rPr>
              <a:t>365</a:t>
            </a:r>
          </a:p>
        </p:txBody>
      </p:sp>
      <p:sp>
        <p:nvSpPr>
          <p:cNvPr id="144410" name="Rectangle 26"/>
          <p:cNvSpPr>
            <a:spLocks noChangeArrowheads="1"/>
          </p:cNvSpPr>
          <p:nvPr/>
        </p:nvSpPr>
        <p:spPr bwMode="auto">
          <a:xfrm>
            <a:off x="5532438" y="26098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11" name="Rectangle 27"/>
          <p:cNvSpPr>
            <a:spLocks noChangeArrowheads="1"/>
          </p:cNvSpPr>
          <p:nvPr/>
        </p:nvSpPr>
        <p:spPr bwMode="auto">
          <a:xfrm>
            <a:off x="5500688" y="2089150"/>
            <a:ext cx="2143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2000">
                <a:solidFill>
                  <a:schemeClr val="tx1"/>
                </a:solidFill>
              </a:rPr>
              <a:t>LOAD  1,</a:t>
            </a:r>
            <a:r>
              <a:rPr lang="en-US" altLang="zh-CN" sz="2000">
                <a:solidFill>
                  <a:schemeClr val="hlink"/>
                </a:solidFill>
              </a:rPr>
              <a:t>12500</a:t>
            </a:r>
          </a:p>
        </p:txBody>
      </p:sp>
      <p:sp>
        <p:nvSpPr>
          <p:cNvPr id="144412" name="Rectangle 28"/>
          <p:cNvSpPr>
            <a:spLocks noChangeArrowheads="1"/>
          </p:cNvSpPr>
          <p:nvPr/>
        </p:nvSpPr>
        <p:spPr bwMode="auto">
          <a:xfrm>
            <a:off x="5532438" y="1568450"/>
            <a:ext cx="2009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13" name="Rectangle 29"/>
          <p:cNvSpPr>
            <a:spLocks noChangeArrowheads="1"/>
          </p:cNvSpPr>
          <p:nvPr/>
        </p:nvSpPr>
        <p:spPr bwMode="auto">
          <a:xfrm>
            <a:off x="5532438" y="819150"/>
            <a:ext cx="20097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endParaRPr lang="zh-CN" altLang="en-US" sz="1800">
              <a:solidFill>
                <a:schemeClr val="tx1"/>
              </a:solidFill>
            </a:endParaRPr>
          </a:p>
        </p:txBody>
      </p:sp>
      <p:sp>
        <p:nvSpPr>
          <p:cNvPr id="144414" name="Line 30"/>
          <p:cNvSpPr>
            <a:spLocks noChangeShapeType="1"/>
          </p:cNvSpPr>
          <p:nvPr/>
        </p:nvSpPr>
        <p:spPr bwMode="auto">
          <a:xfrm>
            <a:off x="5532438" y="819150"/>
            <a:ext cx="2009775"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15" name="Line 31"/>
          <p:cNvSpPr>
            <a:spLocks noChangeShapeType="1"/>
          </p:cNvSpPr>
          <p:nvPr/>
        </p:nvSpPr>
        <p:spPr bwMode="auto">
          <a:xfrm>
            <a:off x="5532438" y="15684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16" name="Line 32"/>
          <p:cNvSpPr>
            <a:spLocks noChangeShapeType="1"/>
          </p:cNvSpPr>
          <p:nvPr/>
        </p:nvSpPr>
        <p:spPr bwMode="auto">
          <a:xfrm>
            <a:off x="5532438" y="20891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17" name="Line 33"/>
          <p:cNvSpPr>
            <a:spLocks noChangeShapeType="1"/>
          </p:cNvSpPr>
          <p:nvPr/>
        </p:nvSpPr>
        <p:spPr bwMode="auto">
          <a:xfrm>
            <a:off x="5532438" y="26098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18" name="Line 34"/>
          <p:cNvSpPr>
            <a:spLocks noChangeShapeType="1"/>
          </p:cNvSpPr>
          <p:nvPr/>
        </p:nvSpPr>
        <p:spPr bwMode="auto">
          <a:xfrm>
            <a:off x="5532438" y="5213350"/>
            <a:ext cx="20097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19" name="Line 35"/>
          <p:cNvSpPr>
            <a:spLocks noChangeShapeType="1"/>
          </p:cNvSpPr>
          <p:nvPr/>
        </p:nvSpPr>
        <p:spPr bwMode="auto">
          <a:xfrm>
            <a:off x="5532438" y="819150"/>
            <a:ext cx="1587" cy="4394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0" name="Line 36"/>
          <p:cNvSpPr>
            <a:spLocks noChangeShapeType="1"/>
          </p:cNvSpPr>
          <p:nvPr/>
        </p:nvSpPr>
        <p:spPr bwMode="auto">
          <a:xfrm>
            <a:off x="7542213" y="819150"/>
            <a:ext cx="1587" cy="4394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1" name="Line 37"/>
          <p:cNvSpPr>
            <a:spLocks noChangeShapeType="1"/>
          </p:cNvSpPr>
          <p:nvPr/>
        </p:nvSpPr>
        <p:spPr bwMode="auto">
          <a:xfrm>
            <a:off x="5532438" y="31305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2" name="Line 38"/>
          <p:cNvSpPr>
            <a:spLocks noChangeShapeType="1"/>
          </p:cNvSpPr>
          <p:nvPr/>
        </p:nvSpPr>
        <p:spPr bwMode="auto">
          <a:xfrm>
            <a:off x="5532438" y="36512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3" name="Line 39"/>
          <p:cNvSpPr>
            <a:spLocks noChangeShapeType="1"/>
          </p:cNvSpPr>
          <p:nvPr/>
        </p:nvSpPr>
        <p:spPr bwMode="auto">
          <a:xfrm>
            <a:off x="5532438" y="41719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4" name="Line 40"/>
          <p:cNvSpPr>
            <a:spLocks noChangeShapeType="1"/>
          </p:cNvSpPr>
          <p:nvPr/>
        </p:nvSpPr>
        <p:spPr bwMode="auto">
          <a:xfrm>
            <a:off x="5532438" y="4692650"/>
            <a:ext cx="20097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425" name="Rectangle 41"/>
          <p:cNvSpPr>
            <a:spLocks noChangeArrowheads="1"/>
          </p:cNvSpPr>
          <p:nvPr/>
        </p:nvSpPr>
        <p:spPr bwMode="auto">
          <a:xfrm>
            <a:off x="1960563" y="5316538"/>
            <a:ext cx="7810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800"/>
              <a:t>5000</a:t>
            </a:r>
          </a:p>
        </p:txBody>
      </p:sp>
      <p:sp>
        <p:nvSpPr>
          <p:cNvPr id="144426" name="Rectangle 42"/>
          <p:cNvSpPr>
            <a:spLocks noChangeArrowheads="1"/>
          </p:cNvSpPr>
          <p:nvPr/>
        </p:nvSpPr>
        <p:spPr bwMode="auto">
          <a:xfrm>
            <a:off x="1960563" y="4318000"/>
            <a:ext cx="7810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800"/>
              <a:t>2500</a:t>
            </a:r>
          </a:p>
        </p:txBody>
      </p:sp>
      <p:sp>
        <p:nvSpPr>
          <p:cNvPr id="144427" name="Rectangle 43"/>
          <p:cNvSpPr>
            <a:spLocks noChangeArrowheads="1"/>
          </p:cNvSpPr>
          <p:nvPr/>
        </p:nvSpPr>
        <p:spPr bwMode="auto">
          <a:xfrm>
            <a:off x="1960563" y="3192463"/>
            <a:ext cx="78105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800"/>
              <a:t>1000</a:t>
            </a:r>
          </a:p>
        </p:txBody>
      </p:sp>
      <p:sp>
        <p:nvSpPr>
          <p:cNvPr id="144428" name="Rectangle 44"/>
          <p:cNvSpPr>
            <a:spLocks noChangeArrowheads="1"/>
          </p:cNvSpPr>
          <p:nvPr/>
        </p:nvSpPr>
        <p:spPr bwMode="auto">
          <a:xfrm>
            <a:off x="1960563" y="2193925"/>
            <a:ext cx="7810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800"/>
              <a:t>0</a:t>
            </a:r>
          </a:p>
        </p:txBody>
      </p:sp>
      <p:sp>
        <p:nvSpPr>
          <p:cNvPr id="144429" name="Line 45"/>
          <p:cNvSpPr>
            <a:spLocks noChangeShapeType="1"/>
          </p:cNvSpPr>
          <p:nvPr/>
        </p:nvSpPr>
        <p:spPr bwMode="auto">
          <a:xfrm>
            <a:off x="1960563" y="2193925"/>
            <a:ext cx="7810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0" name="Line 46"/>
          <p:cNvSpPr>
            <a:spLocks noChangeShapeType="1"/>
          </p:cNvSpPr>
          <p:nvPr/>
        </p:nvSpPr>
        <p:spPr bwMode="auto">
          <a:xfrm>
            <a:off x="1960563" y="6129338"/>
            <a:ext cx="78105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2" name="Line 48"/>
          <p:cNvSpPr>
            <a:spLocks noChangeShapeType="1"/>
          </p:cNvSpPr>
          <p:nvPr/>
        </p:nvSpPr>
        <p:spPr bwMode="auto">
          <a:xfrm>
            <a:off x="2741613" y="2193925"/>
            <a:ext cx="1587" cy="9985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3" name="Line 49"/>
          <p:cNvSpPr>
            <a:spLocks noChangeShapeType="1"/>
          </p:cNvSpPr>
          <p:nvPr/>
        </p:nvSpPr>
        <p:spPr bwMode="auto">
          <a:xfrm>
            <a:off x="1960563" y="3192463"/>
            <a:ext cx="1587" cy="11255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4" name="Line 50"/>
          <p:cNvSpPr>
            <a:spLocks noChangeShapeType="1"/>
          </p:cNvSpPr>
          <p:nvPr/>
        </p:nvSpPr>
        <p:spPr bwMode="auto">
          <a:xfrm>
            <a:off x="2741613" y="3192463"/>
            <a:ext cx="1587" cy="11255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5" name="Line 51"/>
          <p:cNvSpPr>
            <a:spLocks noChangeShapeType="1"/>
          </p:cNvSpPr>
          <p:nvPr/>
        </p:nvSpPr>
        <p:spPr bwMode="auto">
          <a:xfrm>
            <a:off x="1960563" y="4318000"/>
            <a:ext cx="1587" cy="9985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6" name="Line 52"/>
          <p:cNvSpPr>
            <a:spLocks noChangeShapeType="1"/>
          </p:cNvSpPr>
          <p:nvPr/>
        </p:nvSpPr>
        <p:spPr bwMode="auto">
          <a:xfrm>
            <a:off x="2741613" y="4318000"/>
            <a:ext cx="1587" cy="9985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7" name="Line 53"/>
          <p:cNvSpPr>
            <a:spLocks noChangeShapeType="1"/>
          </p:cNvSpPr>
          <p:nvPr/>
        </p:nvSpPr>
        <p:spPr bwMode="auto">
          <a:xfrm>
            <a:off x="1960563" y="5316538"/>
            <a:ext cx="1587" cy="812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8" name="Line 54"/>
          <p:cNvSpPr>
            <a:spLocks noChangeShapeType="1"/>
          </p:cNvSpPr>
          <p:nvPr/>
        </p:nvSpPr>
        <p:spPr bwMode="auto">
          <a:xfrm>
            <a:off x="2741613" y="5316538"/>
            <a:ext cx="1587" cy="812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39" name="Rectangle 55"/>
          <p:cNvSpPr>
            <a:spLocks noChangeArrowheads="1"/>
          </p:cNvSpPr>
          <p:nvPr/>
        </p:nvSpPr>
        <p:spPr bwMode="auto">
          <a:xfrm>
            <a:off x="4751388" y="4067175"/>
            <a:ext cx="10048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600"/>
              <a:t>15000</a:t>
            </a:r>
          </a:p>
        </p:txBody>
      </p:sp>
      <p:sp>
        <p:nvSpPr>
          <p:cNvPr id="144440" name="Rectangle 56"/>
          <p:cNvSpPr>
            <a:spLocks noChangeArrowheads="1"/>
          </p:cNvSpPr>
          <p:nvPr/>
        </p:nvSpPr>
        <p:spPr bwMode="auto">
          <a:xfrm>
            <a:off x="4751388" y="3068638"/>
            <a:ext cx="100488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a:t>12500</a:t>
            </a:r>
          </a:p>
        </p:txBody>
      </p:sp>
      <p:sp>
        <p:nvSpPr>
          <p:cNvPr id="144441" name="Rectangle 57"/>
          <p:cNvSpPr>
            <a:spLocks noChangeArrowheads="1"/>
          </p:cNvSpPr>
          <p:nvPr/>
        </p:nvSpPr>
        <p:spPr bwMode="auto">
          <a:xfrm>
            <a:off x="4751388" y="2068513"/>
            <a:ext cx="10048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600"/>
              <a:t>11000</a:t>
            </a:r>
          </a:p>
        </p:txBody>
      </p:sp>
      <p:sp>
        <p:nvSpPr>
          <p:cNvPr id="144442" name="Rectangle 58"/>
          <p:cNvSpPr>
            <a:spLocks noChangeArrowheads="1"/>
          </p:cNvSpPr>
          <p:nvPr/>
        </p:nvSpPr>
        <p:spPr bwMode="auto">
          <a:xfrm>
            <a:off x="4570413" y="1444625"/>
            <a:ext cx="11858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Font typeface="Wingdings" panose="05000000000000000000" pitchFamily="2" charset="2"/>
              <a:buNone/>
            </a:pPr>
            <a:r>
              <a:rPr lang="en-US" altLang="zh-CN" sz="1800">
                <a:solidFill>
                  <a:schemeClr val="hlink"/>
                </a:solidFill>
              </a:rPr>
              <a:t>10000</a:t>
            </a:r>
          </a:p>
        </p:txBody>
      </p:sp>
      <p:sp>
        <p:nvSpPr>
          <p:cNvPr id="144444" name="Line 60"/>
          <p:cNvSpPr>
            <a:spLocks noChangeShapeType="1"/>
          </p:cNvSpPr>
          <p:nvPr/>
        </p:nvSpPr>
        <p:spPr bwMode="auto">
          <a:xfrm>
            <a:off x="4751388" y="4879975"/>
            <a:ext cx="10048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45" name="Line 61"/>
          <p:cNvSpPr>
            <a:spLocks noChangeShapeType="1"/>
          </p:cNvSpPr>
          <p:nvPr/>
        </p:nvSpPr>
        <p:spPr bwMode="auto">
          <a:xfrm>
            <a:off x="4751388" y="1444625"/>
            <a:ext cx="1587" cy="6238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46" name="Line 62"/>
          <p:cNvSpPr>
            <a:spLocks noChangeShapeType="1"/>
          </p:cNvSpPr>
          <p:nvPr/>
        </p:nvSpPr>
        <p:spPr bwMode="auto">
          <a:xfrm>
            <a:off x="5756275" y="1444625"/>
            <a:ext cx="1588" cy="6238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47" name="Line 63"/>
          <p:cNvSpPr>
            <a:spLocks noChangeShapeType="1"/>
          </p:cNvSpPr>
          <p:nvPr/>
        </p:nvSpPr>
        <p:spPr bwMode="auto">
          <a:xfrm>
            <a:off x="4751388" y="2068513"/>
            <a:ext cx="1587" cy="1000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48" name="Line 64"/>
          <p:cNvSpPr>
            <a:spLocks noChangeShapeType="1"/>
          </p:cNvSpPr>
          <p:nvPr/>
        </p:nvSpPr>
        <p:spPr bwMode="auto">
          <a:xfrm>
            <a:off x="5756275" y="2068513"/>
            <a:ext cx="1588" cy="1000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49" name="Line 65"/>
          <p:cNvSpPr>
            <a:spLocks noChangeShapeType="1"/>
          </p:cNvSpPr>
          <p:nvPr/>
        </p:nvSpPr>
        <p:spPr bwMode="auto">
          <a:xfrm>
            <a:off x="4751388" y="3068638"/>
            <a:ext cx="1587" cy="9985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50" name="Line 66"/>
          <p:cNvSpPr>
            <a:spLocks noChangeShapeType="1"/>
          </p:cNvSpPr>
          <p:nvPr/>
        </p:nvSpPr>
        <p:spPr bwMode="auto">
          <a:xfrm>
            <a:off x="5756275" y="3068638"/>
            <a:ext cx="1588" cy="9985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51" name="Line 67"/>
          <p:cNvSpPr>
            <a:spLocks noChangeShapeType="1"/>
          </p:cNvSpPr>
          <p:nvPr/>
        </p:nvSpPr>
        <p:spPr bwMode="auto">
          <a:xfrm>
            <a:off x="4751388" y="4067175"/>
            <a:ext cx="1587" cy="812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52" name="Line 68"/>
          <p:cNvSpPr>
            <a:spLocks noChangeShapeType="1"/>
          </p:cNvSpPr>
          <p:nvPr/>
        </p:nvSpPr>
        <p:spPr bwMode="auto">
          <a:xfrm>
            <a:off x="5756275" y="4067175"/>
            <a:ext cx="1588" cy="812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144453" name="Line 69"/>
          <p:cNvSpPr>
            <a:spLocks noChangeShapeType="1"/>
          </p:cNvSpPr>
          <p:nvPr/>
        </p:nvSpPr>
        <p:spPr bwMode="auto">
          <a:xfrm flipV="1">
            <a:off x="4640263" y="1568450"/>
            <a:ext cx="892175"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4454" name="Line 70"/>
          <p:cNvSpPr>
            <a:spLocks noChangeShapeType="1"/>
          </p:cNvSpPr>
          <p:nvPr/>
        </p:nvSpPr>
        <p:spPr bwMode="auto">
          <a:xfrm flipV="1">
            <a:off x="4711700" y="2033588"/>
            <a:ext cx="804863" cy="1471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dissolve">
                                      <p:cBhvr>
                                        <p:cTn id="7" dur="500"/>
                                        <p:tgtEl>
                                          <p:spTgt spid="14439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4391"/>
                                        </p:tgtEl>
                                        <p:attrNameLst>
                                          <p:attrName>style.visibility</p:attrName>
                                        </p:attrNameLst>
                                      </p:cBhvr>
                                      <p:to>
                                        <p:strVal val="visible"/>
                                      </p:to>
                                    </p:set>
                                    <p:animEffect transition="in" filter="dissolve">
                                      <p:cBhvr>
                                        <p:cTn id="10" dur="500"/>
                                        <p:tgtEl>
                                          <p:spTgt spid="144391"/>
                                        </p:tgtEl>
                                      </p:cBhvr>
                                    </p:animEffect>
                                  </p:childTnLst>
                                </p:cTn>
                              </p:par>
                              <p:par>
                                <p:cTn id="11" presetID="9" presetClass="entr" presetSubtype="0" fill="hold" grpId="0" nodeType="withEffect" nodePh="1">
                                  <p:stCondLst>
                                    <p:cond delay="0"/>
                                  </p:stCondLst>
                                  <p:endCondLst>
                                    <p:cond evt="begin" delay="0">
                                      <p:tn val="11"/>
                                    </p:cond>
                                  </p:endCondLst>
                                  <p:childTnLst>
                                    <p:set>
                                      <p:cBhvr>
                                        <p:cTn id="12" dur="1" fill="hold">
                                          <p:stCondLst>
                                            <p:cond delay="0"/>
                                          </p:stCondLst>
                                        </p:cTn>
                                        <p:tgtEl>
                                          <p:spTgt spid="144393"/>
                                        </p:tgtEl>
                                        <p:attrNameLst>
                                          <p:attrName>style.visibility</p:attrName>
                                        </p:attrNameLst>
                                      </p:cBhvr>
                                      <p:to>
                                        <p:strVal val="visible"/>
                                      </p:to>
                                    </p:set>
                                    <p:animEffect transition="in" filter="dissolve">
                                      <p:cBhvr>
                                        <p:cTn id="13" dur="500"/>
                                        <p:tgtEl>
                                          <p:spTgt spid="14439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4394"/>
                                        </p:tgtEl>
                                        <p:attrNameLst>
                                          <p:attrName>style.visibility</p:attrName>
                                        </p:attrNameLst>
                                      </p:cBhvr>
                                      <p:to>
                                        <p:strVal val="visible"/>
                                      </p:to>
                                    </p:set>
                                    <p:animEffect transition="in" filter="dissolve">
                                      <p:cBhvr>
                                        <p:cTn id="16" dur="500"/>
                                        <p:tgtEl>
                                          <p:spTgt spid="144394"/>
                                        </p:tgtEl>
                                      </p:cBhvr>
                                    </p:animEffect>
                                  </p:childTnLst>
                                </p:cTn>
                              </p:par>
                              <p:par>
                                <p:cTn id="17" presetID="9" presetClass="entr" presetSubtype="0" fill="hold" grpId="0" nodeType="withEffect" nodePh="1">
                                  <p:stCondLst>
                                    <p:cond delay="0"/>
                                  </p:stCondLst>
                                  <p:endCondLst>
                                    <p:cond evt="begin" delay="0">
                                      <p:tn val="17"/>
                                    </p:cond>
                                  </p:endCondLst>
                                  <p:childTnLst>
                                    <p:set>
                                      <p:cBhvr>
                                        <p:cTn id="18" dur="1" fill="hold">
                                          <p:stCondLst>
                                            <p:cond delay="0"/>
                                          </p:stCondLst>
                                        </p:cTn>
                                        <p:tgtEl>
                                          <p:spTgt spid="144395"/>
                                        </p:tgtEl>
                                        <p:attrNameLst>
                                          <p:attrName>style.visibility</p:attrName>
                                        </p:attrNameLst>
                                      </p:cBhvr>
                                      <p:to>
                                        <p:strVal val="visible"/>
                                      </p:to>
                                    </p:set>
                                    <p:animEffect transition="in" filter="dissolve">
                                      <p:cBhvr>
                                        <p:cTn id="19" dur="500"/>
                                        <p:tgtEl>
                                          <p:spTgt spid="14439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4396"/>
                                        </p:tgtEl>
                                        <p:attrNameLst>
                                          <p:attrName>style.visibility</p:attrName>
                                        </p:attrNameLst>
                                      </p:cBhvr>
                                      <p:to>
                                        <p:strVal val="visible"/>
                                      </p:to>
                                    </p:set>
                                    <p:animEffect transition="in" filter="dissolve">
                                      <p:cBhvr>
                                        <p:cTn id="22" dur="500"/>
                                        <p:tgtEl>
                                          <p:spTgt spid="144396"/>
                                        </p:tgtEl>
                                      </p:cBhvr>
                                    </p:animEffect>
                                  </p:childTnLst>
                                </p:cTn>
                              </p:par>
                              <p:par>
                                <p:cTn id="23" presetID="9" presetClass="entr" presetSubtype="0" fill="hold" grpId="0" nodeType="withEffect" nodePh="1">
                                  <p:stCondLst>
                                    <p:cond delay="0"/>
                                  </p:stCondLst>
                                  <p:endCondLst>
                                    <p:cond evt="begin" delay="0">
                                      <p:tn val="23"/>
                                    </p:cond>
                                  </p:endCondLst>
                                  <p:childTnLst>
                                    <p:set>
                                      <p:cBhvr>
                                        <p:cTn id="24" dur="1" fill="hold">
                                          <p:stCondLst>
                                            <p:cond delay="0"/>
                                          </p:stCondLst>
                                        </p:cTn>
                                        <p:tgtEl>
                                          <p:spTgt spid="144397"/>
                                        </p:tgtEl>
                                        <p:attrNameLst>
                                          <p:attrName>style.visibility</p:attrName>
                                        </p:attrNameLst>
                                      </p:cBhvr>
                                      <p:to>
                                        <p:strVal val="visible"/>
                                      </p:to>
                                    </p:set>
                                    <p:animEffect transition="in" filter="dissolve">
                                      <p:cBhvr>
                                        <p:cTn id="25" dur="500"/>
                                        <p:tgtEl>
                                          <p:spTgt spid="14439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4398"/>
                                        </p:tgtEl>
                                        <p:attrNameLst>
                                          <p:attrName>style.visibility</p:attrName>
                                        </p:attrNameLst>
                                      </p:cBhvr>
                                      <p:to>
                                        <p:strVal val="visible"/>
                                      </p:to>
                                    </p:set>
                                    <p:animEffect transition="in" filter="dissolve">
                                      <p:cBhvr>
                                        <p:cTn id="28" dur="500"/>
                                        <p:tgtEl>
                                          <p:spTgt spid="14439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4399"/>
                                        </p:tgtEl>
                                        <p:attrNameLst>
                                          <p:attrName>style.visibility</p:attrName>
                                        </p:attrNameLst>
                                      </p:cBhvr>
                                      <p:to>
                                        <p:strVal val="visible"/>
                                      </p:to>
                                    </p:set>
                                    <p:animEffect transition="in" filter="dissolve">
                                      <p:cBhvr>
                                        <p:cTn id="31" dur="500"/>
                                        <p:tgtEl>
                                          <p:spTgt spid="14439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4400"/>
                                        </p:tgtEl>
                                        <p:attrNameLst>
                                          <p:attrName>style.visibility</p:attrName>
                                        </p:attrNameLst>
                                      </p:cBhvr>
                                      <p:to>
                                        <p:strVal val="visible"/>
                                      </p:to>
                                    </p:set>
                                    <p:animEffect transition="in" filter="dissolve">
                                      <p:cBhvr>
                                        <p:cTn id="34" dur="500"/>
                                        <p:tgtEl>
                                          <p:spTgt spid="1444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dissolve">
                                      <p:cBhvr>
                                        <p:cTn id="37" dur="500"/>
                                        <p:tgtEl>
                                          <p:spTgt spid="14440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4402"/>
                                        </p:tgtEl>
                                        <p:attrNameLst>
                                          <p:attrName>style.visibility</p:attrName>
                                        </p:attrNameLst>
                                      </p:cBhvr>
                                      <p:to>
                                        <p:strVal val="visible"/>
                                      </p:to>
                                    </p:set>
                                    <p:animEffect transition="in" filter="dissolve">
                                      <p:cBhvr>
                                        <p:cTn id="40" dur="500"/>
                                        <p:tgtEl>
                                          <p:spTgt spid="14440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4403"/>
                                        </p:tgtEl>
                                        <p:attrNameLst>
                                          <p:attrName>style.visibility</p:attrName>
                                        </p:attrNameLst>
                                      </p:cBhvr>
                                      <p:to>
                                        <p:strVal val="visible"/>
                                      </p:to>
                                    </p:set>
                                    <p:animEffect transition="in" filter="dissolve">
                                      <p:cBhvr>
                                        <p:cTn id="43" dur="500"/>
                                        <p:tgtEl>
                                          <p:spTgt spid="14440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44404"/>
                                        </p:tgtEl>
                                        <p:attrNameLst>
                                          <p:attrName>style.visibility</p:attrName>
                                        </p:attrNameLst>
                                      </p:cBhvr>
                                      <p:to>
                                        <p:strVal val="visible"/>
                                      </p:to>
                                    </p:set>
                                    <p:animEffect transition="in" filter="dissolve">
                                      <p:cBhvr>
                                        <p:cTn id="46" dur="500"/>
                                        <p:tgtEl>
                                          <p:spTgt spid="14440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4405"/>
                                        </p:tgtEl>
                                        <p:attrNameLst>
                                          <p:attrName>style.visibility</p:attrName>
                                        </p:attrNameLst>
                                      </p:cBhvr>
                                      <p:to>
                                        <p:strVal val="visible"/>
                                      </p:to>
                                    </p:set>
                                    <p:animEffect transition="in" filter="dissolve">
                                      <p:cBhvr>
                                        <p:cTn id="49" dur="500"/>
                                        <p:tgtEl>
                                          <p:spTgt spid="144405"/>
                                        </p:tgtEl>
                                      </p:cBhvr>
                                    </p:animEffect>
                                  </p:childTnLst>
                                </p:cTn>
                              </p:par>
                              <p:par>
                                <p:cTn id="50" presetID="9" presetClass="entr" presetSubtype="0" fill="hold" grpId="0" nodeType="withEffect" nodePh="1">
                                  <p:stCondLst>
                                    <p:cond delay="0"/>
                                  </p:stCondLst>
                                  <p:endCondLst>
                                    <p:cond evt="begin" delay="0">
                                      <p:tn val="50"/>
                                    </p:cond>
                                  </p:endCondLst>
                                  <p:childTnLst>
                                    <p:set>
                                      <p:cBhvr>
                                        <p:cTn id="51" dur="1" fill="hold">
                                          <p:stCondLst>
                                            <p:cond delay="0"/>
                                          </p:stCondLst>
                                        </p:cTn>
                                        <p:tgtEl>
                                          <p:spTgt spid="144406"/>
                                        </p:tgtEl>
                                        <p:attrNameLst>
                                          <p:attrName>style.visibility</p:attrName>
                                        </p:attrNameLst>
                                      </p:cBhvr>
                                      <p:to>
                                        <p:strVal val="visible"/>
                                      </p:to>
                                    </p:set>
                                    <p:animEffect transition="in" filter="dissolve">
                                      <p:cBhvr>
                                        <p:cTn id="52" dur="500"/>
                                        <p:tgtEl>
                                          <p:spTgt spid="144406"/>
                                        </p:tgtEl>
                                      </p:cBhvr>
                                    </p:animEffect>
                                  </p:childTnLst>
                                </p:cTn>
                              </p:par>
                              <p:par>
                                <p:cTn id="53" presetID="9" presetClass="entr" presetSubtype="0" fill="hold" grpId="0" nodeType="withEffect" nodePh="1">
                                  <p:stCondLst>
                                    <p:cond delay="0"/>
                                  </p:stCondLst>
                                  <p:endCondLst>
                                    <p:cond evt="begin" delay="0">
                                      <p:tn val="53"/>
                                    </p:cond>
                                  </p:endCondLst>
                                  <p:childTnLst>
                                    <p:set>
                                      <p:cBhvr>
                                        <p:cTn id="54" dur="1" fill="hold">
                                          <p:stCondLst>
                                            <p:cond delay="0"/>
                                          </p:stCondLst>
                                        </p:cTn>
                                        <p:tgtEl>
                                          <p:spTgt spid="144407"/>
                                        </p:tgtEl>
                                        <p:attrNameLst>
                                          <p:attrName>style.visibility</p:attrName>
                                        </p:attrNameLst>
                                      </p:cBhvr>
                                      <p:to>
                                        <p:strVal val="visible"/>
                                      </p:to>
                                    </p:set>
                                    <p:animEffect transition="in" filter="dissolve">
                                      <p:cBhvr>
                                        <p:cTn id="55" dur="500"/>
                                        <p:tgtEl>
                                          <p:spTgt spid="144407"/>
                                        </p:tgtEl>
                                      </p:cBhvr>
                                    </p:animEffect>
                                  </p:childTnLst>
                                </p:cTn>
                              </p:par>
                              <p:par>
                                <p:cTn id="56" presetID="9" presetClass="entr" presetSubtype="0" fill="hold" grpId="0" nodeType="withEffect" nodePh="1">
                                  <p:stCondLst>
                                    <p:cond delay="0"/>
                                  </p:stCondLst>
                                  <p:endCondLst>
                                    <p:cond evt="begin" delay="0">
                                      <p:tn val="56"/>
                                    </p:cond>
                                  </p:endCondLst>
                                  <p:childTnLst>
                                    <p:set>
                                      <p:cBhvr>
                                        <p:cTn id="57" dur="1" fill="hold">
                                          <p:stCondLst>
                                            <p:cond delay="0"/>
                                          </p:stCondLst>
                                        </p:cTn>
                                        <p:tgtEl>
                                          <p:spTgt spid="144408"/>
                                        </p:tgtEl>
                                        <p:attrNameLst>
                                          <p:attrName>style.visibility</p:attrName>
                                        </p:attrNameLst>
                                      </p:cBhvr>
                                      <p:to>
                                        <p:strVal val="visible"/>
                                      </p:to>
                                    </p:set>
                                    <p:animEffect transition="in" filter="dissolve">
                                      <p:cBhvr>
                                        <p:cTn id="58" dur="500"/>
                                        <p:tgtEl>
                                          <p:spTgt spid="14440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44409"/>
                                        </p:tgtEl>
                                        <p:attrNameLst>
                                          <p:attrName>style.visibility</p:attrName>
                                        </p:attrNameLst>
                                      </p:cBhvr>
                                      <p:to>
                                        <p:strVal val="visible"/>
                                      </p:to>
                                    </p:set>
                                    <p:animEffect transition="in" filter="dissolve">
                                      <p:cBhvr>
                                        <p:cTn id="61" dur="500"/>
                                        <p:tgtEl>
                                          <p:spTgt spid="144409"/>
                                        </p:tgtEl>
                                      </p:cBhvr>
                                    </p:animEffect>
                                  </p:childTnLst>
                                </p:cTn>
                              </p:par>
                              <p:par>
                                <p:cTn id="62" presetID="9" presetClass="entr" presetSubtype="0" fill="hold" grpId="0" nodeType="withEffect" nodePh="1">
                                  <p:stCondLst>
                                    <p:cond delay="0"/>
                                  </p:stCondLst>
                                  <p:endCondLst>
                                    <p:cond evt="begin" delay="0">
                                      <p:tn val="62"/>
                                    </p:cond>
                                  </p:endCondLst>
                                  <p:childTnLst>
                                    <p:set>
                                      <p:cBhvr>
                                        <p:cTn id="63" dur="1" fill="hold">
                                          <p:stCondLst>
                                            <p:cond delay="0"/>
                                          </p:stCondLst>
                                        </p:cTn>
                                        <p:tgtEl>
                                          <p:spTgt spid="144410"/>
                                        </p:tgtEl>
                                        <p:attrNameLst>
                                          <p:attrName>style.visibility</p:attrName>
                                        </p:attrNameLst>
                                      </p:cBhvr>
                                      <p:to>
                                        <p:strVal val="visible"/>
                                      </p:to>
                                    </p:set>
                                    <p:animEffect transition="in" filter="dissolve">
                                      <p:cBhvr>
                                        <p:cTn id="64" dur="500"/>
                                        <p:tgtEl>
                                          <p:spTgt spid="1444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4411"/>
                                        </p:tgtEl>
                                        <p:attrNameLst>
                                          <p:attrName>style.visibility</p:attrName>
                                        </p:attrNameLst>
                                      </p:cBhvr>
                                      <p:to>
                                        <p:strVal val="visible"/>
                                      </p:to>
                                    </p:set>
                                    <p:animEffect transition="in" filter="dissolve">
                                      <p:cBhvr>
                                        <p:cTn id="67" dur="500"/>
                                        <p:tgtEl>
                                          <p:spTgt spid="144411"/>
                                        </p:tgtEl>
                                      </p:cBhvr>
                                    </p:animEffect>
                                  </p:childTnLst>
                                </p:cTn>
                              </p:par>
                              <p:par>
                                <p:cTn id="68" presetID="9" presetClass="entr" presetSubtype="0" fill="hold" grpId="0" nodeType="withEffect" nodePh="1">
                                  <p:stCondLst>
                                    <p:cond delay="0"/>
                                  </p:stCondLst>
                                  <p:endCondLst>
                                    <p:cond evt="begin" delay="0">
                                      <p:tn val="68"/>
                                    </p:cond>
                                  </p:endCondLst>
                                  <p:childTnLst>
                                    <p:set>
                                      <p:cBhvr>
                                        <p:cTn id="69" dur="1" fill="hold">
                                          <p:stCondLst>
                                            <p:cond delay="0"/>
                                          </p:stCondLst>
                                        </p:cTn>
                                        <p:tgtEl>
                                          <p:spTgt spid="144412"/>
                                        </p:tgtEl>
                                        <p:attrNameLst>
                                          <p:attrName>style.visibility</p:attrName>
                                        </p:attrNameLst>
                                      </p:cBhvr>
                                      <p:to>
                                        <p:strVal val="visible"/>
                                      </p:to>
                                    </p:set>
                                    <p:animEffect transition="in" filter="dissolve">
                                      <p:cBhvr>
                                        <p:cTn id="70" dur="500"/>
                                        <p:tgtEl>
                                          <p:spTgt spid="144412"/>
                                        </p:tgtEl>
                                      </p:cBhvr>
                                    </p:animEffect>
                                  </p:childTnLst>
                                </p:cTn>
                              </p:par>
                              <p:par>
                                <p:cTn id="71" presetID="9" presetClass="entr" presetSubtype="0" fill="hold" grpId="0" nodeType="withEffect" nodePh="1">
                                  <p:stCondLst>
                                    <p:cond delay="0"/>
                                  </p:stCondLst>
                                  <p:endCondLst>
                                    <p:cond evt="begin" delay="0">
                                      <p:tn val="71"/>
                                    </p:cond>
                                  </p:endCondLst>
                                  <p:childTnLst>
                                    <p:set>
                                      <p:cBhvr>
                                        <p:cTn id="72" dur="1" fill="hold">
                                          <p:stCondLst>
                                            <p:cond delay="0"/>
                                          </p:stCondLst>
                                        </p:cTn>
                                        <p:tgtEl>
                                          <p:spTgt spid="144413"/>
                                        </p:tgtEl>
                                        <p:attrNameLst>
                                          <p:attrName>style.visibility</p:attrName>
                                        </p:attrNameLst>
                                      </p:cBhvr>
                                      <p:to>
                                        <p:strVal val="visible"/>
                                      </p:to>
                                    </p:set>
                                    <p:animEffect transition="in" filter="dissolve">
                                      <p:cBhvr>
                                        <p:cTn id="73" dur="500"/>
                                        <p:tgtEl>
                                          <p:spTgt spid="14441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44414"/>
                                        </p:tgtEl>
                                        <p:attrNameLst>
                                          <p:attrName>style.visibility</p:attrName>
                                        </p:attrNameLst>
                                      </p:cBhvr>
                                      <p:to>
                                        <p:strVal val="visible"/>
                                      </p:to>
                                    </p:set>
                                    <p:animEffect transition="in" filter="dissolve">
                                      <p:cBhvr>
                                        <p:cTn id="76" dur="500"/>
                                        <p:tgtEl>
                                          <p:spTgt spid="14441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44415"/>
                                        </p:tgtEl>
                                        <p:attrNameLst>
                                          <p:attrName>style.visibility</p:attrName>
                                        </p:attrNameLst>
                                      </p:cBhvr>
                                      <p:to>
                                        <p:strVal val="visible"/>
                                      </p:to>
                                    </p:set>
                                    <p:animEffect transition="in" filter="dissolve">
                                      <p:cBhvr>
                                        <p:cTn id="79" dur="500"/>
                                        <p:tgtEl>
                                          <p:spTgt spid="144415"/>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44416"/>
                                        </p:tgtEl>
                                        <p:attrNameLst>
                                          <p:attrName>style.visibility</p:attrName>
                                        </p:attrNameLst>
                                      </p:cBhvr>
                                      <p:to>
                                        <p:strVal val="visible"/>
                                      </p:to>
                                    </p:set>
                                    <p:animEffect transition="in" filter="dissolve">
                                      <p:cBhvr>
                                        <p:cTn id="82" dur="500"/>
                                        <p:tgtEl>
                                          <p:spTgt spid="144416"/>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44417"/>
                                        </p:tgtEl>
                                        <p:attrNameLst>
                                          <p:attrName>style.visibility</p:attrName>
                                        </p:attrNameLst>
                                      </p:cBhvr>
                                      <p:to>
                                        <p:strVal val="visible"/>
                                      </p:to>
                                    </p:set>
                                    <p:animEffect transition="in" filter="dissolve">
                                      <p:cBhvr>
                                        <p:cTn id="85" dur="500"/>
                                        <p:tgtEl>
                                          <p:spTgt spid="144417"/>
                                        </p:tgtEl>
                                      </p:cBhvr>
                                    </p:animEffect>
                                  </p:childTnLst>
                                </p:cTn>
                              </p:par>
                              <p:par>
                                <p:cTn id="86" presetID="9" presetClass="entr" presetSubtype="0" fill="hold" grpId="0" nodeType="withEffect" nodePh="1">
                                  <p:stCondLst>
                                    <p:cond delay="0"/>
                                  </p:stCondLst>
                                  <p:endCondLst>
                                    <p:cond evt="begin" delay="0">
                                      <p:tn val="86"/>
                                    </p:cond>
                                  </p:endCondLst>
                                  <p:childTnLst>
                                    <p:set>
                                      <p:cBhvr>
                                        <p:cTn id="87" dur="1" fill="hold">
                                          <p:stCondLst>
                                            <p:cond delay="0"/>
                                          </p:stCondLst>
                                        </p:cTn>
                                        <p:tgtEl>
                                          <p:spTgt spid="144418"/>
                                        </p:tgtEl>
                                        <p:attrNameLst>
                                          <p:attrName>style.visibility</p:attrName>
                                        </p:attrNameLst>
                                      </p:cBhvr>
                                      <p:to>
                                        <p:strVal val="visible"/>
                                      </p:to>
                                    </p:set>
                                    <p:animEffect transition="in" filter="dissolve">
                                      <p:cBhvr>
                                        <p:cTn id="88" dur="500"/>
                                        <p:tgtEl>
                                          <p:spTgt spid="144418"/>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4419"/>
                                        </p:tgtEl>
                                        <p:attrNameLst>
                                          <p:attrName>style.visibility</p:attrName>
                                        </p:attrNameLst>
                                      </p:cBhvr>
                                      <p:to>
                                        <p:strVal val="visible"/>
                                      </p:to>
                                    </p:set>
                                    <p:animEffect transition="in" filter="dissolve">
                                      <p:cBhvr>
                                        <p:cTn id="91" dur="500"/>
                                        <p:tgtEl>
                                          <p:spTgt spid="14441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44420"/>
                                        </p:tgtEl>
                                        <p:attrNameLst>
                                          <p:attrName>style.visibility</p:attrName>
                                        </p:attrNameLst>
                                      </p:cBhvr>
                                      <p:to>
                                        <p:strVal val="visible"/>
                                      </p:to>
                                    </p:set>
                                    <p:animEffect transition="in" filter="dissolve">
                                      <p:cBhvr>
                                        <p:cTn id="94" dur="500"/>
                                        <p:tgtEl>
                                          <p:spTgt spid="14442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44421"/>
                                        </p:tgtEl>
                                        <p:attrNameLst>
                                          <p:attrName>style.visibility</p:attrName>
                                        </p:attrNameLst>
                                      </p:cBhvr>
                                      <p:to>
                                        <p:strVal val="visible"/>
                                      </p:to>
                                    </p:set>
                                    <p:animEffect transition="in" filter="dissolve">
                                      <p:cBhvr>
                                        <p:cTn id="97" dur="500"/>
                                        <p:tgtEl>
                                          <p:spTgt spid="14442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44422"/>
                                        </p:tgtEl>
                                        <p:attrNameLst>
                                          <p:attrName>style.visibility</p:attrName>
                                        </p:attrNameLst>
                                      </p:cBhvr>
                                      <p:to>
                                        <p:strVal val="visible"/>
                                      </p:to>
                                    </p:set>
                                    <p:animEffect transition="in" filter="dissolve">
                                      <p:cBhvr>
                                        <p:cTn id="100" dur="500"/>
                                        <p:tgtEl>
                                          <p:spTgt spid="14442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44423"/>
                                        </p:tgtEl>
                                        <p:attrNameLst>
                                          <p:attrName>style.visibility</p:attrName>
                                        </p:attrNameLst>
                                      </p:cBhvr>
                                      <p:to>
                                        <p:strVal val="visible"/>
                                      </p:to>
                                    </p:set>
                                    <p:animEffect transition="in" filter="dissolve">
                                      <p:cBhvr>
                                        <p:cTn id="103" dur="500"/>
                                        <p:tgtEl>
                                          <p:spTgt spid="14442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44424"/>
                                        </p:tgtEl>
                                        <p:attrNameLst>
                                          <p:attrName>style.visibility</p:attrName>
                                        </p:attrNameLst>
                                      </p:cBhvr>
                                      <p:to>
                                        <p:strVal val="visible"/>
                                      </p:to>
                                    </p:set>
                                    <p:animEffect transition="in" filter="dissolve">
                                      <p:cBhvr>
                                        <p:cTn id="106" dur="500"/>
                                        <p:tgtEl>
                                          <p:spTgt spid="14442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44425"/>
                                        </p:tgtEl>
                                        <p:attrNameLst>
                                          <p:attrName>style.visibility</p:attrName>
                                        </p:attrNameLst>
                                      </p:cBhvr>
                                      <p:to>
                                        <p:strVal val="visible"/>
                                      </p:to>
                                    </p:set>
                                    <p:animEffect transition="in" filter="dissolve">
                                      <p:cBhvr>
                                        <p:cTn id="109" dur="500"/>
                                        <p:tgtEl>
                                          <p:spTgt spid="14442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44426"/>
                                        </p:tgtEl>
                                        <p:attrNameLst>
                                          <p:attrName>style.visibility</p:attrName>
                                        </p:attrNameLst>
                                      </p:cBhvr>
                                      <p:to>
                                        <p:strVal val="visible"/>
                                      </p:to>
                                    </p:set>
                                    <p:animEffect transition="in" filter="dissolve">
                                      <p:cBhvr>
                                        <p:cTn id="112" dur="500"/>
                                        <p:tgtEl>
                                          <p:spTgt spid="14442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44427"/>
                                        </p:tgtEl>
                                        <p:attrNameLst>
                                          <p:attrName>style.visibility</p:attrName>
                                        </p:attrNameLst>
                                      </p:cBhvr>
                                      <p:to>
                                        <p:strVal val="visible"/>
                                      </p:to>
                                    </p:set>
                                    <p:animEffect transition="in" filter="dissolve">
                                      <p:cBhvr>
                                        <p:cTn id="115" dur="500"/>
                                        <p:tgtEl>
                                          <p:spTgt spid="144427"/>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44428"/>
                                        </p:tgtEl>
                                        <p:attrNameLst>
                                          <p:attrName>style.visibility</p:attrName>
                                        </p:attrNameLst>
                                      </p:cBhvr>
                                      <p:to>
                                        <p:strVal val="visible"/>
                                      </p:to>
                                    </p:set>
                                    <p:animEffect transition="in" filter="dissolve">
                                      <p:cBhvr>
                                        <p:cTn id="118" dur="500"/>
                                        <p:tgtEl>
                                          <p:spTgt spid="144428"/>
                                        </p:tgtEl>
                                      </p:cBhvr>
                                    </p:animEffect>
                                  </p:childTnLst>
                                </p:cTn>
                              </p:par>
                              <p:par>
                                <p:cTn id="119" presetID="9" presetClass="entr" presetSubtype="0" fill="hold" grpId="0" nodeType="withEffect" nodePh="1">
                                  <p:stCondLst>
                                    <p:cond delay="0"/>
                                  </p:stCondLst>
                                  <p:endCondLst>
                                    <p:cond evt="begin" delay="0">
                                      <p:tn val="119"/>
                                    </p:cond>
                                  </p:endCondLst>
                                  <p:childTnLst>
                                    <p:set>
                                      <p:cBhvr>
                                        <p:cTn id="120" dur="1" fill="hold">
                                          <p:stCondLst>
                                            <p:cond delay="0"/>
                                          </p:stCondLst>
                                        </p:cTn>
                                        <p:tgtEl>
                                          <p:spTgt spid="144429"/>
                                        </p:tgtEl>
                                        <p:attrNameLst>
                                          <p:attrName>style.visibility</p:attrName>
                                        </p:attrNameLst>
                                      </p:cBhvr>
                                      <p:to>
                                        <p:strVal val="visible"/>
                                      </p:to>
                                    </p:set>
                                    <p:animEffect transition="in" filter="dissolve">
                                      <p:cBhvr>
                                        <p:cTn id="121" dur="500"/>
                                        <p:tgtEl>
                                          <p:spTgt spid="144429"/>
                                        </p:tgtEl>
                                      </p:cBhvr>
                                    </p:animEffect>
                                  </p:childTnLst>
                                </p:cTn>
                              </p:par>
                              <p:par>
                                <p:cTn id="122" presetID="9" presetClass="entr" presetSubtype="0" fill="hold" grpId="0" nodeType="withEffect" nodePh="1">
                                  <p:stCondLst>
                                    <p:cond delay="0"/>
                                  </p:stCondLst>
                                  <p:endCondLst>
                                    <p:cond evt="begin" delay="0">
                                      <p:tn val="122"/>
                                    </p:cond>
                                  </p:endCondLst>
                                  <p:childTnLst>
                                    <p:set>
                                      <p:cBhvr>
                                        <p:cTn id="123" dur="1" fill="hold">
                                          <p:stCondLst>
                                            <p:cond delay="0"/>
                                          </p:stCondLst>
                                        </p:cTn>
                                        <p:tgtEl>
                                          <p:spTgt spid="144430"/>
                                        </p:tgtEl>
                                        <p:attrNameLst>
                                          <p:attrName>style.visibility</p:attrName>
                                        </p:attrNameLst>
                                      </p:cBhvr>
                                      <p:to>
                                        <p:strVal val="visible"/>
                                      </p:to>
                                    </p:set>
                                    <p:animEffect transition="in" filter="dissolve">
                                      <p:cBhvr>
                                        <p:cTn id="124" dur="500"/>
                                        <p:tgtEl>
                                          <p:spTgt spid="144430"/>
                                        </p:tgtEl>
                                      </p:cBhvr>
                                    </p:animEffect>
                                  </p:childTnLst>
                                </p:cTn>
                              </p:par>
                              <p:par>
                                <p:cTn id="125" presetID="9" presetClass="entr" presetSubtype="0" fill="hold" grpId="0" nodeType="withEffect" nodePh="1">
                                  <p:stCondLst>
                                    <p:cond delay="0"/>
                                  </p:stCondLst>
                                  <p:endCondLst>
                                    <p:cond evt="begin" delay="0">
                                      <p:tn val="125"/>
                                    </p:cond>
                                  </p:endCondLst>
                                  <p:childTnLst>
                                    <p:set>
                                      <p:cBhvr>
                                        <p:cTn id="126" dur="1" fill="hold">
                                          <p:stCondLst>
                                            <p:cond delay="0"/>
                                          </p:stCondLst>
                                        </p:cTn>
                                        <p:tgtEl>
                                          <p:spTgt spid="144432"/>
                                        </p:tgtEl>
                                        <p:attrNameLst>
                                          <p:attrName>style.visibility</p:attrName>
                                        </p:attrNameLst>
                                      </p:cBhvr>
                                      <p:to>
                                        <p:strVal val="visible"/>
                                      </p:to>
                                    </p:set>
                                    <p:animEffect transition="in" filter="dissolve">
                                      <p:cBhvr>
                                        <p:cTn id="127" dur="500"/>
                                        <p:tgtEl>
                                          <p:spTgt spid="144432"/>
                                        </p:tgtEl>
                                      </p:cBhvr>
                                    </p:animEffect>
                                  </p:childTnLst>
                                </p:cTn>
                              </p:par>
                              <p:par>
                                <p:cTn id="128" presetID="9" presetClass="entr" presetSubtype="0" fill="hold" grpId="0" nodeType="withEffect" nodePh="1">
                                  <p:stCondLst>
                                    <p:cond delay="0"/>
                                  </p:stCondLst>
                                  <p:endCondLst>
                                    <p:cond evt="begin" delay="0">
                                      <p:tn val="128"/>
                                    </p:cond>
                                  </p:endCondLst>
                                  <p:childTnLst>
                                    <p:set>
                                      <p:cBhvr>
                                        <p:cTn id="129" dur="1" fill="hold">
                                          <p:stCondLst>
                                            <p:cond delay="0"/>
                                          </p:stCondLst>
                                        </p:cTn>
                                        <p:tgtEl>
                                          <p:spTgt spid="144433"/>
                                        </p:tgtEl>
                                        <p:attrNameLst>
                                          <p:attrName>style.visibility</p:attrName>
                                        </p:attrNameLst>
                                      </p:cBhvr>
                                      <p:to>
                                        <p:strVal val="visible"/>
                                      </p:to>
                                    </p:set>
                                    <p:animEffect transition="in" filter="dissolve">
                                      <p:cBhvr>
                                        <p:cTn id="130" dur="500"/>
                                        <p:tgtEl>
                                          <p:spTgt spid="144433"/>
                                        </p:tgtEl>
                                      </p:cBhvr>
                                    </p:animEffect>
                                  </p:childTnLst>
                                </p:cTn>
                              </p:par>
                              <p:par>
                                <p:cTn id="131" presetID="9" presetClass="entr" presetSubtype="0" fill="hold" grpId="0" nodeType="withEffect" nodePh="1">
                                  <p:stCondLst>
                                    <p:cond delay="0"/>
                                  </p:stCondLst>
                                  <p:endCondLst>
                                    <p:cond evt="begin" delay="0">
                                      <p:tn val="131"/>
                                    </p:cond>
                                  </p:endCondLst>
                                  <p:childTnLst>
                                    <p:set>
                                      <p:cBhvr>
                                        <p:cTn id="132" dur="1" fill="hold">
                                          <p:stCondLst>
                                            <p:cond delay="0"/>
                                          </p:stCondLst>
                                        </p:cTn>
                                        <p:tgtEl>
                                          <p:spTgt spid="144434"/>
                                        </p:tgtEl>
                                        <p:attrNameLst>
                                          <p:attrName>style.visibility</p:attrName>
                                        </p:attrNameLst>
                                      </p:cBhvr>
                                      <p:to>
                                        <p:strVal val="visible"/>
                                      </p:to>
                                    </p:set>
                                    <p:animEffect transition="in" filter="dissolve">
                                      <p:cBhvr>
                                        <p:cTn id="133" dur="500"/>
                                        <p:tgtEl>
                                          <p:spTgt spid="144434"/>
                                        </p:tgtEl>
                                      </p:cBhvr>
                                    </p:animEffect>
                                  </p:childTnLst>
                                </p:cTn>
                              </p:par>
                              <p:par>
                                <p:cTn id="134" presetID="9" presetClass="entr" presetSubtype="0" fill="hold" grpId="0" nodeType="withEffect" nodePh="1">
                                  <p:stCondLst>
                                    <p:cond delay="0"/>
                                  </p:stCondLst>
                                  <p:endCondLst>
                                    <p:cond evt="begin" delay="0">
                                      <p:tn val="134"/>
                                    </p:cond>
                                  </p:endCondLst>
                                  <p:childTnLst>
                                    <p:set>
                                      <p:cBhvr>
                                        <p:cTn id="135" dur="1" fill="hold">
                                          <p:stCondLst>
                                            <p:cond delay="0"/>
                                          </p:stCondLst>
                                        </p:cTn>
                                        <p:tgtEl>
                                          <p:spTgt spid="144435"/>
                                        </p:tgtEl>
                                        <p:attrNameLst>
                                          <p:attrName>style.visibility</p:attrName>
                                        </p:attrNameLst>
                                      </p:cBhvr>
                                      <p:to>
                                        <p:strVal val="visible"/>
                                      </p:to>
                                    </p:set>
                                    <p:animEffect transition="in" filter="dissolve">
                                      <p:cBhvr>
                                        <p:cTn id="136" dur="500"/>
                                        <p:tgtEl>
                                          <p:spTgt spid="144435"/>
                                        </p:tgtEl>
                                      </p:cBhvr>
                                    </p:animEffect>
                                  </p:childTnLst>
                                </p:cTn>
                              </p:par>
                              <p:par>
                                <p:cTn id="137" presetID="9" presetClass="entr" presetSubtype="0" fill="hold" grpId="0" nodeType="withEffect" nodePh="1">
                                  <p:stCondLst>
                                    <p:cond delay="0"/>
                                  </p:stCondLst>
                                  <p:endCondLst>
                                    <p:cond evt="begin" delay="0">
                                      <p:tn val="137"/>
                                    </p:cond>
                                  </p:endCondLst>
                                  <p:childTnLst>
                                    <p:set>
                                      <p:cBhvr>
                                        <p:cTn id="138" dur="1" fill="hold">
                                          <p:stCondLst>
                                            <p:cond delay="0"/>
                                          </p:stCondLst>
                                        </p:cTn>
                                        <p:tgtEl>
                                          <p:spTgt spid="144436"/>
                                        </p:tgtEl>
                                        <p:attrNameLst>
                                          <p:attrName>style.visibility</p:attrName>
                                        </p:attrNameLst>
                                      </p:cBhvr>
                                      <p:to>
                                        <p:strVal val="visible"/>
                                      </p:to>
                                    </p:set>
                                    <p:animEffect transition="in" filter="dissolve">
                                      <p:cBhvr>
                                        <p:cTn id="139" dur="500"/>
                                        <p:tgtEl>
                                          <p:spTgt spid="144436"/>
                                        </p:tgtEl>
                                      </p:cBhvr>
                                    </p:animEffect>
                                  </p:childTnLst>
                                </p:cTn>
                              </p:par>
                              <p:par>
                                <p:cTn id="140" presetID="9" presetClass="entr" presetSubtype="0" fill="hold" grpId="0" nodeType="withEffect" nodePh="1">
                                  <p:stCondLst>
                                    <p:cond delay="0"/>
                                  </p:stCondLst>
                                  <p:endCondLst>
                                    <p:cond evt="begin" delay="0">
                                      <p:tn val="140"/>
                                    </p:cond>
                                  </p:endCondLst>
                                  <p:childTnLst>
                                    <p:set>
                                      <p:cBhvr>
                                        <p:cTn id="141" dur="1" fill="hold">
                                          <p:stCondLst>
                                            <p:cond delay="0"/>
                                          </p:stCondLst>
                                        </p:cTn>
                                        <p:tgtEl>
                                          <p:spTgt spid="144437"/>
                                        </p:tgtEl>
                                        <p:attrNameLst>
                                          <p:attrName>style.visibility</p:attrName>
                                        </p:attrNameLst>
                                      </p:cBhvr>
                                      <p:to>
                                        <p:strVal val="visible"/>
                                      </p:to>
                                    </p:set>
                                    <p:animEffect transition="in" filter="dissolve">
                                      <p:cBhvr>
                                        <p:cTn id="142" dur="500"/>
                                        <p:tgtEl>
                                          <p:spTgt spid="144437"/>
                                        </p:tgtEl>
                                      </p:cBhvr>
                                    </p:animEffect>
                                  </p:childTnLst>
                                </p:cTn>
                              </p:par>
                              <p:par>
                                <p:cTn id="143" presetID="9" presetClass="entr" presetSubtype="0" fill="hold" grpId="0" nodeType="withEffect" nodePh="1">
                                  <p:stCondLst>
                                    <p:cond delay="0"/>
                                  </p:stCondLst>
                                  <p:endCondLst>
                                    <p:cond evt="begin" delay="0">
                                      <p:tn val="143"/>
                                    </p:cond>
                                  </p:endCondLst>
                                  <p:childTnLst>
                                    <p:set>
                                      <p:cBhvr>
                                        <p:cTn id="144" dur="1" fill="hold">
                                          <p:stCondLst>
                                            <p:cond delay="0"/>
                                          </p:stCondLst>
                                        </p:cTn>
                                        <p:tgtEl>
                                          <p:spTgt spid="144438"/>
                                        </p:tgtEl>
                                        <p:attrNameLst>
                                          <p:attrName>style.visibility</p:attrName>
                                        </p:attrNameLst>
                                      </p:cBhvr>
                                      <p:to>
                                        <p:strVal val="visible"/>
                                      </p:to>
                                    </p:set>
                                    <p:animEffect transition="in" filter="dissolve">
                                      <p:cBhvr>
                                        <p:cTn id="145" dur="500"/>
                                        <p:tgtEl>
                                          <p:spTgt spid="144438"/>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44439"/>
                                        </p:tgtEl>
                                        <p:attrNameLst>
                                          <p:attrName>style.visibility</p:attrName>
                                        </p:attrNameLst>
                                      </p:cBhvr>
                                      <p:to>
                                        <p:strVal val="visible"/>
                                      </p:to>
                                    </p:set>
                                    <p:animEffect transition="in" filter="dissolve">
                                      <p:cBhvr>
                                        <p:cTn id="148" dur="500"/>
                                        <p:tgtEl>
                                          <p:spTgt spid="144439"/>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44440"/>
                                        </p:tgtEl>
                                        <p:attrNameLst>
                                          <p:attrName>style.visibility</p:attrName>
                                        </p:attrNameLst>
                                      </p:cBhvr>
                                      <p:to>
                                        <p:strVal val="visible"/>
                                      </p:to>
                                    </p:set>
                                    <p:animEffect transition="in" filter="dissolve">
                                      <p:cBhvr>
                                        <p:cTn id="151" dur="500"/>
                                        <p:tgtEl>
                                          <p:spTgt spid="144440"/>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44441"/>
                                        </p:tgtEl>
                                        <p:attrNameLst>
                                          <p:attrName>style.visibility</p:attrName>
                                        </p:attrNameLst>
                                      </p:cBhvr>
                                      <p:to>
                                        <p:strVal val="visible"/>
                                      </p:to>
                                    </p:set>
                                    <p:animEffect transition="in" filter="dissolve">
                                      <p:cBhvr>
                                        <p:cTn id="154" dur="500"/>
                                        <p:tgtEl>
                                          <p:spTgt spid="14444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44442"/>
                                        </p:tgtEl>
                                        <p:attrNameLst>
                                          <p:attrName>style.visibility</p:attrName>
                                        </p:attrNameLst>
                                      </p:cBhvr>
                                      <p:to>
                                        <p:strVal val="visible"/>
                                      </p:to>
                                    </p:set>
                                    <p:animEffect transition="in" filter="dissolve">
                                      <p:cBhvr>
                                        <p:cTn id="157" dur="500"/>
                                        <p:tgtEl>
                                          <p:spTgt spid="144442"/>
                                        </p:tgtEl>
                                      </p:cBhvr>
                                    </p:animEffect>
                                  </p:childTnLst>
                                </p:cTn>
                              </p:par>
                              <p:par>
                                <p:cTn id="158" presetID="9" presetClass="entr" presetSubtype="0" fill="hold" grpId="0" nodeType="withEffect" nodePh="1">
                                  <p:stCondLst>
                                    <p:cond delay="0"/>
                                  </p:stCondLst>
                                  <p:endCondLst>
                                    <p:cond evt="begin" delay="0">
                                      <p:tn val="158"/>
                                    </p:cond>
                                  </p:endCondLst>
                                  <p:childTnLst>
                                    <p:set>
                                      <p:cBhvr>
                                        <p:cTn id="159" dur="1" fill="hold">
                                          <p:stCondLst>
                                            <p:cond delay="0"/>
                                          </p:stCondLst>
                                        </p:cTn>
                                        <p:tgtEl>
                                          <p:spTgt spid="144444"/>
                                        </p:tgtEl>
                                        <p:attrNameLst>
                                          <p:attrName>style.visibility</p:attrName>
                                        </p:attrNameLst>
                                      </p:cBhvr>
                                      <p:to>
                                        <p:strVal val="visible"/>
                                      </p:to>
                                    </p:set>
                                    <p:animEffect transition="in" filter="dissolve">
                                      <p:cBhvr>
                                        <p:cTn id="160" dur="500"/>
                                        <p:tgtEl>
                                          <p:spTgt spid="144444"/>
                                        </p:tgtEl>
                                      </p:cBhvr>
                                    </p:animEffect>
                                  </p:childTnLst>
                                </p:cTn>
                              </p:par>
                              <p:par>
                                <p:cTn id="161" presetID="9" presetClass="entr" presetSubtype="0" fill="hold" grpId="0" nodeType="withEffect" nodePh="1">
                                  <p:stCondLst>
                                    <p:cond delay="0"/>
                                  </p:stCondLst>
                                  <p:endCondLst>
                                    <p:cond evt="begin" delay="0">
                                      <p:tn val="161"/>
                                    </p:cond>
                                  </p:endCondLst>
                                  <p:childTnLst>
                                    <p:set>
                                      <p:cBhvr>
                                        <p:cTn id="162" dur="1" fill="hold">
                                          <p:stCondLst>
                                            <p:cond delay="0"/>
                                          </p:stCondLst>
                                        </p:cTn>
                                        <p:tgtEl>
                                          <p:spTgt spid="144445"/>
                                        </p:tgtEl>
                                        <p:attrNameLst>
                                          <p:attrName>style.visibility</p:attrName>
                                        </p:attrNameLst>
                                      </p:cBhvr>
                                      <p:to>
                                        <p:strVal val="visible"/>
                                      </p:to>
                                    </p:set>
                                    <p:animEffect transition="in" filter="dissolve">
                                      <p:cBhvr>
                                        <p:cTn id="163" dur="500"/>
                                        <p:tgtEl>
                                          <p:spTgt spid="144445"/>
                                        </p:tgtEl>
                                      </p:cBhvr>
                                    </p:animEffect>
                                  </p:childTnLst>
                                </p:cTn>
                              </p:par>
                              <p:par>
                                <p:cTn id="164" presetID="9" presetClass="entr" presetSubtype="0" fill="hold" grpId="0" nodeType="withEffect" nodePh="1">
                                  <p:stCondLst>
                                    <p:cond delay="0"/>
                                  </p:stCondLst>
                                  <p:endCondLst>
                                    <p:cond evt="begin" delay="0">
                                      <p:tn val="164"/>
                                    </p:cond>
                                  </p:endCondLst>
                                  <p:childTnLst>
                                    <p:set>
                                      <p:cBhvr>
                                        <p:cTn id="165" dur="1" fill="hold">
                                          <p:stCondLst>
                                            <p:cond delay="0"/>
                                          </p:stCondLst>
                                        </p:cTn>
                                        <p:tgtEl>
                                          <p:spTgt spid="144446"/>
                                        </p:tgtEl>
                                        <p:attrNameLst>
                                          <p:attrName>style.visibility</p:attrName>
                                        </p:attrNameLst>
                                      </p:cBhvr>
                                      <p:to>
                                        <p:strVal val="visible"/>
                                      </p:to>
                                    </p:set>
                                    <p:animEffect transition="in" filter="dissolve">
                                      <p:cBhvr>
                                        <p:cTn id="166" dur="500"/>
                                        <p:tgtEl>
                                          <p:spTgt spid="144446"/>
                                        </p:tgtEl>
                                      </p:cBhvr>
                                    </p:animEffect>
                                  </p:childTnLst>
                                </p:cTn>
                              </p:par>
                              <p:par>
                                <p:cTn id="167" presetID="9" presetClass="entr" presetSubtype="0" fill="hold" grpId="0" nodeType="withEffect" nodePh="1">
                                  <p:stCondLst>
                                    <p:cond delay="0"/>
                                  </p:stCondLst>
                                  <p:endCondLst>
                                    <p:cond evt="begin" delay="0">
                                      <p:tn val="167"/>
                                    </p:cond>
                                  </p:endCondLst>
                                  <p:childTnLst>
                                    <p:set>
                                      <p:cBhvr>
                                        <p:cTn id="168" dur="1" fill="hold">
                                          <p:stCondLst>
                                            <p:cond delay="0"/>
                                          </p:stCondLst>
                                        </p:cTn>
                                        <p:tgtEl>
                                          <p:spTgt spid="144447"/>
                                        </p:tgtEl>
                                        <p:attrNameLst>
                                          <p:attrName>style.visibility</p:attrName>
                                        </p:attrNameLst>
                                      </p:cBhvr>
                                      <p:to>
                                        <p:strVal val="visible"/>
                                      </p:to>
                                    </p:set>
                                    <p:animEffect transition="in" filter="dissolve">
                                      <p:cBhvr>
                                        <p:cTn id="169" dur="500"/>
                                        <p:tgtEl>
                                          <p:spTgt spid="144447"/>
                                        </p:tgtEl>
                                      </p:cBhvr>
                                    </p:animEffect>
                                  </p:childTnLst>
                                </p:cTn>
                              </p:par>
                              <p:par>
                                <p:cTn id="170" presetID="9" presetClass="entr" presetSubtype="0" fill="hold" grpId="0" nodeType="withEffect" nodePh="1">
                                  <p:stCondLst>
                                    <p:cond delay="0"/>
                                  </p:stCondLst>
                                  <p:endCondLst>
                                    <p:cond evt="begin" delay="0">
                                      <p:tn val="170"/>
                                    </p:cond>
                                  </p:endCondLst>
                                  <p:childTnLst>
                                    <p:set>
                                      <p:cBhvr>
                                        <p:cTn id="171" dur="1" fill="hold">
                                          <p:stCondLst>
                                            <p:cond delay="0"/>
                                          </p:stCondLst>
                                        </p:cTn>
                                        <p:tgtEl>
                                          <p:spTgt spid="144448"/>
                                        </p:tgtEl>
                                        <p:attrNameLst>
                                          <p:attrName>style.visibility</p:attrName>
                                        </p:attrNameLst>
                                      </p:cBhvr>
                                      <p:to>
                                        <p:strVal val="visible"/>
                                      </p:to>
                                    </p:set>
                                    <p:animEffect transition="in" filter="dissolve">
                                      <p:cBhvr>
                                        <p:cTn id="172" dur="500"/>
                                        <p:tgtEl>
                                          <p:spTgt spid="144448"/>
                                        </p:tgtEl>
                                      </p:cBhvr>
                                    </p:animEffect>
                                  </p:childTnLst>
                                </p:cTn>
                              </p:par>
                              <p:par>
                                <p:cTn id="173" presetID="9" presetClass="entr" presetSubtype="0" fill="hold" grpId="0" nodeType="withEffect" nodePh="1">
                                  <p:stCondLst>
                                    <p:cond delay="0"/>
                                  </p:stCondLst>
                                  <p:endCondLst>
                                    <p:cond evt="begin" delay="0">
                                      <p:tn val="173"/>
                                    </p:cond>
                                  </p:endCondLst>
                                  <p:childTnLst>
                                    <p:set>
                                      <p:cBhvr>
                                        <p:cTn id="174" dur="1" fill="hold">
                                          <p:stCondLst>
                                            <p:cond delay="0"/>
                                          </p:stCondLst>
                                        </p:cTn>
                                        <p:tgtEl>
                                          <p:spTgt spid="144449"/>
                                        </p:tgtEl>
                                        <p:attrNameLst>
                                          <p:attrName>style.visibility</p:attrName>
                                        </p:attrNameLst>
                                      </p:cBhvr>
                                      <p:to>
                                        <p:strVal val="visible"/>
                                      </p:to>
                                    </p:set>
                                    <p:animEffect transition="in" filter="dissolve">
                                      <p:cBhvr>
                                        <p:cTn id="175" dur="500"/>
                                        <p:tgtEl>
                                          <p:spTgt spid="144449"/>
                                        </p:tgtEl>
                                      </p:cBhvr>
                                    </p:animEffect>
                                  </p:childTnLst>
                                </p:cTn>
                              </p:par>
                              <p:par>
                                <p:cTn id="176" presetID="9" presetClass="entr" presetSubtype="0" fill="hold" grpId="0" nodeType="withEffect" nodePh="1">
                                  <p:stCondLst>
                                    <p:cond delay="0"/>
                                  </p:stCondLst>
                                  <p:endCondLst>
                                    <p:cond evt="begin" delay="0">
                                      <p:tn val="176"/>
                                    </p:cond>
                                  </p:endCondLst>
                                  <p:childTnLst>
                                    <p:set>
                                      <p:cBhvr>
                                        <p:cTn id="177" dur="1" fill="hold">
                                          <p:stCondLst>
                                            <p:cond delay="0"/>
                                          </p:stCondLst>
                                        </p:cTn>
                                        <p:tgtEl>
                                          <p:spTgt spid="144450"/>
                                        </p:tgtEl>
                                        <p:attrNameLst>
                                          <p:attrName>style.visibility</p:attrName>
                                        </p:attrNameLst>
                                      </p:cBhvr>
                                      <p:to>
                                        <p:strVal val="visible"/>
                                      </p:to>
                                    </p:set>
                                    <p:animEffect transition="in" filter="dissolve">
                                      <p:cBhvr>
                                        <p:cTn id="178" dur="500"/>
                                        <p:tgtEl>
                                          <p:spTgt spid="144450"/>
                                        </p:tgtEl>
                                      </p:cBhvr>
                                    </p:animEffect>
                                  </p:childTnLst>
                                </p:cTn>
                              </p:par>
                              <p:par>
                                <p:cTn id="179" presetID="9" presetClass="entr" presetSubtype="0" fill="hold" grpId="0" nodeType="withEffect" nodePh="1">
                                  <p:stCondLst>
                                    <p:cond delay="0"/>
                                  </p:stCondLst>
                                  <p:endCondLst>
                                    <p:cond evt="begin" delay="0">
                                      <p:tn val="179"/>
                                    </p:cond>
                                  </p:endCondLst>
                                  <p:childTnLst>
                                    <p:set>
                                      <p:cBhvr>
                                        <p:cTn id="180" dur="1" fill="hold">
                                          <p:stCondLst>
                                            <p:cond delay="0"/>
                                          </p:stCondLst>
                                        </p:cTn>
                                        <p:tgtEl>
                                          <p:spTgt spid="144451"/>
                                        </p:tgtEl>
                                        <p:attrNameLst>
                                          <p:attrName>style.visibility</p:attrName>
                                        </p:attrNameLst>
                                      </p:cBhvr>
                                      <p:to>
                                        <p:strVal val="visible"/>
                                      </p:to>
                                    </p:set>
                                    <p:animEffect transition="in" filter="dissolve">
                                      <p:cBhvr>
                                        <p:cTn id="181" dur="500"/>
                                        <p:tgtEl>
                                          <p:spTgt spid="144451"/>
                                        </p:tgtEl>
                                      </p:cBhvr>
                                    </p:animEffect>
                                  </p:childTnLst>
                                </p:cTn>
                              </p:par>
                              <p:par>
                                <p:cTn id="182" presetID="9" presetClass="entr" presetSubtype="0" fill="hold" grpId="0" nodeType="withEffect" nodePh="1">
                                  <p:stCondLst>
                                    <p:cond delay="0"/>
                                  </p:stCondLst>
                                  <p:endCondLst>
                                    <p:cond evt="begin" delay="0">
                                      <p:tn val="182"/>
                                    </p:cond>
                                  </p:endCondLst>
                                  <p:childTnLst>
                                    <p:set>
                                      <p:cBhvr>
                                        <p:cTn id="183" dur="1" fill="hold">
                                          <p:stCondLst>
                                            <p:cond delay="0"/>
                                          </p:stCondLst>
                                        </p:cTn>
                                        <p:tgtEl>
                                          <p:spTgt spid="144452"/>
                                        </p:tgtEl>
                                        <p:attrNameLst>
                                          <p:attrName>style.visibility</p:attrName>
                                        </p:attrNameLst>
                                      </p:cBhvr>
                                      <p:to>
                                        <p:strVal val="visible"/>
                                      </p:to>
                                    </p:set>
                                    <p:animEffect transition="in" filter="dissolve">
                                      <p:cBhvr>
                                        <p:cTn id="184" dur="500"/>
                                        <p:tgtEl>
                                          <p:spTgt spid="144452"/>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44453"/>
                                        </p:tgtEl>
                                        <p:attrNameLst>
                                          <p:attrName>style.visibility</p:attrName>
                                        </p:attrNameLst>
                                      </p:cBhvr>
                                      <p:to>
                                        <p:strVal val="visible"/>
                                      </p:to>
                                    </p:set>
                                    <p:animEffect transition="in" filter="dissolve">
                                      <p:cBhvr>
                                        <p:cTn id="187" dur="500"/>
                                        <p:tgtEl>
                                          <p:spTgt spid="144453"/>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44454"/>
                                        </p:tgtEl>
                                        <p:attrNameLst>
                                          <p:attrName>style.visibility</p:attrName>
                                        </p:attrNameLst>
                                      </p:cBhvr>
                                      <p:to>
                                        <p:strVal val="visible"/>
                                      </p:to>
                                    </p:set>
                                    <p:animEffect transition="in" filter="dissolve">
                                      <p:cBhvr>
                                        <p:cTn id="190" dur="500"/>
                                        <p:tgtEl>
                                          <p:spTgt spid="1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p:bldP spid="144391" grpId="0"/>
      <p:bldP spid="144393" grpId="0"/>
      <p:bldP spid="144394" grpId="0"/>
      <p:bldP spid="144395" grpId="0"/>
      <p:bldP spid="144396" grpId="0"/>
      <p:bldP spid="144397" grpId="0"/>
      <p:bldP spid="144398" grpId="0" animBg="1"/>
      <p:bldP spid="144399" grpId="0" animBg="1"/>
      <p:bldP spid="144400" grpId="0" animBg="1"/>
      <p:bldP spid="144401" grpId="0" animBg="1"/>
      <p:bldP spid="144402" grpId="0" animBg="1"/>
      <p:bldP spid="144403" grpId="0" animBg="1"/>
      <p:bldP spid="144404" grpId="0" animBg="1"/>
      <p:bldP spid="144405" grpId="0" animBg="1"/>
      <p:bldP spid="144406" grpId="0"/>
      <p:bldP spid="144407" grpId="0"/>
      <p:bldP spid="144408" grpId="0"/>
      <p:bldP spid="144409" grpId="0"/>
      <p:bldP spid="144410" grpId="0"/>
      <p:bldP spid="144411" grpId="0"/>
      <p:bldP spid="144412" grpId="0"/>
      <p:bldP spid="144413" grpId="0"/>
      <p:bldP spid="144414" grpId="0" animBg="1"/>
      <p:bldP spid="144415" grpId="0" animBg="1"/>
      <p:bldP spid="144416" grpId="0" animBg="1"/>
      <p:bldP spid="144417" grpId="0" animBg="1"/>
      <p:bldP spid="144418" grpId="0" animBg="1"/>
      <p:bldP spid="144419" grpId="0" animBg="1"/>
      <p:bldP spid="144420" grpId="0" animBg="1"/>
      <p:bldP spid="144421" grpId="0" animBg="1"/>
      <p:bldP spid="144422" grpId="0" animBg="1"/>
      <p:bldP spid="144423" grpId="0" animBg="1"/>
      <p:bldP spid="144424" grpId="0" animBg="1"/>
      <p:bldP spid="144425" grpId="0"/>
      <p:bldP spid="144426" grpId="0"/>
      <p:bldP spid="144427" grpId="0"/>
      <p:bldP spid="144428" grpId="0"/>
      <p:bldP spid="144429" grpId="0" animBg="1"/>
      <p:bldP spid="144430" grpId="0" animBg="1"/>
      <p:bldP spid="144432" grpId="0" animBg="1"/>
      <p:bldP spid="144433" grpId="0" animBg="1"/>
      <p:bldP spid="144434" grpId="0" animBg="1"/>
      <p:bldP spid="144435" grpId="0" animBg="1"/>
      <p:bldP spid="144436" grpId="0" animBg="1"/>
      <p:bldP spid="144437" grpId="0" animBg="1"/>
      <p:bldP spid="144438" grpId="0" animBg="1"/>
      <p:bldP spid="144439" grpId="0"/>
      <p:bldP spid="144440" grpId="0"/>
      <p:bldP spid="144441" grpId="0"/>
      <p:bldP spid="144442" grpId="0"/>
      <p:bldP spid="144444" grpId="0" animBg="1"/>
      <p:bldP spid="144445" grpId="0" animBg="1"/>
      <p:bldP spid="144446" grpId="0" animBg="1"/>
      <p:bldP spid="144447" grpId="0" animBg="1"/>
      <p:bldP spid="144448" grpId="0" animBg="1"/>
      <p:bldP spid="144449" grpId="0" animBg="1"/>
      <p:bldP spid="144450" grpId="0" animBg="1"/>
      <p:bldP spid="144451" grpId="0" animBg="1"/>
      <p:bldP spid="144452" grpId="0" animBg="1"/>
      <p:bldP spid="144453" grpId="0" animBg="1"/>
      <p:bldP spid="144454" grpId="0" animBg="1"/>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FFFFCC"/>
      </a:accent1>
      <a:accent2>
        <a:srgbClr val="FFCF01"/>
      </a:accent2>
      <a:accent3>
        <a:srgbClr val="FFFFFF"/>
      </a:accent3>
      <a:accent4>
        <a:srgbClr val="000000"/>
      </a:accent4>
      <a:accent5>
        <a:srgbClr val="FFFFE2"/>
      </a:accent5>
      <a:accent6>
        <a:srgbClr val="E7BB01"/>
      </a:accent6>
      <a:hlink>
        <a:srgbClr val="FF0000"/>
      </a:hlink>
      <a:folHlink>
        <a:srgbClr val="3333CC"/>
      </a:folHlink>
    </a:clrScheme>
    <a:fontScheme name="Blends">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2027</TotalTime>
  <Pages>0</Pages>
  <Words>6882</Words>
  <Characters>0</Characters>
  <Application>Microsoft Office PowerPoint</Application>
  <DocSecurity>0</DocSecurity>
  <PresentationFormat>全屏显示(4:3)</PresentationFormat>
  <Lines>0</Lines>
  <Paragraphs>1401</Paragraphs>
  <Slides>64</Slides>
  <Notes>39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0" baseType="lpstr">
      <vt:lpstr>Arial Unicode MS</vt:lpstr>
      <vt:lpstr>华文隶书</vt:lpstr>
      <vt:lpstr>宋体</vt:lpstr>
      <vt:lpstr>幼圆</vt:lpstr>
      <vt:lpstr>楷体_GB2312</vt:lpstr>
      <vt:lpstr>黑体</vt:lpstr>
      <vt:lpstr>Arial</vt:lpstr>
      <vt:lpstr>Symbol</vt:lpstr>
      <vt:lpstr>Tahoma</vt:lpstr>
      <vt:lpstr>Times New Roman</vt:lpstr>
      <vt:lpstr>Wingdings</vt:lpstr>
      <vt:lpstr>Wingdings 2</vt:lpstr>
      <vt:lpstr>Blends</vt:lpstr>
      <vt:lpstr>VISIO 4 Drawing</vt:lpstr>
      <vt:lpstr>VISIO</vt:lpstr>
      <vt:lpstr>Image</vt:lpstr>
      <vt:lpstr>第4章 存储器管理</vt:lpstr>
      <vt:lpstr>PowerPoint 演示文稿</vt:lpstr>
      <vt:lpstr>第4章   存储器管理主要内容</vt:lpstr>
      <vt:lpstr>4.1  程序的装入和链接</vt:lpstr>
      <vt:lpstr>4.1  程序的装入和链接</vt:lpstr>
      <vt:lpstr>4.1  程序的装入和链接</vt:lpstr>
      <vt:lpstr>4.1 程序的装入和链接</vt:lpstr>
      <vt:lpstr>4.1 程序的装入和链接</vt:lpstr>
      <vt:lpstr>4.1 程序的装入和链接</vt:lpstr>
      <vt:lpstr>4.1 程序的装入和链接</vt:lpstr>
      <vt:lpstr>4.1 程序的装入和链接</vt:lpstr>
      <vt:lpstr>4.1 程序的装入和链接</vt:lpstr>
      <vt:lpstr>4.1 程序的装入和链接</vt:lpstr>
      <vt:lpstr>4.1 程序的装入和链接</vt:lpstr>
      <vt:lpstr>4.2  连续分配存储管理方式</vt:lpstr>
      <vt:lpstr>一、单一连续分配方式(单道作业固定分区)</vt:lpstr>
      <vt:lpstr>一、单一连续分配方式(单道作业固定分区)</vt:lpstr>
      <vt:lpstr>PowerPoint 演示文稿</vt:lpstr>
      <vt:lpstr>二、固定分区分配方式(多道作业固定分区)</vt:lpstr>
      <vt:lpstr>二、固定分区分配方式(多道作业固定分区)</vt:lpstr>
      <vt:lpstr>二、固定分区分配方式(多道作业固定分区)</vt:lpstr>
      <vt:lpstr>PowerPoint 演示文稿</vt:lpstr>
      <vt:lpstr>二、固定分区分配方式(多道作业固定分区)</vt:lpstr>
      <vt:lpstr>二、固定分区分配方式(多道作业固定分区)</vt:lpstr>
      <vt:lpstr>二、固定分区分配方式(多道作业固定分区)</vt:lpstr>
      <vt:lpstr>二、固定分区分配方式(多道作业固定分区)</vt:lpstr>
      <vt:lpstr>三、动态分区分配方式(多道作业可变分区)</vt:lpstr>
      <vt:lpstr>PowerPoint 演示文稿</vt:lpstr>
      <vt:lpstr>三、动态分区分配方式</vt:lpstr>
      <vt:lpstr>三、动态分区分配方式</vt:lpstr>
      <vt:lpstr>三、动态分区分配方式</vt:lpstr>
      <vt:lpstr>三、动态分区分配方式</vt:lpstr>
      <vt:lpstr>PowerPoint 演示文稿</vt:lpstr>
      <vt:lpstr>PowerPoint 演示文稿</vt:lpstr>
      <vt:lpstr>三、动态分区分配方式</vt:lpstr>
      <vt:lpstr>PowerPoint 演示文稿</vt:lpstr>
      <vt:lpstr>PowerPoint 演示文稿</vt:lpstr>
      <vt:lpstr>三、动态分区分配方式</vt:lpstr>
      <vt:lpstr>PowerPoint 演示文稿</vt:lpstr>
      <vt:lpstr>PowerPoint 演示文稿</vt:lpstr>
      <vt:lpstr>PowerPoint 演示文稿</vt:lpstr>
      <vt:lpstr>三、动态分区分配方式</vt:lpstr>
      <vt:lpstr>三、动态分区分配方式</vt:lpstr>
      <vt:lpstr>PowerPoint 演示文稿</vt:lpstr>
      <vt:lpstr>PowerPoint 演示文稿</vt:lpstr>
      <vt:lpstr>三、动态分区分配方式</vt:lpstr>
      <vt:lpstr>PowerPoint 演示文稿</vt:lpstr>
      <vt:lpstr>PowerPoint 演示文稿</vt:lpstr>
      <vt:lpstr>PowerPoint 演示文稿</vt:lpstr>
      <vt:lpstr>PowerPoint 演示文稿</vt:lpstr>
      <vt:lpstr>三、动态分区分配方式</vt:lpstr>
      <vt:lpstr>PowerPoint 演示文稿</vt:lpstr>
      <vt:lpstr>三、动态分区分配方式</vt:lpstr>
      <vt:lpstr>四、可重定位分区分配方式</vt:lpstr>
      <vt:lpstr>四、可重定位分区分配方式</vt:lpstr>
      <vt:lpstr>四、可重定位分区分配方式</vt:lpstr>
      <vt:lpstr>四、可重定位分区分配方式</vt:lpstr>
      <vt:lpstr>四、可重定位分区分配方式</vt:lpstr>
      <vt:lpstr>四、可重定位分区分配方式</vt:lpstr>
      <vt:lpstr>四、可重定位分区分配方式</vt:lpstr>
      <vt:lpstr>连续分配存储管理方式  小结</vt:lpstr>
      <vt:lpstr>实验三  模拟存储分配管理 4学时</vt:lpstr>
      <vt:lpstr>作业</vt:lpstr>
      <vt:lpstr>外碎片问题的解决方法之二</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subject/>
  <dc:creator>Administrator</dc:creator>
  <cp:keywords/>
  <dc:description/>
  <cp:lastModifiedBy>Rao Jun</cp:lastModifiedBy>
  <cp:revision>702</cp:revision>
  <cp:lastPrinted>1899-12-30T00:00:00Z</cp:lastPrinted>
  <dcterms:created xsi:type="dcterms:W3CDTF">1999-05-27T04:26:24Z</dcterms:created>
  <dcterms:modified xsi:type="dcterms:W3CDTF">2018-05-21T14:48:27Z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