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aveSubsetFonts="1">
  <p:sldMasterIdLst>
    <p:sldMasterId id="2147483655" r:id="rId1"/>
  </p:sldMasterIdLst>
  <p:notesMasterIdLst>
    <p:notesMasterId r:id="rId40"/>
  </p:notesMasterIdLst>
  <p:sldIdLst>
    <p:sldId id="336" r:id="rId2"/>
    <p:sldId id="712" r:id="rId3"/>
    <p:sldId id="590" r:id="rId4"/>
    <p:sldId id="674" r:id="rId5"/>
    <p:sldId id="338" r:id="rId6"/>
    <p:sldId id="337" r:id="rId7"/>
    <p:sldId id="547" r:id="rId8"/>
    <p:sldId id="592" r:id="rId9"/>
    <p:sldId id="339" r:id="rId10"/>
    <p:sldId id="595" r:id="rId11"/>
    <p:sldId id="596" r:id="rId12"/>
    <p:sldId id="340" r:id="rId13"/>
    <p:sldId id="597" r:id="rId14"/>
    <p:sldId id="667" r:id="rId15"/>
    <p:sldId id="598" r:id="rId16"/>
    <p:sldId id="341" r:id="rId17"/>
    <p:sldId id="599" r:id="rId18"/>
    <p:sldId id="668" r:id="rId19"/>
    <p:sldId id="600" r:id="rId20"/>
    <p:sldId id="682" r:id="rId21"/>
    <p:sldId id="719" r:id="rId22"/>
    <p:sldId id="683" r:id="rId23"/>
    <p:sldId id="720" r:id="rId24"/>
    <p:sldId id="721" r:id="rId25"/>
    <p:sldId id="603" r:id="rId26"/>
    <p:sldId id="605" r:id="rId27"/>
    <p:sldId id="604" r:id="rId28"/>
    <p:sldId id="342" r:id="rId29"/>
    <p:sldId id="608" r:id="rId30"/>
    <p:sldId id="607" r:id="rId31"/>
    <p:sldId id="678" r:id="rId32"/>
    <p:sldId id="609" r:id="rId33"/>
    <p:sldId id="679" r:id="rId34"/>
    <p:sldId id="610" r:id="rId35"/>
    <p:sldId id="684" r:id="rId36"/>
    <p:sldId id="713" r:id="rId37"/>
    <p:sldId id="714" r:id="rId38"/>
    <p:sldId id="343" r:id="rId39"/>
  </p:sldIdLst>
  <p:sldSz cx="9144000" cy="6858000" type="screen4x3"/>
  <p:notesSz cx="6858000" cy="9872663"/>
  <p:defaultTextStyle>
    <a:defPPr>
      <a:defRPr lang="zh-CN"/>
    </a:defPPr>
    <a:lvl1pPr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FF6600"/>
    <a:srgbClr val="FF9900"/>
    <a:srgbClr val="FFCCFF"/>
    <a:srgbClr val="FFCCCC"/>
    <a:srgbClr val="FF99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22292" autoAdjust="0"/>
    <p:restoredTop sz="86885" autoAdjust="0"/>
  </p:normalViewPr>
  <p:slideViewPr>
    <p:cSldViewPr>
      <p:cViewPr varScale="1">
        <p:scale>
          <a:sx n="36" d="100"/>
          <a:sy n="36" d="100"/>
        </p:scale>
        <p:origin x="594" y="60"/>
      </p:cViewPr>
      <p:guideLst>
        <p:guide orient="horz" pos="2160"/>
        <p:guide pos="286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758"/>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962025" y="739775"/>
            <a:ext cx="4938713"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689475"/>
            <a:ext cx="5029200" cy="44434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378950"/>
            <a:ext cx="29718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9378950"/>
            <a:ext cx="29718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defRPr>
            </a:lvl1pPr>
          </a:lstStyle>
          <a:p>
            <a:pPr>
              <a:defRPr/>
            </a:pPr>
            <a:fld id="{954D25EE-3F53-4063-8BEA-D577603DCF6C}" type="slidenum">
              <a:rPr lang="zh-CN" altLang="en-US"/>
              <a:pPr>
                <a:defRPr/>
              </a:pPr>
              <a:t>‹#›</a:t>
            </a:fld>
            <a:endParaRPr lang="en-US" altLang="zh-CN"/>
          </a:p>
        </p:txBody>
      </p:sp>
    </p:spTree>
    <p:extLst>
      <p:ext uri="{BB962C8B-B14F-4D97-AF65-F5344CB8AC3E}">
        <p14:creationId xmlns:p14="http://schemas.microsoft.com/office/powerpoint/2010/main" val="4072255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107FF6F-3CE5-4F39-9B33-F12347AAC0DF}" type="slidenum">
              <a:rPr lang="zh-CN" altLang="en-US"/>
              <a:pPr>
                <a:spcBef>
                  <a:spcPct val="0"/>
                </a:spcBef>
              </a:pPr>
              <a:t>3</a:t>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管理简单。</a:t>
            </a:r>
            <a:r>
              <a:rPr lang="zh-CN" altLang="en-US" b="1" smtClean="0">
                <a:solidFill>
                  <a:schemeClr val="hlink"/>
                </a:solidFill>
                <a:latin typeface="Times New Roman" panose="02020603050405020304" pitchFamily="18" charset="0"/>
              </a:rPr>
              <a:t>外部碎片</a:t>
            </a:r>
            <a:r>
              <a:rPr lang="zh-CN" altLang="en-US" smtClean="0">
                <a:latin typeface="Times New Roman" panose="02020603050405020304" pitchFamily="18" charset="0"/>
              </a:rPr>
              <a:t>：指系统中无法利用的小的空闲分区。</a:t>
            </a:r>
          </a:p>
          <a:p>
            <a:pPr eaLnBrk="1" hangingPunct="1"/>
            <a:r>
              <a:rPr lang="zh-CN" altLang="en-US" smtClean="0">
                <a:latin typeface="Times New Roman" panose="02020603050405020304" pitchFamily="18" charset="0"/>
              </a:rPr>
              <a:t>              如动态分区中存在的碎片。</a:t>
            </a:r>
          </a:p>
          <a:p>
            <a:pPr eaLnBrk="1" hangingPunct="1">
              <a:buFont typeface="Symbol" panose="05050102010706020507" pitchFamily="18" charset="2"/>
              <a:buNone/>
            </a:pPr>
            <a:endParaRPr lang="zh-CN" altLang="en-US" smtClean="0">
              <a:latin typeface="Times New Roman" panose="02020603050405020304" pitchFamily="18" charset="0"/>
            </a:endParaRPr>
          </a:p>
          <a:p>
            <a:pPr eaLnBrk="1" hangingPunct="1">
              <a:buFont typeface="Symbol" panose="05050102010706020507" pitchFamily="18" charset="2"/>
              <a:buNone/>
            </a:pPr>
            <a:r>
              <a:rPr lang="zh-CN" altLang="en-US" smtClean="0">
                <a:latin typeface="Times New Roman" panose="02020603050405020304" pitchFamily="18" charset="0"/>
              </a:rPr>
              <a:t>可变分区基本原理</a:t>
            </a:r>
          </a:p>
          <a:p>
            <a:pPr lvl="1" eaLnBrk="1" hangingPunct="1"/>
            <a:r>
              <a:rPr lang="zh-CN" altLang="en-US" smtClean="0">
                <a:latin typeface="宋体" panose="02010600030101010101" pitchFamily="2" charset="-122"/>
              </a:rPr>
              <a:t>内存</a:t>
            </a:r>
            <a:r>
              <a:rPr lang="zh-CN" altLang="en-US" smtClean="0">
                <a:solidFill>
                  <a:srgbClr val="FF0000"/>
                </a:solidFill>
                <a:latin typeface="宋体" panose="02010600030101010101" pitchFamily="2" charset="-122"/>
              </a:rPr>
              <a:t>不预先划分好</a:t>
            </a:r>
            <a:r>
              <a:rPr lang="en-US" altLang="zh-CN" smtClean="0">
                <a:latin typeface="宋体" panose="02010600030101010101" pitchFamily="2" charset="-122"/>
              </a:rPr>
              <a:t>(</a:t>
            </a:r>
            <a:r>
              <a:rPr lang="zh-CN" altLang="en-US" smtClean="0">
                <a:latin typeface="宋体" panose="02010600030101010101" pitchFamily="2" charset="-122"/>
              </a:rPr>
              <a:t>相当于开始时用户区是一个连续分区</a:t>
            </a:r>
            <a:r>
              <a:rPr lang="en-US" altLang="zh-CN" smtClean="0">
                <a:latin typeface="宋体" panose="02010600030101010101" pitchFamily="2" charset="-122"/>
              </a:rPr>
              <a:t>)</a:t>
            </a:r>
            <a:r>
              <a:rPr lang="zh-CN" altLang="en-US" smtClean="0">
                <a:latin typeface="宋体" panose="02010600030101010101" pitchFamily="2" charset="-122"/>
              </a:rPr>
              <a:t>，当作业装入时，根据作业的需求和内存空间的使用情况来决定是否分配。若有足够的空间，则</a:t>
            </a:r>
            <a:r>
              <a:rPr lang="zh-CN" altLang="en-US" smtClean="0">
                <a:solidFill>
                  <a:srgbClr val="FF0000"/>
                </a:solidFill>
                <a:latin typeface="宋体" panose="02010600030101010101" pitchFamily="2" charset="-122"/>
              </a:rPr>
              <a:t>按需要分割</a:t>
            </a:r>
            <a:r>
              <a:rPr lang="zh-CN" altLang="en-US" smtClean="0">
                <a:latin typeface="宋体" panose="02010600030101010101" pitchFamily="2" charset="-122"/>
              </a:rPr>
              <a:t>一部分</a:t>
            </a:r>
            <a:r>
              <a:rPr lang="en-US" altLang="zh-CN" smtClean="0">
                <a:latin typeface="宋体" panose="02010600030101010101" pitchFamily="2" charset="-122"/>
              </a:rPr>
              <a:t>(</a:t>
            </a:r>
            <a:r>
              <a:rPr lang="zh-CN" altLang="en-US" smtClean="0">
                <a:latin typeface="宋体" panose="02010600030101010101" pitchFamily="2" charset="-122"/>
              </a:rPr>
              <a:t>产生一个已分配分区</a:t>
            </a:r>
            <a:r>
              <a:rPr lang="en-US" altLang="zh-CN" smtClean="0">
                <a:latin typeface="宋体" panose="02010600030101010101" pitchFamily="2" charset="-122"/>
              </a:rPr>
              <a:t>,</a:t>
            </a:r>
            <a:r>
              <a:rPr lang="zh-CN" altLang="en-US" smtClean="0">
                <a:latin typeface="宋体" panose="02010600030101010101" pitchFamily="2" charset="-122"/>
              </a:rPr>
              <a:t>剩余部分成为一个空闲分区</a:t>
            </a:r>
            <a:r>
              <a:rPr lang="en-US" altLang="zh-CN" smtClean="0">
                <a:latin typeface="宋体" panose="02010600030101010101" pitchFamily="2" charset="-122"/>
              </a:rPr>
              <a:t>)</a:t>
            </a:r>
            <a:r>
              <a:rPr lang="zh-CN" altLang="en-US" smtClean="0">
                <a:latin typeface="宋体" panose="02010600030101010101" pitchFamily="2" charset="-122"/>
              </a:rPr>
              <a:t>给该进程；否则令其等待主存空间</a:t>
            </a:r>
            <a:r>
              <a:rPr lang="en-US" altLang="zh-CN" smtClean="0">
                <a:latin typeface="宋体" panose="02010600030101010101" pitchFamily="2" charset="-122"/>
              </a:rPr>
              <a:t>(</a:t>
            </a:r>
            <a:r>
              <a:rPr lang="zh-CN" altLang="en-US" smtClean="0">
                <a:solidFill>
                  <a:srgbClr val="FF0000"/>
                </a:solidFill>
                <a:latin typeface="宋体" panose="02010600030101010101" pitchFamily="2" charset="-122"/>
              </a:rPr>
              <a:t>此时进程处于什么状态</a:t>
            </a:r>
            <a:r>
              <a:rPr lang="en-US" altLang="zh-CN" smtClean="0">
                <a:solidFill>
                  <a:srgbClr val="FF0000"/>
                </a:solidFill>
                <a:latin typeface="宋体" panose="02010600030101010101" pitchFamily="2" charset="-122"/>
              </a:rPr>
              <a:t>?</a:t>
            </a:r>
            <a:r>
              <a:rPr lang="en-US" altLang="zh-CN" smtClean="0">
                <a:latin typeface="宋体" panose="02010600030101010101" pitchFamily="2" charset="-122"/>
              </a:rPr>
              <a:t>)</a:t>
            </a:r>
          </a:p>
          <a:p>
            <a:pPr eaLnBrk="1" hangingPunct="1">
              <a:buFont typeface="Symbol" panose="05050102010706020507" pitchFamily="18" charset="2"/>
              <a:buNone/>
            </a:pPr>
            <a:r>
              <a:rPr lang="zh-CN" altLang="en-US" smtClean="0">
                <a:latin typeface="宋体" panose="02010600030101010101" pitchFamily="2" charset="-122"/>
              </a:rPr>
              <a:t>特点</a:t>
            </a:r>
          </a:p>
          <a:p>
            <a:pPr lvl="1" eaLnBrk="1" hangingPunct="1">
              <a:buFont typeface="Wingdings 2" panose="05020102010507070707" pitchFamily="18" charset="2"/>
              <a:buNone/>
            </a:pPr>
            <a:r>
              <a:rPr lang="zh-CN" altLang="en-US" smtClean="0">
                <a:latin typeface="宋体" panose="02010600030101010101" pitchFamily="2" charset="-122"/>
              </a:rPr>
              <a:t>分区个数可变，分区大小可变</a:t>
            </a:r>
          </a:p>
          <a:p>
            <a:pPr lvl="1" eaLnBrk="1" hangingPunct="1">
              <a:buFont typeface="Wingdings 2" panose="05020102010507070707" pitchFamily="18" charset="2"/>
              <a:buNone/>
            </a:pPr>
            <a:endParaRPr lang="zh-CN" altLang="en-US" smtClean="0">
              <a:latin typeface="宋体" panose="02010600030101010101" pitchFamily="2" charset="-122"/>
            </a:endParaRPr>
          </a:p>
          <a:p>
            <a:pPr eaLnBrk="1" hangingPunct="1">
              <a:lnSpc>
                <a:spcPct val="115000"/>
              </a:lnSpc>
            </a:pPr>
            <a:r>
              <a:rPr lang="zh-CN" altLang="en-US" smtClean="0">
                <a:latin typeface="宋体" panose="02010600030101010101" pitchFamily="2" charset="-122"/>
              </a:rPr>
              <a:t>分配</a:t>
            </a:r>
          </a:p>
          <a:p>
            <a:pPr lvl="1" eaLnBrk="1" hangingPunct="1">
              <a:spcBef>
                <a:spcPct val="0"/>
              </a:spcBef>
            </a:pPr>
            <a:r>
              <a:rPr lang="zh-CN" altLang="en-US" smtClean="0">
                <a:latin typeface="Times New Roman" panose="02020603050405020304" pitchFamily="18" charset="0"/>
              </a:rPr>
              <a:t>寻找某个空闲分区，其大小需大于或等于程序的要求。若大于要求，则将该分区分割成两个分区，其中一个分区为要求的大小并标记为“占用”，另一个分区为余下部分并标记为“空闲”。分区的先后次序通常是从内存低端到高端。</a:t>
            </a:r>
            <a:endParaRPr lang="zh-CN" altLang="en-US" smtClean="0">
              <a:latin typeface="宋体" panose="02010600030101010101" pitchFamily="2" charset="-122"/>
            </a:endParaRPr>
          </a:p>
          <a:p>
            <a:pPr eaLnBrk="1" hangingPunct="1">
              <a:lnSpc>
                <a:spcPct val="115000"/>
              </a:lnSpc>
            </a:pPr>
            <a:r>
              <a:rPr lang="zh-CN" altLang="en-US" smtClean="0">
                <a:latin typeface="宋体" panose="02010600030101010101" pitchFamily="2" charset="-122"/>
              </a:rPr>
              <a:t>回收</a:t>
            </a:r>
          </a:p>
          <a:p>
            <a:pPr lvl="1" eaLnBrk="1" hangingPunct="1"/>
            <a:r>
              <a:rPr lang="zh-CN" altLang="en-US" smtClean="0">
                <a:latin typeface="Times New Roman" panose="02020603050405020304" pitchFamily="18" charset="0"/>
              </a:rPr>
              <a:t>将分区标记为“空闲”，若有相邻的空闲分区则需合并成一个空闲分区</a:t>
            </a:r>
            <a:r>
              <a:rPr lang="en-US" altLang="zh-CN" smtClean="0">
                <a:latin typeface="Times New Roman" panose="02020603050405020304" pitchFamily="18" charset="0"/>
              </a:rPr>
              <a:t>(</a:t>
            </a:r>
            <a:r>
              <a:rPr lang="zh-CN" altLang="en-US" smtClean="0">
                <a:latin typeface="Times New Roman" panose="02020603050405020304" pitchFamily="18" charset="0"/>
              </a:rPr>
              <a:t>这时要解决的问题是：合并条件的判断和合并时机的选择</a:t>
            </a:r>
            <a:r>
              <a:rPr lang="en-US" altLang="zh-CN" smtClean="0">
                <a:latin typeface="Times New Roman" panose="02020603050405020304" pitchFamily="18" charset="0"/>
              </a:rPr>
              <a:t>)</a:t>
            </a:r>
            <a:r>
              <a:rPr lang="zh-CN" altLang="en-US" smtClean="0">
                <a:latin typeface="Times New Roman" panose="02020603050405020304" pitchFamily="18" charset="0"/>
              </a:rPr>
              <a:t>。</a:t>
            </a:r>
          </a:p>
          <a:p>
            <a:pPr lvl="1" eaLnBrk="1" hangingPunct="1">
              <a:buFont typeface="Wingdings 2" panose="05020102010507070707" pitchFamily="18" charset="2"/>
              <a:buNone/>
            </a:pPr>
            <a:r>
              <a:rPr lang="zh-CN" altLang="en-US" smtClean="0">
                <a:latin typeface="Times New Roman" panose="02020603050405020304" pitchFamily="18" charset="0"/>
              </a:rPr>
              <a:t>管理简单，只需小量的软件和硬件支持，便于用户了解和使用</a:t>
            </a:r>
            <a:endParaRPr lang="zh-CN" altLang="en-US" smtClean="0">
              <a:latin typeface="宋体" panose="02010600030101010101" pitchFamily="2" charset="-122"/>
            </a:endParaRPr>
          </a:p>
          <a:p>
            <a:pPr lvl="1" eaLnBrk="1" hangingPunct="1">
              <a:buFont typeface="Wingdings 2" panose="05020102010507070707" pitchFamily="18" charset="2"/>
              <a:buNone/>
            </a:pPr>
            <a:r>
              <a:rPr lang="zh-CN" altLang="en-US" smtClean="0">
                <a:latin typeface="宋体" panose="02010600030101010101" pitchFamily="2" charset="-122"/>
              </a:rPr>
              <a:t>支持多道程序设计且不限制道数</a:t>
            </a:r>
          </a:p>
          <a:p>
            <a:pPr lvl="1" eaLnBrk="1" hangingPunct="1">
              <a:buFont typeface="Wingdings 2" panose="05020102010507070707" pitchFamily="18" charset="2"/>
              <a:buNone/>
            </a:pPr>
            <a:r>
              <a:rPr lang="zh-CN" altLang="en-US" smtClean="0">
                <a:latin typeface="宋体" panose="02010600030101010101" pitchFamily="2" charset="-122"/>
              </a:rPr>
              <a:t>没有内部碎片</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530200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4604137-27DA-4BFD-BB78-5C9A36E3F099}" type="slidenum">
              <a:rPr lang="zh-CN" altLang="en-US"/>
              <a:pPr>
                <a:spcBef>
                  <a:spcPct val="0"/>
                </a:spcBef>
              </a:pPr>
              <a:t>13</a:t>
            </a:fld>
            <a:endParaRPr lang="en-US" altLang="zh-CN"/>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图要修改</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6691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FBAB700-5569-4798-B62E-7C439A99E106}" type="slidenum">
              <a:rPr lang="zh-CN" altLang="en-US"/>
              <a:pPr>
                <a:spcBef>
                  <a:spcPct val="0"/>
                </a:spcBef>
              </a:pPr>
              <a:t>14</a:t>
            </a:fld>
            <a:endParaRPr lang="en-US" altLang="zh-CN"/>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smtClean="0">
                <a:latin typeface="Times New Roman" panose="02020603050405020304" pitchFamily="18" charset="0"/>
              </a:rPr>
              <a:t>算法</a:t>
            </a:r>
          </a:p>
          <a:p>
            <a:pPr lvl="1" algn="just" eaLnBrk="1" hangingPunct="1">
              <a:spcBef>
                <a:spcPct val="0"/>
              </a:spcBef>
            </a:pPr>
            <a:r>
              <a:rPr lang="zh-CN" altLang="en-US" smtClean="0">
                <a:latin typeface="Times New Roman" panose="02020603050405020304" pitchFamily="18" charset="0"/>
              </a:rPr>
              <a:t>接到内存申请时，在空闲块链表中找到一个满足请求的最小空闲块进行分配</a:t>
            </a:r>
          </a:p>
        </p:txBody>
      </p:sp>
    </p:spTree>
    <p:extLst>
      <p:ext uri="{BB962C8B-B14F-4D97-AF65-F5344CB8AC3E}">
        <p14:creationId xmlns:p14="http://schemas.microsoft.com/office/powerpoint/2010/main" val="3695630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3A5CB7B-02EC-4148-8C73-032879668EFB}" type="slidenum">
              <a:rPr lang="zh-CN" altLang="en-US"/>
              <a:pPr>
                <a:spcBef>
                  <a:spcPct val="0"/>
                </a:spcBef>
              </a:pPr>
              <a:t>17</a:t>
            </a:fld>
            <a:endParaRPr lang="en-US" altLang="zh-CN"/>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Times New Roman" panose="02020603050405020304" pitchFamily="18" charset="0"/>
              </a:rPr>
              <a:t>若存在与作业大小一致的空闲分区，则它必然被选中，否则只划分比作业稍大的空闲分区，从而保留了大的空闲分区</a:t>
            </a:r>
            <a:r>
              <a:rPr lang="en-US" altLang="zh-CN" b="1" smtClean="0">
                <a:latin typeface="Times New Roman" panose="02020603050405020304" pitchFamily="18" charset="0"/>
              </a:rPr>
              <a:t>,</a:t>
            </a:r>
            <a:r>
              <a:rPr lang="zh-CN" altLang="en-US" b="1" smtClean="0">
                <a:latin typeface="Times New Roman" panose="02020603050405020304" pitchFamily="18" charset="0"/>
              </a:rPr>
              <a:t>但空闲区一般不可能正好和它申请的内存空间大小一样，因而将其分割成两部分时，往往使剩下的空闲区非常小，从而在存储器中留下许多难以利用的小空闲区（碎片或零头）。</a:t>
            </a:r>
          </a:p>
          <a:p>
            <a:pPr eaLnBrk="1" hangingPunct="1"/>
            <a:r>
              <a:rPr lang="zh-CN" altLang="en-US" sz="1300" smtClean="0">
                <a:solidFill>
                  <a:srgbClr val="0000CC"/>
                </a:solidFill>
                <a:latin typeface="Times New Roman" panose="02020603050405020304" pitchFamily="18" charset="0"/>
              </a:rPr>
              <a:t>选择分区时总是寻找其大小最接近于作业所要求的存储区域。较大的空闲分区可以被保留。</a:t>
            </a:r>
          </a:p>
        </p:txBody>
      </p:sp>
    </p:spTree>
    <p:extLst>
      <p:ext uri="{BB962C8B-B14F-4D97-AF65-F5344CB8AC3E}">
        <p14:creationId xmlns:p14="http://schemas.microsoft.com/office/powerpoint/2010/main" val="2738257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17E7ED0-A977-4469-8FB1-D92D4B24F918}" type="slidenum">
              <a:rPr lang="zh-CN" altLang="en-US"/>
              <a:pPr>
                <a:spcBef>
                  <a:spcPct val="0"/>
                </a:spcBef>
              </a:pPr>
              <a:t>18</a:t>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smtClean="0">
                <a:latin typeface="Arial Unicode MS" panose="020B0604020202020204" pitchFamily="34" charset="-122"/>
              </a:rPr>
              <a:t>第一次到此</a:t>
            </a:r>
          </a:p>
          <a:p>
            <a:pPr algn="just" eaLnBrk="1" hangingPunct="1">
              <a:spcBef>
                <a:spcPct val="0"/>
              </a:spcBef>
            </a:pPr>
            <a:r>
              <a:rPr lang="zh-CN" altLang="en-US" smtClean="0">
                <a:latin typeface="Arial Unicode MS" panose="020B0604020202020204" pitchFamily="34" charset="-122"/>
              </a:rPr>
              <a:t>算法：</a:t>
            </a:r>
            <a:r>
              <a:rPr lang="zh-CN" altLang="en-US" smtClean="0">
                <a:latin typeface="Times New Roman" panose="02020603050405020304" pitchFamily="18" charset="0"/>
              </a:rPr>
              <a:t>接到内存申请时，在空闲块链表中找到一个满足请求的最大空闲块进行分配。</a:t>
            </a:r>
            <a:r>
              <a:rPr lang="zh-CN" altLang="en-US" smtClean="0">
                <a:latin typeface="宋体" panose="02010600030101010101" pitchFamily="2" charset="-122"/>
              </a:rPr>
              <a:t>与最佳适应法相反，它在为作业选择存储块时，总是寻找最大的空闲分区。</a:t>
            </a:r>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15226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BD7280-20BE-43B1-A76C-5F4F747ABDB9}" type="slidenum">
              <a:rPr lang="zh-CN" altLang="en-US"/>
              <a:pPr>
                <a:spcBef>
                  <a:spcPct val="0"/>
                </a:spcBef>
              </a:pPr>
              <a:t>21</a:t>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Times New Roman" panose="02020603050405020304" pitchFamily="18" charset="0"/>
              </a:rPr>
              <a:t>总是挑选满足作业要求的最大的分区分配给作业。这样使分给作业后剩下的空闲分区也较大，可装下其它作业。但由于最大的空闲分区总是因首先分配而划分，当有大作业到来时，其存储空间的申请往往会得不到满足</a:t>
            </a:r>
          </a:p>
        </p:txBody>
      </p:sp>
    </p:spTree>
    <p:extLst>
      <p:ext uri="{BB962C8B-B14F-4D97-AF65-F5344CB8AC3E}">
        <p14:creationId xmlns:p14="http://schemas.microsoft.com/office/powerpoint/2010/main" val="1671658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0C30C4F-5CE0-49EB-973A-EA51990E1E06}" type="slidenum">
              <a:rPr lang="zh-CN" altLang="en-US"/>
              <a:pPr>
                <a:spcBef>
                  <a:spcPct val="0"/>
                </a:spcBef>
              </a:pPr>
              <a:t>23</a:t>
            </a:fld>
            <a:endParaRPr lang="en-US" altLang="zh-CN"/>
          </a:p>
        </p:txBody>
      </p:sp>
      <p:sp>
        <p:nvSpPr>
          <p:cNvPr id="79875" name="Rectangle 2"/>
          <p:cNvSpPr>
            <a:spLocks noGrp="1" noRot="1" noChangeAspect="1" noChangeArrowheads="1" noTextEdit="1"/>
          </p:cNvSpPr>
          <p:nvPr>
            <p:ph type="sldImg"/>
          </p:nvPr>
        </p:nvSpPr>
        <p:spPr>
          <a:xfrm>
            <a:off x="960438" y="739775"/>
            <a:ext cx="4938712" cy="3703638"/>
          </a:xfrm>
        </p:spPr>
      </p:sp>
      <p:sp>
        <p:nvSpPr>
          <p:cNvPr id="79876"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1001302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09925B9-A5B5-4E39-9B06-69212A85C18C}" type="slidenum">
              <a:rPr lang="zh-CN" altLang="en-US"/>
              <a:pPr>
                <a:spcBef>
                  <a:spcPct val="0"/>
                </a:spcBef>
              </a:pPr>
              <a:t>24</a:t>
            </a:fld>
            <a:endParaRPr lang="en-US" altLang="zh-CN"/>
          </a:p>
        </p:txBody>
      </p:sp>
      <p:sp>
        <p:nvSpPr>
          <p:cNvPr id="81923" name="Rectangle 2"/>
          <p:cNvSpPr>
            <a:spLocks noGrp="1" noRot="1" noChangeAspect="1" noChangeArrowheads="1" noTextEdit="1"/>
          </p:cNvSpPr>
          <p:nvPr>
            <p:ph type="sldImg"/>
          </p:nvPr>
        </p:nvSpPr>
        <p:spPr>
          <a:xfrm>
            <a:off x="960438" y="739775"/>
            <a:ext cx="4938712" cy="3703638"/>
          </a:xfrm>
        </p:spPr>
      </p:sp>
      <p:sp>
        <p:nvSpPr>
          <p:cNvPr id="81924"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324281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3254513-C617-49B8-A21F-6EAFC222E6B1}" type="slidenum">
              <a:rPr lang="zh-CN" altLang="en-US"/>
              <a:pPr>
                <a:spcBef>
                  <a:spcPct val="0"/>
                </a:spcBef>
              </a:pPr>
              <a:t>25</a:t>
            </a:fld>
            <a:endParaRPr lang="en-US" altLang="zh-CN"/>
          </a:p>
        </p:txBody>
      </p:sp>
      <p:sp>
        <p:nvSpPr>
          <p:cNvPr id="83971" name="Rectangle 2"/>
          <p:cNvSpPr>
            <a:spLocks noGrp="1" noRot="1" noChangeAspect="1" noChangeArrowheads="1" noTextEdit="1"/>
          </p:cNvSpPr>
          <p:nvPr>
            <p:ph type="sldImg"/>
          </p:nvPr>
        </p:nvSpPr>
        <p:spPr>
          <a:xfrm>
            <a:off x="960438" y="739775"/>
            <a:ext cx="4938712" cy="3703638"/>
          </a:xfrm>
        </p:spPr>
      </p:sp>
      <p:sp>
        <p:nvSpPr>
          <p:cNvPr id="83972"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826991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A5F263C-E66A-4E64-B0BC-23C8273C2712}" type="slidenum">
              <a:rPr lang="zh-CN" altLang="en-US"/>
              <a:pPr>
                <a:spcBef>
                  <a:spcPct val="0"/>
                </a:spcBef>
              </a:pPr>
              <a:t>26</a:t>
            </a:fld>
            <a:endParaRPr lang="en-US" altLang="zh-CN"/>
          </a:p>
        </p:txBody>
      </p:sp>
      <p:sp>
        <p:nvSpPr>
          <p:cNvPr id="86019" name="Rectangle 2"/>
          <p:cNvSpPr>
            <a:spLocks noGrp="1" noRot="1" noChangeAspect="1" noChangeArrowheads="1" noTextEdit="1"/>
          </p:cNvSpPr>
          <p:nvPr>
            <p:ph type="sldImg"/>
          </p:nvPr>
        </p:nvSpPr>
        <p:spPr>
          <a:xfrm>
            <a:off x="960438" y="739775"/>
            <a:ext cx="4938712" cy="3703638"/>
          </a:xfrm>
        </p:spPr>
      </p:sp>
      <p:sp>
        <p:nvSpPr>
          <p:cNvPr id="86020" name="Rectangle 3"/>
          <p:cNvSpPr>
            <a:spLocks noGrp="1" noChangeArrowheads="1"/>
          </p:cNvSpPr>
          <p:nvPr>
            <p:ph type="body" idx="1"/>
          </p:nvPr>
        </p:nvSpPr>
        <p:spPr>
          <a:xfrm>
            <a:off x="685800" y="4689475"/>
            <a:ext cx="5486400"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可变分区：</a:t>
            </a:r>
            <a:r>
              <a:rPr lang="en-US" altLang="zh-CN" smtClean="0">
                <a:latin typeface="Times New Roman" panose="02020603050405020304" pitchFamily="18" charset="0"/>
              </a:rPr>
              <a:t>B</a:t>
            </a:r>
          </a:p>
        </p:txBody>
      </p:sp>
    </p:spTree>
    <p:extLst>
      <p:ext uri="{BB962C8B-B14F-4D97-AF65-F5344CB8AC3E}">
        <p14:creationId xmlns:p14="http://schemas.microsoft.com/office/powerpoint/2010/main" val="3215979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12B31D-E407-4365-8EDE-BD02BBD1BD52}" type="slidenum">
              <a:rPr lang="zh-CN" altLang="en-US"/>
              <a:pPr>
                <a:spcBef>
                  <a:spcPct val="0"/>
                </a:spcBef>
              </a:pPr>
              <a:t>27</a:t>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利用某种分配算法，从空闲分区表</a:t>
            </a:r>
            <a:r>
              <a:rPr lang="en-US" altLang="zh-CN" smtClean="0">
                <a:latin typeface="Times New Roman" panose="02020603050405020304" pitchFamily="18" charset="0"/>
              </a:rPr>
              <a:t>/</a:t>
            </a:r>
            <a:r>
              <a:rPr lang="zh-CN" altLang="en-US" smtClean="0">
                <a:latin typeface="Times New Roman" panose="02020603050405020304" pitchFamily="18" charset="0"/>
              </a:rPr>
              <a:t>链中找到所需大小的分区。</a:t>
            </a:r>
          </a:p>
        </p:txBody>
      </p:sp>
    </p:spTree>
    <p:extLst>
      <p:ext uri="{BB962C8B-B14F-4D97-AF65-F5344CB8AC3E}">
        <p14:creationId xmlns:p14="http://schemas.microsoft.com/office/powerpoint/2010/main" val="25287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8FCA54-6697-4FF6-BACC-16AA84A2567B}" type="slidenum">
              <a:rPr lang="zh-CN" altLang="en-US"/>
              <a:pPr>
                <a:spcBef>
                  <a:spcPct val="0"/>
                </a:spcBef>
              </a:pPr>
              <a:t>5</a:t>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问题：系统实始化时，内存一共有几个分区？表目有几项？</a:t>
            </a:r>
          </a:p>
        </p:txBody>
      </p:sp>
    </p:spTree>
    <p:extLst>
      <p:ext uri="{BB962C8B-B14F-4D97-AF65-F5344CB8AC3E}">
        <p14:creationId xmlns:p14="http://schemas.microsoft.com/office/powerpoint/2010/main" val="3625996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56D7D0E-EA72-49AD-B490-048ED18E742C}" type="slidenum">
              <a:rPr lang="zh-CN" altLang="en-US"/>
              <a:pPr>
                <a:spcBef>
                  <a:spcPct val="0"/>
                </a:spcBef>
              </a:pPr>
              <a:t>28</a:t>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只有表的组织情况反映出算法不同。</a:t>
            </a:r>
          </a:p>
        </p:txBody>
      </p:sp>
    </p:spTree>
    <p:extLst>
      <p:ext uri="{BB962C8B-B14F-4D97-AF65-F5344CB8AC3E}">
        <p14:creationId xmlns:p14="http://schemas.microsoft.com/office/powerpoint/2010/main" val="3487494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66EE709-8B93-436D-9561-22698E7E9E8D}" type="slidenum">
              <a:rPr lang="zh-CN" altLang="en-US"/>
              <a:pPr>
                <a:spcBef>
                  <a:spcPct val="0"/>
                </a:spcBef>
              </a:pPr>
              <a:t>29</a:t>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800" smtClean="0">
                <a:latin typeface="Times New Roman" panose="02020603050405020304" pitchFamily="18" charset="0"/>
              </a:rPr>
              <a:t>当作业执行结束时，应回收已使用完毕的分区。系统根据回收分区的大小及首地址，在空闲分区表中检查是否有邻接的空闲分区，如有，则合成为一个大的空闲分区，然后修改有关的分区状态信息。</a:t>
            </a:r>
          </a:p>
          <a:p>
            <a:pPr eaLnBrk="1" hangingPunct="1"/>
            <a:endParaRPr lang="zh-CN" altLang="en-US" sz="1800" smtClean="0">
              <a:latin typeface="Times New Roman" panose="02020603050405020304" pitchFamily="18" charset="0"/>
            </a:endParaRPr>
          </a:p>
          <a:p>
            <a:pPr eaLnBrk="1" hangingPunct="1"/>
            <a:r>
              <a:rPr lang="zh-CN" altLang="en-US" sz="1800" smtClean="0">
                <a:latin typeface="Times New Roman" panose="02020603050405020304" pitchFamily="18" charset="0"/>
              </a:rPr>
              <a:t>不能进行扩充。保护采用界地址方式</a:t>
            </a:r>
          </a:p>
          <a:p>
            <a:pPr eaLnBrk="1" hangingPunct="1"/>
            <a:endParaRPr lang="zh-CN" altLang="en-US" sz="1800" smtClean="0">
              <a:latin typeface="Times New Roman" panose="02020603050405020304" pitchFamily="18" charset="0"/>
            </a:endParaRPr>
          </a:p>
        </p:txBody>
      </p:sp>
    </p:spTree>
    <p:extLst>
      <p:ext uri="{BB962C8B-B14F-4D97-AF65-F5344CB8AC3E}">
        <p14:creationId xmlns:p14="http://schemas.microsoft.com/office/powerpoint/2010/main" val="1392950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E613DD8-43E9-47AE-80AE-EE22F0062083}" type="slidenum">
              <a:rPr lang="zh-CN" altLang="en-US"/>
              <a:pPr>
                <a:spcBef>
                  <a:spcPct val="0"/>
                </a:spcBef>
              </a:pPr>
              <a:t>30</a:t>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一、单一连续分配方式</a:t>
            </a:r>
            <a:r>
              <a:rPr lang="en-US" altLang="zh-CN" smtClean="0">
                <a:latin typeface="Times New Roman" panose="02020603050405020304" pitchFamily="18" charset="0"/>
              </a:rPr>
              <a:t>(</a:t>
            </a:r>
            <a:r>
              <a:rPr lang="zh-CN" altLang="en-US" smtClean="0">
                <a:latin typeface="Times New Roman" panose="02020603050405020304" pitchFamily="18" charset="0"/>
              </a:rPr>
              <a:t>单道作业固定分区</a:t>
            </a:r>
            <a:r>
              <a:rPr lang="en-US" altLang="zh-CN" smtClean="0">
                <a:latin typeface="Times New Roman" panose="02020603050405020304" pitchFamily="18" charset="0"/>
              </a:rPr>
              <a:t>)</a:t>
            </a:r>
            <a:endParaRPr lang="zh-CN" altLang="en-US" smtClean="0">
              <a:latin typeface="华文隶书" panose="02010800040101010101" pitchFamily="2" charset="-122"/>
            </a:endParaRPr>
          </a:p>
          <a:p>
            <a:pPr eaLnBrk="1" hangingPunct="1"/>
            <a:r>
              <a:rPr lang="zh-CN" altLang="en-US" smtClean="0">
                <a:latin typeface="华文隶书" panose="02010800040101010101" pitchFamily="2" charset="-122"/>
              </a:rPr>
              <a:t>二、固定分区分配方式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多道作业固定分区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a:p>
            <a:pPr eaLnBrk="1" hangingPunct="1"/>
            <a:r>
              <a:rPr lang="zh-CN" altLang="en-US" smtClean="0">
                <a:latin typeface="华文隶书" panose="02010800040101010101" pitchFamily="2" charset="-122"/>
              </a:rPr>
              <a:t>三、动态分区分配方式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多道作业可变分区</a:t>
            </a:r>
            <a:r>
              <a:rPr lang="en-US" altLang="zh-CN" smtClean="0">
                <a:latin typeface="华文隶书" panose="02010800040101010101" pitchFamily="2" charset="-122"/>
              </a:rPr>
              <a:t>)</a:t>
            </a:r>
          </a:p>
          <a:p>
            <a:pPr eaLnBrk="1" hangingPunct="1"/>
            <a:r>
              <a:rPr lang="zh-CN" altLang="en-US" smtClean="0">
                <a:latin typeface="华文隶书" panose="02010800040101010101" pitchFamily="2" charset="-122"/>
              </a:rPr>
              <a:t>都是静态重定位方式。都不能扩充。</a:t>
            </a:r>
          </a:p>
        </p:txBody>
      </p:sp>
    </p:spTree>
    <p:extLst>
      <p:ext uri="{BB962C8B-B14F-4D97-AF65-F5344CB8AC3E}">
        <p14:creationId xmlns:p14="http://schemas.microsoft.com/office/powerpoint/2010/main" val="2735142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6E0A335-F80B-48AF-B881-E328C94249B2}" type="slidenum">
              <a:rPr lang="zh-CN" altLang="en-US"/>
              <a:pPr>
                <a:spcBef>
                  <a:spcPct val="0"/>
                </a:spcBef>
              </a:pPr>
              <a:t>31</a:t>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如图所示系统中有四个小空闲分区，不相邻，但总容量为</a:t>
            </a:r>
            <a:r>
              <a:rPr lang="en-US" altLang="zh-CN" smtClean="0">
                <a:latin typeface="Times New Roman" panose="02020603050405020304" pitchFamily="18" charset="0"/>
              </a:rPr>
              <a:t>90KB</a:t>
            </a:r>
            <a:r>
              <a:rPr lang="zh-CN" altLang="en-US" smtClean="0">
                <a:latin typeface="Times New Roman" panose="02020603050405020304" pitchFamily="18" charset="0"/>
              </a:rPr>
              <a:t>，如果现有一作业要求分配</a:t>
            </a:r>
            <a:r>
              <a:rPr lang="en-US" altLang="zh-CN" smtClean="0">
                <a:latin typeface="Times New Roman" panose="02020603050405020304" pitchFamily="18" charset="0"/>
              </a:rPr>
              <a:t>40KB</a:t>
            </a:r>
            <a:r>
              <a:rPr lang="zh-CN" altLang="en-US" smtClean="0">
                <a:latin typeface="Times New Roman" panose="02020603050405020304" pitchFamily="18" charset="0"/>
              </a:rPr>
              <a:t>的内存空间，由于系统中所有空闲分区的容量均小于</a:t>
            </a:r>
            <a:r>
              <a:rPr lang="en-US" altLang="zh-CN" smtClean="0">
                <a:latin typeface="Times New Roman" panose="02020603050405020304" pitchFamily="18" charset="0"/>
              </a:rPr>
              <a:t>40KB</a:t>
            </a:r>
            <a:r>
              <a:rPr lang="zh-CN" altLang="en-US" smtClean="0">
                <a:latin typeface="Times New Roman" panose="02020603050405020304" pitchFamily="18" charset="0"/>
              </a:rPr>
              <a:t>，故此作业无法装入内存。</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4523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6C7ABB-B2B8-4B08-8D42-CEFEBF2BDF2C}" type="slidenum">
              <a:rPr lang="zh-CN" altLang="en-US"/>
              <a:pPr>
                <a:spcBef>
                  <a:spcPct val="0"/>
                </a:spcBef>
              </a:pPr>
              <a:t>32</a:t>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120000"/>
              </a:lnSpc>
              <a:buFont typeface="Wingdings" panose="05000000000000000000" pitchFamily="2" charset="2"/>
              <a:buNone/>
            </a:pPr>
            <a:r>
              <a:rPr lang="zh-CN" altLang="en-US" smtClean="0">
                <a:latin typeface="宋体" panose="02010600030101010101" pitchFamily="2" charset="-122"/>
              </a:rPr>
              <a:t>由于固定分区存储管理技术已经淘汰，所以不考虑内部碎片问题。</a:t>
            </a:r>
            <a:endParaRPr lang="zh-CN" altLang="en-US" sz="1800" smtClean="0">
              <a:latin typeface="Times New Roman" panose="02020603050405020304" pitchFamily="18" charset="0"/>
            </a:endParaRPr>
          </a:p>
          <a:p>
            <a:pPr marL="228600" indent="-228600" eaLnBrk="1" hangingPunct="1">
              <a:lnSpc>
                <a:spcPct val="120000"/>
              </a:lnSpc>
              <a:buFont typeface="Wingdings" panose="05000000000000000000" pitchFamily="2" charset="2"/>
              <a:buNone/>
            </a:pPr>
            <a:r>
              <a:rPr lang="zh-CN" altLang="en-US" smtClean="0">
                <a:latin typeface="Times New Roman" panose="02020603050405020304" pitchFamily="18" charset="0"/>
              </a:rPr>
              <a:t>（作业在内存中的位置发生了变化，这就必须对其地址加以修改或变换即动态重定位）</a:t>
            </a:r>
          </a:p>
          <a:p>
            <a:pPr marL="228600" indent="-228600" eaLnBrk="1" hangingPunct="1">
              <a:lnSpc>
                <a:spcPct val="120000"/>
              </a:lnSpc>
              <a:buFont typeface="Wingdings" panose="05000000000000000000" pitchFamily="2" charset="2"/>
              <a:buNone/>
            </a:pPr>
            <a:r>
              <a:rPr lang="zh-CN" altLang="en-US" smtClean="0">
                <a:latin typeface="Times New Roman" panose="02020603050405020304" pitchFamily="18" charset="0"/>
              </a:rPr>
              <a:t>程序浮动</a:t>
            </a:r>
            <a:endParaRPr lang="zh-CN" altLang="en-US" sz="1800" smtClean="0">
              <a:latin typeface="Times New Roman" panose="02020603050405020304" pitchFamily="18" charset="0"/>
            </a:endParaRPr>
          </a:p>
          <a:p>
            <a:pPr marL="228600" indent="-228600" eaLnBrk="1" hangingPunct="1">
              <a:lnSpc>
                <a:spcPct val="120000"/>
              </a:lnSpc>
              <a:buFont typeface="Wingdings" panose="05000000000000000000" pitchFamily="2" charset="2"/>
              <a:buNone/>
            </a:pPr>
            <a:r>
              <a:rPr lang="zh-CN" altLang="en-US" sz="1800" smtClean="0">
                <a:latin typeface="Times New Roman" panose="02020603050405020304" pitchFamily="18" charset="0"/>
              </a:rPr>
              <a:t>拼接时机：分区回收时；当找不到足够大的空闲分区且总空闲分区容量可以满足作业要求时。</a:t>
            </a:r>
          </a:p>
          <a:p>
            <a:pPr marL="228600" indent="-228600" eaLnBrk="1" hangingPunct="1"/>
            <a:r>
              <a:rPr lang="zh-CN" altLang="en-US" sz="1400" smtClean="0">
                <a:latin typeface="Times New Roman" panose="02020603050405020304" pitchFamily="18" charset="0"/>
              </a:rPr>
              <a:t>离散分配方式：分页或分段</a:t>
            </a:r>
          </a:p>
        </p:txBody>
      </p:sp>
    </p:spTree>
    <p:extLst>
      <p:ext uri="{BB962C8B-B14F-4D97-AF65-F5344CB8AC3E}">
        <p14:creationId xmlns:p14="http://schemas.microsoft.com/office/powerpoint/2010/main" val="4150208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63C876D-4BF3-4E84-885D-C3B5D0AB6B83}" type="slidenum">
              <a:rPr lang="zh-CN" altLang="en-US"/>
              <a:pPr>
                <a:spcBef>
                  <a:spcPct val="0"/>
                </a:spcBef>
              </a:pPr>
              <a:t>37</a:t>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问题出在连续分配上。如果不连续呢？</a:t>
            </a:r>
          </a:p>
          <a:p>
            <a:pPr eaLnBrk="1" hangingPunct="1"/>
            <a:endParaRPr lang="zh-CN" altLang="en-US" smtClean="0">
              <a:latin typeface="Times New Roman" panose="02020603050405020304" pitchFamily="18" charset="0"/>
            </a:endParaRPr>
          </a:p>
          <a:p>
            <a:pPr eaLnBrk="1" hangingPunct="1">
              <a:lnSpc>
                <a:spcPct val="120000"/>
              </a:lnSpc>
              <a:buClr>
                <a:srgbClr val="FF0000"/>
              </a:buClr>
              <a:buFont typeface="Wingdings" panose="05000000000000000000" pitchFamily="2" charset="2"/>
              <a:buNone/>
            </a:pPr>
            <a:r>
              <a:rPr lang="zh-CN" altLang="en-US" sz="1400" b="1" smtClean="0">
                <a:solidFill>
                  <a:schemeClr val="folHlink"/>
                </a:solidFill>
                <a:latin typeface="楷体_GB2312" pitchFamily="49" charset="-122"/>
              </a:rPr>
              <a:t>连续分配存储管理方式产生的问题</a:t>
            </a:r>
          </a:p>
          <a:p>
            <a:pPr eaLnBrk="1" hangingPunct="1">
              <a:lnSpc>
                <a:spcPct val="120000"/>
              </a:lnSpc>
              <a:buClr>
                <a:srgbClr val="FF0000"/>
              </a:buClr>
              <a:buFont typeface="Wingdings" panose="05000000000000000000" pitchFamily="2" charset="2"/>
              <a:buNone/>
            </a:pPr>
            <a:r>
              <a:rPr lang="zh-CN" altLang="en-US" sz="1400" b="1" smtClean="0">
                <a:latin typeface="楷体_GB2312" pitchFamily="49" charset="-122"/>
              </a:rPr>
              <a:t>      </a:t>
            </a:r>
            <a:r>
              <a:rPr lang="zh-CN" altLang="en-US" b="1" smtClean="0">
                <a:latin typeface="宋体" panose="02010600030101010101" pitchFamily="2" charset="-122"/>
              </a:rPr>
              <a:t>在分区存储管理中，要求把进程放在一个</a:t>
            </a:r>
            <a:r>
              <a:rPr lang="zh-CN" altLang="en-US" b="1" smtClean="0">
                <a:latin typeface="楷体_GB2312" pitchFamily="49" charset="-122"/>
              </a:rPr>
              <a:t>连续的存储区</a:t>
            </a:r>
            <a:r>
              <a:rPr lang="zh-CN" altLang="en-US" b="1" smtClean="0">
                <a:latin typeface="宋体" panose="02010600030101010101" pitchFamily="2" charset="-122"/>
              </a:rPr>
              <a:t>中，因而会</a:t>
            </a:r>
            <a:r>
              <a:rPr lang="zh-CN" altLang="en-US" b="1" smtClean="0">
                <a:latin typeface="楷体_GB2312" pitchFamily="49" charset="-122"/>
              </a:rPr>
              <a:t>产生许多碎片。</a:t>
            </a:r>
          </a:p>
          <a:p>
            <a:pPr eaLnBrk="1" hangingPunct="1">
              <a:lnSpc>
                <a:spcPct val="120000"/>
              </a:lnSpc>
              <a:buClr>
                <a:srgbClr val="FF0000"/>
              </a:buClr>
              <a:buFont typeface="Wingdings" panose="05000000000000000000" pitchFamily="2" charset="2"/>
              <a:buNone/>
            </a:pPr>
            <a:r>
              <a:rPr lang="zh-CN" altLang="en-US" sz="1400" b="1" smtClean="0">
                <a:solidFill>
                  <a:schemeClr val="folHlink"/>
                </a:solidFill>
                <a:latin typeface="楷体_GB2312" pitchFamily="49" charset="-122"/>
              </a:rPr>
              <a:t>碎片问题的解决方法</a:t>
            </a:r>
            <a:endParaRPr lang="zh-CN" altLang="en-US" sz="1600" b="1" smtClean="0">
              <a:solidFill>
                <a:schemeClr val="folHlink"/>
              </a:solidFill>
              <a:latin typeface="楷体_GB2312" pitchFamily="49" charset="-122"/>
            </a:endParaRPr>
          </a:p>
          <a:p>
            <a:pPr lvl="2" eaLnBrk="1" hangingPunct="1">
              <a:lnSpc>
                <a:spcPct val="120000"/>
              </a:lnSpc>
              <a:buClr>
                <a:srgbClr val="3333FF"/>
              </a:buClr>
              <a:buSzPct val="75000"/>
              <a:buFont typeface="Wingdings" panose="05000000000000000000" pitchFamily="2" charset="2"/>
              <a:buNone/>
            </a:pPr>
            <a:r>
              <a:rPr lang="zh-CN" altLang="en-US" sz="1400" b="1" smtClean="0">
                <a:solidFill>
                  <a:srgbClr val="FF33CC"/>
                </a:solidFill>
                <a:latin typeface="楷体_GB2312" pitchFamily="49" charset="-122"/>
              </a:rPr>
              <a:t>（</a:t>
            </a:r>
            <a:r>
              <a:rPr lang="en-US" altLang="zh-CN" sz="1400" b="1" smtClean="0">
                <a:solidFill>
                  <a:srgbClr val="FF33CC"/>
                </a:solidFill>
                <a:latin typeface="楷体_GB2312" pitchFamily="49" charset="-122"/>
              </a:rPr>
              <a:t>1</a:t>
            </a:r>
            <a:r>
              <a:rPr lang="zh-CN" altLang="en-US" sz="1400" b="1" smtClean="0">
                <a:solidFill>
                  <a:srgbClr val="FF33CC"/>
                </a:solidFill>
                <a:latin typeface="楷体_GB2312" pitchFamily="49" charset="-122"/>
              </a:rPr>
              <a:t>）拼接</a:t>
            </a:r>
            <a:r>
              <a:rPr lang="en-US" altLang="zh-CN" sz="1400" b="1" smtClean="0">
                <a:solidFill>
                  <a:srgbClr val="FF33CC"/>
                </a:solidFill>
                <a:latin typeface="楷体_GB2312" pitchFamily="49" charset="-122"/>
              </a:rPr>
              <a:t>/</a:t>
            </a:r>
            <a:r>
              <a:rPr lang="zh-CN" altLang="en-US" sz="1400" b="1" smtClean="0">
                <a:solidFill>
                  <a:srgbClr val="FF33CC"/>
                </a:solidFill>
                <a:latin typeface="楷体_GB2312" pitchFamily="49" charset="-122"/>
              </a:rPr>
              <a:t>紧凑技术</a:t>
            </a:r>
            <a:r>
              <a:rPr lang="en-US" altLang="zh-CN" sz="1400" b="1" smtClean="0">
                <a:latin typeface="楷体_GB2312" pitchFamily="49" charset="-122"/>
              </a:rPr>
              <a:t>----</a:t>
            </a:r>
            <a:r>
              <a:rPr lang="zh-CN" altLang="en-US" b="1" smtClean="0">
                <a:latin typeface="宋体" panose="02010600030101010101" pitchFamily="2" charset="-122"/>
              </a:rPr>
              <a:t>代价较高</a:t>
            </a:r>
            <a:r>
              <a:rPr lang="zh-CN" altLang="en-US" sz="1400" b="1" smtClean="0">
                <a:latin typeface="宋体" panose="02010600030101010101" pitchFamily="2" charset="-122"/>
              </a:rPr>
              <a:t>。</a:t>
            </a:r>
          </a:p>
        </p:txBody>
      </p:sp>
    </p:spTree>
    <p:extLst>
      <p:ext uri="{BB962C8B-B14F-4D97-AF65-F5344CB8AC3E}">
        <p14:creationId xmlns:p14="http://schemas.microsoft.com/office/powerpoint/2010/main" val="3261104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B2F4B62-AACA-4248-B5DD-09067441112D}" type="slidenum">
              <a:rPr lang="zh-CN" altLang="en-US"/>
              <a:pPr>
                <a:spcBef>
                  <a:spcPct val="0"/>
                </a:spcBef>
              </a:pPr>
              <a:t>40</a:t>
            </a:fld>
            <a:endParaRPr lang="en-US" altLang="zh-CN"/>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Times New Roman" panose="02020603050405020304" pitchFamily="18" charset="0"/>
              </a:rPr>
              <a:t>第二次到此</a:t>
            </a:r>
          </a:p>
        </p:txBody>
      </p:sp>
    </p:spTree>
    <p:extLst>
      <p:ext uri="{BB962C8B-B14F-4D97-AF65-F5344CB8AC3E}">
        <p14:creationId xmlns:p14="http://schemas.microsoft.com/office/powerpoint/2010/main" val="16199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2C0A5FF-52D9-4714-9A3B-CDA20139E1B4}" type="slidenum">
              <a:rPr lang="zh-CN" altLang="en-US"/>
              <a:pPr>
                <a:spcBef>
                  <a:spcPct val="0"/>
                </a:spcBef>
              </a:pPr>
              <a:t>6</a:t>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rgbClr val="0000FF"/>
                </a:solidFill>
                <a:latin typeface="宋体" panose="02010600030101010101" pitchFamily="2" charset="-122"/>
              </a:rPr>
              <a:t>每个空闲块</a:t>
            </a:r>
            <a:r>
              <a:rPr lang="zh-CN" altLang="en-US" smtClean="0">
                <a:latin typeface="宋体" panose="02010600030101010101" pitchFamily="2" charset="-122"/>
              </a:rPr>
              <a:t>的起始几个字节</a:t>
            </a:r>
            <a:r>
              <a:rPr lang="zh-CN" altLang="en-US" smtClean="0">
                <a:solidFill>
                  <a:srgbClr val="0000FF"/>
                </a:solidFill>
                <a:latin typeface="宋体" panose="02010600030101010101" pitchFamily="2" charset="-122"/>
              </a:rPr>
              <a:t>存放指向下一空闲块的指针和本块的大小</a:t>
            </a:r>
            <a:r>
              <a:rPr lang="zh-CN" altLang="en-US" smtClean="0">
                <a:latin typeface="宋体" panose="02010600030101010101" pitchFamily="2" charset="-122"/>
              </a:rPr>
              <a:t>。系统只要设立一个链首指针指向第一个空闲块即可。分配程序可以依照空闲分区链表来查找适合的空闲块进行分配。</a:t>
            </a:r>
          </a:p>
          <a:p>
            <a:pPr eaLnBrk="1" hangingPunct="1"/>
            <a:r>
              <a:rPr lang="zh-CN" altLang="en-US" smtClean="0">
                <a:latin typeface="宋体" panose="02010600030101010101" pitchFamily="2" charset="-122"/>
              </a:rPr>
              <a:t>还有位示图法</a:t>
            </a:r>
          </a:p>
        </p:txBody>
      </p:sp>
    </p:spTree>
    <p:extLst>
      <p:ext uri="{BB962C8B-B14F-4D97-AF65-F5344CB8AC3E}">
        <p14:creationId xmlns:p14="http://schemas.microsoft.com/office/powerpoint/2010/main" val="105596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BFEEAD0-539F-40A2-BCC5-91672C3B03F0}" type="slidenum">
              <a:rPr lang="zh-CN" altLang="en-US"/>
              <a:pPr>
                <a:spcBef>
                  <a:spcPct val="0"/>
                </a:spcBef>
              </a:pPr>
              <a:t>7</a:t>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endParaRPr lang="zh-CN" altLang="en-US" smtClean="0">
              <a:latin typeface="宋体" panose="02010600030101010101" pitchFamily="2" charset="-122"/>
            </a:endParaRPr>
          </a:p>
        </p:txBody>
      </p:sp>
    </p:spTree>
    <p:extLst>
      <p:ext uri="{BB962C8B-B14F-4D97-AF65-F5344CB8AC3E}">
        <p14:creationId xmlns:p14="http://schemas.microsoft.com/office/powerpoint/2010/main" val="703783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CC19CE6-0709-4161-B187-E5D34DD18CE5}" type="slidenum">
              <a:rPr lang="zh-CN" altLang="en-US"/>
              <a:pPr>
                <a:spcBef>
                  <a:spcPct val="0"/>
                </a:spcBef>
              </a:pPr>
              <a:t>8</a:t>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smtClean="0">
                <a:latin typeface="Arial Unicode MS" panose="020B0604020202020204" pitchFamily="34" charset="-122"/>
              </a:rPr>
              <a:t>算法</a:t>
            </a:r>
          </a:p>
          <a:p>
            <a:pPr lvl="1" eaLnBrk="1" hangingPunct="1"/>
            <a:r>
              <a:rPr lang="zh-CN" altLang="en-US" smtClean="0">
                <a:latin typeface="Times New Roman" panose="02020603050405020304" pitchFamily="18" charset="0"/>
              </a:rPr>
              <a:t>按空闲分区的先后次序，从头查找，找到符合要求的第一个分区</a:t>
            </a:r>
          </a:p>
          <a:p>
            <a:pPr eaLnBrk="1" hangingPunct="1"/>
            <a:r>
              <a:rPr lang="zh-CN" altLang="en-US" smtClean="0">
                <a:latin typeface="Times New Roman" panose="02020603050405020304" pitchFamily="18" charset="0"/>
              </a:rPr>
              <a:t>特点</a:t>
            </a:r>
          </a:p>
          <a:p>
            <a:pPr lvl="1" eaLnBrk="1" hangingPunct="1">
              <a:buFont typeface="Wingdings 2" panose="05020102010507070707" pitchFamily="18" charset="2"/>
              <a:buNone/>
            </a:pPr>
            <a:endParaRPr lang="zh-CN" altLang="en-US" smtClean="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22145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3E20A1A-CCB8-40F7-9D68-836C751AA044}" type="slidenum">
              <a:rPr lang="zh-CN" altLang="en-US"/>
              <a:pPr>
                <a:spcBef>
                  <a:spcPct val="0"/>
                </a:spcBef>
              </a:pPr>
              <a:t>9</a:t>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0"/>
              </a:spcBef>
            </a:pPr>
            <a:r>
              <a:rPr lang="zh-CN" altLang="en-US" b="1" smtClean="0">
                <a:latin typeface="Times New Roman" panose="02020603050405020304" pitchFamily="18" charset="0"/>
              </a:rPr>
              <a:t>其内存分配图及分配后空闲分区表如下</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28693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85B782-97DF-4555-A3C3-A40A0348A1CD}" type="slidenum">
              <a:rPr lang="zh-CN" altLang="en-US"/>
              <a:pPr>
                <a:spcBef>
                  <a:spcPct val="0"/>
                </a:spcBef>
              </a:pPr>
              <a:t>10</a:t>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2" panose="05020102010507070707" pitchFamily="18" charset="2"/>
              <a:buNone/>
            </a:pPr>
            <a:r>
              <a:rPr lang="zh-CN" altLang="en-US" b="1" smtClean="0">
                <a:latin typeface="Times New Roman" panose="02020603050405020304" pitchFamily="18" charset="0"/>
              </a:rPr>
              <a:t>优先利用内存低地址部分的空闲分区</a:t>
            </a:r>
            <a:r>
              <a:rPr lang="en-US" altLang="zh-CN" b="1" smtClean="0">
                <a:latin typeface="Times New Roman" panose="02020603050405020304" pitchFamily="18" charset="0"/>
              </a:rPr>
              <a:t>,</a:t>
            </a:r>
            <a:r>
              <a:rPr lang="zh-CN" altLang="en-US" b="1" smtClean="0">
                <a:latin typeface="Times New Roman" panose="02020603050405020304" pitchFamily="18" charset="0"/>
              </a:rPr>
              <a:t>从而保留了高地址部分的大空闲区。但由于低地址部分不断被划分</a:t>
            </a:r>
            <a:r>
              <a:rPr lang="en-US" altLang="zh-CN" b="1" smtClean="0">
                <a:latin typeface="Times New Roman" panose="02020603050405020304" pitchFamily="18" charset="0"/>
              </a:rPr>
              <a:t>,</a:t>
            </a:r>
            <a:r>
              <a:rPr lang="zh-CN" altLang="en-US" b="1" smtClean="0">
                <a:latin typeface="Times New Roman" panose="02020603050405020304" pitchFamily="18" charset="0"/>
              </a:rPr>
              <a:t>致使低地址端留下许多难以利用的很小的空闲分区</a:t>
            </a:r>
            <a:r>
              <a:rPr lang="en-US" altLang="zh-CN" b="1" smtClean="0">
                <a:latin typeface="Times New Roman" panose="02020603050405020304" pitchFamily="18" charset="0"/>
              </a:rPr>
              <a:t>(</a:t>
            </a:r>
            <a:r>
              <a:rPr lang="zh-CN" altLang="en-US" b="1" smtClean="0">
                <a:latin typeface="Times New Roman" panose="02020603050405020304" pitchFamily="18" charset="0"/>
              </a:rPr>
              <a:t>外碎片或外零头</a:t>
            </a:r>
            <a:r>
              <a:rPr lang="en-US" altLang="zh-CN" b="1" smtClean="0">
                <a:latin typeface="Times New Roman" panose="02020603050405020304" pitchFamily="18" charset="0"/>
              </a:rPr>
              <a:t>),</a:t>
            </a:r>
            <a:r>
              <a:rPr lang="zh-CN" altLang="en-US" b="1" smtClean="0">
                <a:latin typeface="Times New Roman" panose="02020603050405020304" pitchFamily="18" charset="0"/>
              </a:rPr>
              <a:t>而每次查找又都是从低地址部分开始</a:t>
            </a:r>
            <a:r>
              <a:rPr lang="en-US" altLang="zh-CN" b="1" smtClean="0">
                <a:latin typeface="Times New Roman" panose="02020603050405020304" pitchFamily="18" charset="0"/>
              </a:rPr>
              <a:t>,</a:t>
            </a:r>
            <a:r>
              <a:rPr lang="zh-CN" altLang="en-US" b="1" smtClean="0">
                <a:latin typeface="Times New Roman" panose="02020603050405020304" pitchFamily="18" charset="0"/>
              </a:rPr>
              <a:t>这无疑增加了查找可用空闲分区的开销。</a:t>
            </a:r>
          </a:p>
        </p:txBody>
      </p:sp>
    </p:spTree>
    <p:extLst>
      <p:ext uri="{BB962C8B-B14F-4D97-AF65-F5344CB8AC3E}">
        <p14:creationId xmlns:p14="http://schemas.microsoft.com/office/powerpoint/2010/main" val="232587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04E751F-3DA3-4DE8-8003-994C56C4AAD7}" type="slidenum">
              <a:rPr lang="zh-CN" altLang="en-US"/>
              <a:pPr>
                <a:spcBef>
                  <a:spcPct val="0"/>
                </a:spcBef>
              </a:pPr>
              <a:t>11</a:t>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Unicode MS" panose="020B0604020202020204" pitchFamily="34" charset="-122"/>
              </a:rPr>
              <a:t>算法</a:t>
            </a:r>
          </a:p>
          <a:p>
            <a:pPr lvl="1" eaLnBrk="1" hangingPunct="1"/>
            <a:r>
              <a:rPr lang="zh-CN" altLang="en-US" smtClean="0">
                <a:latin typeface="宋体" panose="02010600030101010101" pitchFamily="2" charset="-122"/>
              </a:rPr>
              <a:t>类似于首次适应法。每次选择空闲分区时，总是从上次查找结束的地方开始</a:t>
            </a:r>
            <a:r>
              <a:rPr lang="zh-CN" altLang="en-US" smtClean="0">
                <a:latin typeface="Times New Roman" panose="02020603050405020304" pitchFamily="18" charset="0"/>
              </a:rPr>
              <a:t>（到最后分区时再回到开头），找到符合要求的第一个分区</a:t>
            </a:r>
          </a:p>
          <a:p>
            <a:pPr eaLnBrk="1" hangingPunct="1"/>
            <a:r>
              <a:rPr lang="zh-CN" altLang="en-US" smtClean="0">
                <a:latin typeface="Times New Roman" panose="02020603050405020304" pitchFamily="18" charset="0"/>
              </a:rPr>
              <a:t>特点</a:t>
            </a:r>
          </a:p>
          <a:p>
            <a:pPr lvl="1" eaLnBrk="1" hangingPunct="1"/>
            <a:r>
              <a:rPr lang="zh-CN" altLang="en-US" smtClean="0">
                <a:solidFill>
                  <a:srgbClr val="FF0000"/>
                </a:solidFill>
                <a:latin typeface="Times New Roman" panose="02020603050405020304" pitchFamily="18" charset="0"/>
              </a:rPr>
              <a:t>分配和释放的时间性能较好，使空闲分区分布得更均匀，但较大的空闲分区不易保留。</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94105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D9E6F86-F0D8-4A1B-84CC-31BE29D66C3D}" type="slidenum">
              <a:rPr lang="zh-CN" altLang="en-US"/>
              <a:pPr>
                <a:spcBef>
                  <a:spcPct val="0"/>
                </a:spcBef>
              </a:pPr>
              <a:t>12</a:t>
            </a:fld>
            <a:endParaRPr lang="en-US" altLang="zh-CN"/>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0"/>
              </a:spcBef>
            </a:pPr>
            <a:r>
              <a:rPr lang="zh-CN" altLang="en-US" b="1" smtClean="0">
                <a:latin typeface="Times New Roman" panose="02020603050405020304" pitchFamily="18" charset="0"/>
              </a:rPr>
              <a:t>其内存分配图及分配后空闲分区表如下</a:t>
            </a:r>
          </a:p>
          <a:p>
            <a:pPr eaLnBrk="1" hangingPunct="1"/>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65063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0"/>
            <a:chExt cx="5675" cy="663"/>
          </a:xfrm>
        </p:grpSpPr>
        <p:grpSp>
          <p:nvGrpSpPr>
            <p:cNvPr id="5" name="Group 3"/>
            <p:cNvGrpSpPr>
              <a:grpSpLocks/>
            </p:cNvGrpSpPr>
            <p:nvPr/>
          </p:nvGrpSpPr>
          <p:grpSpPr bwMode="auto">
            <a:xfrm>
              <a:off x="183" y="68"/>
              <a:ext cx="449"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6" name="Group 6"/>
            <p:cNvGrpSpPr>
              <a:grpSpLocks/>
            </p:cNvGrpSpPr>
            <p:nvPr/>
          </p:nvGrpSpPr>
          <p:grpSpPr bwMode="auto">
            <a:xfrm>
              <a:off x="261" y="334"/>
              <a:ext cx="466"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060" name="Rectangle 12"/>
          <p:cNvSpPr>
            <a:spLocks noGrp="1" noChangeArrowheads="1"/>
          </p:cNvSpPr>
          <p:nvPr>
            <p:ph type="ctrTitle"/>
          </p:nvPr>
        </p:nvSpPr>
        <p:spPr>
          <a:xfrm>
            <a:off x="990600" y="1828800"/>
            <a:ext cx="7772400" cy="1143000"/>
          </a:xfrm>
        </p:spPr>
        <p:txBody>
          <a:bodyPr/>
          <a:lstStyle>
            <a:lvl1pPr marL="0" indent="0">
              <a:defRPr/>
            </a:lvl1pPr>
          </a:lstStyle>
          <a:p>
            <a:r>
              <a:rPr lang="zh-CN" altLang="en-US"/>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453B9C2B-D33F-47AC-BDCD-1B6A2B7B0ED6}" type="slidenum">
              <a:rPr lang="zh-CN" altLang="en-US"/>
              <a:pPr>
                <a:defRPr/>
              </a:pPr>
              <a:t>‹#›</a:t>
            </a:fld>
            <a:endParaRPr lang="en-US" altLang="zh-CN"/>
          </a:p>
        </p:txBody>
      </p:sp>
    </p:spTree>
    <p:extLst>
      <p:ext uri="{BB962C8B-B14F-4D97-AF65-F5344CB8AC3E}">
        <p14:creationId xmlns:p14="http://schemas.microsoft.com/office/powerpoint/2010/main" val="3293749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62F7B51-78BC-4A01-BB78-0C4EDAB80F90}" type="slidenum">
              <a:rPr lang="zh-CN" altLang="en-US"/>
              <a:pPr>
                <a:defRPr/>
              </a:pPr>
              <a:t>‹#›</a:t>
            </a:fld>
            <a:endParaRPr lang="en-US" altLang="zh-CN"/>
          </a:p>
        </p:txBody>
      </p:sp>
    </p:spTree>
    <p:extLst>
      <p:ext uri="{BB962C8B-B14F-4D97-AF65-F5344CB8AC3E}">
        <p14:creationId xmlns:p14="http://schemas.microsoft.com/office/powerpoint/2010/main" val="308014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8463" y="53975"/>
            <a:ext cx="2195512" cy="6300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 y="53975"/>
            <a:ext cx="6434138" cy="6300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69FDAB3-820C-4702-9472-3A9EE4CAC75B}" type="slidenum">
              <a:rPr lang="zh-CN" altLang="en-US"/>
              <a:pPr>
                <a:defRPr/>
              </a:pPr>
              <a:t>‹#›</a:t>
            </a:fld>
            <a:endParaRPr lang="en-US" altLang="zh-CN"/>
          </a:p>
        </p:txBody>
      </p:sp>
    </p:spTree>
    <p:extLst>
      <p:ext uri="{BB962C8B-B14F-4D97-AF65-F5344CB8AC3E}">
        <p14:creationId xmlns:p14="http://schemas.microsoft.com/office/powerpoint/2010/main" val="1614761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53975"/>
            <a:ext cx="7793037"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19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4964CFF-FFB1-4475-B2B9-B38928D3DB58}" type="slidenum">
              <a:rPr lang="zh-CN" altLang="en-US"/>
              <a:pPr>
                <a:defRPr/>
              </a:pPr>
              <a:t>‹#›</a:t>
            </a:fld>
            <a:endParaRPr lang="en-US" altLang="zh-CN"/>
          </a:p>
        </p:txBody>
      </p:sp>
    </p:spTree>
    <p:extLst>
      <p:ext uri="{BB962C8B-B14F-4D97-AF65-F5344CB8AC3E}">
        <p14:creationId xmlns:p14="http://schemas.microsoft.com/office/powerpoint/2010/main" val="272669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53975"/>
            <a:ext cx="7793037"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61925" y="998538"/>
            <a:ext cx="4305300" cy="5356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9625" y="998538"/>
            <a:ext cx="4305300" cy="2601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9625" y="3752850"/>
            <a:ext cx="4305300" cy="2601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8E81954E-5B69-4BB8-A00E-BF48532EE25D}" type="slidenum">
              <a:rPr lang="zh-CN" altLang="en-US"/>
              <a:pPr>
                <a:defRPr/>
              </a:pPr>
              <a:t>‹#›</a:t>
            </a:fld>
            <a:endParaRPr lang="en-US" altLang="zh-CN"/>
          </a:p>
        </p:txBody>
      </p:sp>
    </p:spTree>
    <p:extLst>
      <p:ext uri="{BB962C8B-B14F-4D97-AF65-F5344CB8AC3E}">
        <p14:creationId xmlns:p14="http://schemas.microsoft.com/office/powerpoint/2010/main" val="62483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888B294-F8D9-4FD6-B407-9EF5484FF6FB}" type="slidenum">
              <a:rPr lang="zh-CN" altLang="en-US"/>
              <a:pPr>
                <a:defRPr/>
              </a:pPr>
              <a:t>‹#›</a:t>
            </a:fld>
            <a:endParaRPr lang="en-US" altLang="zh-CN"/>
          </a:p>
        </p:txBody>
      </p:sp>
    </p:spTree>
    <p:extLst>
      <p:ext uri="{BB962C8B-B14F-4D97-AF65-F5344CB8AC3E}">
        <p14:creationId xmlns:p14="http://schemas.microsoft.com/office/powerpoint/2010/main" val="388472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9EF55B-D254-48FA-AD62-19D79540A964}" type="slidenum">
              <a:rPr lang="zh-CN" altLang="en-US"/>
              <a:pPr>
                <a:defRPr/>
              </a:pPr>
              <a:t>‹#›</a:t>
            </a:fld>
            <a:endParaRPr lang="en-US" altLang="zh-CN"/>
          </a:p>
        </p:txBody>
      </p:sp>
    </p:spTree>
    <p:extLst>
      <p:ext uri="{BB962C8B-B14F-4D97-AF65-F5344CB8AC3E}">
        <p14:creationId xmlns:p14="http://schemas.microsoft.com/office/powerpoint/2010/main" val="10116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 y="998538"/>
            <a:ext cx="43053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9625" y="998538"/>
            <a:ext cx="43053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F13E541-B5C5-4207-8582-8ED1DA9DEF22}" type="slidenum">
              <a:rPr lang="zh-CN" altLang="en-US"/>
              <a:pPr>
                <a:defRPr/>
              </a:pPr>
              <a:t>‹#›</a:t>
            </a:fld>
            <a:endParaRPr lang="en-US" altLang="zh-CN"/>
          </a:p>
        </p:txBody>
      </p:sp>
    </p:spTree>
    <p:extLst>
      <p:ext uri="{BB962C8B-B14F-4D97-AF65-F5344CB8AC3E}">
        <p14:creationId xmlns:p14="http://schemas.microsoft.com/office/powerpoint/2010/main" val="344109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8201D4D-B758-4202-815B-E6EDBFEB2BB0}" type="slidenum">
              <a:rPr lang="zh-CN" altLang="en-US"/>
              <a:pPr>
                <a:defRPr/>
              </a:pPr>
              <a:t>‹#›</a:t>
            </a:fld>
            <a:endParaRPr lang="en-US" altLang="zh-CN"/>
          </a:p>
        </p:txBody>
      </p:sp>
    </p:spTree>
    <p:extLst>
      <p:ext uri="{BB962C8B-B14F-4D97-AF65-F5344CB8AC3E}">
        <p14:creationId xmlns:p14="http://schemas.microsoft.com/office/powerpoint/2010/main" val="160144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077758A-3141-4006-A7DD-6C4AE33ADA9F}" type="slidenum">
              <a:rPr lang="zh-CN" altLang="en-US"/>
              <a:pPr>
                <a:defRPr/>
              </a:pPr>
              <a:t>‹#›</a:t>
            </a:fld>
            <a:endParaRPr lang="en-US" altLang="zh-CN"/>
          </a:p>
        </p:txBody>
      </p:sp>
    </p:spTree>
    <p:extLst>
      <p:ext uri="{BB962C8B-B14F-4D97-AF65-F5344CB8AC3E}">
        <p14:creationId xmlns:p14="http://schemas.microsoft.com/office/powerpoint/2010/main" val="27928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375261A-18D5-415F-8D1A-D48116B244A6}" type="slidenum">
              <a:rPr lang="zh-CN" altLang="en-US"/>
              <a:pPr>
                <a:defRPr/>
              </a:pPr>
              <a:t>‹#›</a:t>
            </a:fld>
            <a:endParaRPr lang="en-US" altLang="zh-CN"/>
          </a:p>
        </p:txBody>
      </p:sp>
    </p:spTree>
    <p:extLst>
      <p:ext uri="{BB962C8B-B14F-4D97-AF65-F5344CB8AC3E}">
        <p14:creationId xmlns:p14="http://schemas.microsoft.com/office/powerpoint/2010/main" val="330828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B7DC4ED-156D-40BE-83E9-708755272DB3}" type="slidenum">
              <a:rPr lang="zh-CN" altLang="en-US"/>
              <a:pPr>
                <a:defRPr/>
              </a:pPr>
              <a:t>‹#›</a:t>
            </a:fld>
            <a:endParaRPr lang="en-US" altLang="zh-CN"/>
          </a:p>
        </p:txBody>
      </p:sp>
    </p:spTree>
    <p:extLst>
      <p:ext uri="{BB962C8B-B14F-4D97-AF65-F5344CB8AC3E}">
        <p14:creationId xmlns:p14="http://schemas.microsoft.com/office/powerpoint/2010/main" val="398291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92D191A-CAFC-43CE-8251-07E7CB5DB741}" type="slidenum">
              <a:rPr lang="zh-CN" altLang="en-US"/>
              <a:pPr>
                <a:defRPr/>
              </a:pPr>
              <a:t>‹#›</a:t>
            </a:fld>
            <a:endParaRPr lang="en-US" altLang="zh-CN"/>
          </a:p>
        </p:txBody>
      </p:sp>
    </p:spTree>
    <p:extLst>
      <p:ext uri="{BB962C8B-B14F-4D97-AF65-F5344CB8AC3E}">
        <p14:creationId xmlns:p14="http://schemas.microsoft.com/office/powerpoint/2010/main" val="114994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619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27" name="Rectangle 3"/>
          <p:cNvSpPr>
            <a:spLocks noChangeArrowheads="1"/>
          </p:cNvSpPr>
          <p:nvPr/>
        </p:nvSpPr>
        <p:spPr bwMode="auto">
          <a:xfrm>
            <a:off x="800100" y="1619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28" name="Rectangle 4"/>
          <p:cNvSpPr>
            <a:spLocks noChangeArrowheads="1"/>
          </p:cNvSpPr>
          <p:nvPr/>
        </p:nvSpPr>
        <p:spPr bwMode="auto">
          <a:xfrm>
            <a:off x="541338" y="5842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29" name="Rectangle 5"/>
          <p:cNvSpPr>
            <a:spLocks noChangeArrowheads="1"/>
          </p:cNvSpPr>
          <p:nvPr/>
        </p:nvSpPr>
        <p:spPr bwMode="auto">
          <a:xfrm>
            <a:off x="911225" y="5842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0" name="Rectangle 6"/>
          <p:cNvSpPr>
            <a:spLocks noChangeArrowheads="1"/>
          </p:cNvSpPr>
          <p:nvPr/>
        </p:nvSpPr>
        <p:spPr bwMode="auto">
          <a:xfrm>
            <a:off x="127000" y="51117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1" name="Rectangle 7"/>
          <p:cNvSpPr>
            <a:spLocks noChangeArrowheads="1"/>
          </p:cNvSpPr>
          <p:nvPr/>
        </p:nvSpPr>
        <p:spPr bwMode="auto">
          <a:xfrm>
            <a:off x="762000" y="539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2" name="Rectangle 8"/>
          <p:cNvSpPr>
            <a:spLocks noChangeArrowheads="1"/>
          </p:cNvSpPr>
          <p:nvPr/>
        </p:nvSpPr>
        <p:spPr bwMode="auto">
          <a:xfrm>
            <a:off x="442913" y="8445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b="0"/>
          </a:p>
        </p:txBody>
      </p:sp>
      <p:sp>
        <p:nvSpPr>
          <p:cNvPr id="1033" name="Rectangle 9"/>
          <p:cNvSpPr>
            <a:spLocks noGrp="1" noChangeArrowheads="1"/>
          </p:cNvSpPr>
          <p:nvPr>
            <p:ph type="title"/>
          </p:nvPr>
        </p:nvSpPr>
        <p:spPr bwMode="auto">
          <a:xfrm>
            <a:off x="1150938" y="53975"/>
            <a:ext cx="77930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sym typeface="Arial" panose="020B0604020202020204" pitchFamily="34" charset="0"/>
              </a:rPr>
              <a:t>单击此处编辑母版标题样式</a:t>
            </a:r>
          </a:p>
        </p:txBody>
      </p:sp>
      <p:sp>
        <p:nvSpPr>
          <p:cNvPr id="1034" name="Rectangle 10"/>
          <p:cNvSpPr>
            <a:spLocks noGrp="1" noChangeArrowheads="1"/>
          </p:cNvSpPr>
          <p:nvPr>
            <p:ph type="body" idx="1"/>
          </p:nvPr>
        </p:nvSpPr>
        <p:spPr bwMode="auto">
          <a:xfrm>
            <a:off x="161925" y="998538"/>
            <a:ext cx="87630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en-US" altLang="zh-CN"/>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en-US" altLang="zh-CN"/>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AD088C49-750D-4726-A2AB-F28A7F01177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4"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33"/>
                                        </p:tgtEl>
                                        <p:attrNameLst>
                                          <p:attrName>style.visibility</p:attrName>
                                        </p:attrNameLst>
                                      </p:cBhvr>
                                      <p:to>
                                        <p:strVal val="visible"/>
                                      </p:to>
                                    </p:set>
                                    <p:animEffect transition="in" filter="fade">
                                      <p:cBhvr>
                                        <p:cTn id="7" dur="1000">
                                          <p:stCondLst>
                                            <p:cond delay="0"/>
                                          </p:stCondLst>
                                        </p:cTn>
                                        <p:tgtEl>
                                          <p:spTgt spid="10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34">
                                            <p:txEl>
                                              <p:pRg st="0" end="0"/>
                                            </p:txEl>
                                          </p:spTgt>
                                        </p:tgtEl>
                                        <p:attrNameLst>
                                          <p:attrName>style.visibility</p:attrName>
                                        </p:attrNameLst>
                                      </p:cBhvr>
                                      <p:to>
                                        <p:strVal val="visible"/>
                                      </p:to>
                                    </p:set>
                                    <p:animEffect transition="in" filter="fade">
                                      <p:cBhvr>
                                        <p:cTn id="12" dur="500">
                                          <p:stCondLst>
                                            <p:cond delay="0"/>
                                          </p:stCondLst>
                                        </p:cTn>
                                        <p:tgtEl>
                                          <p:spTgt spid="10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034">
                                            <p:txEl>
                                              <p:pRg st="1" end="1"/>
                                            </p:txEl>
                                          </p:spTgt>
                                        </p:tgtEl>
                                        <p:attrNameLst>
                                          <p:attrName>style.visibility</p:attrName>
                                        </p:attrNameLst>
                                      </p:cBhvr>
                                      <p:to>
                                        <p:strVal val="visible"/>
                                      </p:to>
                                    </p:set>
                                    <p:animEffect transition="in" filter="fade">
                                      <p:cBhvr>
                                        <p:cTn id="17" dur="500">
                                          <p:stCondLst>
                                            <p:cond delay="0"/>
                                          </p:stCondLst>
                                        </p:cTn>
                                        <p:tgtEl>
                                          <p:spTgt spid="10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34">
                                            <p:txEl>
                                              <p:pRg st="2" end="2"/>
                                            </p:txEl>
                                          </p:spTgt>
                                        </p:tgtEl>
                                        <p:attrNameLst>
                                          <p:attrName>style.visibility</p:attrName>
                                        </p:attrNameLst>
                                      </p:cBhvr>
                                      <p:to>
                                        <p:strVal val="visible"/>
                                      </p:to>
                                    </p:set>
                                    <p:animEffect transition="in" filter="fade">
                                      <p:cBhvr>
                                        <p:cTn id="22" dur="500">
                                          <p:stCondLst>
                                            <p:cond delay="0"/>
                                          </p:stCondLst>
                                        </p:cTn>
                                        <p:tgtEl>
                                          <p:spTgt spid="10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034">
                                            <p:txEl>
                                              <p:pRg st="3" end="3"/>
                                            </p:txEl>
                                          </p:spTgt>
                                        </p:tgtEl>
                                        <p:attrNameLst>
                                          <p:attrName>style.visibility</p:attrName>
                                        </p:attrNameLst>
                                      </p:cBhvr>
                                      <p:to>
                                        <p:strVal val="visible"/>
                                      </p:to>
                                    </p:set>
                                    <p:animEffect transition="in" filter="fade">
                                      <p:cBhvr>
                                        <p:cTn id="27" dur="500">
                                          <p:stCondLst>
                                            <p:cond delay="0"/>
                                          </p:stCondLst>
                                        </p:cTn>
                                        <p:tgtEl>
                                          <p:spTgt spid="10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1034">
                                            <p:txEl>
                                              <p:pRg st="4" end="4"/>
                                            </p:txEl>
                                          </p:spTgt>
                                        </p:tgtEl>
                                        <p:attrNameLst>
                                          <p:attrName>style.visibility</p:attrName>
                                        </p:attrNameLst>
                                      </p:cBhvr>
                                      <p:to>
                                        <p:strVal val="visible"/>
                                      </p:to>
                                    </p:set>
                                    <p:animEffect transition="in" filter="fade">
                                      <p:cBhvr>
                                        <p:cTn id="32" dur="500">
                                          <p:stCondLst>
                                            <p:cond delay="0"/>
                                          </p:stCondLst>
                                        </p:cTn>
                                        <p:tgtEl>
                                          <p:spTgt spid="1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bldLvl="0" autoUpdateAnimBg="0"/>
      <p:bldP spid="1034" grpId="0" build="p" autoUpdateAnimBg="0">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2">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3">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4">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 lvl="5">
            <p:tnLst>
              <p:par>
                <p:cTn presetID="10" presetClass="entr" presetSubtype="0" fill="hold" nodeType="clickEffect">
                  <p:stCondLst>
                    <p:cond delay="0"/>
                  </p:stCondLst>
                  <p:iterate type="lt">
                    <p:tmPct val="10000"/>
                  </p:iterate>
                  <p:childTnLst>
                    <p:set>
                      <p:cBhvr>
                        <p:cTn dur="1" fill="hold">
                          <p:stCondLst>
                            <p:cond delay="0"/>
                          </p:stCondLst>
                        </p:cTn>
                        <p:tgtEl>
                          <p:spTgt spid="1034"/>
                        </p:tgtEl>
                        <p:attrNameLst>
                          <p:attrName>style.visibility</p:attrName>
                        </p:attrNameLst>
                      </p:cBhvr>
                      <p:to>
                        <p:strVal val="visible"/>
                      </p:to>
                    </p:set>
                    <p:animEffect transition="in" filter="fade">
                      <p:cBhvr>
                        <p:cTn dur="500">
                          <p:stCondLst>
                            <p:cond delay="0"/>
                          </p:stCondLst>
                        </p:cTn>
                        <p:tgtEl>
                          <p:spTgt spid="1034"/>
                        </p:tgtEl>
                      </p:cBhvr>
                    </p:animEffect>
                  </p:childTnLst>
                </p:cTn>
              </p:par>
            </p:tnLst>
          </p:tmpl>
        </p:tmplLst>
      </p:bldP>
    </p:bldLst>
  </p:timing>
  <p:txStyles>
    <p:titleStyle>
      <a:lvl1pPr marL="342900" indent="-342900" algn="l" rtl="0" eaLnBrk="0" fontAlgn="base" hangingPunct="0">
        <a:spcBef>
          <a:spcPct val="0"/>
        </a:spcBef>
        <a:spcAft>
          <a:spcPct val="0"/>
        </a:spcAft>
        <a:defRPr sz="3200" b="1">
          <a:solidFill>
            <a:schemeClr val="hlink"/>
          </a:solidFill>
          <a:latin typeface="+mj-lt"/>
          <a:ea typeface="+mj-ea"/>
          <a:cs typeface="+mj-cs"/>
          <a:sym typeface="Arial" panose="020B0604020202020204" pitchFamily="34" charset="0"/>
        </a:defRPr>
      </a:lvl1pPr>
      <a:lvl2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2pPr>
      <a:lvl3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3pPr>
      <a:lvl4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4pPr>
      <a:lvl5pPr marL="342900" indent="-342900" algn="l" rtl="0" eaLnBrk="0" fontAlgn="base" hangingPunct="0">
        <a:spcBef>
          <a:spcPct val="0"/>
        </a:spcBef>
        <a:spcAft>
          <a:spcPct val="0"/>
        </a:spcAft>
        <a:defRPr sz="3200" b="1">
          <a:solidFill>
            <a:schemeClr val="hlink"/>
          </a:solidFill>
          <a:latin typeface="Tahoma" pitchFamily="34" charset="0"/>
          <a:ea typeface="楷体_GB2312" pitchFamily="49" charset="-122"/>
          <a:sym typeface="Arial" panose="020B0604020202020204" pitchFamily="34" charset="0"/>
        </a:defRPr>
      </a:lvl5pPr>
      <a:lvl6pPr marL="8001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6pPr>
      <a:lvl7pPr marL="12573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7pPr>
      <a:lvl8pPr marL="17145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8pPr>
      <a:lvl9pPr marL="2171700" indent="-342900" algn="l" rtl="0" fontAlgn="base">
        <a:spcBef>
          <a:spcPct val="0"/>
        </a:spcBef>
        <a:spcAft>
          <a:spcPct val="0"/>
        </a:spcAft>
        <a:defRPr sz="3200" b="1">
          <a:solidFill>
            <a:schemeClr val="hlink"/>
          </a:solidFill>
          <a:latin typeface="Tahoma" pitchFamily="34" charset="0"/>
          <a:ea typeface="楷体_GB2312" pitchFamily="49" charset="-122"/>
          <a:sym typeface="Arial" charset="0"/>
        </a:defRPr>
      </a:lvl9pPr>
    </p:titleStyle>
    <p:bodyStyle>
      <a:lvl1pPr marL="342900" indent="-342900" algn="l" rtl="0" eaLnBrk="0" fontAlgn="base" hangingPunct="0">
        <a:lnSpc>
          <a:spcPct val="115000"/>
        </a:lnSpc>
        <a:spcBef>
          <a:spcPct val="0"/>
        </a:spcBef>
        <a:spcAft>
          <a:spcPct val="0"/>
        </a:spcAft>
        <a:buClr>
          <a:srgbClr val="0000CC"/>
        </a:buClr>
        <a:buSzPct val="90000"/>
        <a:buFont typeface="Wingdings" pitchFamily="2" charset="2"/>
        <a:buChar char="v"/>
        <a:defRPr sz="3200" b="1">
          <a:solidFill>
            <a:srgbClr val="0000CC"/>
          </a:solidFill>
          <a:latin typeface="+mn-lt"/>
          <a:ea typeface="+mn-ea"/>
          <a:cs typeface="+mn-cs"/>
        </a:defRPr>
      </a:lvl1pPr>
      <a:lvl2pPr marL="742950" indent="-285750" algn="l" rtl="0" eaLnBrk="0" fontAlgn="base" hangingPunct="0">
        <a:lnSpc>
          <a:spcPct val="115000"/>
        </a:lnSpc>
        <a:spcBef>
          <a:spcPct val="0"/>
        </a:spcBef>
        <a:spcAft>
          <a:spcPct val="0"/>
        </a:spcAft>
        <a:buClr>
          <a:schemeClr val="tx1"/>
        </a:buClr>
        <a:buSzPct val="95000"/>
        <a:buFont typeface="Symbol" pitchFamily="18" charset="2"/>
        <a:buChar char="*"/>
        <a:defRPr sz="3200" b="1">
          <a:solidFill>
            <a:schemeClr val="tx1"/>
          </a:solidFill>
          <a:latin typeface="+mn-lt"/>
          <a:ea typeface="+mn-ea"/>
        </a:defRPr>
      </a:lvl2pPr>
      <a:lvl3pPr marL="1143000" indent="-228600" algn="l" rtl="0" eaLnBrk="0" fontAlgn="base" hangingPunct="0">
        <a:lnSpc>
          <a:spcPct val="115000"/>
        </a:lnSpc>
        <a:spcBef>
          <a:spcPct val="0"/>
        </a:spcBef>
        <a:spcAft>
          <a:spcPct val="0"/>
        </a:spcAft>
        <a:buClr>
          <a:schemeClr val="folHlink"/>
        </a:buClr>
        <a:buSzPct val="85000"/>
        <a:buChar char="•"/>
        <a:defRPr sz="3200" b="1">
          <a:solidFill>
            <a:srgbClr val="0000CC"/>
          </a:solidFill>
          <a:latin typeface="+mn-lt"/>
          <a:ea typeface="+mn-ea"/>
        </a:defRPr>
      </a:lvl3pPr>
      <a:lvl4pPr marL="1600200" indent="-228600" algn="l" rtl="0" eaLnBrk="0" fontAlgn="base" hangingPunct="0">
        <a:lnSpc>
          <a:spcPct val="115000"/>
        </a:lnSpc>
        <a:spcBef>
          <a:spcPct val="0"/>
        </a:spcBef>
        <a:spcAft>
          <a:spcPct val="0"/>
        </a:spcAft>
        <a:buClr>
          <a:schemeClr val="accent2"/>
        </a:buClr>
        <a:buSzPct val="55000"/>
        <a:buFont typeface="Wingdings" pitchFamily="2" charset="2"/>
        <a:buChar char="n"/>
        <a:defRPr sz="3200" b="1">
          <a:solidFill>
            <a:schemeClr val="tx1"/>
          </a:solidFill>
          <a:latin typeface="+mn-lt"/>
          <a:ea typeface="+mn-ea"/>
        </a:defRPr>
      </a:lvl4pPr>
      <a:lvl5pPr marL="2057400" indent="-228600" algn="l" rtl="0" eaLnBrk="0" fontAlgn="base" hangingPunct="0">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5pPr>
      <a:lvl6pPr marL="25146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6pPr>
      <a:lvl7pPr marL="29718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7pPr>
      <a:lvl8pPr marL="34290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8pPr>
      <a:lvl9pPr marL="3886200" indent="-228600" algn="l" rtl="0" fontAlgn="base">
        <a:lnSpc>
          <a:spcPct val="115000"/>
        </a:lnSpc>
        <a:spcBef>
          <a:spcPct val="0"/>
        </a:spcBef>
        <a:spcAft>
          <a:spcPct val="0"/>
        </a:spcAft>
        <a:buClr>
          <a:schemeClr val="accent1"/>
        </a:buClr>
        <a:buSzPct val="50000"/>
        <a:buFont typeface="Wingdings" pitchFamily="2" charset="2"/>
        <a:buChar char="n"/>
        <a:defRPr sz="3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p:txBody>
          <a:bodyPr/>
          <a:lstStyle/>
          <a:p>
            <a:pPr marL="609600" indent="-609600" eaLnBrk="1" hangingPunct="1">
              <a:lnSpc>
                <a:spcPct val="105000"/>
              </a:lnSpc>
              <a:buClr>
                <a:schemeClr val="folHlink"/>
              </a:buClr>
            </a:pPr>
            <a:r>
              <a:rPr lang="zh-CN" altLang="en-US" smtClean="0">
                <a:latin typeface="Times New Roman" panose="02020603050405020304" pitchFamily="18" charset="0"/>
              </a:rPr>
              <a:t>存储管理方法</a:t>
            </a:r>
          </a:p>
          <a:p>
            <a:pPr marL="1066800" lvl="1" indent="-609600" eaLnBrk="1" hangingPunct="1">
              <a:lnSpc>
                <a:spcPct val="105000"/>
              </a:lnSpc>
              <a:buClr>
                <a:schemeClr val="folHlink"/>
              </a:buClr>
              <a:buSzPct val="115000"/>
              <a:buFontTx/>
              <a:buChar char="•"/>
            </a:pPr>
            <a:r>
              <a:rPr lang="zh-CN" altLang="en-US" smtClean="0">
                <a:solidFill>
                  <a:schemeClr val="hlink"/>
                </a:solidFill>
                <a:latin typeface="Times New Roman" panose="02020603050405020304" pitchFamily="18" charset="0"/>
              </a:rPr>
              <a:t>不事先</a:t>
            </a:r>
            <a:r>
              <a:rPr lang="zh-CN" altLang="en-US" smtClean="0">
                <a:latin typeface="Times New Roman" panose="02020603050405020304" pitchFamily="18" charset="0"/>
              </a:rPr>
              <a:t>将内存</a:t>
            </a:r>
            <a:r>
              <a:rPr lang="zh-CN" altLang="en-US" smtClean="0">
                <a:solidFill>
                  <a:schemeClr val="hlink"/>
                </a:solidFill>
                <a:latin typeface="Times New Roman" panose="02020603050405020304" pitchFamily="18" charset="0"/>
              </a:rPr>
              <a:t>划分</a:t>
            </a:r>
            <a:r>
              <a:rPr lang="zh-CN" altLang="en-US" smtClean="0">
                <a:latin typeface="Times New Roman" panose="02020603050405020304" pitchFamily="18" charset="0"/>
              </a:rPr>
              <a:t>成一块块的分区，而是在</a:t>
            </a:r>
            <a:r>
              <a:rPr lang="zh-CN" altLang="en-US" smtClean="0">
                <a:solidFill>
                  <a:schemeClr val="hlink"/>
                </a:solidFill>
                <a:latin typeface="Times New Roman" panose="02020603050405020304" pitchFamily="18" charset="0"/>
              </a:rPr>
              <a:t>作业进入内存时</a:t>
            </a:r>
            <a:r>
              <a:rPr lang="zh-CN" altLang="en-US" smtClean="0">
                <a:latin typeface="Times New Roman" panose="02020603050405020304" pitchFamily="18" charset="0"/>
              </a:rPr>
              <a:t>，</a:t>
            </a:r>
            <a:r>
              <a:rPr lang="zh-CN" altLang="en-US" smtClean="0">
                <a:solidFill>
                  <a:schemeClr val="hlink"/>
                </a:solidFill>
                <a:latin typeface="Times New Roman" panose="02020603050405020304" pitchFamily="18" charset="0"/>
              </a:rPr>
              <a:t>根据作业的大小动态地建立分区</a:t>
            </a:r>
            <a:r>
              <a:rPr lang="zh-CN" altLang="en-US" smtClean="0">
                <a:latin typeface="Times New Roman" panose="02020603050405020304" pitchFamily="18" charset="0"/>
              </a:rPr>
              <a:t>，并使分区的大小正好适应作业需要。</a:t>
            </a:r>
          </a:p>
          <a:p>
            <a:pPr marL="1066800" lvl="1" indent="-609600" eaLnBrk="1" hangingPunct="1">
              <a:lnSpc>
                <a:spcPct val="105000"/>
              </a:lnSpc>
              <a:buClr>
                <a:schemeClr val="folHlink"/>
              </a:buClr>
              <a:buSzPct val="115000"/>
              <a:buFontTx/>
              <a:buChar char="•"/>
            </a:pPr>
            <a:r>
              <a:rPr lang="zh-CN" altLang="en-US" smtClean="0">
                <a:latin typeface="Times New Roman" panose="02020603050405020304" pitchFamily="18" charset="0"/>
              </a:rPr>
              <a:t>系统中</a:t>
            </a:r>
            <a:r>
              <a:rPr lang="zh-CN" altLang="en-US" smtClean="0">
                <a:solidFill>
                  <a:srgbClr val="800000"/>
                </a:solidFill>
                <a:latin typeface="Times New Roman" panose="02020603050405020304" pitchFamily="18" charset="0"/>
              </a:rPr>
              <a:t>分区的大小和个数目是可变</a:t>
            </a:r>
            <a:r>
              <a:rPr lang="zh-CN" altLang="en-US" smtClean="0">
                <a:latin typeface="Times New Roman" panose="02020603050405020304" pitchFamily="18" charset="0"/>
              </a:rPr>
              <a:t>的。  </a:t>
            </a:r>
          </a:p>
          <a:p>
            <a:pPr marL="609600" indent="-609600" eaLnBrk="1" hangingPunct="1">
              <a:lnSpc>
                <a:spcPct val="105000"/>
              </a:lnSpc>
              <a:buClr>
                <a:schemeClr val="folHlink"/>
              </a:buClr>
            </a:pPr>
            <a:r>
              <a:rPr lang="zh-CN" altLang="en-US" smtClean="0">
                <a:latin typeface="Times New Roman" panose="02020603050405020304" pitchFamily="18" charset="0"/>
              </a:rPr>
              <a:t>主要特点</a:t>
            </a:r>
          </a:p>
          <a:p>
            <a:pPr marL="1066800" lvl="1" indent="-609600" eaLnBrk="1" hangingPunct="1">
              <a:lnSpc>
                <a:spcPct val="105000"/>
              </a:lnSpc>
              <a:buClr>
                <a:schemeClr val="folHlink"/>
              </a:buClr>
              <a:buFont typeface="Wingdings" panose="05000000000000000000" pitchFamily="2" charset="2"/>
              <a:buAutoNum type="circleNumDbPlain"/>
            </a:pPr>
            <a:r>
              <a:rPr lang="zh-CN" altLang="en-US" smtClean="0">
                <a:latin typeface="Times New Roman" panose="02020603050405020304" pitchFamily="18" charset="0"/>
              </a:rPr>
              <a:t>没有内碎片，提高了主存利用率</a:t>
            </a:r>
          </a:p>
          <a:p>
            <a:pPr marL="1066800" lvl="1" indent="-609600" eaLnBrk="1" hangingPunct="1">
              <a:lnSpc>
                <a:spcPct val="105000"/>
              </a:lnSpc>
              <a:buClr>
                <a:schemeClr val="folHlink"/>
              </a:buClr>
              <a:buFont typeface="Wingdings" panose="05000000000000000000" pitchFamily="2" charset="2"/>
              <a:buAutoNum type="circleNumDbPlain"/>
            </a:pPr>
            <a:r>
              <a:rPr lang="zh-CN" altLang="en-US" smtClean="0">
                <a:latin typeface="Times New Roman" panose="02020603050405020304" pitchFamily="18" charset="0"/>
              </a:rPr>
              <a:t>存在外碎片。</a:t>
            </a:r>
          </a:p>
          <a:p>
            <a:pPr marL="1066800" lvl="1" indent="-609600" eaLnBrk="1" hangingPunct="1">
              <a:lnSpc>
                <a:spcPct val="105000"/>
              </a:lnSpc>
              <a:buClr>
                <a:schemeClr val="folHlink"/>
              </a:buClr>
              <a:buFont typeface="Wingdings" panose="05000000000000000000" pitchFamily="2" charset="2"/>
              <a:buAutoNum type="circleNumDbPlain"/>
            </a:pPr>
            <a:r>
              <a:rPr lang="zh-CN" altLang="en-US" smtClean="0">
                <a:latin typeface="Times New Roman" panose="02020603050405020304" pitchFamily="18" charset="0"/>
              </a:rPr>
              <a:t>支持多道程序设计且不限制道数。</a:t>
            </a:r>
          </a:p>
        </p:txBody>
      </p:sp>
      <p:sp>
        <p:nvSpPr>
          <p:cNvPr id="44035" name="Rectangle 3"/>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r>
              <a:rPr lang="en-US" altLang="zh-CN" smtClean="0">
                <a:latin typeface="华文隶书" panose="02010800040101010101" pitchFamily="2" charset="-122"/>
              </a:rPr>
              <a:t>(</a:t>
            </a:r>
            <a:r>
              <a:rPr lang="zh-CN" altLang="en-US" smtClean="0">
                <a:latin typeface="华文隶书" panose="02010800040101010101" pitchFamily="2" charset="-122"/>
              </a:rPr>
              <a:t>多道作业可变分区</a:t>
            </a:r>
            <a:r>
              <a:rPr lang="en-US" altLang="zh-CN" smtClean="0">
                <a:latin typeface="华文隶书" panose="02010800040101010101" pitchFamily="2" charset="-122"/>
              </a:rPr>
              <a:t>)</a:t>
            </a:r>
            <a:endParaRPr lang="zh-CN" altLang="en-US" smtClean="0">
              <a:latin typeface="华文隶书"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77" name="Group 33"/>
          <p:cNvGraphicFramePr>
            <a:graphicFrameLocks noGrp="1"/>
          </p:cNvGraphicFramePr>
          <p:nvPr/>
        </p:nvGraphicFramePr>
        <p:xfrm>
          <a:off x="4251325" y="973138"/>
          <a:ext cx="4325938" cy="2911475"/>
        </p:xfrm>
        <a:graphic>
          <a:graphicData uri="http://schemas.openxmlformats.org/drawingml/2006/table">
            <a:tbl>
              <a:tblPr/>
              <a:tblGrid>
                <a:gridCol w="1338263"/>
                <a:gridCol w="1490662"/>
                <a:gridCol w="1497013"/>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72" name="Text Box 28"/>
          <p:cNvSpPr txBox="1">
            <a:spLocks noChangeArrowheads="1"/>
          </p:cNvSpPr>
          <p:nvPr/>
        </p:nvSpPr>
        <p:spPr bwMode="auto">
          <a:xfrm>
            <a:off x="4860925" y="501650"/>
            <a:ext cx="2965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t>空闲分区表</a:t>
            </a:r>
          </a:p>
        </p:txBody>
      </p:sp>
      <p:sp>
        <p:nvSpPr>
          <p:cNvPr id="31773" name="Text Box 29"/>
          <p:cNvSpPr txBox="1">
            <a:spLocks noChangeArrowheads="1"/>
          </p:cNvSpPr>
          <p:nvPr/>
        </p:nvSpPr>
        <p:spPr bwMode="auto">
          <a:xfrm>
            <a:off x="206375" y="3802063"/>
            <a:ext cx="8685213"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r>
              <a:rPr lang="zh-CN" altLang="en-US" sz="2800">
                <a:solidFill>
                  <a:schemeClr val="hlink"/>
                </a:solidFill>
                <a:latin typeface="Times New Roman" panose="02020603050405020304" pitchFamily="18" charset="0"/>
              </a:rPr>
              <a:t>解：</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100k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3</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20k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160K</a:t>
            </a:r>
            <a:r>
              <a:rPr lang="zh-CN" altLang="en-US" sz="2800">
                <a:solidFill>
                  <a:schemeClr val="tx1"/>
                </a:solidFill>
                <a:latin typeface="Times New Roman" panose="02020603050405020304" pitchFamily="18" charset="0"/>
              </a:rPr>
              <a:t>；</a:t>
            </a:r>
          </a:p>
          <a:p>
            <a:pPr eaLnBrk="1" hangingPunct="1">
              <a:lnSpc>
                <a:spcPct val="110000"/>
              </a:lnSpc>
              <a:buClrTx/>
              <a:buSzTx/>
              <a:buFontTx/>
              <a:buNone/>
            </a:pPr>
            <a:r>
              <a:rPr lang="zh-CN" altLang="en-US" sz="2800">
                <a:solidFill>
                  <a:schemeClr val="tx1"/>
                </a:solidFill>
                <a:latin typeface="Times New Roman" panose="02020603050405020304" pitchFamily="18" charset="0"/>
              </a:rPr>
              <a:t>    </a:t>
            </a: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30k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4</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301k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210K </a:t>
            </a:r>
            <a:r>
              <a:rPr lang="zh-CN" altLang="en-US" sz="2800">
                <a:solidFill>
                  <a:schemeClr val="tx1"/>
                </a:solidFill>
                <a:latin typeface="Times New Roman" panose="02020603050405020304" pitchFamily="18" charset="0"/>
              </a:rPr>
              <a:t>；</a:t>
            </a:r>
          </a:p>
          <a:p>
            <a:pPr eaLnBrk="1" hangingPunct="1">
              <a:lnSpc>
                <a:spcPct val="110000"/>
              </a:lnSpc>
              <a:buClrTx/>
              <a:buSzTx/>
              <a:buFontTx/>
              <a:buNone/>
            </a:pPr>
            <a:r>
              <a:rPr lang="zh-CN" altLang="en-US" sz="2800">
                <a:solidFill>
                  <a:schemeClr val="tx1"/>
                </a:solidFill>
                <a:latin typeface="Times New Roman" panose="02020603050405020304" pitchFamily="18" charset="0"/>
              </a:rPr>
              <a:t>     </a:t>
            </a: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7k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4(</a:t>
            </a:r>
            <a:r>
              <a:rPr lang="zh-CN" altLang="en-US" sz="2800">
                <a:solidFill>
                  <a:schemeClr val="tx1"/>
                </a:solidFill>
                <a:latin typeface="Times New Roman" panose="02020603050405020304" pitchFamily="18" charset="0"/>
              </a:rPr>
              <a:t>新</a:t>
            </a:r>
            <a:r>
              <a:rPr lang="en-US" altLang="zh-CN" sz="28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294k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217K</a:t>
            </a:r>
            <a:r>
              <a:rPr lang="zh-CN" altLang="en-US" sz="2800">
                <a:solidFill>
                  <a:schemeClr val="tx1"/>
                </a:solidFill>
                <a:latin typeface="Times New Roman" panose="02020603050405020304" pitchFamily="18" charset="0"/>
              </a:rPr>
              <a:t>。</a:t>
            </a:r>
          </a:p>
        </p:txBody>
      </p:sp>
      <p:sp>
        <p:nvSpPr>
          <p:cNvPr id="31774" name="Text Box 30"/>
          <p:cNvSpPr txBox="1">
            <a:spLocks noChangeArrowheads="1"/>
          </p:cNvSpPr>
          <p:nvPr/>
        </p:nvSpPr>
        <p:spPr bwMode="auto">
          <a:xfrm>
            <a:off x="71438" y="708025"/>
            <a:ext cx="40957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例 ：</a:t>
            </a:r>
            <a:r>
              <a:rPr lang="zh-CN" altLang="en-US" sz="2800">
                <a:solidFill>
                  <a:schemeClr val="tx1"/>
                </a:solidFill>
                <a:latin typeface="Times New Roman" panose="02020603050405020304" pitchFamily="18" charset="0"/>
              </a:rPr>
              <a:t>系统中的空闲分区表如下，现有三个作业分配申请内存空间</a:t>
            </a:r>
            <a:r>
              <a:rPr lang="en-US" altLang="zh-CN" sz="2800">
                <a:solidFill>
                  <a:schemeClr val="tx1"/>
                </a:solidFill>
                <a:latin typeface="Times New Roman" panose="02020603050405020304" pitchFamily="18" charset="0"/>
              </a:rPr>
              <a:t>100K</a:t>
            </a:r>
            <a:r>
              <a:rPr lang="zh-CN" altLang="en-US" sz="2800">
                <a:solidFill>
                  <a:schemeClr val="tx1"/>
                </a:solidFill>
                <a:latin typeface="Times New Roman" panose="02020603050405020304" pitchFamily="18" charset="0"/>
              </a:rPr>
              <a:t>、</a:t>
            </a:r>
            <a:r>
              <a:rPr lang="en-US" altLang="zh-CN" sz="2800">
                <a:solidFill>
                  <a:schemeClr val="tx1"/>
                </a:solidFill>
                <a:latin typeface="Times New Roman" panose="02020603050405020304" pitchFamily="18" charset="0"/>
              </a:rPr>
              <a:t>30K</a:t>
            </a:r>
            <a:r>
              <a:rPr lang="zh-CN" altLang="en-US" sz="2800">
                <a:solidFill>
                  <a:schemeClr val="tx1"/>
                </a:solidFill>
                <a:latin typeface="Times New Roman" panose="02020603050405020304" pitchFamily="18" charset="0"/>
              </a:rPr>
              <a:t>及</a:t>
            </a:r>
            <a:r>
              <a:rPr lang="en-US" altLang="zh-CN" sz="2800">
                <a:solidFill>
                  <a:schemeClr val="tx1"/>
                </a:solidFill>
                <a:latin typeface="Times New Roman" panose="02020603050405020304" pitchFamily="18" charset="0"/>
              </a:rPr>
              <a:t>7K</a:t>
            </a:r>
            <a:r>
              <a:rPr lang="zh-CN" altLang="en-US" sz="2800">
                <a:solidFill>
                  <a:schemeClr val="tx1"/>
                </a:solidFill>
                <a:latin typeface="Times New Roman" panose="02020603050405020304" pitchFamily="18" charset="0"/>
              </a:rPr>
              <a:t>。给出按循环首次适应算法的内存分配情况及分配后空闲分区表。</a:t>
            </a:r>
          </a:p>
        </p:txBody>
      </p:sp>
      <p:sp>
        <p:nvSpPr>
          <p:cNvPr id="61471" name="Rectangle 34"/>
          <p:cNvSpPr>
            <a:spLocks noChangeArrowheads="1"/>
          </p:cNvSpPr>
          <p:nvPr/>
        </p:nvSpPr>
        <p:spPr bwMode="auto">
          <a:xfrm>
            <a:off x="296863" y="71438"/>
            <a:ext cx="675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
                <a:schemeClr val="hlink"/>
              </a:buClr>
              <a:buSzTx/>
              <a:buFontTx/>
              <a:buAutoNum type="circleNumDbPlain" startAt="2"/>
            </a:pPr>
            <a:r>
              <a:rPr lang="zh-CN" altLang="en-US">
                <a:latin typeface="华文隶书" panose="02010800040101010101" pitchFamily="2" charset="-122"/>
              </a:rPr>
              <a:t>循环首次适应算法</a:t>
            </a:r>
            <a:r>
              <a:rPr lang="en-US" altLang="zh-CN">
                <a:latin typeface="华文隶书" panose="02010800040101010101" pitchFamily="2" charset="-122"/>
              </a:rPr>
              <a:t>(</a:t>
            </a:r>
            <a:r>
              <a:rPr lang="zh-CN" altLang="en-US">
                <a:latin typeface="华文隶书" panose="02010800040101010101" pitchFamily="2" charset="-122"/>
              </a:rPr>
              <a:t>下次适应算法</a:t>
            </a:r>
            <a:r>
              <a:rPr lang="en-US" altLang="zh-CN">
                <a:latin typeface="华文隶书" panose="02010800040101010101" pitchFamily="2" charset="-122"/>
              </a:rPr>
              <a:t>)</a:t>
            </a:r>
            <a:endParaRPr lang="zh-CN" altLang="en-US">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74"/>
                                        </p:tgtEl>
                                        <p:attrNameLst>
                                          <p:attrName>style.visibility</p:attrName>
                                        </p:attrNameLst>
                                      </p:cBhvr>
                                      <p:to>
                                        <p:strVal val="visible"/>
                                      </p:to>
                                    </p:set>
                                    <p:animEffect transition="in" filter="dissolve">
                                      <p:cBhvr>
                                        <p:cTn id="7" dur="500"/>
                                        <p:tgtEl>
                                          <p:spTgt spid="317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72"/>
                                        </p:tgtEl>
                                        <p:attrNameLst>
                                          <p:attrName>style.visibility</p:attrName>
                                        </p:attrNameLst>
                                      </p:cBhvr>
                                      <p:to>
                                        <p:strVal val="visible"/>
                                      </p:to>
                                    </p:set>
                                    <p:animEffect transition="in" filter="dissolve">
                                      <p:cBhvr>
                                        <p:cTn id="10" dur="500"/>
                                        <p:tgtEl>
                                          <p:spTgt spid="31772"/>
                                        </p:tgtEl>
                                      </p:cBhvr>
                                    </p:animEffect>
                                  </p:childTnLst>
                                </p:cTn>
                              </p:par>
                              <p:par>
                                <p:cTn id="11" presetID="9" presetClass="entr" presetSubtype="0" fill="hold" nodeType="withEffect">
                                  <p:stCondLst>
                                    <p:cond delay="0"/>
                                  </p:stCondLst>
                                  <p:childTnLst>
                                    <p:set>
                                      <p:cBhvr>
                                        <p:cTn id="12" dur="1" fill="hold">
                                          <p:stCondLst>
                                            <p:cond delay="0"/>
                                          </p:stCondLst>
                                        </p:cTn>
                                        <p:tgtEl>
                                          <p:spTgt spid="31777"/>
                                        </p:tgtEl>
                                        <p:attrNameLst>
                                          <p:attrName>style.visibility</p:attrName>
                                        </p:attrNameLst>
                                      </p:cBhvr>
                                      <p:to>
                                        <p:strVal val="visible"/>
                                      </p:to>
                                    </p:set>
                                    <p:animEffect transition="in" filter="dissolve">
                                      <p:cBhvr>
                                        <p:cTn id="13" dur="500"/>
                                        <p:tgtEl>
                                          <p:spTgt spid="317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31773">
                                            <p:txEl>
                                              <p:pRg st="0" end="0"/>
                                            </p:txEl>
                                          </p:spTgt>
                                        </p:tgtEl>
                                        <p:attrNameLst>
                                          <p:attrName>style.visibility</p:attrName>
                                        </p:attrNameLst>
                                      </p:cBhvr>
                                      <p:to>
                                        <p:strVal val="visible"/>
                                      </p:to>
                                    </p:set>
                                    <p:anim calcmode="discrete" valueType="clr">
                                      <p:cBhvr override="childStyle">
                                        <p:cTn id="18" dur="80"/>
                                        <p:tgtEl>
                                          <p:spTgt spid="3177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31773">
                                            <p:txEl>
                                              <p:pRg st="0" end="0"/>
                                            </p:txEl>
                                          </p:spTgt>
                                        </p:tgtEl>
                                        <p:attrNameLst>
                                          <p:attrName>fillcolor</p:attrName>
                                        </p:attrNameLst>
                                      </p:cBhvr>
                                      <p:tavLst>
                                        <p:tav tm="0">
                                          <p:val>
                                            <p:clrVal>
                                              <a:schemeClr val="accent2"/>
                                            </p:clrVal>
                                          </p:val>
                                        </p:tav>
                                        <p:tav tm="50000">
                                          <p:val>
                                            <p:clrVal>
                                              <a:schemeClr val="hlink"/>
                                            </p:clrVal>
                                          </p:val>
                                        </p:tav>
                                      </p:tavLst>
                                    </p:anim>
                                    <p:set>
                                      <p:cBhvr>
                                        <p:cTn id="20" dur="80"/>
                                        <p:tgtEl>
                                          <p:spTgt spid="31773">
                                            <p:txEl>
                                              <p:pRg st="0" end="0"/>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31773">
                                            <p:txEl>
                                              <p:pRg st="1" end="1"/>
                                            </p:txEl>
                                          </p:spTgt>
                                        </p:tgtEl>
                                        <p:attrNameLst>
                                          <p:attrName>style.visibility</p:attrName>
                                        </p:attrNameLst>
                                      </p:cBhvr>
                                      <p:to>
                                        <p:strVal val="visible"/>
                                      </p:to>
                                    </p:set>
                                    <p:anim calcmode="discrete" valueType="clr">
                                      <p:cBhvr override="childStyle">
                                        <p:cTn id="25" dur="80"/>
                                        <p:tgtEl>
                                          <p:spTgt spid="3177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1773">
                                            <p:txEl>
                                              <p:pRg st="1" end="1"/>
                                            </p:txEl>
                                          </p:spTgt>
                                        </p:tgtEl>
                                        <p:attrNameLst>
                                          <p:attrName>fillcolor</p:attrName>
                                        </p:attrNameLst>
                                      </p:cBhvr>
                                      <p:tavLst>
                                        <p:tav tm="0">
                                          <p:val>
                                            <p:clrVal>
                                              <a:schemeClr val="accent2"/>
                                            </p:clrVal>
                                          </p:val>
                                        </p:tav>
                                        <p:tav tm="50000">
                                          <p:val>
                                            <p:clrVal>
                                              <a:schemeClr val="hlink"/>
                                            </p:clrVal>
                                          </p:val>
                                        </p:tav>
                                      </p:tavLst>
                                    </p:anim>
                                    <p:set>
                                      <p:cBhvr>
                                        <p:cTn id="27" dur="80"/>
                                        <p:tgtEl>
                                          <p:spTgt spid="31773">
                                            <p:txEl>
                                              <p:pRg st="1" end="1"/>
                                            </p:txEl>
                                          </p:spTgt>
                                        </p:tgtEl>
                                        <p:attrNameLst>
                                          <p:attrName>fill.type</p:attrName>
                                        </p:attrNameLst>
                                      </p:cBhvr>
                                      <p:to>
                                        <p:strVal val="solid"/>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31773">
                                            <p:txEl>
                                              <p:pRg st="2" end="2"/>
                                            </p:txEl>
                                          </p:spTgt>
                                        </p:tgtEl>
                                        <p:attrNameLst>
                                          <p:attrName>style.visibility</p:attrName>
                                        </p:attrNameLst>
                                      </p:cBhvr>
                                      <p:to>
                                        <p:strVal val="visible"/>
                                      </p:to>
                                    </p:set>
                                    <p:anim calcmode="discrete" valueType="clr">
                                      <p:cBhvr override="childStyle">
                                        <p:cTn id="32" dur="80"/>
                                        <p:tgtEl>
                                          <p:spTgt spid="3177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31773">
                                            <p:txEl>
                                              <p:pRg st="2" end="2"/>
                                            </p:txEl>
                                          </p:spTgt>
                                        </p:tgtEl>
                                        <p:attrNameLst>
                                          <p:attrName>fillcolor</p:attrName>
                                        </p:attrNameLst>
                                      </p:cBhvr>
                                      <p:tavLst>
                                        <p:tav tm="0">
                                          <p:val>
                                            <p:clrVal>
                                              <a:schemeClr val="accent2"/>
                                            </p:clrVal>
                                          </p:val>
                                        </p:tav>
                                        <p:tav tm="50000">
                                          <p:val>
                                            <p:clrVal>
                                              <a:schemeClr val="hlink"/>
                                            </p:clrVal>
                                          </p:val>
                                        </p:tav>
                                      </p:tavLst>
                                    </p:anim>
                                    <p:set>
                                      <p:cBhvr>
                                        <p:cTn id="34" dur="80"/>
                                        <p:tgtEl>
                                          <p:spTgt spid="3177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2" grpId="0"/>
      <p:bldP spid="31773" grpId="0" build="p"/>
      <p:bldP spid="3177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2818" name="Group 50"/>
          <p:cNvGraphicFramePr>
            <a:graphicFrameLocks noGrp="1"/>
          </p:cNvGraphicFramePr>
          <p:nvPr/>
        </p:nvGraphicFramePr>
        <p:xfrm>
          <a:off x="4572000" y="1447800"/>
          <a:ext cx="4113213" cy="2911475"/>
        </p:xfrm>
        <a:graphic>
          <a:graphicData uri="http://schemas.openxmlformats.org/drawingml/2006/table">
            <a:tbl>
              <a:tblPr/>
              <a:tblGrid>
                <a:gridCol w="1271588"/>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294k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217k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16" name="Text Box 28"/>
          <p:cNvSpPr txBox="1">
            <a:spLocks noChangeArrowheads="1"/>
          </p:cNvSpPr>
          <p:nvPr/>
        </p:nvSpPr>
        <p:spPr bwMode="auto">
          <a:xfrm>
            <a:off x="4419600" y="9906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000">
                <a:solidFill>
                  <a:schemeClr val="tx1"/>
                </a:solidFill>
              </a:rPr>
              <a:t>(2)</a:t>
            </a:r>
            <a:r>
              <a:rPr lang="zh-CN" altLang="en-US" sz="2000">
                <a:solidFill>
                  <a:schemeClr val="tx1"/>
                </a:solidFill>
              </a:rPr>
              <a:t>该算法分配后的空闲分区表</a:t>
            </a:r>
          </a:p>
        </p:txBody>
      </p:sp>
      <p:sp>
        <p:nvSpPr>
          <p:cNvPr id="63517" name="Text Box 29"/>
          <p:cNvSpPr txBox="1">
            <a:spLocks noChangeArrowheads="1"/>
          </p:cNvSpPr>
          <p:nvPr/>
        </p:nvSpPr>
        <p:spPr bwMode="auto">
          <a:xfrm>
            <a:off x="2867025" y="2895600"/>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32799" name="Rectangle 31"/>
          <p:cNvSpPr>
            <a:spLocks noChangeArrowheads="1"/>
          </p:cNvSpPr>
          <p:nvPr/>
        </p:nvSpPr>
        <p:spPr bwMode="auto">
          <a:xfrm>
            <a:off x="225425" y="4508500"/>
            <a:ext cx="862171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
                <a:srgbClr val="FF0066"/>
              </a:buClr>
              <a:buSzPct val="105000"/>
            </a:pPr>
            <a:r>
              <a:rPr lang="zh-CN" altLang="en-US">
                <a:solidFill>
                  <a:schemeClr val="hlink"/>
                </a:solidFill>
                <a:sym typeface="Arial" panose="020B0604020202020204" pitchFamily="34" charset="0"/>
              </a:rPr>
              <a:t>循环首次适应算法的</a:t>
            </a:r>
            <a:r>
              <a:rPr lang="zh-CN" altLang="en-US">
                <a:solidFill>
                  <a:schemeClr val="hlink"/>
                </a:solidFill>
                <a:latin typeface="Times New Roman" panose="02020603050405020304" pitchFamily="18" charset="0"/>
              </a:rPr>
              <a:t>特点</a:t>
            </a:r>
          </a:p>
          <a:p>
            <a:pPr eaLnBrk="1" hangingPunct="1">
              <a:buClr>
                <a:srgbClr val="FF0066"/>
              </a:buClr>
              <a:buSzPct val="105000"/>
              <a:buFont typeface="Wingdings" panose="05000000000000000000" pitchFamily="2" charset="2"/>
              <a:buNone/>
            </a:pPr>
            <a:r>
              <a:rPr lang="zh-CN" altLang="en-US" sz="2800">
                <a:solidFill>
                  <a:schemeClr val="tx1"/>
                </a:solidFill>
                <a:latin typeface="Times New Roman" panose="02020603050405020304" pitchFamily="18" charset="0"/>
              </a:rPr>
              <a:t>        </a:t>
            </a:r>
            <a:r>
              <a:rPr lang="zh-CN" altLang="en-US" sz="3000">
                <a:latin typeface="Times New Roman" panose="02020603050405020304" pitchFamily="18" charset="0"/>
              </a:rPr>
              <a:t>使存储空间的利用更加均衡，不致使小的空闲区集中在存储区的一端，但这会导致缺乏大的空闲分区。</a:t>
            </a:r>
          </a:p>
        </p:txBody>
      </p:sp>
      <p:sp>
        <p:nvSpPr>
          <p:cNvPr id="63519" name="AutoShape 33"/>
          <p:cNvSpPr>
            <a:spLocks noChangeArrowheads="1"/>
          </p:cNvSpPr>
          <p:nvPr/>
        </p:nvSpPr>
        <p:spPr bwMode="auto">
          <a:xfrm>
            <a:off x="917575" y="950913"/>
            <a:ext cx="2651125" cy="339248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63520" name="Line 34"/>
          <p:cNvSpPr>
            <a:spLocks noChangeShapeType="1"/>
          </p:cNvSpPr>
          <p:nvPr/>
        </p:nvSpPr>
        <p:spPr bwMode="auto">
          <a:xfrm>
            <a:off x="928688" y="3657600"/>
            <a:ext cx="26495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1" name="Text Box 35"/>
          <p:cNvSpPr txBox="1">
            <a:spLocks noChangeArrowheads="1"/>
          </p:cNvSpPr>
          <p:nvPr/>
        </p:nvSpPr>
        <p:spPr bwMode="auto">
          <a:xfrm>
            <a:off x="341313" y="838200"/>
            <a:ext cx="5969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0k</a:t>
            </a:r>
          </a:p>
          <a:p>
            <a:pPr algn="r" eaLnBrk="1" hangingPunct="1">
              <a:lnSpc>
                <a:spcPct val="170000"/>
              </a:lnSpc>
              <a:buClrTx/>
              <a:buSzTx/>
              <a:buFontTx/>
              <a:buNone/>
            </a:pPr>
            <a:r>
              <a:rPr lang="en-US" altLang="zh-CN" sz="1200">
                <a:solidFill>
                  <a:schemeClr val="tx1"/>
                </a:solidFill>
                <a:ea typeface="宋体" panose="02010600030101010101" pitchFamily="2" charset="-122"/>
              </a:rPr>
              <a:t>  20k</a:t>
            </a:r>
          </a:p>
          <a:p>
            <a:pPr algn="r" eaLnBrk="1" hangingPunct="1">
              <a:lnSpc>
                <a:spcPct val="7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r>
              <a:rPr lang="en-US" altLang="zh-CN" sz="1200">
                <a:solidFill>
                  <a:schemeClr val="tx1"/>
                </a:solidFill>
                <a:ea typeface="宋体" panose="02010600030101010101" pitchFamily="2" charset="-122"/>
              </a:rPr>
              <a:t>  52k</a:t>
            </a:r>
          </a:p>
          <a:p>
            <a:pPr algn="r" eaLnBrk="1" hangingPunct="1">
              <a:lnSpc>
                <a:spcPct val="200000"/>
              </a:lnSpc>
              <a:buClrTx/>
              <a:buSzTx/>
              <a:buFontTx/>
              <a:buNone/>
            </a:pPr>
            <a:r>
              <a:rPr lang="en-US" altLang="zh-CN" sz="120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r>
              <a:rPr lang="en-US" altLang="zh-CN" sz="120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9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50000"/>
              </a:lnSpc>
              <a:buClrTx/>
              <a:buSzTx/>
              <a:buFontTx/>
              <a:buNone/>
            </a:pPr>
            <a:r>
              <a:rPr lang="en-US" altLang="zh-CN" sz="1200">
                <a:solidFill>
                  <a:schemeClr val="tx1"/>
                </a:solidFill>
                <a:ea typeface="宋体" panose="02010600030101010101" pitchFamily="2" charset="-122"/>
              </a:rPr>
              <a:t>511k</a:t>
            </a:r>
          </a:p>
        </p:txBody>
      </p:sp>
      <p:sp>
        <p:nvSpPr>
          <p:cNvPr id="63522" name="Text Box 36"/>
          <p:cNvSpPr txBox="1">
            <a:spLocks noChangeArrowheads="1"/>
          </p:cNvSpPr>
          <p:nvPr/>
        </p:nvSpPr>
        <p:spPr bwMode="auto">
          <a:xfrm>
            <a:off x="1096963" y="609600"/>
            <a:ext cx="227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000">
                <a:solidFill>
                  <a:schemeClr val="tx1"/>
                </a:solidFill>
                <a:ea typeface="宋体" panose="02010600030101010101" pitchFamily="2" charset="-122"/>
              </a:rPr>
              <a:t>(1)</a:t>
            </a:r>
            <a:r>
              <a:rPr lang="zh-CN" altLang="en-US" sz="2000">
                <a:solidFill>
                  <a:schemeClr val="tx1"/>
                </a:solidFill>
                <a:latin typeface="Times New Roman" panose="02020603050405020304" pitchFamily="18" charset="0"/>
                <a:ea typeface="宋体" panose="02010600030101010101" pitchFamily="2" charset="-122"/>
              </a:rPr>
              <a:t>内存分配图</a:t>
            </a:r>
          </a:p>
        </p:txBody>
      </p:sp>
      <p:sp>
        <p:nvSpPr>
          <p:cNvPr id="63523" name="Rectangle 37"/>
          <p:cNvSpPr>
            <a:spLocks noChangeArrowheads="1"/>
          </p:cNvSpPr>
          <p:nvPr/>
        </p:nvSpPr>
        <p:spPr bwMode="auto">
          <a:xfrm>
            <a:off x="927100" y="2006600"/>
            <a:ext cx="2622550" cy="4445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100K</a:t>
            </a:r>
            <a:endParaRPr lang="zh-CN" altLang="en-US" sz="1600">
              <a:solidFill>
                <a:schemeClr val="tx1"/>
              </a:solidFill>
              <a:ea typeface="宋体" panose="02010600030101010101" pitchFamily="2" charset="-122"/>
            </a:endParaRPr>
          </a:p>
        </p:txBody>
      </p:sp>
      <p:sp>
        <p:nvSpPr>
          <p:cNvPr id="63524" name="Rectangle 38"/>
          <p:cNvSpPr>
            <a:spLocks noChangeArrowheads="1"/>
          </p:cNvSpPr>
          <p:nvPr/>
        </p:nvSpPr>
        <p:spPr bwMode="auto">
          <a:xfrm>
            <a:off x="927100" y="2584450"/>
            <a:ext cx="2641600" cy="31115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30K</a:t>
            </a:r>
            <a:endParaRPr lang="zh-CN" altLang="en-US" sz="1600">
              <a:solidFill>
                <a:schemeClr val="tx1"/>
              </a:solidFill>
              <a:ea typeface="宋体" panose="02010600030101010101" pitchFamily="2" charset="-122"/>
            </a:endParaRPr>
          </a:p>
        </p:txBody>
      </p:sp>
      <p:sp>
        <p:nvSpPr>
          <p:cNvPr id="63525" name="Rectangle 39"/>
          <p:cNvSpPr>
            <a:spLocks noChangeArrowheads="1"/>
          </p:cNvSpPr>
          <p:nvPr/>
        </p:nvSpPr>
        <p:spPr bwMode="auto">
          <a:xfrm>
            <a:off x="927100" y="2895600"/>
            <a:ext cx="2641600" cy="1778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200">
                <a:solidFill>
                  <a:schemeClr val="tx1"/>
                </a:solidFill>
                <a:ea typeface="宋体" panose="02010600030101010101" pitchFamily="2" charset="-122"/>
              </a:rPr>
              <a:t>7K</a:t>
            </a:r>
            <a:endParaRPr lang="zh-CN" altLang="en-US" sz="1200">
              <a:solidFill>
                <a:schemeClr val="tx1"/>
              </a:solidFill>
              <a:ea typeface="宋体" panose="02010600030101010101" pitchFamily="2" charset="-122"/>
            </a:endParaRPr>
          </a:p>
        </p:txBody>
      </p:sp>
      <p:sp>
        <p:nvSpPr>
          <p:cNvPr id="63526" name="Line 40"/>
          <p:cNvSpPr>
            <a:spLocks noChangeShapeType="1"/>
          </p:cNvSpPr>
          <p:nvPr/>
        </p:nvSpPr>
        <p:spPr bwMode="auto">
          <a:xfrm>
            <a:off x="938213" y="16002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7" name="Line 41"/>
          <p:cNvSpPr>
            <a:spLocks noChangeShapeType="1"/>
          </p:cNvSpPr>
          <p:nvPr/>
        </p:nvSpPr>
        <p:spPr bwMode="auto">
          <a:xfrm flipV="1">
            <a:off x="938213" y="12954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8" name="Line 42"/>
          <p:cNvSpPr>
            <a:spLocks noChangeShapeType="1"/>
          </p:cNvSpPr>
          <p:nvPr/>
        </p:nvSpPr>
        <p:spPr bwMode="auto">
          <a:xfrm>
            <a:off x="938213" y="19812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29" name="Line 43"/>
          <p:cNvSpPr>
            <a:spLocks noChangeShapeType="1"/>
          </p:cNvSpPr>
          <p:nvPr/>
        </p:nvSpPr>
        <p:spPr bwMode="auto">
          <a:xfrm>
            <a:off x="938213" y="2590800"/>
            <a:ext cx="26400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530" name="Text Box 44"/>
          <p:cNvSpPr txBox="1">
            <a:spLocks noChangeArrowheads="1"/>
          </p:cNvSpPr>
          <p:nvPr/>
        </p:nvSpPr>
        <p:spPr bwMode="auto">
          <a:xfrm>
            <a:off x="3578225" y="1477963"/>
            <a:ext cx="59690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12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90000"/>
              </a:lnSpc>
              <a:buClrTx/>
              <a:buSzTx/>
              <a:buFontTx/>
              <a:buNone/>
            </a:pPr>
            <a:r>
              <a:rPr lang="en-US" altLang="zh-CN" sz="1200">
                <a:solidFill>
                  <a:schemeClr val="tx1"/>
                </a:solidFill>
                <a:ea typeface="宋体" panose="02010600030101010101" pitchFamily="2" charset="-122"/>
              </a:rPr>
              <a:t>160K</a:t>
            </a:r>
          </a:p>
          <a:p>
            <a:pPr eaLnBrk="1" hangingPunct="1">
              <a:lnSpc>
                <a:spcPct val="100000"/>
              </a:lnSpc>
              <a:buClrTx/>
              <a:buSzTx/>
              <a:buFontTx/>
              <a:buNone/>
            </a:pPr>
            <a:endParaRPr lang="en-US" altLang="zh-CN" sz="1200">
              <a:solidFill>
                <a:schemeClr val="tx1"/>
              </a:solidFill>
              <a:ea typeface="宋体" panose="02010600030101010101" pitchFamily="2" charset="-122"/>
            </a:endParaRPr>
          </a:p>
          <a:p>
            <a:pPr eaLnBrk="1" hangingPunct="1">
              <a:lnSpc>
                <a:spcPct val="170000"/>
              </a:lnSpc>
              <a:buClrTx/>
              <a:buSzTx/>
              <a:buFontTx/>
              <a:buNone/>
            </a:pPr>
            <a:r>
              <a:rPr lang="en-US" altLang="zh-CN" sz="1200">
                <a:solidFill>
                  <a:schemeClr val="tx1"/>
                </a:solidFill>
                <a:ea typeface="宋体" panose="02010600030101010101" pitchFamily="2" charset="-122"/>
              </a:rPr>
              <a:t>210K</a:t>
            </a:r>
          </a:p>
          <a:p>
            <a:pPr eaLnBrk="1" hangingPunct="1">
              <a:lnSpc>
                <a:spcPct val="100000"/>
              </a:lnSpc>
              <a:buClrTx/>
              <a:buSzTx/>
              <a:buFontTx/>
              <a:buNone/>
            </a:pPr>
            <a:endParaRPr lang="zh-CN" altLang="en-US" sz="1200">
              <a:solidFill>
                <a:schemeClr val="tx1"/>
              </a:solidFill>
              <a:ea typeface="宋体" panose="02010600030101010101" pitchFamily="2" charset="-122"/>
            </a:endParaRPr>
          </a:p>
        </p:txBody>
      </p:sp>
      <p:sp>
        <p:nvSpPr>
          <p:cNvPr id="63531" name="Text Box 44"/>
          <p:cNvSpPr txBox="1">
            <a:spLocks noChangeArrowheads="1"/>
          </p:cNvSpPr>
          <p:nvPr/>
        </p:nvSpPr>
        <p:spPr bwMode="auto">
          <a:xfrm>
            <a:off x="3575050" y="2889250"/>
            <a:ext cx="596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40000"/>
              </a:lnSpc>
              <a:buClrTx/>
              <a:buSzTx/>
              <a:buFontTx/>
              <a:buNone/>
            </a:pPr>
            <a:r>
              <a:rPr lang="en-US" altLang="zh-CN" sz="1200">
                <a:solidFill>
                  <a:schemeClr val="tx1"/>
                </a:solidFill>
                <a:ea typeface="宋体" panose="02010600030101010101" pitchFamily="2" charset="-122"/>
              </a:rPr>
              <a:t>217K</a:t>
            </a:r>
            <a:endParaRPr lang="zh-CN" altLang="en-US" sz="12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2799">
                                            <p:txEl>
                                              <p:pRg st="1" end="1"/>
                                            </p:txEl>
                                          </p:spTgt>
                                        </p:tgtEl>
                                        <p:attrNameLst>
                                          <p:attrName>style.visibility</p:attrName>
                                        </p:attrNameLst>
                                      </p:cBhvr>
                                      <p:to>
                                        <p:strVal val="visible"/>
                                      </p:to>
                                    </p:set>
                                    <p:anim calcmode="discrete" valueType="clr">
                                      <p:cBhvr override="childStyle">
                                        <p:cTn id="7" dur="80"/>
                                        <p:tgtEl>
                                          <p:spTgt spid="327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799">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279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华文隶书" panose="02010800040101010101" pitchFamily="2" charset="-122"/>
            </a:endParaRPr>
          </a:p>
        </p:txBody>
      </p:sp>
      <p:sp>
        <p:nvSpPr>
          <p:cNvPr id="33795" name="Rectangle 3"/>
          <p:cNvSpPr>
            <a:spLocks noGrp="1" noChangeArrowheads="1"/>
          </p:cNvSpPr>
          <p:nvPr>
            <p:ph type="body" idx="1"/>
          </p:nvPr>
        </p:nvSpPr>
        <p:spPr/>
        <p:txBody>
          <a:bodyPr/>
          <a:lstStyle/>
          <a:p>
            <a:pPr marL="609600" indent="-609600" eaLnBrk="1" hangingPunct="1">
              <a:buClr>
                <a:srgbClr val="FF0066"/>
              </a:buClr>
              <a:buSzPct val="105000"/>
            </a:pPr>
            <a:r>
              <a:rPr lang="zh-CN" altLang="en-US" smtClean="0">
                <a:latin typeface="华文隶书" panose="02010800040101010101" pitchFamily="2" charset="-122"/>
              </a:rPr>
              <a:t>分配算法</a:t>
            </a:r>
          </a:p>
          <a:p>
            <a:pPr marL="1066800" lvl="1" indent="-609600" eaLnBrk="1" hangingPunct="1">
              <a:buClr>
                <a:srgbClr val="FF0066"/>
              </a:buClr>
              <a:buSzPct val="105000"/>
              <a:buFont typeface="Wingdings" panose="05000000000000000000" pitchFamily="2" charset="2"/>
              <a:buAutoNum type="circleNumDbPlain" startAt="3"/>
            </a:pPr>
            <a:r>
              <a:rPr lang="zh-CN" altLang="en-US" smtClean="0">
                <a:latin typeface="华文隶书" panose="02010800040101010101" pitchFamily="2" charset="-122"/>
              </a:rPr>
              <a:t>最佳适应算法</a:t>
            </a:r>
            <a:endParaRPr lang="zh-CN" altLang="en-US" smtClean="0">
              <a:latin typeface="Times New Roman" panose="02020603050405020304" pitchFamily="18" charset="0"/>
            </a:endParaRPr>
          </a:p>
          <a:p>
            <a:pPr marL="609600" indent="-609600" eaLnBrk="1" hangingPunct="1">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空闲分区按容量递增</a:t>
            </a:r>
            <a:r>
              <a:rPr lang="zh-CN" altLang="en-US" smtClean="0">
                <a:solidFill>
                  <a:schemeClr val="tx1"/>
                </a:solidFill>
                <a:latin typeface="Times New Roman" panose="02020603050405020304" pitchFamily="18" charset="0"/>
              </a:rPr>
              <a:t>的次序排列。在进行内存分配时，</a:t>
            </a:r>
            <a:r>
              <a:rPr lang="zh-CN" altLang="en-US" smtClean="0">
                <a:solidFill>
                  <a:schemeClr val="hlink"/>
                </a:solidFill>
                <a:latin typeface="Times New Roman" panose="02020603050405020304" pitchFamily="18" charset="0"/>
              </a:rPr>
              <a:t>从空闲分区表</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链</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首开始</a:t>
            </a:r>
            <a:r>
              <a:rPr lang="zh-CN" altLang="en-US" smtClean="0">
                <a:solidFill>
                  <a:schemeClr val="tx1"/>
                </a:solidFill>
                <a:latin typeface="Times New Roman" panose="02020603050405020304" pitchFamily="18" charset="0"/>
              </a:rPr>
              <a:t>顺序查找，直到找到第一个满足其大小要求的空闲分区为止</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把既满足作业要求又与作业大小最接近的空闲分区分配给作业</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a:t>
            </a:r>
          </a:p>
          <a:p>
            <a:pPr marL="609600" indent="-609600" eaLnBrk="1" hangingPunct="1">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分配后，所有空闲分区要重新进行排序</a:t>
            </a:r>
            <a:r>
              <a:rPr lang="zh-CN" altLang="en-US" smtClean="0">
                <a:solidFill>
                  <a:schemeClr val="tx1"/>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Effect transition="in" filter="fade">
                                      <p:cBhvr>
                                        <p:cTn id="7" dur="1000">
                                          <p:stCondLst>
                                            <p:cond delay="0"/>
                                          </p:stCondLst>
                                        </p:cTn>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fade">
                                      <p:cBhvr>
                                        <p:cTn id="12" dur="500">
                                          <p:stCondLst>
                                            <p:cond delay="0"/>
                                          </p:stCondLst>
                                        </p:cTn>
                                        <p:tgtEl>
                                          <p:spTgt spid="337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fade">
                                      <p:cBhvr>
                                        <p:cTn id="17" dur="500">
                                          <p:stCondLst>
                                            <p:cond delay="0"/>
                                          </p:stCondLst>
                                        </p:cTn>
                                        <p:tgtEl>
                                          <p:spTgt spid="337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fade">
                                      <p:cBhvr>
                                        <p:cTn id="22" dur="500">
                                          <p:stCondLst>
                                            <p:cond delay="0"/>
                                          </p:stCondLst>
                                        </p:cTn>
                                        <p:tgtEl>
                                          <p:spTgt spid="337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fade">
                                      <p:cBhvr>
                                        <p:cTn id="27" dur="500">
                                          <p:stCondLst>
                                            <p:cond delay="0"/>
                                          </p:stCondLst>
                                        </p:cTn>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utoUpdateAnimBg="0"/>
      <p:bldP spid="3379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657225" y="3159125"/>
            <a:ext cx="3228975" cy="2895600"/>
            <a:chOff x="0" y="0"/>
            <a:chExt cx="1824" cy="1824"/>
          </a:xfrm>
        </p:grpSpPr>
        <p:sp>
          <p:nvSpPr>
            <p:cNvPr id="67618" name="AutoShape 3"/>
            <p:cNvSpPr>
              <a:spLocks noChangeArrowheads="1"/>
            </p:cNvSpPr>
            <p:nvPr/>
          </p:nvSpPr>
          <p:spPr bwMode="auto">
            <a:xfrm>
              <a:off x="325" y="64"/>
              <a:ext cx="1493" cy="1760"/>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67619" name="Line 4"/>
            <p:cNvSpPr>
              <a:spLocks noChangeShapeType="1"/>
            </p:cNvSpPr>
            <p:nvPr/>
          </p:nvSpPr>
          <p:spPr bwMode="auto">
            <a:xfrm>
              <a:off x="331" y="1335"/>
              <a:ext cx="149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0" name="Text Box 5"/>
            <p:cNvSpPr txBox="1">
              <a:spLocks noChangeArrowheads="1"/>
            </p:cNvSpPr>
            <p:nvPr/>
          </p:nvSpPr>
          <p:spPr bwMode="auto">
            <a:xfrm>
              <a:off x="0" y="0"/>
              <a:ext cx="336" cy="1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0k</a:t>
              </a:r>
            </a:p>
            <a:p>
              <a:pPr algn="r" eaLnBrk="1" hangingPunct="1">
                <a:lnSpc>
                  <a:spcPct val="130000"/>
                </a:lnSpc>
                <a:buClrTx/>
                <a:buSzTx/>
                <a:buFontTx/>
                <a:buNone/>
              </a:pPr>
              <a:r>
                <a:rPr lang="en-US" altLang="zh-CN" sz="1200">
                  <a:solidFill>
                    <a:schemeClr val="tx1"/>
                  </a:solidFill>
                  <a:ea typeface="宋体" panose="02010600030101010101" pitchFamily="2" charset="-122"/>
                </a:rPr>
                <a:t>  20k</a:t>
              </a:r>
            </a:p>
            <a:p>
              <a:pPr algn="r" eaLnBrk="1" hangingPunct="1">
                <a:lnSpc>
                  <a:spcPct val="150000"/>
                </a:lnSpc>
                <a:buClrTx/>
                <a:buSzTx/>
                <a:buFontTx/>
                <a:buNone/>
              </a:pPr>
              <a:r>
                <a:rPr lang="en-US" altLang="zh-CN" sz="1200">
                  <a:solidFill>
                    <a:schemeClr val="tx1"/>
                  </a:solidFill>
                  <a:ea typeface="宋体" panose="02010600030101010101" pitchFamily="2" charset="-122"/>
                </a:rPr>
                <a:t>  52k</a:t>
              </a:r>
            </a:p>
            <a:p>
              <a:pPr algn="r" eaLnBrk="1" hangingPunct="1">
                <a:lnSpc>
                  <a:spcPct val="150000"/>
                </a:lnSpc>
                <a:buClrTx/>
                <a:buSzTx/>
                <a:buFontTx/>
                <a:buNone/>
              </a:pPr>
              <a:r>
                <a:rPr lang="en-US" altLang="zh-CN" sz="120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50000"/>
                </a:lnSpc>
                <a:buClrTx/>
                <a:buSzTx/>
                <a:buFontTx/>
                <a:buNone/>
              </a:pPr>
              <a:r>
                <a:rPr lang="en-US" altLang="zh-CN" sz="120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9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r>
                <a:rPr lang="en-US" altLang="zh-CN" sz="1200">
                  <a:solidFill>
                    <a:schemeClr val="tx1"/>
                  </a:solidFill>
                  <a:ea typeface="宋体" panose="02010600030101010101" pitchFamily="2" charset="-122"/>
                </a:rPr>
                <a:t>511k</a:t>
              </a:r>
            </a:p>
          </p:txBody>
        </p:sp>
        <p:sp>
          <p:nvSpPr>
            <p:cNvPr id="67621" name="Line 6"/>
            <p:cNvSpPr>
              <a:spLocks noChangeShapeType="1"/>
            </p:cNvSpPr>
            <p:nvPr/>
          </p:nvSpPr>
          <p:spPr bwMode="auto">
            <a:xfrm>
              <a:off x="336" y="432"/>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2" name="Line 7"/>
            <p:cNvSpPr>
              <a:spLocks noChangeShapeType="1"/>
            </p:cNvSpPr>
            <p:nvPr/>
          </p:nvSpPr>
          <p:spPr bwMode="auto">
            <a:xfrm flipV="1">
              <a:off x="336" y="226"/>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3" name="Line 8"/>
            <p:cNvSpPr>
              <a:spLocks noChangeShapeType="1"/>
            </p:cNvSpPr>
            <p:nvPr/>
          </p:nvSpPr>
          <p:spPr bwMode="auto">
            <a:xfrm>
              <a:off x="336" y="548"/>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4" name="Line 9"/>
            <p:cNvSpPr>
              <a:spLocks noChangeShapeType="1"/>
            </p:cNvSpPr>
            <p:nvPr/>
          </p:nvSpPr>
          <p:spPr bwMode="auto">
            <a:xfrm>
              <a:off x="336" y="870"/>
              <a:ext cx="1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25" name="Text Box 10"/>
            <p:cNvSpPr txBox="1">
              <a:spLocks noChangeArrowheads="1"/>
            </p:cNvSpPr>
            <p:nvPr/>
          </p:nvSpPr>
          <p:spPr bwMode="auto">
            <a:xfrm>
              <a:off x="816" y="2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2</a:t>
              </a:r>
            </a:p>
          </p:txBody>
        </p:sp>
        <p:sp>
          <p:nvSpPr>
            <p:cNvPr id="67626" name="Text Box 11"/>
            <p:cNvSpPr txBox="1">
              <a:spLocks noChangeArrowheads="1"/>
            </p:cNvSpPr>
            <p:nvPr/>
          </p:nvSpPr>
          <p:spPr bwMode="auto">
            <a:xfrm>
              <a:off x="816" y="38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1</a:t>
              </a:r>
            </a:p>
          </p:txBody>
        </p:sp>
        <p:sp>
          <p:nvSpPr>
            <p:cNvPr id="67627" name="Text Box 12"/>
            <p:cNvSpPr txBox="1">
              <a:spLocks noChangeArrowheads="1"/>
            </p:cNvSpPr>
            <p:nvPr/>
          </p:nvSpPr>
          <p:spPr bwMode="auto">
            <a:xfrm>
              <a:off x="816" y="57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3</a:t>
              </a:r>
            </a:p>
          </p:txBody>
        </p:sp>
        <p:sp>
          <p:nvSpPr>
            <p:cNvPr id="67628" name="Text Box 13"/>
            <p:cNvSpPr txBox="1">
              <a:spLocks noChangeArrowheads="1"/>
            </p:cNvSpPr>
            <p:nvPr/>
          </p:nvSpPr>
          <p:spPr bwMode="auto">
            <a:xfrm>
              <a:off x="816" y="9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400">
                  <a:solidFill>
                    <a:schemeClr val="tx1"/>
                  </a:solidFill>
                  <a:ea typeface="宋体" panose="02010600030101010101" pitchFamily="2" charset="-122"/>
                </a:rPr>
                <a:t>4</a:t>
              </a:r>
            </a:p>
          </p:txBody>
        </p:sp>
      </p:grpSp>
      <p:sp>
        <p:nvSpPr>
          <p:cNvPr id="67587" name="Text Box 14"/>
          <p:cNvSpPr txBox="1">
            <a:spLocks noChangeArrowheads="1"/>
          </p:cNvSpPr>
          <p:nvPr/>
        </p:nvSpPr>
        <p:spPr bwMode="auto">
          <a:xfrm>
            <a:off x="296863" y="757238"/>
            <a:ext cx="854233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a:solidFill>
                  <a:schemeClr val="hlink"/>
                </a:solidFill>
                <a:latin typeface="Times New Roman" panose="02020603050405020304" pitchFamily="18" charset="0"/>
              </a:rPr>
              <a:t>例 ：</a:t>
            </a:r>
            <a:r>
              <a:rPr lang="zh-CN" altLang="en-US">
                <a:solidFill>
                  <a:schemeClr val="tx1"/>
                </a:solidFill>
                <a:latin typeface="Times New Roman" panose="02020603050405020304" pitchFamily="18" charset="0"/>
              </a:rPr>
              <a:t>系统中的空闲分区表如下，现有三个作业分配申请内存空间</a:t>
            </a:r>
            <a:r>
              <a:rPr lang="en-US" altLang="zh-CN">
                <a:solidFill>
                  <a:schemeClr val="tx1"/>
                </a:solidFill>
                <a:latin typeface="Times New Roman" panose="02020603050405020304" pitchFamily="18" charset="0"/>
              </a:rPr>
              <a:t>100K</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30K</a:t>
            </a:r>
            <a:r>
              <a:rPr lang="zh-CN" altLang="en-US">
                <a:solidFill>
                  <a:schemeClr val="tx1"/>
                </a:solidFill>
                <a:latin typeface="Times New Roman" panose="02020603050405020304" pitchFamily="18" charset="0"/>
              </a:rPr>
              <a:t>及</a:t>
            </a:r>
            <a:r>
              <a:rPr lang="en-US" altLang="zh-CN">
                <a:solidFill>
                  <a:schemeClr val="tx1"/>
                </a:solidFill>
                <a:latin typeface="Times New Roman" panose="02020603050405020304" pitchFamily="18" charset="0"/>
              </a:rPr>
              <a:t>7K</a:t>
            </a:r>
            <a:r>
              <a:rPr lang="zh-CN" altLang="en-US">
                <a:solidFill>
                  <a:schemeClr val="tx1"/>
                </a:solidFill>
                <a:latin typeface="Times New Roman" panose="02020603050405020304" pitchFamily="18" charset="0"/>
              </a:rPr>
              <a:t>。给出按最佳适应算法的内存分配情况及分配后空闲分区表。</a:t>
            </a:r>
          </a:p>
        </p:txBody>
      </p:sp>
      <p:graphicFrame>
        <p:nvGraphicFramePr>
          <p:cNvPr id="34863" name="Group 47"/>
          <p:cNvGraphicFramePr>
            <a:graphicFrameLocks noGrp="1"/>
          </p:cNvGraphicFramePr>
          <p:nvPr/>
        </p:nvGraphicFramePr>
        <p:xfrm>
          <a:off x="4270375" y="3159125"/>
          <a:ext cx="3946525" cy="2911475"/>
        </p:xfrm>
        <a:graphic>
          <a:graphicData uri="http://schemas.openxmlformats.org/drawingml/2006/table">
            <a:tbl>
              <a:tblPr/>
              <a:tblGrid>
                <a:gridCol w="1220788"/>
                <a:gridCol w="1360487"/>
                <a:gridCol w="136525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14" name="Text Box 41"/>
          <p:cNvSpPr txBox="1">
            <a:spLocks noChangeArrowheads="1"/>
          </p:cNvSpPr>
          <p:nvPr/>
        </p:nvSpPr>
        <p:spPr bwMode="auto">
          <a:xfrm>
            <a:off x="4392613" y="2528888"/>
            <a:ext cx="3738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t>分配前的空闲分区表</a:t>
            </a:r>
          </a:p>
        </p:txBody>
      </p:sp>
      <p:sp>
        <p:nvSpPr>
          <p:cNvPr id="67615" name="Text Box 42"/>
          <p:cNvSpPr txBox="1">
            <a:spLocks noChangeArrowheads="1"/>
          </p:cNvSpPr>
          <p:nvPr/>
        </p:nvSpPr>
        <p:spPr bwMode="auto">
          <a:xfrm>
            <a:off x="1511300" y="2619375"/>
            <a:ext cx="187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latin typeface="Times New Roman" panose="02020603050405020304" pitchFamily="18" charset="0"/>
              </a:rPr>
              <a:t>内存分区</a:t>
            </a:r>
          </a:p>
        </p:txBody>
      </p:sp>
      <p:sp>
        <p:nvSpPr>
          <p:cNvPr id="67616" name="Text Box 43"/>
          <p:cNvSpPr txBox="1">
            <a:spLocks noChangeArrowheads="1"/>
          </p:cNvSpPr>
          <p:nvPr/>
        </p:nvSpPr>
        <p:spPr bwMode="auto">
          <a:xfrm>
            <a:off x="2614613" y="2286000"/>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400">
              <a:solidFill>
                <a:schemeClr val="tx1"/>
              </a:solidFill>
              <a:ea typeface="宋体" panose="02010600030101010101" pitchFamily="2" charset="-122"/>
            </a:endParaRPr>
          </a:p>
        </p:txBody>
      </p:sp>
      <p:sp>
        <p:nvSpPr>
          <p:cNvPr id="67617" name="Rectangle 48"/>
          <p:cNvSpPr>
            <a:spLocks noChangeArrowheads="1"/>
          </p:cNvSpPr>
          <p:nvPr/>
        </p:nvSpPr>
        <p:spPr bwMode="auto">
          <a:xfrm>
            <a:off x="341313" y="98425"/>
            <a:ext cx="30892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
                <a:srgbClr val="FF0066"/>
              </a:buClr>
              <a:buSzPct val="105000"/>
              <a:buFont typeface="Wingdings" panose="05000000000000000000" pitchFamily="2" charset="2"/>
              <a:buAutoNum type="circleNumDbPlain" startAt="3"/>
            </a:pPr>
            <a:r>
              <a:rPr lang="zh-CN" altLang="en-US">
                <a:latin typeface="华文隶书" panose="02010800040101010101" pitchFamily="2" charset="-122"/>
              </a:rPr>
              <a:t>最佳适应算法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2413" y="142875"/>
            <a:ext cx="49053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5000"/>
              </a:lnSpc>
              <a:buClrTx/>
              <a:buSzTx/>
              <a:buFontTx/>
              <a:buNone/>
            </a:pPr>
            <a:r>
              <a:rPr lang="zh-CN" altLang="en-US" sz="2800">
                <a:solidFill>
                  <a:schemeClr val="hlink"/>
                </a:solidFill>
                <a:latin typeface="Times New Roman" panose="02020603050405020304" pitchFamily="18" charset="0"/>
              </a:rPr>
              <a:t>解：</a:t>
            </a:r>
            <a:r>
              <a:rPr lang="zh-CN" altLang="en-US" sz="2800">
                <a:solidFill>
                  <a:schemeClr val="tx1"/>
                </a:solidFill>
                <a:latin typeface="Times New Roman" panose="02020603050405020304" pitchFamily="18" charset="0"/>
              </a:rPr>
              <a:t>按最佳适应算法，</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100k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3</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20k,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160K</a:t>
            </a:r>
            <a:r>
              <a:rPr lang="zh-CN" altLang="en-US" sz="2800">
                <a:solidFill>
                  <a:schemeClr val="tx1"/>
                </a:solidFill>
                <a:latin typeface="Times New Roman" panose="02020603050405020304" pitchFamily="18" charset="0"/>
              </a:rPr>
              <a:t>；</a:t>
            </a: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30k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2</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50K </a:t>
            </a:r>
            <a:r>
              <a:rPr lang="zh-CN" altLang="en-US" sz="2800">
                <a:solidFill>
                  <a:schemeClr val="tx1"/>
                </a:solidFill>
                <a:latin typeface="Times New Roman" panose="02020603050405020304" pitchFamily="18" charset="0"/>
              </a:rPr>
              <a:t>；</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7k</a:t>
            </a:r>
            <a:r>
              <a:rPr lang="zh-CN" altLang="en-US" sz="2800">
                <a:solidFill>
                  <a:schemeClr val="tx1"/>
                </a:solidFill>
                <a:latin typeface="Times New Roman" panose="02020603050405020304" pitchFamily="18" charset="0"/>
              </a:rPr>
              <a:t>，    分配</a:t>
            </a:r>
            <a:r>
              <a:rPr lang="en-US" altLang="zh-CN" sz="2800">
                <a:solidFill>
                  <a:schemeClr val="tx1"/>
                </a:solidFill>
                <a:latin typeface="Times New Roman" panose="02020603050405020304" pitchFamily="18" charset="0"/>
              </a:rPr>
              <a:t>1</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1k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59K </a:t>
            </a:r>
            <a:r>
              <a:rPr lang="zh-CN" altLang="en-US" sz="2800">
                <a:solidFill>
                  <a:schemeClr val="tx1"/>
                </a:solidFill>
                <a:latin typeface="Times New Roman" panose="02020603050405020304" pitchFamily="18" charset="0"/>
              </a:rPr>
              <a:t>；其内存分配图及分配后空闲分区表如下：</a:t>
            </a:r>
          </a:p>
        </p:txBody>
      </p:sp>
      <p:graphicFrame>
        <p:nvGraphicFramePr>
          <p:cNvPr id="35927" name="Group 87"/>
          <p:cNvGraphicFramePr>
            <a:graphicFrameLocks noGrp="1"/>
          </p:cNvGraphicFramePr>
          <p:nvPr/>
        </p:nvGraphicFramePr>
        <p:xfrm>
          <a:off x="5337175" y="646113"/>
          <a:ext cx="3533775" cy="2139950"/>
        </p:xfrm>
        <a:graphic>
          <a:graphicData uri="http://schemas.openxmlformats.org/drawingml/2006/table">
            <a:tbl>
              <a:tblPr/>
              <a:tblGrid>
                <a:gridCol w="1095375"/>
                <a:gridCol w="1217613"/>
                <a:gridCol w="1220787"/>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69" name="Text Box 29"/>
          <p:cNvSpPr txBox="1">
            <a:spLocks noChangeArrowheads="1"/>
          </p:cNvSpPr>
          <p:nvPr/>
        </p:nvSpPr>
        <p:spPr bwMode="auto">
          <a:xfrm>
            <a:off x="5146675" y="188913"/>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100K</a:t>
            </a:r>
            <a:r>
              <a:rPr lang="zh-CN" altLang="en-US" sz="2000">
                <a:solidFill>
                  <a:schemeClr val="tx1"/>
                </a:solidFill>
              </a:rPr>
              <a:t>分配后的空闲分区表</a:t>
            </a:r>
          </a:p>
        </p:txBody>
      </p:sp>
      <p:graphicFrame>
        <p:nvGraphicFramePr>
          <p:cNvPr id="35925" name="Group 85"/>
          <p:cNvGraphicFramePr>
            <a:graphicFrameLocks noGrp="1"/>
          </p:cNvGraphicFramePr>
          <p:nvPr/>
        </p:nvGraphicFramePr>
        <p:xfrm>
          <a:off x="836613" y="4425950"/>
          <a:ext cx="3530600" cy="2139950"/>
        </p:xfrm>
        <a:graphic>
          <a:graphicData uri="http://schemas.openxmlformats.org/drawingml/2006/table">
            <a:tbl>
              <a:tblPr/>
              <a:tblGrid>
                <a:gridCol w="1092200"/>
                <a:gridCol w="1217612"/>
                <a:gridCol w="1220788"/>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96" name="Text Box 56"/>
          <p:cNvSpPr txBox="1">
            <a:spLocks noChangeArrowheads="1"/>
          </p:cNvSpPr>
          <p:nvPr/>
        </p:nvSpPr>
        <p:spPr bwMode="auto">
          <a:xfrm>
            <a:off x="566738" y="3968750"/>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30K</a:t>
            </a:r>
            <a:r>
              <a:rPr lang="zh-CN" altLang="en-US" sz="2000">
                <a:solidFill>
                  <a:schemeClr val="tx1"/>
                </a:solidFill>
              </a:rPr>
              <a:t>分配后的空闲分区表</a:t>
            </a:r>
          </a:p>
        </p:txBody>
      </p:sp>
      <p:graphicFrame>
        <p:nvGraphicFramePr>
          <p:cNvPr id="35924" name="Group 84"/>
          <p:cNvGraphicFramePr>
            <a:graphicFrameLocks noGrp="1"/>
          </p:cNvGraphicFramePr>
          <p:nvPr/>
        </p:nvGraphicFramePr>
        <p:xfrm>
          <a:off x="5295900" y="4051300"/>
          <a:ext cx="3530600" cy="2139950"/>
        </p:xfrm>
        <a:graphic>
          <a:graphicData uri="http://schemas.openxmlformats.org/drawingml/2006/table">
            <a:tbl>
              <a:tblPr/>
              <a:tblGrid>
                <a:gridCol w="1092200"/>
                <a:gridCol w="1217613"/>
                <a:gridCol w="1220787"/>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59k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23" name="Text Box 83"/>
          <p:cNvSpPr txBox="1">
            <a:spLocks noChangeArrowheads="1"/>
          </p:cNvSpPr>
          <p:nvPr/>
        </p:nvSpPr>
        <p:spPr bwMode="auto">
          <a:xfrm>
            <a:off x="5102225" y="3698875"/>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7K</a:t>
            </a:r>
            <a:r>
              <a:rPr lang="zh-CN" altLang="en-US" sz="2000">
                <a:solidFill>
                  <a:schemeClr val="tx1"/>
                </a:solidFill>
              </a:rPr>
              <a:t>分配后的空闲分区表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927"/>
                                        </p:tgtEl>
                                        <p:attrNameLst>
                                          <p:attrName>style.visibility</p:attrName>
                                        </p:attrNameLst>
                                      </p:cBhvr>
                                      <p:to>
                                        <p:strVal val="visible"/>
                                      </p:to>
                                    </p:set>
                                    <p:animEffect transition="in" filter="dissolve">
                                      <p:cBhvr>
                                        <p:cTn id="7" dur="500"/>
                                        <p:tgtEl>
                                          <p:spTgt spid="359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869"/>
                                        </p:tgtEl>
                                        <p:attrNameLst>
                                          <p:attrName>style.visibility</p:attrName>
                                        </p:attrNameLst>
                                      </p:cBhvr>
                                      <p:to>
                                        <p:strVal val="visible"/>
                                      </p:to>
                                    </p:set>
                                    <p:animEffect transition="in" filter="dissolve">
                                      <p:cBhvr>
                                        <p:cTn id="10" dur="500"/>
                                        <p:tgtEl>
                                          <p:spTgt spid="358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896"/>
                                        </p:tgtEl>
                                        <p:attrNameLst>
                                          <p:attrName>style.visibility</p:attrName>
                                        </p:attrNameLst>
                                      </p:cBhvr>
                                      <p:to>
                                        <p:strVal val="visible"/>
                                      </p:to>
                                    </p:set>
                                    <p:animEffect transition="in" filter="dissolve">
                                      <p:cBhvr>
                                        <p:cTn id="15" dur="500"/>
                                        <p:tgtEl>
                                          <p:spTgt spid="35896"/>
                                        </p:tgtEl>
                                      </p:cBhvr>
                                    </p:animEffect>
                                  </p:childTnLst>
                                </p:cTn>
                              </p:par>
                              <p:par>
                                <p:cTn id="16" presetID="9" presetClass="entr" presetSubtype="0" fill="hold" nodeType="withEffect">
                                  <p:stCondLst>
                                    <p:cond delay="0"/>
                                  </p:stCondLst>
                                  <p:childTnLst>
                                    <p:set>
                                      <p:cBhvr>
                                        <p:cTn id="17" dur="1" fill="hold">
                                          <p:stCondLst>
                                            <p:cond delay="0"/>
                                          </p:stCondLst>
                                        </p:cTn>
                                        <p:tgtEl>
                                          <p:spTgt spid="35925"/>
                                        </p:tgtEl>
                                        <p:attrNameLst>
                                          <p:attrName>style.visibility</p:attrName>
                                        </p:attrNameLst>
                                      </p:cBhvr>
                                      <p:to>
                                        <p:strVal val="visible"/>
                                      </p:to>
                                    </p:set>
                                    <p:animEffect transition="in" filter="dissolve">
                                      <p:cBhvr>
                                        <p:cTn id="18" dur="500"/>
                                        <p:tgtEl>
                                          <p:spTgt spid="359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5924"/>
                                        </p:tgtEl>
                                        <p:attrNameLst>
                                          <p:attrName>style.visibility</p:attrName>
                                        </p:attrNameLst>
                                      </p:cBhvr>
                                      <p:to>
                                        <p:strVal val="visible"/>
                                      </p:to>
                                    </p:set>
                                    <p:animEffect transition="in" filter="dissolve">
                                      <p:cBhvr>
                                        <p:cTn id="23" dur="500"/>
                                        <p:tgtEl>
                                          <p:spTgt spid="3592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5923"/>
                                        </p:tgtEl>
                                        <p:attrNameLst>
                                          <p:attrName>style.visibility</p:attrName>
                                        </p:attrNameLst>
                                      </p:cBhvr>
                                      <p:to>
                                        <p:strVal val="visible"/>
                                      </p:to>
                                    </p:set>
                                    <p:animEffect transition="in" filter="dissolve">
                                      <p:cBhvr>
                                        <p:cTn id="26" dur="500"/>
                                        <p:tgtEl>
                                          <p:spTgt spid="3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9" grpId="0"/>
      <p:bldP spid="35896" grpId="0"/>
      <p:bldP spid="3592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987800" y="368300"/>
            <a:ext cx="540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000">
                <a:solidFill>
                  <a:schemeClr val="tx1"/>
                </a:solidFill>
              </a:rPr>
              <a:t>(2)</a:t>
            </a:r>
            <a:r>
              <a:rPr lang="zh-CN" altLang="en-US" sz="2000">
                <a:solidFill>
                  <a:schemeClr val="tx1"/>
                </a:solidFill>
              </a:rPr>
              <a:t>该算法分配后的空闲分区表</a:t>
            </a:r>
          </a:p>
        </p:txBody>
      </p:sp>
      <p:sp>
        <p:nvSpPr>
          <p:cNvPr id="69635" name="Text Box 3"/>
          <p:cNvSpPr txBox="1">
            <a:spLocks noChangeArrowheads="1"/>
          </p:cNvSpPr>
          <p:nvPr/>
        </p:nvSpPr>
        <p:spPr bwMode="auto">
          <a:xfrm>
            <a:off x="2987675" y="2895600"/>
            <a:ext cx="798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69636" name="Text Box 4"/>
          <p:cNvSpPr txBox="1">
            <a:spLocks noChangeArrowheads="1"/>
          </p:cNvSpPr>
          <p:nvPr/>
        </p:nvSpPr>
        <p:spPr bwMode="auto">
          <a:xfrm>
            <a:off x="2987675" y="4114800"/>
            <a:ext cx="798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a:solidFill>
                <a:schemeClr val="tx1"/>
              </a:solidFill>
              <a:ea typeface="宋体" panose="02010600030101010101" pitchFamily="2" charset="-122"/>
            </a:endParaRPr>
          </a:p>
        </p:txBody>
      </p:sp>
      <p:sp>
        <p:nvSpPr>
          <p:cNvPr id="69637" name="AutoShape 6"/>
          <p:cNvSpPr>
            <a:spLocks noChangeArrowheads="1"/>
          </p:cNvSpPr>
          <p:nvPr/>
        </p:nvSpPr>
        <p:spPr bwMode="auto">
          <a:xfrm>
            <a:off x="950913" y="484188"/>
            <a:ext cx="2800350" cy="339248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69638" name="Line 7"/>
          <p:cNvSpPr>
            <a:spLocks noChangeShapeType="1"/>
          </p:cNvSpPr>
          <p:nvPr/>
        </p:nvSpPr>
        <p:spPr bwMode="auto">
          <a:xfrm>
            <a:off x="962025" y="3190875"/>
            <a:ext cx="28003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9" name="Text Box 8"/>
          <p:cNvSpPr txBox="1">
            <a:spLocks noChangeArrowheads="1"/>
          </p:cNvSpPr>
          <p:nvPr/>
        </p:nvSpPr>
        <p:spPr bwMode="auto">
          <a:xfrm>
            <a:off x="341313" y="371475"/>
            <a:ext cx="630237"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0k</a:t>
            </a:r>
          </a:p>
          <a:p>
            <a:pPr algn="r" eaLnBrk="1" hangingPunct="1">
              <a:lnSpc>
                <a:spcPct val="170000"/>
              </a:lnSpc>
              <a:buClrTx/>
              <a:buSzTx/>
              <a:buFontTx/>
              <a:buNone/>
            </a:pPr>
            <a:r>
              <a:rPr lang="en-US" altLang="zh-CN" sz="1200">
                <a:solidFill>
                  <a:schemeClr val="tx1"/>
                </a:solidFill>
                <a:ea typeface="宋体" panose="02010600030101010101" pitchFamily="2" charset="-122"/>
              </a:rPr>
              <a:t>  20k</a:t>
            </a:r>
          </a:p>
          <a:p>
            <a:pPr algn="r" eaLnBrk="1" hangingPunct="1">
              <a:lnSpc>
                <a:spcPct val="170000"/>
              </a:lnSpc>
              <a:buClrTx/>
              <a:buSzTx/>
              <a:buFontTx/>
              <a:buNone/>
            </a:pPr>
            <a:r>
              <a:rPr lang="en-US" altLang="zh-CN" sz="1200">
                <a:solidFill>
                  <a:schemeClr val="tx1"/>
                </a:solidFill>
                <a:ea typeface="宋体" panose="02010600030101010101" pitchFamily="2" charset="-122"/>
              </a:rPr>
              <a:t>  52k</a:t>
            </a:r>
          </a:p>
          <a:p>
            <a:pPr algn="r" eaLnBrk="1" hangingPunct="1">
              <a:lnSpc>
                <a:spcPct val="220000"/>
              </a:lnSpc>
              <a:buClrTx/>
              <a:buSzTx/>
              <a:buFontTx/>
              <a:buNone/>
            </a:pPr>
            <a:r>
              <a:rPr lang="en-US" altLang="zh-CN" sz="120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30000"/>
              </a:lnSpc>
              <a:buClrTx/>
              <a:buSzTx/>
              <a:buFontTx/>
              <a:buNone/>
            </a:pPr>
            <a:r>
              <a:rPr lang="en-US" altLang="zh-CN" sz="120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9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10000"/>
              </a:lnSpc>
              <a:buClrTx/>
              <a:buSzTx/>
              <a:buFontTx/>
              <a:buNone/>
            </a:pPr>
            <a:endParaRPr lang="en-US" altLang="zh-CN" sz="1200">
              <a:solidFill>
                <a:schemeClr val="tx1"/>
              </a:solidFill>
              <a:ea typeface="宋体" panose="02010600030101010101" pitchFamily="2" charset="-122"/>
            </a:endParaRPr>
          </a:p>
          <a:p>
            <a:pPr algn="r" eaLnBrk="1" hangingPunct="1">
              <a:lnSpc>
                <a:spcPct val="150000"/>
              </a:lnSpc>
              <a:buClrTx/>
              <a:buSzTx/>
              <a:buFontTx/>
              <a:buNone/>
            </a:pPr>
            <a:r>
              <a:rPr lang="en-US" altLang="zh-CN" sz="1200">
                <a:solidFill>
                  <a:schemeClr val="tx1"/>
                </a:solidFill>
                <a:ea typeface="宋体" panose="02010600030101010101" pitchFamily="2" charset="-122"/>
              </a:rPr>
              <a:t>511k</a:t>
            </a:r>
          </a:p>
        </p:txBody>
      </p:sp>
      <p:sp>
        <p:nvSpPr>
          <p:cNvPr id="69640" name="Text Box 9"/>
          <p:cNvSpPr txBox="1">
            <a:spLocks noChangeArrowheads="1"/>
          </p:cNvSpPr>
          <p:nvPr/>
        </p:nvSpPr>
        <p:spPr bwMode="auto">
          <a:xfrm>
            <a:off x="1139825" y="142875"/>
            <a:ext cx="2400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(1)</a:t>
            </a:r>
            <a:r>
              <a:rPr lang="zh-CN" altLang="en-US" sz="1800">
                <a:solidFill>
                  <a:schemeClr val="tx1"/>
                </a:solidFill>
                <a:latin typeface="Times New Roman" panose="02020603050405020304" pitchFamily="18" charset="0"/>
                <a:ea typeface="宋体" panose="02010600030101010101" pitchFamily="2" charset="-122"/>
              </a:rPr>
              <a:t>内存分配图</a:t>
            </a:r>
          </a:p>
        </p:txBody>
      </p:sp>
      <p:sp>
        <p:nvSpPr>
          <p:cNvPr id="69641" name="Line 13"/>
          <p:cNvSpPr>
            <a:spLocks noChangeShapeType="1"/>
          </p:cNvSpPr>
          <p:nvPr/>
        </p:nvSpPr>
        <p:spPr bwMode="auto">
          <a:xfrm>
            <a:off x="971550" y="1250950"/>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2" name="Line 14"/>
          <p:cNvSpPr>
            <a:spLocks noChangeShapeType="1"/>
          </p:cNvSpPr>
          <p:nvPr/>
        </p:nvSpPr>
        <p:spPr bwMode="auto">
          <a:xfrm flipV="1">
            <a:off x="971550" y="828675"/>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3" name="Line 15"/>
          <p:cNvSpPr>
            <a:spLocks noChangeShapeType="1"/>
          </p:cNvSpPr>
          <p:nvPr/>
        </p:nvSpPr>
        <p:spPr bwMode="auto">
          <a:xfrm>
            <a:off x="971550" y="1514475"/>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4" name="Line 16"/>
          <p:cNvSpPr>
            <a:spLocks noChangeShapeType="1"/>
          </p:cNvSpPr>
          <p:nvPr/>
        </p:nvSpPr>
        <p:spPr bwMode="auto">
          <a:xfrm>
            <a:off x="971550" y="2200275"/>
            <a:ext cx="2790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5" name="Text Box 17"/>
          <p:cNvSpPr txBox="1">
            <a:spLocks noChangeArrowheads="1"/>
          </p:cNvSpPr>
          <p:nvPr/>
        </p:nvSpPr>
        <p:spPr bwMode="auto">
          <a:xfrm>
            <a:off x="3671888" y="895350"/>
            <a:ext cx="630237"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70000"/>
              </a:lnSpc>
              <a:buClrTx/>
              <a:buSzTx/>
              <a:buFontTx/>
              <a:buNone/>
            </a:pPr>
            <a:r>
              <a:rPr lang="en-US" altLang="zh-CN" sz="1200">
                <a:solidFill>
                  <a:schemeClr val="tx1"/>
                </a:solidFill>
                <a:ea typeface="宋体" panose="02010600030101010101" pitchFamily="2" charset="-122"/>
              </a:rPr>
              <a:t>50K</a:t>
            </a:r>
          </a:p>
          <a:p>
            <a:pPr eaLnBrk="1" hangingPunct="1">
              <a:lnSpc>
                <a:spcPct val="170000"/>
              </a:lnSpc>
              <a:buClrTx/>
              <a:buSzTx/>
              <a:buFontTx/>
              <a:buNone/>
            </a:pPr>
            <a:r>
              <a:rPr lang="en-US" altLang="zh-CN" sz="1200">
                <a:solidFill>
                  <a:schemeClr val="tx1"/>
                </a:solidFill>
                <a:ea typeface="宋体" panose="02010600030101010101" pitchFamily="2" charset="-122"/>
              </a:rPr>
              <a:t>59K</a:t>
            </a: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150000"/>
              </a:lnSpc>
              <a:buClrTx/>
              <a:buSzTx/>
              <a:buFontTx/>
              <a:buNone/>
            </a:pPr>
            <a:r>
              <a:rPr lang="en-US" altLang="zh-CN" sz="1200">
                <a:solidFill>
                  <a:schemeClr val="tx1"/>
                </a:solidFill>
                <a:ea typeface="宋体" panose="02010600030101010101" pitchFamily="2" charset="-122"/>
              </a:rPr>
              <a:t>160K</a:t>
            </a:r>
          </a:p>
          <a:p>
            <a:pPr eaLnBrk="1" hangingPunct="1">
              <a:lnSpc>
                <a:spcPct val="180000"/>
              </a:lnSpc>
              <a:buClrTx/>
              <a:buSzTx/>
              <a:buFontTx/>
              <a:buNone/>
            </a:pPr>
            <a:endParaRPr lang="en-US" altLang="zh-CN" sz="1200">
              <a:solidFill>
                <a:schemeClr val="tx1"/>
              </a:solidFill>
              <a:ea typeface="宋体" panose="02010600030101010101" pitchFamily="2" charset="-122"/>
            </a:endParaRPr>
          </a:p>
          <a:p>
            <a:pPr eaLnBrk="1" hangingPunct="1">
              <a:lnSpc>
                <a:spcPct val="100000"/>
              </a:lnSpc>
              <a:buClrTx/>
              <a:buSzTx/>
              <a:buFontTx/>
              <a:buNone/>
            </a:pPr>
            <a:endParaRPr lang="en-US" altLang="zh-CN" sz="1200">
              <a:solidFill>
                <a:schemeClr val="tx1"/>
              </a:solidFill>
              <a:ea typeface="宋体" panose="02010600030101010101" pitchFamily="2" charset="-122"/>
            </a:endParaRPr>
          </a:p>
          <a:p>
            <a:pPr eaLnBrk="1" hangingPunct="1">
              <a:lnSpc>
                <a:spcPct val="170000"/>
              </a:lnSpc>
              <a:buClrTx/>
              <a:buSzTx/>
              <a:buFontTx/>
              <a:buNone/>
            </a:pPr>
            <a:endParaRPr lang="zh-CN" altLang="en-US" sz="1200">
              <a:solidFill>
                <a:schemeClr val="tx1"/>
              </a:solidFill>
              <a:ea typeface="宋体" panose="02010600030101010101" pitchFamily="2" charset="-122"/>
            </a:endParaRPr>
          </a:p>
        </p:txBody>
      </p:sp>
      <p:graphicFrame>
        <p:nvGraphicFramePr>
          <p:cNvPr id="36909" name="Group 45"/>
          <p:cNvGraphicFramePr>
            <a:graphicFrameLocks noGrp="1"/>
          </p:cNvGraphicFramePr>
          <p:nvPr/>
        </p:nvGraphicFramePr>
        <p:xfrm>
          <a:off x="4527550" y="901700"/>
          <a:ext cx="3870325" cy="2911475"/>
        </p:xfrm>
        <a:graphic>
          <a:graphicData uri="http://schemas.openxmlformats.org/drawingml/2006/table">
            <a:tbl>
              <a:tblPr/>
              <a:tblGrid>
                <a:gridCol w="1196975"/>
                <a:gridCol w="1335088"/>
                <a:gridCol w="1338262"/>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59k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2" name="Rectangle 48"/>
          <p:cNvSpPr>
            <a:spLocks noGrp="1" noChangeArrowheads="1"/>
          </p:cNvSpPr>
          <p:nvPr>
            <p:ph type="body" idx="1"/>
          </p:nvPr>
        </p:nvSpPr>
        <p:spPr>
          <a:xfrm>
            <a:off x="161925" y="4014788"/>
            <a:ext cx="8763000" cy="2339975"/>
          </a:xfrm>
        </p:spPr>
        <p:txBody>
          <a:bodyPr/>
          <a:lstStyle/>
          <a:p>
            <a:pPr eaLnBrk="1" hangingPunct="1">
              <a:lnSpc>
                <a:spcPct val="105000"/>
              </a:lnSpc>
            </a:pPr>
            <a:r>
              <a:rPr lang="zh-CN" altLang="en-US" smtClean="0">
                <a:solidFill>
                  <a:schemeClr val="hlink"/>
                </a:solidFill>
                <a:sym typeface="Arial" panose="020B0604020202020204" pitchFamily="34" charset="0"/>
              </a:rPr>
              <a:t>最佳适应算法的</a:t>
            </a:r>
            <a:r>
              <a:rPr lang="zh-CN" altLang="en-US" smtClean="0">
                <a:solidFill>
                  <a:schemeClr val="hlink"/>
                </a:solidFill>
              </a:rPr>
              <a:t>特点</a:t>
            </a:r>
          </a:p>
          <a:p>
            <a:pPr lvl="1" eaLnBrk="1" hangingPunct="1">
              <a:lnSpc>
                <a:spcPct val="105000"/>
              </a:lnSpc>
            </a:pPr>
            <a:r>
              <a:rPr lang="zh-CN" altLang="en-US" sz="3400" smtClean="0">
                <a:solidFill>
                  <a:srgbClr val="0000CC"/>
                </a:solidFill>
                <a:latin typeface="Times New Roman" panose="02020603050405020304" pitchFamily="18" charset="0"/>
              </a:rPr>
              <a:t>用最小空间满足要求。从个别来看，外部碎片较小，但从整体来看，会形成较多外部碎片。</a:t>
            </a:r>
          </a:p>
        </p:txBody>
      </p:sp>
      <p:sp>
        <p:nvSpPr>
          <p:cNvPr id="69673" name="Rectangle 37"/>
          <p:cNvSpPr>
            <a:spLocks noChangeArrowheads="1"/>
          </p:cNvSpPr>
          <p:nvPr/>
        </p:nvSpPr>
        <p:spPr bwMode="auto">
          <a:xfrm>
            <a:off x="971550" y="1517650"/>
            <a:ext cx="2755900" cy="3556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100K</a:t>
            </a:r>
            <a:endParaRPr lang="zh-CN" altLang="en-US" sz="1600">
              <a:solidFill>
                <a:schemeClr val="tx1"/>
              </a:solidFill>
              <a:ea typeface="宋体" panose="02010600030101010101" pitchFamily="2" charset="-122"/>
            </a:endParaRPr>
          </a:p>
        </p:txBody>
      </p:sp>
      <p:sp>
        <p:nvSpPr>
          <p:cNvPr id="69674" name="Rectangle 38"/>
          <p:cNvSpPr>
            <a:spLocks noChangeArrowheads="1"/>
          </p:cNvSpPr>
          <p:nvPr/>
        </p:nvSpPr>
        <p:spPr bwMode="auto">
          <a:xfrm>
            <a:off x="971550" y="806450"/>
            <a:ext cx="2755900" cy="3556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30K</a:t>
            </a:r>
            <a:endParaRPr lang="zh-CN" altLang="en-US" sz="1600">
              <a:solidFill>
                <a:schemeClr val="tx1"/>
              </a:solidFill>
              <a:ea typeface="宋体" panose="02010600030101010101" pitchFamily="2" charset="-122"/>
            </a:endParaRPr>
          </a:p>
        </p:txBody>
      </p:sp>
      <p:sp>
        <p:nvSpPr>
          <p:cNvPr id="69675" name="Rectangle 39"/>
          <p:cNvSpPr>
            <a:spLocks noChangeArrowheads="1"/>
          </p:cNvSpPr>
          <p:nvPr/>
        </p:nvSpPr>
        <p:spPr bwMode="auto">
          <a:xfrm>
            <a:off x="971550" y="1250950"/>
            <a:ext cx="2755900" cy="1778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200">
                <a:solidFill>
                  <a:schemeClr val="tx1"/>
                </a:solidFill>
                <a:ea typeface="宋体" panose="02010600030101010101" pitchFamily="2" charset="-122"/>
              </a:rPr>
              <a:t>7K</a:t>
            </a:r>
            <a:endParaRPr lang="zh-CN" altLang="en-US" sz="120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p:txBody>
          <a:bodyPr/>
          <a:lstStyle/>
          <a:p>
            <a:pPr marL="609600" indent="-609600" eaLnBrk="1" hangingPunct="1">
              <a:lnSpc>
                <a:spcPct val="130000"/>
              </a:lnSpc>
              <a:buClr>
                <a:srgbClr val="FF0066"/>
              </a:buClr>
              <a:buSzPct val="105000"/>
            </a:pPr>
            <a:r>
              <a:rPr lang="zh-CN" altLang="en-US" smtClean="0">
                <a:latin typeface="华文隶书" panose="02010800040101010101" pitchFamily="2" charset="-122"/>
              </a:rPr>
              <a:t>分配算法</a:t>
            </a:r>
          </a:p>
          <a:p>
            <a:pPr marL="1066800" lvl="1" indent="-609600" eaLnBrk="1" hangingPunct="1">
              <a:lnSpc>
                <a:spcPct val="130000"/>
              </a:lnSpc>
              <a:buClr>
                <a:srgbClr val="FF0066"/>
              </a:buClr>
              <a:buSzPct val="105000"/>
              <a:buFont typeface="Wingdings" panose="05000000000000000000" pitchFamily="2" charset="2"/>
              <a:buAutoNum type="circleNumDbPlain" startAt="4"/>
            </a:pPr>
            <a:r>
              <a:rPr lang="zh-CN" altLang="en-US" smtClean="0">
                <a:latin typeface="华文隶书" panose="02010800040101010101" pitchFamily="2" charset="-122"/>
              </a:rPr>
              <a:t>最坏适应算法</a:t>
            </a:r>
            <a:endParaRPr lang="zh-CN" altLang="en-US" smtClean="0">
              <a:latin typeface="Times New Roman" panose="02020603050405020304" pitchFamily="18" charset="0"/>
            </a:endParaRP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空闲分区</a:t>
            </a:r>
            <a:r>
              <a:rPr lang="zh-CN" altLang="en-US" smtClean="0">
                <a:solidFill>
                  <a:schemeClr val="hlink"/>
                </a:solidFill>
                <a:latin typeface="Times New Roman" panose="02020603050405020304" pitchFamily="18" charset="0"/>
              </a:rPr>
              <a:t>按容量递减</a:t>
            </a:r>
            <a:r>
              <a:rPr lang="zh-CN" altLang="en-US" smtClean="0">
                <a:solidFill>
                  <a:schemeClr val="tx1"/>
                </a:solidFill>
                <a:latin typeface="Times New Roman" panose="02020603050405020304" pitchFamily="18" charset="0"/>
              </a:rPr>
              <a:t>的次序排列。在进行内存分配时，</a:t>
            </a:r>
            <a:r>
              <a:rPr lang="zh-CN" altLang="en-US" smtClean="0">
                <a:solidFill>
                  <a:schemeClr val="hlink"/>
                </a:solidFill>
                <a:latin typeface="Times New Roman" panose="02020603050405020304" pitchFamily="18" charset="0"/>
              </a:rPr>
              <a:t>从空闲分区表</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链</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首开始</a:t>
            </a:r>
            <a:r>
              <a:rPr lang="zh-CN" altLang="en-US" smtClean="0">
                <a:solidFill>
                  <a:schemeClr val="tx1"/>
                </a:solidFill>
                <a:latin typeface="Times New Roman" panose="02020603050405020304" pitchFamily="18" charset="0"/>
              </a:rPr>
              <a:t>顺序查找，直到找到第一个比之大的空闲分区为止。</a:t>
            </a: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分配后，所有空闲分区要重新进行排序。</a:t>
            </a:r>
          </a:p>
        </p:txBody>
      </p:sp>
      <p:sp>
        <p:nvSpPr>
          <p:cNvPr id="71683" name="Rectangle 3"/>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fade">
                                      <p:cBhvr>
                                        <p:cTn id="7" dur="500">
                                          <p:stCondLst>
                                            <p:cond delay="0"/>
                                          </p:stCondLst>
                                        </p:cTn>
                                        <p:tgtEl>
                                          <p:spTgt spid="378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fade">
                                      <p:cBhvr>
                                        <p:cTn id="12" dur="500">
                                          <p:stCondLst>
                                            <p:cond delay="0"/>
                                          </p:stCondLst>
                                        </p:cTn>
                                        <p:tgtEl>
                                          <p:spTgt spid="378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7890">
                                            <p:txEl>
                                              <p:pRg st="3" end="3"/>
                                            </p:txEl>
                                          </p:spTgt>
                                        </p:tgtEl>
                                        <p:attrNameLst>
                                          <p:attrName>style.visibility</p:attrName>
                                        </p:attrNameLst>
                                      </p:cBhvr>
                                      <p:to>
                                        <p:strVal val="visible"/>
                                      </p:to>
                                    </p:set>
                                    <p:animEffect transition="in" filter="fade">
                                      <p:cBhvr>
                                        <p:cTn id="17" dur="500">
                                          <p:stCondLst>
                                            <p:cond delay="0"/>
                                          </p:stCondLst>
                                        </p:cTn>
                                        <p:tgtEl>
                                          <p:spTgt spid="37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华文隶书" panose="02010800040101010101" pitchFamily="2" charset="-122"/>
            </a:endParaRPr>
          </a:p>
        </p:txBody>
      </p:sp>
      <p:graphicFrame>
        <p:nvGraphicFramePr>
          <p:cNvPr id="38944" name="Group 32"/>
          <p:cNvGraphicFramePr>
            <a:graphicFrameLocks noGrp="1"/>
          </p:cNvGraphicFramePr>
          <p:nvPr>
            <p:ph idx="4294967295"/>
          </p:nvPr>
        </p:nvGraphicFramePr>
        <p:xfrm>
          <a:off x="4103688" y="3538538"/>
          <a:ext cx="4113212" cy="2911475"/>
        </p:xfrm>
        <a:graphic>
          <a:graphicData uri="http://schemas.openxmlformats.org/drawingml/2006/table">
            <a:tbl>
              <a:tblPr/>
              <a:tblGrid>
                <a:gridCol w="1271587"/>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57" name="Text Box 29"/>
          <p:cNvSpPr txBox="1">
            <a:spLocks noChangeArrowheads="1"/>
          </p:cNvSpPr>
          <p:nvPr/>
        </p:nvSpPr>
        <p:spPr bwMode="auto">
          <a:xfrm>
            <a:off x="1106488" y="5049838"/>
            <a:ext cx="2819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a:t>空闲分区表</a:t>
            </a:r>
          </a:p>
        </p:txBody>
      </p:sp>
      <p:sp>
        <p:nvSpPr>
          <p:cNvPr id="73758" name="Text Box 30"/>
          <p:cNvSpPr txBox="1">
            <a:spLocks noChangeArrowheads="1"/>
          </p:cNvSpPr>
          <p:nvPr/>
        </p:nvSpPr>
        <p:spPr bwMode="auto">
          <a:xfrm>
            <a:off x="431800" y="954088"/>
            <a:ext cx="8461375"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
                <a:schemeClr val="hlink"/>
              </a:buClr>
              <a:buSzTx/>
              <a:buFontTx/>
              <a:buAutoNum type="circleNumDbPlain" startAt="4"/>
            </a:pPr>
            <a:r>
              <a:rPr lang="zh-CN" altLang="en-US">
                <a:latin typeface="华文隶书" panose="02010800040101010101" pitchFamily="2" charset="-122"/>
                <a:sym typeface="Arial" panose="020B0604020202020204" pitchFamily="34" charset="0"/>
              </a:rPr>
              <a:t>最坏适应算法</a:t>
            </a:r>
          </a:p>
          <a:p>
            <a:pPr eaLnBrk="1" hangingPunct="1">
              <a:buClrTx/>
              <a:buSzTx/>
              <a:buFontTx/>
              <a:buNone/>
            </a:pPr>
            <a:r>
              <a:rPr lang="zh-CN" altLang="en-US">
                <a:solidFill>
                  <a:schemeClr val="hlink"/>
                </a:solidFill>
                <a:latin typeface="Times New Roman" panose="02020603050405020304" pitchFamily="18" charset="0"/>
              </a:rPr>
              <a:t>例：</a:t>
            </a:r>
            <a:r>
              <a:rPr lang="zh-CN" altLang="en-US">
                <a:solidFill>
                  <a:schemeClr val="tx1"/>
                </a:solidFill>
                <a:latin typeface="Times New Roman" panose="02020603050405020304" pitchFamily="18" charset="0"/>
              </a:rPr>
              <a:t>系统中的空闲分区表如下，现有三个作业分配申请内存空间</a:t>
            </a:r>
            <a:r>
              <a:rPr lang="en-US" altLang="zh-CN">
                <a:solidFill>
                  <a:schemeClr val="tx1"/>
                </a:solidFill>
                <a:latin typeface="Times New Roman" panose="02020603050405020304" pitchFamily="18" charset="0"/>
              </a:rPr>
              <a:t>100K</a:t>
            </a:r>
            <a:r>
              <a:rPr lang="zh-CN" altLang="en-US">
                <a:solidFill>
                  <a:schemeClr val="tx1"/>
                </a:solidFill>
                <a:latin typeface="Times New Roman" panose="02020603050405020304" pitchFamily="18" charset="0"/>
              </a:rPr>
              <a:t>、</a:t>
            </a:r>
            <a:r>
              <a:rPr lang="en-US" altLang="zh-CN">
                <a:solidFill>
                  <a:schemeClr val="tx1"/>
                </a:solidFill>
                <a:latin typeface="Times New Roman" panose="02020603050405020304" pitchFamily="18" charset="0"/>
              </a:rPr>
              <a:t>30K</a:t>
            </a:r>
            <a:r>
              <a:rPr lang="zh-CN" altLang="en-US">
                <a:solidFill>
                  <a:schemeClr val="tx1"/>
                </a:solidFill>
                <a:latin typeface="Times New Roman" panose="02020603050405020304" pitchFamily="18" charset="0"/>
              </a:rPr>
              <a:t>及</a:t>
            </a:r>
            <a:r>
              <a:rPr lang="en-US" altLang="zh-CN">
                <a:solidFill>
                  <a:schemeClr val="tx1"/>
                </a:solidFill>
                <a:latin typeface="Times New Roman" panose="02020603050405020304" pitchFamily="18" charset="0"/>
              </a:rPr>
              <a:t>7K</a:t>
            </a:r>
            <a:r>
              <a:rPr lang="zh-CN" altLang="en-US">
                <a:solidFill>
                  <a:schemeClr val="tx1"/>
                </a:solidFill>
                <a:latin typeface="Times New Roman" panose="02020603050405020304" pitchFamily="18" charset="0"/>
              </a:rPr>
              <a:t>。给出按最坏适应算法的内存分配情况及分配后空闲分区表。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020" name="Group 84"/>
          <p:cNvGraphicFramePr>
            <a:graphicFrameLocks noGrp="1"/>
          </p:cNvGraphicFramePr>
          <p:nvPr/>
        </p:nvGraphicFramePr>
        <p:xfrm>
          <a:off x="823913" y="4487863"/>
          <a:ext cx="3276600" cy="2139950"/>
        </p:xfrm>
        <a:graphic>
          <a:graphicData uri="http://schemas.openxmlformats.org/drawingml/2006/table">
            <a:tbl>
              <a:tblPr/>
              <a:tblGrid>
                <a:gridCol w="1012825"/>
                <a:gridCol w="1130300"/>
                <a:gridCol w="1133475"/>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231k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280k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80" name="Text Box 28"/>
          <p:cNvSpPr txBox="1">
            <a:spLocks noChangeArrowheads="1"/>
          </p:cNvSpPr>
          <p:nvPr/>
        </p:nvSpPr>
        <p:spPr bwMode="auto">
          <a:xfrm>
            <a:off x="671513" y="40306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100K</a:t>
            </a:r>
            <a:r>
              <a:rPr lang="zh-CN" altLang="en-US" sz="2000">
                <a:solidFill>
                  <a:schemeClr val="tx1"/>
                </a:solidFill>
              </a:rPr>
              <a:t>分配后的空闲分区表</a:t>
            </a:r>
          </a:p>
        </p:txBody>
      </p:sp>
      <p:graphicFrame>
        <p:nvGraphicFramePr>
          <p:cNvPr id="40021" name="Group 85"/>
          <p:cNvGraphicFramePr>
            <a:graphicFrameLocks noGrp="1"/>
          </p:cNvGraphicFramePr>
          <p:nvPr/>
        </p:nvGraphicFramePr>
        <p:xfrm>
          <a:off x="5391150" y="1006475"/>
          <a:ext cx="3276600" cy="2170113"/>
        </p:xfrm>
        <a:graphic>
          <a:graphicData uri="http://schemas.openxmlformats.org/drawingml/2006/table">
            <a:tbl>
              <a:tblPr/>
              <a:tblGrid>
                <a:gridCol w="1012825"/>
                <a:gridCol w="1130300"/>
                <a:gridCol w="1133475"/>
              </a:tblGrid>
              <a:tr h="401756">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201k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310k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8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07" name="Text Box 55"/>
          <p:cNvSpPr txBox="1">
            <a:spLocks noChangeArrowheads="1"/>
          </p:cNvSpPr>
          <p:nvPr/>
        </p:nvSpPr>
        <p:spPr bwMode="auto">
          <a:xfrm>
            <a:off x="5292725" y="549275"/>
            <a:ext cx="3509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30K</a:t>
            </a:r>
            <a:r>
              <a:rPr lang="zh-CN" altLang="en-US" sz="2000">
                <a:solidFill>
                  <a:schemeClr val="tx1"/>
                </a:solidFill>
              </a:rPr>
              <a:t>分配后的空闲分区表</a:t>
            </a:r>
          </a:p>
        </p:txBody>
      </p:sp>
      <p:graphicFrame>
        <p:nvGraphicFramePr>
          <p:cNvPr id="40022" name="Group 86"/>
          <p:cNvGraphicFramePr>
            <a:graphicFrameLocks noGrp="1"/>
          </p:cNvGraphicFramePr>
          <p:nvPr/>
        </p:nvGraphicFramePr>
        <p:xfrm>
          <a:off x="5280025" y="4321175"/>
          <a:ext cx="3490913" cy="2139950"/>
        </p:xfrm>
        <a:graphic>
          <a:graphicData uri="http://schemas.openxmlformats.org/drawingml/2006/table">
            <a:tbl>
              <a:tblPr/>
              <a:tblGrid>
                <a:gridCol w="1079500"/>
                <a:gridCol w="1203325"/>
                <a:gridCol w="1208088"/>
              </a:tblGrid>
              <a:tr h="371900">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194k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317k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012">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0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34" name="Text Box 82"/>
          <p:cNvSpPr txBox="1">
            <a:spLocks noChangeArrowheads="1"/>
          </p:cNvSpPr>
          <p:nvPr/>
        </p:nvSpPr>
        <p:spPr bwMode="auto">
          <a:xfrm>
            <a:off x="5127625" y="396875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000">
                <a:solidFill>
                  <a:schemeClr val="tx1"/>
                </a:solidFill>
              </a:rPr>
              <a:t>作业</a:t>
            </a:r>
            <a:r>
              <a:rPr lang="en-US" altLang="zh-CN" sz="2000">
                <a:solidFill>
                  <a:schemeClr val="tx1"/>
                </a:solidFill>
              </a:rPr>
              <a:t>7K</a:t>
            </a:r>
            <a:r>
              <a:rPr lang="zh-CN" altLang="en-US" sz="2000">
                <a:solidFill>
                  <a:schemeClr val="tx1"/>
                </a:solidFill>
              </a:rPr>
              <a:t>分配后的空闲分区表</a:t>
            </a:r>
          </a:p>
        </p:txBody>
      </p:sp>
      <p:sp>
        <p:nvSpPr>
          <p:cNvPr id="74835" name="Text Box 83"/>
          <p:cNvSpPr txBox="1">
            <a:spLocks noChangeArrowheads="1"/>
          </p:cNvSpPr>
          <p:nvPr/>
        </p:nvSpPr>
        <p:spPr bwMode="auto">
          <a:xfrm>
            <a:off x="296863" y="188913"/>
            <a:ext cx="4860925"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r>
              <a:rPr lang="zh-CN" altLang="en-US" sz="2400">
                <a:solidFill>
                  <a:schemeClr val="hlink"/>
                </a:solidFill>
                <a:latin typeface="Times New Roman" panose="02020603050405020304" pitchFamily="18" charset="0"/>
              </a:rPr>
              <a:t>解：</a:t>
            </a:r>
            <a:r>
              <a:rPr lang="zh-CN" altLang="en-US" sz="2400">
                <a:solidFill>
                  <a:schemeClr val="tx1"/>
                </a:solidFill>
                <a:latin typeface="Times New Roman" panose="02020603050405020304" pitchFamily="18" charset="0"/>
              </a:rPr>
              <a:t>按最坏适应算法， </a:t>
            </a:r>
          </a:p>
          <a:p>
            <a:pPr eaLnBrk="1" hangingPunct="1">
              <a:lnSpc>
                <a:spcPct val="110000"/>
              </a:lnSpc>
              <a:buClrTx/>
              <a:buSzTx/>
              <a:buFontTx/>
              <a:buNone/>
            </a:pPr>
            <a:r>
              <a:rPr lang="zh-CN" altLang="en-US" sz="2400">
                <a:solidFill>
                  <a:schemeClr val="folHlink"/>
                </a:solidFill>
                <a:latin typeface="Times New Roman" panose="02020603050405020304" pitchFamily="18" charset="0"/>
              </a:rPr>
              <a:t>申请作业</a:t>
            </a:r>
            <a:r>
              <a:rPr lang="en-US" altLang="zh-CN" sz="2400">
                <a:solidFill>
                  <a:schemeClr val="folHlink"/>
                </a:solidFill>
                <a:latin typeface="Times New Roman" panose="02020603050405020304" pitchFamily="18" charset="0"/>
              </a:rPr>
              <a:t>100k</a:t>
            </a:r>
            <a:r>
              <a:rPr lang="zh-CN" altLang="en-US" sz="2400">
                <a:solidFill>
                  <a:schemeClr val="tx1"/>
                </a:solidFill>
                <a:latin typeface="Times New Roman" panose="02020603050405020304" pitchFamily="18" charset="0"/>
              </a:rPr>
              <a:t>，分配</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号分区，剩下分区为</a:t>
            </a:r>
            <a:r>
              <a:rPr lang="en-US" altLang="zh-CN" sz="2400">
                <a:solidFill>
                  <a:schemeClr val="tx1"/>
                </a:solidFill>
                <a:latin typeface="Times New Roman" panose="02020603050405020304" pitchFamily="18" charset="0"/>
              </a:rPr>
              <a:t>231k,</a:t>
            </a:r>
            <a:r>
              <a:rPr lang="zh-CN" altLang="en-US" sz="2400">
                <a:solidFill>
                  <a:schemeClr val="tx1"/>
                </a:solidFill>
                <a:latin typeface="Times New Roman" panose="02020603050405020304" pitchFamily="18" charset="0"/>
              </a:rPr>
              <a:t>起始地址</a:t>
            </a:r>
            <a:r>
              <a:rPr lang="en-US" altLang="zh-CN" sz="2400">
                <a:solidFill>
                  <a:schemeClr val="tx1"/>
                </a:solidFill>
                <a:latin typeface="Times New Roman" panose="02020603050405020304" pitchFamily="18" charset="0"/>
              </a:rPr>
              <a:t>280K</a:t>
            </a:r>
            <a:r>
              <a:rPr lang="zh-CN" altLang="en-US" sz="2400">
                <a:solidFill>
                  <a:schemeClr val="tx1"/>
                </a:solidFill>
                <a:latin typeface="Times New Roman" panose="02020603050405020304" pitchFamily="18" charset="0"/>
              </a:rPr>
              <a:t>；</a:t>
            </a:r>
            <a:r>
              <a:rPr lang="zh-CN" altLang="en-US" sz="2400">
                <a:solidFill>
                  <a:schemeClr val="folHlink"/>
                </a:solidFill>
                <a:latin typeface="Times New Roman" panose="02020603050405020304" pitchFamily="18" charset="0"/>
              </a:rPr>
              <a:t>    申请作业</a:t>
            </a:r>
            <a:r>
              <a:rPr lang="en-US" altLang="zh-CN" sz="2400">
                <a:solidFill>
                  <a:schemeClr val="folHlink"/>
                </a:solidFill>
                <a:latin typeface="Times New Roman" panose="02020603050405020304" pitchFamily="18" charset="0"/>
              </a:rPr>
              <a:t>30k</a:t>
            </a:r>
            <a:r>
              <a:rPr lang="zh-CN" altLang="en-US" sz="2400">
                <a:solidFill>
                  <a:schemeClr val="tx1"/>
                </a:solidFill>
                <a:latin typeface="Times New Roman" panose="02020603050405020304" pitchFamily="18" charset="0"/>
              </a:rPr>
              <a:t>，  分配</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号分区，剩下分区为</a:t>
            </a:r>
            <a:r>
              <a:rPr lang="en-US" altLang="zh-CN" sz="2400">
                <a:solidFill>
                  <a:schemeClr val="tx1"/>
                </a:solidFill>
                <a:latin typeface="Times New Roman" panose="02020603050405020304" pitchFamily="18" charset="0"/>
              </a:rPr>
              <a:t>201k</a:t>
            </a:r>
            <a:r>
              <a:rPr lang="zh-CN" altLang="en-US" sz="2400">
                <a:solidFill>
                  <a:schemeClr val="tx1"/>
                </a:solidFill>
                <a:latin typeface="Times New Roman" panose="02020603050405020304" pitchFamily="18" charset="0"/>
              </a:rPr>
              <a:t>，起始地址</a:t>
            </a:r>
            <a:r>
              <a:rPr lang="en-US" altLang="zh-CN" sz="2400">
                <a:solidFill>
                  <a:schemeClr val="tx1"/>
                </a:solidFill>
                <a:latin typeface="Times New Roman" panose="02020603050405020304" pitchFamily="18" charset="0"/>
              </a:rPr>
              <a:t>310K </a:t>
            </a:r>
            <a:r>
              <a:rPr lang="zh-CN" altLang="en-US" sz="2400">
                <a:solidFill>
                  <a:schemeClr val="tx1"/>
                </a:solidFill>
                <a:latin typeface="Times New Roman" panose="02020603050405020304" pitchFamily="18" charset="0"/>
              </a:rPr>
              <a:t>；</a:t>
            </a:r>
            <a:r>
              <a:rPr lang="zh-CN" altLang="en-US" sz="2400">
                <a:solidFill>
                  <a:schemeClr val="folHlink"/>
                </a:solidFill>
                <a:latin typeface="Times New Roman" panose="02020603050405020304" pitchFamily="18" charset="0"/>
              </a:rPr>
              <a:t>    申请作业</a:t>
            </a:r>
            <a:r>
              <a:rPr lang="en-US" altLang="zh-CN" sz="2400">
                <a:solidFill>
                  <a:schemeClr val="folHlink"/>
                </a:solidFill>
                <a:latin typeface="Times New Roman" panose="02020603050405020304" pitchFamily="18" charset="0"/>
              </a:rPr>
              <a:t>7k</a:t>
            </a:r>
            <a:r>
              <a:rPr lang="zh-CN" altLang="en-US" sz="2400">
                <a:solidFill>
                  <a:schemeClr val="tx1"/>
                </a:solidFill>
                <a:latin typeface="Times New Roman" panose="02020603050405020304" pitchFamily="18" charset="0"/>
              </a:rPr>
              <a:t>，    分配</a:t>
            </a:r>
            <a:r>
              <a:rPr lang="en-US" altLang="zh-CN" sz="2400">
                <a:solidFill>
                  <a:schemeClr val="tx1"/>
                </a:solidFill>
                <a:latin typeface="Times New Roman" panose="02020603050405020304" pitchFamily="18" charset="0"/>
              </a:rPr>
              <a:t>1</a:t>
            </a:r>
            <a:r>
              <a:rPr lang="zh-CN" altLang="en-US" sz="2400">
                <a:solidFill>
                  <a:schemeClr val="tx1"/>
                </a:solidFill>
                <a:latin typeface="Times New Roman" panose="02020603050405020304" pitchFamily="18" charset="0"/>
              </a:rPr>
              <a:t>号分区，剩下分区为</a:t>
            </a:r>
            <a:r>
              <a:rPr lang="en-US" altLang="zh-CN" sz="2400">
                <a:solidFill>
                  <a:schemeClr val="tx1"/>
                </a:solidFill>
                <a:latin typeface="Times New Roman" panose="02020603050405020304" pitchFamily="18" charset="0"/>
              </a:rPr>
              <a:t>194k</a:t>
            </a:r>
            <a:r>
              <a:rPr lang="zh-CN" altLang="en-US" sz="2400">
                <a:solidFill>
                  <a:schemeClr val="tx1"/>
                </a:solidFill>
                <a:latin typeface="Times New Roman" panose="02020603050405020304" pitchFamily="18" charset="0"/>
              </a:rPr>
              <a:t>，起始地址</a:t>
            </a:r>
            <a:r>
              <a:rPr lang="en-US" altLang="zh-CN" sz="2400">
                <a:solidFill>
                  <a:schemeClr val="tx1"/>
                </a:solidFill>
                <a:latin typeface="Times New Roman" panose="02020603050405020304" pitchFamily="18" charset="0"/>
              </a:rPr>
              <a:t>317K </a:t>
            </a:r>
            <a:r>
              <a:rPr lang="zh-CN" altLang="en-US" sz="2400">
                <a:solidFill>
                  <a:schemeClr val="tx1"/>
                </a:solidFill>
                <a:latin typeface="Times New Roman" panose="02020603050405020304" pitchFamily="18" charset="0"/>
              </a:rPr>
              <a:t>；其内存分配图及分配后空闲分区表如下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008" name="Group 48"/>
          <p:cNvGraphicFramePr>
            <a:graphicFrameLocks noGrp="1"/>
          </p:cNvGraphicFramePr>
          <p:nvPr/>
        </p:nvGraphicFramePr>
        <p:xfrm>
          <a:off x="4648200" y="1317625"/>
          <a:ext cx="4113213" cy="2911475"/>
        </p:xfrm>
        <a:graphic>
          <a:graphicData uri="http://schemas.openxmlformats.org/drawingml/2006/table">
            <a:tbl>
              <a:tblPr/>
              <a:tblGrid>
                <a:gridCol w="1271588"/>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194k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317k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04" name="Text Box 28"/>
          <p:cNvSpPr txBox="1">
            <a:spLocks noChangeArrowheads="1"/>
          </p:cNvSpPr>
          <p:nvPr/>
        </p:nvSpPr>
        <p:spPr bwMode="auto">
          <a:xfrm>
            <a:off x="4572000" y="860425"/>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000">
                <a:solidFill>
                  <a:schemeClr val="tx1"/>
                </a:solidFill>
              </a:rPr>
              <a:t>(2)</a:t>
            </a:r>
            <a:r>
              <a:rPr lang="zh-CN" altLang="en-US" sz="2000">
                <a:solidFill>
                  <a:schemeClr val="tx1"/>
                </a:solidFill>
              </a:rPr>
              <a:t>该算法分配后的空闲分区表</a:t>
            </a:r>
          </a:p>
        </p:txBody>
      </p:sp>
      <p:sp>
        <p:nvSpPr>
          <p:cNvPr id="75805" name="Text Box 29"/>
          <p:cNvSpPr txBox="1">
            <a:spLocks noChangeArrowheads="1"/>
          </p:cNvSpPr>
          <p:nvPr/>
        </p:nvSpPr>
        <p:spPr bwMode="auto">
          <a:xfrm>
            <a:off x="2867025" y="2765425"/>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b="0">
              <a:solidFill>
                <a:schemeClr val="tx1"/>
              </a:solidFill>
              <a:ea typeface="宋体" panose="02010600030101010101" pitchFamily="2" charset="-122"/>
            </a:endParaRPr>
          </a:p>
        </p:txBody>
      </p:sp>
      <p:sp>
        <p:nvSpPr>
          <p:cNvPr id="75806" name="Text Box 30"/>
          <p:cNvSpPr txBox="1">
            <a:spLocks noChangeArrowheads="1"/>
          </p:cNvSpPr>
          <p:nvPr/>
        </p:nvSpPr>
        <p:spPr bwMode="auto">
          <a:xfrm>
            <a:off x="2867025" y="3222625"/>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b="0">
                <a:solidFill>
                  <a:schemeClr val="tx1"/>
                </a:solidFill>
                <a:ea typeface="宋体" panose="02010600030101010101" pitchFamily="2" charset="-122"/>
              </a:rPr>
              <a:t>3</a:t>
            </a:r>
          </a:p>
        </p:txBody>
      </p:sp>
      <p:sp>
        <p:nvSpPr>
          <p:cNvPr id="75807" name="AutoShape 32"/>
          <p:cNvSpPr>
            <a:spLocks noChangeArrowheads="1"/>
          </p:cNvSpPr>
          <p:nvPr/>
        </p:nvSpPr>
        <p:spPr bwMode="auto">
          <a:xfrm>
            <a:off x="1676400" y="479425"/>
            <a:ext cx="2370138" cy="4002088"/>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08" name="Line 33"/>
          <p:cNvSpPr>
            <a:spLocks noChangeShapeType="1"/>
          </p:cNvSpPr>
          <p:nvPr/>
        </p:nvSpPr>
        <p:spPr bwMode="auto">
          <a:xfrm>
            <a:off x="1676400" y="3603625"/>
            <a:ext cx="23701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09" name="Text Box 34"/>
          <p:cNvSpPr txBox="1">
            <a:spLocks noChangeArrowheads="1"/>
          </p:cNvSpPr>
          <p:nvPr/>
        </p:nvSpPr>
        <p:spPr bwMode="auto">
          <a:xfrm>
            <a:off x="1143000" y="327025"/>
            <a:ext cx="5334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r" eaLnBrk="1" hangingPunct="1">
              <a:lnSpc>
                <a:spcPct val="110000"/>
              </a:lnSpc>
              <a:buClrTx/>
              <a:buSzTx/>
              <a:buFontTx/>
              <a:buNone/>
            </a:pPr>
            <a:r>
              <a:rPr lang="zh-CN" altLang="en-US" sz="1200" b="0">
                <a:solidFill>
                  <a:schemeClr val="tx1"/>
                </a:solidFill>
                <a:ea typeface="宋体" panose="02010600030101010101" pitchFamily="2" charset="-122"/>
              </a:rPr>
              <a:t>    </a:t>
            </a:r>
            <a:r>
              <a:rPr lang="en-US" altLang="zh-CN" sz="1200" b="0">
                <a:solidFill>
                  <a:schemeClr val="tx1"/>
                </a:solidFill>
                <a:ea typeface="宋体" panose="02010600030101010101" pitchFamily="2" charset="-122"/>
              </a:rPr>
              <a:t>0k</a:t>
            </a:r>
          </a:p>
          <a:p>
            <a:pPr algn="r" eaLnBrk="1" hangingPunct="1">
              <a:lnSpc>
                <a:spcPct val="170000"/>
              </a:lnSpc>
              <a:buClrTx/>
              <a:buSzTx/>
              <a:buFontTx/>
              <a:buNone/>
            </a:pPr>
            <a:r>
              <a:rPr lang="en-US" altLang="zh-CN" sz="1200" b="0">
                <a:solidFill>
                  <a:schemeClr val="tx1"/>
                </a:solidFill>
                <a:ea typeface="宋体" panose="02010600030101010101" pitchFamily="2" charset="-122"/>
              </a:rPr>
              <a:t>  20k</a:t>
            </a:r>
          </a:p>
          <a:p>
            <a:pPr algn="r" eaLnBrk="1" hangingPunct="1">
              <a:lnSpc>
                <a:spcPct val="7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r>
              <a:rPr lang="en-US" altLang="zh-CN" sz="1200" b="0">
                <a:solidFill>
                  <a:schemeClr val="tx1"/>
                </a:solidFill>
                <a:ea typeface="宋体" panose="02010600030101010101" pitchFamily="2" charset="-122"/>
              </a:rPr>
              <a:t>  52k</a:t>
            </a:r>
          </a:p>
          <a:p>
            <a:pPr algn="r" eaLnBrk="1" hangingPunct="1">
              <a:lnSpc>
                <a:spcPct val="200000"/>
              </a:lnSpc>
              <a:buClrTx/>
              <a:buSzTx/>
              <a:buFontTx/>
              <a:buNone/>
            </a:pPr>
            <a:r>
              <a:rPr lang="en-US" altLang="zh-CN" sz="1200" b="0">
                <a:solidFill>
                  <a:schemeClr val="tx1"/>
                </a:solidFill>
                <a:ea typeface="宋体" panose="02010600030101010101" pitchFamily="2" charset="-122"/>
              </a:rPr>
              <a:t>  60k</a:t>
            </a: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r>
              <a:rPr lang="en-US" altLang="zh-CN" sz="1200" b="0">
                <a:solidFill>
                  <a:schemeClr val="tx1"/>
                </a:solidFill>
                <a:ea typeface="宋体" panose="02010600030101010101" pitchFamily="2" charset="-122"/>
              </a:rPr>
              <a:t>180k</a:t>
            </a: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9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10000"/>
              </a:lnSpc>
              <a:buClrTx/>
              <a:buSzTx/>
              <a:buFontTx/>
              <a:buNone/>
            </a:pPr>
            <a:endParaRPr lang="en-US" altLang="zh-CN" sz="1200" b="0">
              <a:solidFill>
                <a:schemeClr val="tx1"/>
              </a:solidFill>
              <a:ea typeface="宋体" panose="02010600030101010101" pitchFamily="2" charset="-122"/>
            </a:endParaRPr>
          </a:p>
          <a:p>
            <a:pPr algn="r" eaLnBrk="1" hangingPunct="1">
              <a:lnSpc>
                <a:spcPct val="150000"/>
              </a:lnSpc>
              <a:buClrTx/>
              <a:buSzTx/>
              <a:buFontTx/>
              <a:buNone/>
            </a:pPr>
            <a:endParaRPr lang="en-US" altLang="zh-CN" sz="1200" b="0">
              <a:solidFill>
                <a:schemeClr val="tx1"/>
              </a:solidFill>
              <a:ea typeface="宋体" panose="02010600030101010101" pitchFamily="2" charset="-122"/>
            </a:endParaRPr>
          </a:p>
          <a:p>
            <a:pPr algn="r" eaLnBrk="1" hangingPunct="1">
              <a:lnSpc>
                <a:spcPct val="150000"/>
              </a:lnSpc>
              <a:buClrTx/>
              <a:buSzTx/>
              <a:buFontTx/>
              <a:buNone/>
            </a:pPr>
            <a:endParaRPr lang="en-US" altLang="zh-CN" sz="1200" b="0">
              <a:solidFill>
                <a:schemeClr val="tx1"/>
              </a:solidFill>
              <a:ea typeface="宋体" panose="02010600030101010101" pitchFamily="2" charset="-122"/>
            </a:endParaRPr>
          </a:p>
          <a:p>
            <a:pPr algn="r" eaLnBrk="1" hangingPunct="1">
              <a:lnSpc>
                <a:spcPct val="120000"/>
              </a:lnSpc>
              <a:buClrTx/>
              <a:buSzTx/>
              <a:buFontTx/>
              <a:buNone/>
            </a:pPr>
            <a:r>
              <a:rPr lang="en-US" altLang="zh-CN" sz="1200" b="0">
                <a:solidFill>
                  <a:schemeClr val="tx1"/>
                </a:solidFill>
                <a:ea typeface="宋体" panose="02010600030101010101" pitchFamily="2" charset="-122"/>
              </a:rPr>
              <a:t>511k</a:t>
            </a:r>
          </a:p>
        </p:txBody>
      </p:sp>
      <p:sp>
        <p:nvSpPr>
          <p:cNvPr id="75810" name="Text Box 35"/>
          <p:cNvSpPr txBox="1">
            <a:spLocks noChangeArrowheads="1"/>
          </p:cNvSpPr>
          <p:nvPr/>
        </p:nvSpPr>
        <p:spPr bwMode="auto">
          <a:xfrm>
            <a:off x="1819275" y="98425"/>
            <a:ext cx="203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(1)</a:t>
            </a:r>
            <a:r>
              <a:rPr lang="zh-CN" altLang="en-US" sz="1800">
                <a:solidFill>
                  <a:schemeClr val="tx1"/>
                </a:solidFill>
                <a:latin typeface="Times New Roman" panose="02020603050405020304" pitchFamily="18" charset="0"/>
                <a:ea typeface="宋体" panose="02010600030101010101" pitchFamily="2" charset="-122"/>
              </a:rPr>
              <a:t>内存分配图</a:t>
            </a:r>
          </a:p>
        </p:txBody>
      </p:sp>
      <p:sp>
        <p:nvSpPr>
          <p:cNvPr id="75811" name="Rectangle 36"/>
          <p:cNvSpPr>
            <a:spLocks noChangeArrowheads="1"/>
          </p:cNvSpPr>
          <p:nvPr/>
        </p:nvSpPr>
        <p:spPr bwMode="auto">
          <a:xfrm flipV="1">
            <a:off x="1676400" y="2613025"/>
            <a:ext cx="2362200" cy="304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12" name="Rectangle 37"/>
          <p:cNvSpPr>
            <a:spLocks noChangeArrowheads="1"/>
          </p:cNvSpPr>
          <p:nvPr/>
        </p:nvSpPr>
        <p:spPr bwMode="auto">
          <a:xfrm flipV="1">
            <a:off x="1676400" y="2079625"/>
            <a:ext cx="2362200" cy="5334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13" name="Rectangle 38"/>
          <p:cNvSpPr>
            <a:spLocks noChangeArrowheads="1"/>
          </p:cNvSpPr>
          <p:nvPr/>
        </p:nvSpPr>
        <p:spPr bwMode="auto">
          <a:xfrm flipV="1">
            <a:off x="1676400" y="2917825"/>
            <a:ext cx="2362200" cy="152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75814" name="Line 39"/>
          <p:cNvSpPr>
            <a:spLocks noChangeShapeType="1"/>
          </p:cNvSpPr>
          <p:nvPr/>
        </p:nvSpPr>
        <p:spPr bwMode="auto">
          <a:xfrm>
            <a:off x="1676400" y="10890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5" name="Line 40"/>
          <p:cNvSpPr>
            <a:spLocks noChangeShapeType="1"/>
          </p:cNvSpPr>
          <p:nvPr/>
        </p:nvSpPr>
        <p:spPr bwMode="auto">
          <a:xfrm flipV="1">
            <a:off x="1676400" y="7842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6" name="Line 41"/>
          <p:cNvSpPr>
            <a:spLocks noChangeShapeType="1"/>
          </p:cNvSpPr>
          <p:nvPr/>
        </p:nvSpPr>
        <p:spPr bwMode="auto">
          <a:xfrm>
            <a:off x="1676400" y="14700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7" name="Line 42"/>
          <p:cNvSpPr>
            <a:spLocks noChangeShapeType="1"/>
          </p:cNvSpPr>
          <p:nvPr/>
        </p:nvSpPr>
        <p:spPr bwMode="auto">
          <a:xfrm>
            <a:off x="1676400" y="2079625"/>
            <a:ext cx="236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818" name="Text Box 43"/>
          <p:cNvSpPr txBox="1">
            <a:spLocks noChangeArrowheads="1"/>
          </p:cNvSpPr>
          <p:nvPr/>
        </p:nvSpPr>
        <p:spPr bwMode="auto">
          <a:xfrm>
            <a:off x="4038600" y="631825"/>
            <a:ext cx="5334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30000"/>
              </a:lnSpc>
              <a:buClrTx/>
              <a:buSzTx/>
              <a:buFontTx/>
              <a:buNone/>
            </a:pPr>
            <a:r>
              <a:rPr lang="en-US" altLang="zh-CN" sz="1200" b="0">
                <a:solidFill>
                  <a:schemeClr val="tx1"/>
                </a:solidFill>
                <a:ea typeface="宋体" panose="02010600030101010101" pitchFamily="2" charset="-122"/>
              </a:rPr>
              <a:t>20K</a:t>
            </a:r>
          </a:p>
          <a:p>
            <a:pPr eaLnBrk="1" hangingPunct="1">
              <a:lnSpc>
                <a:spcPct val="160000"/>
              </a:lnSpc>
              <a:buClrTx/>
              <a:buSzTx/>
              <a:buFontTx/>
              <a:buNone/>
            </a:pPr>
            <a:r>
              <a:rPr lang="en-US" altLang="zh-CN" sz="1200" b="0">
                <a:solidFill>
                  <a:schemeClr val="tx1"/>
                </a:solidFill>
                <a:ea typeface="宋体" panose="02010600030101010101" pitchFamily="2" charset="-122"/>
              </a:rPr>
              <a:t>52K</a:t>
            </a:r>
          </a:p>
          <a:p>
            <a:pPr eaLnBrk="1" hangingPunct="1">
              <a:lnSpc>
                <a:spcPct val="210000"/>
              </a:lnSpc>
              <a:buClrTx/>
              <a:buSzTx/>
              <a:buFontTx/>
              <a:buNone/>
            </a:pPr>
            <a:r>
              <a:rPr lang="en-US" altLang="zh-CN" sz="1200" b="0">
                <a:solidFill>
                  <a:schemeClr val="tx1"/>
                </a:solidFill>
                <a:ea typeface="宋体" panose="02010600030101010101" pitchFamily="2" charset="-122"/>
              </a:rPr>
              <a:t>60K</a:t>
            </a:r>
          </a:p>
          <a:p>
            <a:pPr eaLnBrk="1" hangingPunct="1">
              <a:lnSpc>
                <a:spcPct val="140000"/>
              </a:lnSpc>
              <a:buClrTx/>
              <a:buSzTx/>
              <a:buFontTx/>
              <a:buNone/>
            </a:pPr>
            <a:endParaRPr lang="en-US" altLang="zh-CN" sz="1200" b="0">
              <a:solidFill>
                <a:schemeClr val="tx1"/>
              </a:solidFill>
              <a:ea typeface="宋体" panose="02010600030101010101" pitchFamily="2" charset="-122"/>
            </a:endParaRPr>
          </a:p>
          <a:p>
            <a:pPr eaLnBrk="1" hangingPunct="1">
              <a:lnSpc>
                <a:spcPct val="140000"/>
              </a:lnSpc>
              <a:buClrTx/>
              <a:buSzTx/>
              <a:buFontTx/>
              <a:buNone/>
            </a:pPr>
            <a:endParaRPr lang="en-US" altLang="zh-CN" sz="1200" b="0">
              <a:solidFill>
                <a:schemeClr val="tx1"/>
              </a:solidFill>
              <a:ea typeface="宋体" panose="02010600030101010101" pitchFamily="2" charset="-122"/>
            </a:endParaRPr>
          </a:p>
          <a:p>
            <a:pPr eaLnBrk="1" hangingPunct="1">
              <a:lnSpc>
                <a:spcPct val="140000"/>
              </a:lnSpc>
              <a:buClrTx/>
              <a:buSzTx/>
              <a:buFontTx/>
              <a:buNone/>
            </a:pPr>
            <a:endParaRPr lang="en-US" altLang="zh-CN" sz="1200" b="0">
              <a:solidFill>
                <a:schemeClr val="tx1"/>
              </a:solidFill>
              <a:ea typeface="宋体" panose="02010600030101010101" pitchFamily="2" charset="-122"/>
            </a:endParaRPr>
          </a:p>
          <a:p>
            <a:pPr eaLnBrk="1" hangingPunct="1">
              <a:lnSpc>
                <a:spcPct val="180000"/>
              </a:lnSpc>
              <a:buClrTx/>
              <a:buSzTx/>
              <a:buFontTx/>
              <a:buNone/>
            </a:pPr>
            <a:r>
              <a:rPr lang="en-US" altLang="zh-CN" sz="1200" b="0">
                <a:solidFill>
                  <a:schemeClr val="tx1"/>
                </a:solidFill>
                <a:ea typeface="宋体" panose="02010600030101010101" pitchFamily="2" charset="-122"/>
              </a:rPr>
              <a:t>280K</a:t>
            </a:r>
          </a:p>
          <a:p>
            <a:pPr eaLnBrk="1" hangingPunct="1">
              <a:lnSpc>
                <a:spcPct val="170000"/>
              </a:lnSpc>
              <a:buClrTx/>
              <a:buSzTx/>
              <a:buFontTx/>
              <a:buNone/>
            </a:pPr>
            <a:r>
              <a:rPr lang="en-US" altLang="zh-CN" sz="1200" b="0">
                <a:solidFill>
                  <a:schemeClr val="tx1"/>
                </a:solidFill>
                <a:ea typeface="宋体" panose="02010600030101010101" pitchFamily="2" charset="-122"/>
              </a:rPr>
              <a:t>310K</a:t>
            </a:r>
          </a:p>
          <a:p>
            <a:pPr eaLnBrk="1" hangingPunct="1">
              <a:lnSpc>
                <a:spcPct val="90000"/>
              </a:lnSpc>
              <a:buClrTx/>
              <a:buSzTx/>
              <a:buFontTx/>
              <a:buNone/>
            </a:pPr>
            <a:r>
              <a:rPr lang="en-US" altLang="zh-CN" sz="1200" b="0">
                <a:solidFill>
                  <a:schemeClr val="tx1"/>
                </a:solidFill>
                <a:ea typeface="宋体" panose="02010600030101010101" pitchFamily="2" charset="-122"/>
              </a:rPr>
              <a:t>317K</a:t>
            </a:r>
          </a:p>
          <a:p>
            <a:pPr eaLnBrk="1" hangingPunct="1">
              <a:lnSpc>
                <a:spcPct val="100000"/>
              </a:lnSpc>
              <a:buClrTx/>
              <a:buSzTx/>
              <a:buFontTx/>
              <a:buNone/>
            </a:pPr>
            <a:endParaRPr lang="zh-CN" altLang="en-US" sz="1200" b="0">
              <a:solidFill>
                <a:schemeClr val="tx1"/>
              </a:solidFill>
              <a:ea typeface="宋体" panose="02010600030101010101" pitchFamily="2" charset="-122"/>
            </a:endParaRPr>
          </a:p>
        </p:txBody>
      </p:sp>
      <p:sp>
        <p:nvSpPr>
          <p:cNvPr id="41004" name="Rectangle 44"/>
          <p:cNvSpPr>
            <a:spLocks noChangeArrowheads="1"/>
          </p:cNvSpPr>
          <p:nvPr/>
        </p:nvSpPr>
        <p:spPr bwMode="auto">
          <a:xfrm>
            <a:off x="88900" y="4313238"/>
            <a:ext cx="88487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914400" indent="-45720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pPr>
            <a:r>
              <a:rPr lang="zh-CN" altLang="en-US">
                <a:solidFill>
                  <a:schemeClr val="hlink"/>
                </a:solidFill>
                <a:sym typeface="Arial" panose="020B0604020202020204" pitchFamily="34" charset="0"/>
              </a:rPr>
              <a:t>最坏适应算法的</a:t>
            </a:r>
            <a:r>
              <a:rPr lang="zh-CN" altLang="en-US">
                <a:solidFill>
                  <a:schemeClr val="hlink"/>
                </a:solidFill>
              </a:rPr>
              <a:t>特点：</a:t>
            </a:r>
          </a:p>
          <a:p>
            <a:pPr lvl="1" eaLnBrk="1" hangingPunct="1">
              <a:lnSpc>
                <a:spcPct val="100000"/>
              </a:lnSpc>
              <a:buClrTx/>
              <a:buSzTx/>
              <a:buFontTx/>
              <a:buAutoNum type="circleNumDbPlain"/>
            </a:pPr>
            <a:r>
              <a:rPr lang="zh-CN" altLang="en-US">
                <a:solidFill>
                  <a:srgbClr val="0000CC"/>
                </a:solidFill>
              </a:rPr>
              <a:t>分割后空闲块仍为较大空块。</a:t>
            </a:r>
          </a:p>
          <a:p>
            <a:pPr lvl="1" eaLnBrk="1" hangingPunct="1">
              <a:lnSpc>
                <a:spcPct val="100000"/>
              </a:lnSpc>
              <a:buClrTx/>
              <a:buSzTx/>
              <a:buFontTx/>
              <a:buAutoNum type="circleNumDbPlain"/>
            </a:pPr>
            <a:r>
              <a:rPr lang="zh-CN" altLang="en-US">
                <a:solidFill>
                  <a:srgbClr val="0000CC"/>
                </a:solidFill>
              </a:rPr>
              <a:t>基本不留下小空闲分区，但较大的空闲分区不被保留。</a:t>
            </a:r>
          </a:p>
        </p:txBody>
      </p:sp>
      <p:sp>
        <p:nvSpPr>
          <p:cNvPr id="41007" name="Rectangle 47"/>
          <p:cNvSpPr>
            <a:spLocks noChangeArrowheads="1"/>
          </p:cNvSpPr>
          <p:nvPr/>
        </p:nvSpPr>
        <p:spPr bwMode="auto">
          <a:xfrm>
            <a:off x="3132138" y="6038850"/>
            <a:ext cx="5905500" cy="588963"/>
          </a:xfrm>
          <a:prstGeom prst="rect">
            <a:avLst/>
          </a:prstGeom>
          <a:solidFill>
            <a:schemeClr val="bg1"/>
          </a:solidFill>
          <a:ln w="9525">
            <a:solidFill>
              <a:schemeClr val="folHlink"/>
            </a:solidFill>
            <a:miter lim="800000"/>
            <a:headEnd/>
            <a:tailEnd/>
          </a:ln>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30000"/>
              </a:spcBef>
              <a:buClrTx/>
              <a:buSzTx/>
              <a:buFontTx/>
              <a:buNone/>
            </a:pPr>
            <a:r>
              <a:rPr lang="zh-CN" altLang="en-US">
                <a:solidFill>
                  <a:schemeClr val="hlink"/>
                </a:solidFill>
                <a:latin typeface="Arial" panose="020B0604020202020204" pitchFamily="34" charset="0"/>
              </a:rPr>
              <a:t>结论：没有一种算法是最好的。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1004"/>
                                        </p:tgtEl>
                                        <p:attrNameLst>
                                          <p:attrName>style.visibility</p:attrName>
                                        </p:attrNameLst>
                                      </p:cBhvr>
                                      <p:to>
                                        <p:strVal val="visible"/>
                                      </p:to>
                                    </p:set>
                                    <p:anim calcmode="discrete" valueType="clr">
                                      <p:cBhvr override="childStyle">
                                        <p:cTn id="7" dur="80"/>
                                        <p:tgtEl>
                                          <p:spTgt spid="4100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1004"/>
                                        </p:tgtEl>
                                        <p:attrNameLst>
                                          <p:attrName>fillcolor</p:attrName>
                                        </p:attrNameLst>
                                      </p:cBhvr>
                                      <p:tavLst>
                                        <p:tav tm="0">
                                          <p:val>
                                            <p:clrVal>
                                              <a:schemeClr val="accent2"/>
                                            </p:clrVal>
                                          </p:val>
                                        </p:tav>
                                        <p:tav tm="50000">
                                          <p:val>
                                            <p:clrVal>
                                              <a:schemeClr val="hlink"/>
                                            </p:clrVal>
                                          </p:val>
                                        </p:tav>
                                      </p:tavLst>
                                    </p:anim>
                                    <p:set>
                                      <p:cBhvr>
                                        <p:cTn id="9" dur="80"/>
                                        <p:tgtEl>
                                          <p:spTgt spid="41004"/>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4" grpId="0"/>
      <p:bldP spid="4100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219200" y="233363"/>
            <a:ext cx="792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a:solidFill>
                  <a:srgbClr val="FF0000"/>
                </a:solidFill>
                <a:latin typeface="宋体" panose="02010600030101010101" pitchFamily="2" charset="-122"/>
                <a:ea typeface="宋体" panose="02010600030101010101" pitchFamily="2" charset="-122"/>
              </a:rPr>
              <a:t>例：</a:t>
            </a:r>
            <a:endParaRPr kumimoji="1" lang="zh-CN" altLang="en-US" sz="2400">
              <a:solidFill>
                <a:schemeClr val="tx1"/>
              </a:solidFill>
              <a:latin typeface="宋体" panose="02010600030101010101" pitchFamily="2" charset="-122"/>
              <a:ea typeface="宋体" panose="02010600030101010101" pitchFamily="2" charset="-122"/>
            </a:endParaRPr>
          </a:p>
        </p:txBody>
      </p:sp>
      <p:sp>
        <p:nvSpPr>
          <p:cNvPr id="13315" name="Rectangle 3"/>
          <p:cNvSpPr>
            <a:spLocks noChangeArrowheads="1"/>
          </p:cNvSpPr>
          <p:nvPr/>
        </p:nvSpPr>
        <p:spPr bwMode="auto">
          <a:xfrm>
            <a:off x="1738313" y="1358900"/>
            <a:ext cx="5943600" cy="533400"/>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wrap="none" lIns="18000" rIns="18000" anchor="ctr"/>
          <a:lstStyle/>
          <a:p>
            <a:pPr algn="ctr" eaLnBrk="1" hangingPunct="1">
              <a:defRPr/>
            </a:pPr>
            <a:r>
              <a:rPr kumimoji="1" lang="zh-CN" altLang="en-US" dirty="0">
                <a:solidFill>
                  <a:schemeClr val="bg2"/>
                </a:solidFill>
                <a:latin typeface="+mn-lt"/>
                <a:ea typeface="黑体" pitchFamily="2" charset="-122"/>
              </a:rPr>
              <a:t>作业到来次序      所需存储量      运行时间</a:t>
            </a:r>
          </a:p>
        </p:txBody>
      </p:sp>
      <p:sp>
        <p:nvSpPr>
          <p:cNvPr id="13316" name="Rectangle 4"/>
          <p:cNvSpPr>
            <a:spLocks noChangeArrowheads="1"/>
          </p:cNvSpPr>
          <p:nvPr/>
        </p:nvSpPr>
        <p:spPr bwMode="auto">
          <a:xfrm>
            <a:off x="1738313" y="18923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dirty="0">
                <a:solidFill>
                  <a:schemeClr val="bg2"/>
                </a:solidFill>
                <a:ea typeface="黑体" pitchFamily="2" charset="-122"/>
              </a:rPr>
              <a:t>  1                      60                    10</a:t>
            </a:r>
          </a:p>
        </p:txBody>
      </p:sp>
      <p:sp>
        <p:nvSpPr>
          <p:cNvPr id="13317" name="Rectangle 5"/>
          <p:cNvSpPr>
            <a:spLocks noChangeArrowheads="1"/>
          </p:cNvSpPr>
          <p:nvPr/>
        </p:nvSpPr>
        <p:spPr bwMode="auto">
          <a:xfrm>
            <a:off x="1738313" y="24257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2                    100                     5</a:t>
            </a:r>
          </a:p>
        </p:txBody>
      </p:sp>
      <p:sp>
        <p:nvSpPr>
          <p:cNvPr id="13318" name="Rectangle 6"/>
          <p:cNvSpPr>
            <a:spLocks noChangeArrowheads="1"/>
          </p:cNvSpPr>
          <p:nvPr/>
        </p:nvSpPr>
        <p:spPr bwMode="auto">
          <a:xfrm>
            <a:off x="1738313" y="29591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3                     30                     20</a:t>
            </a:r>
          </a:p>
        </p:txBody>
      </p:sp>
      <p:sp>
        <p:nvSpPr>
          <p:cNvPr id="13319" name="Rectangle 7"/>
          <p:cNvSpPr>
            <a:spLocks noChangeArrowheads="1"/>
          </p:cNvSpPr>
          <p:nvPr/>
        </p:nvSpPr>
        <p:spPr bwMode="auto">
          <a:xfrm>
            <a:off x="1738313" y="34925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4                    70                        8</a:t>
            </a:r>
          </a:p>
        </p:txBody>
      </p:sp>
      <p:sp>
        <p:nvSpPr>
          <p:cNvPr id="13320" name="Rectangle 8"/>
          <p:cNvSpPr>
            <a:spLocks noChangeArrowheads="1"/>
          </p:cNvSpPr>
          <p:nvPr/>
        </p:nvSpPr>
        <p:spPr bwMode="auto">
          <a:xfrm>
            <a:off x="1738313" y="4025900"/>
            <a:ext cx="594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   5                    50                       15</a:t>
            </a:r>
          </a:p>
        </p:txBody>
      </p:sp>
      <p:sp>
        <p:nvSpPr>
          <p:cNvPr id="13321" name="Rectangle 9"/>
          <p:cNvSpPr>
            <a:spLocks noChangeArrowheads="1"/>
          </p:cNvSpPr>
          <p:nvPr/>
        </p:nvSpPr>
        <p:spPr bwMode="auto">
          <a:xfrm>
            <a:off x="1738313" y="5168900"/>
            <a:ext cx="914400" cy="685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kumimoji="1" lang="en-US" altLang="zh-CN">
                <a:solidFill>
                  <a:schemeClr val="bg2"/>
                </a:solidFill>
                <a:ea typeface="黑体" pitchFamily="2" charset="-122"/>
              </a:rPr>
              <a:t>OS</a:t>
            </a:r>
          </a:p>
        </p:txBody>
      </p:sp>
      <p:sp>
        <p:nvSpPr>
          <p:cNvPr id="46090" name="Line 10"/>
          <p:cNvSpPr>
            <a:spLocks noChangeShapeType="1"/>
          </p:cNvSpPr>
          <p:nvPr/>
        </p:nvSpPr>
        <p:spPr bwMode="auto">
          <a:xfrm>
            <a:off x="2652713" y="51689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1" name="Rectangle 11"/>
          <p:cNvSpPr>
            <a:spLocks noChangeArrowheads="1"/>
          </p:cNvSpPr>
          <p:nvPr/>
        </p:nvSpPr>
        <p:spPr bwMode="auto">
          <a:xfrm>
            <a:off x="2652713" y="5168900"/>
            <a:ext cx="3962400" cy="685800"/>
          </a:xfrm>
          <a:prstGeom prst="rect">
            <a:avLst/>
          </a:prstGeom>
          <a:solidFill>
            <a:srgbClr val="FFFFFF"/>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endParaRPr kumimoji="1" lang="zh-CN" altLang="zh-CN" sz="2400">
              <a:solidFill>
                <a:schemeClr val="bg1"/>
              </a:solidFill>
              <a:ea typeface="黑体" panose="02010609060101010101" pitchFamily="49" charset="-122"/>
            </a:endParaRPr>
          </a:p>
        </p:txBody>
      </p:sp>
      <p:sp>
        <p:nvSpPr>
          <p:cNvPr id="46092" name="Text Box 12"/>
          <p:cNvSpPr txBox="1">
            <a:spLocks noChangeArrowheads="1"/>
          </p:cNvSpPr>
          <p:nvPr/>
        </p:nvSpPr>
        <p:spPr bwMode="auto">
          <a:xfrm>
            <a:off x="1646238" y="4676775"/>
            <a:ext cx="614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en-US" altLang="zh-CN" sz="2400">
                <a:solidFill>
                  <a:schemeClr val="tx1"/>
                </a:solidFill>
                <a:ea typeface="黑体" panose="02010609060101010101" pitchFamily="49" charset="-122"/>
              </a:rPr>
              <a:t>0          40                                            256</a:t>
            </a:r>
          </a:p>
        </p:txBody>
      </p:sp>
      <p:sp>
        <p:nvSpPr>
          <p:cNvPr id="13325" name="Rectangle 13"/>
          <p:cNvSpPr>
            <a:spLocks noChangeArrowheads="1"/>
          </p:cNvSpPr>
          <p:nvPr/>
        </p:nvSpPr>
        <p:spPr bwMode="auto">
          <a:xfrm>
            <a:off x="2652713" y="5168900"/>
            <a:ext cx="11430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J1</a:t>
            </a:r>
          </a:p>
        </p:txBody>
      </p:sp>
      <p:sp>
        <p:nvSpPr>
          <p:cNvPr id="13326" name="Rectangle 14"/>
          <p:cNvSpPr>
            <a:spLocks noChangeArrowheads="1"/>
          </p:cNvSpPr>
          <p:nvPr/>
        </p:nvSpPr>
        <p:spPr bwMode="auto">
          <a:xfrm>
            <a:off x="3795713" y="5168900"/>
            <a:ext cx="14478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J2</a:t>
            </a:r>
          </a:p>
        </p:txBody>
      </p:sp>
      <p:sp>
        <p:nvSpPr>
          <p:cNvPr id="13327" name="Rectangle 15"/>
          <p:cNvSpPr>
            <a:spLocks noChangeArrowheads="1"/>
          </p:cNvSpPr>
          <p:nvPr/>
        </p:nvSpPr>
        <p:spPr bwMode="auto">
          <a:xfrm>
            <a:off x="5243513" y="5168900"/>
            <a:ext cx="6096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J3</a:t>
            </a:r>
          </a:p>
        </p:txBody>
      </p:sp>
      <p:sp>
        <p:nvSpPr>
          <p:cNvPr id="13328" name="Rectangle 16"/>
          <p:cNvSpPr>
            <a:spLocks noChangeArrowheads="1"/>
          </p:cNvSpPr>
          <p:nvPr/>
        </p:nvSpPr>
        <p:spPr bwMode="auto">
          <a:xfrm>
            <a:off x="3795713" y="5168900"/>
            <a:ext cx="14478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29" name="Rectangle 17"/>
          <p:cNvSpPr>
            <a:spLocks noChangeArrowheads="1"/>
          </p:cNvSpPr>
          <p:nvPr/>
        </p:nvSpPr>
        <p:spPr bwMode="auto">
          <a:xfrm>
            <a:off x="3795713" y="5168900"/>
            <a:ext cx="9144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J4</a:t>
            </a:r>
          </a:p>
        </p:txBody>
      </p:sp>
      <p:sp>
        <p:nvSpPr>
          <p:cNvPr id="13330" name="Rectangle 18"/>
          <p:cNvSpPr>
            <a:spLocks noChangeArrowheads="1"/>
          </p:cNvSpPr>
          <p:nvPr/>
        </p:nvSpPr>
        <p:spPr bwMode="auto">
          <a:xfrm>
            <a:off x="2652713" y="5168900"/>
            <a:ext cx="11430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31" name="Rectangle 19"/>
          <p:cNvSpPr>
            <a:spLocks noChangeArrowheads="1"/>
          </p:cNvSpPr>
          <p:nvPr/>
        </p:nvSpPr>
        <p:spPr bwMode="auto">
          <a:xfrm>
            <a:off x="2652713" y="5168900"/>
            <a:ext cx="914400" cy="685800"/>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kumimoji="1" lang="en-US" altLang="zh-CN" sz="2400">
                <a:solidFill>
                  <a:schemeClr val="tx1"/>
                </a:solidFill>
                <a:ea typeface="黑体" panose="02010609060101010101" pitchFamily="49" charset="-122"/>
              </a:rPr>
              <a:t>J5</a:t>
            </a:r>
          </a:p>
        </p:txBody>
      </p:sp>
      <p:sp>
        <p:nvSpPr>
          <p:cNvPr id="13332" name="Rectangle 20"/>
          <p:cNvSpPr>
            <a:spLocks noChangeArrowheads="1"/>
          </p:cNvSpPr>
          <p:nvPr/>
        </p:nvSpPr>
        <p:spPr bwMode="auto">
          <a:xfrm>
            <a:off x="3567113" y="5168900"/>
            <a:ext cx="16764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33" name="Rectangle 21"/>
          <p:cNvSpPr>
            <a:spLocks noChangeArrowheads="1"/>
          </p:cNvSpPr>
          <p:nvPr/>
        </p:nvSpPr>
        <p:spPr bwMode="auto">
          <a:xfrm>
            <a:off x="3567113" y="5168900"/>
            <a:ext cx="3048000" cy="685800"/>
          </a:xfrm>
          <a:prstGeom prst="rect">
            <a:avLst/>
          </a:prstGeom>
          <a:solidFill>
            <a:schemeClr val="tx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kumimoji="1" lang="zh-CN" altLang="en-US" sz="2400">
              <a:solidFill>
                <a:schemeClr val="tx1"/>
              </a:solidFill>
              <a:ea typeface="宋体" panose="02010600030101010101" pitchFamily="2" charset="-122"/>
            </a:endParaRPr>
          </a:p>
        </p:txBody>
      </p:sp>
      <p:sp>
        <p:nvSpPr>
          <p:cNvPr id="13334" name="Rectangle 22"/>
          <p:cNvSpPr>
            <a:spLocks noChangeArrowheads="1"/>
          </p:cNvSpPr>
          <p:nvPr/>
        </p:nvSpPr>
        <p:spPr bwMode="auto">
          <a:xfrm>
            <a:off x="2652713" y="5168900"/>
            <a:ext cx="3962400" cy="685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eaLnBrk="1" hangingPunct="1">
              <a:defRPr/>
            </a:pP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wipe(left)">
                                      <p:cBhvr>
                                        <p:cTn id="7" dur="500"/>
                                        <p:tgtEl>
                                          <p:spTgt spid="13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6"/>
                                        </p:tgtEl>
                                        <p:attrNameLst>
                                          <p:attrName>style.visibility</p:attrName>
                                        </p:attrNameLst>
                                      </p:cBhvr>
                                      <p:to>
                                        <p:strVal val="visible"/>
                                      </p:to>
                                    </p:set>
                                    <p:animEffect transition="in" filter="wipe(left)">
                                      <p:cBhvr>
                                        <p:cTn id="12" dur="500"/>
                                        <p:tgtEl>
                                          <p:spTgt spid="13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27"/>
                                        </p:tgtEl>
                                        <p:attrNameLst>
                                          <p:attrName>style.visibility</p:attrName>
                                        </p:attrNameLst>
                                      </p:cBhvr>
                                      <p:to>
                                        <p:strVal val="visible"/>
                                      </p:to>
                                    </p:set>
                                    <p:animEffect transition="in" filter="wipe(left)">
                                      <p:cBhvr>
                                        <p:cTn id="17" dur="500"/>
                                        <p:tgtEl>
                                          <p:spTgt spid="133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328"/>
                                        </p:tgtEl>
                                        <p:attrNameLst>
                                          <p:attrName>style.visibility</p:attrName>
                                        </p:attrNameLst>
                                      </p:cBhvr>
                                      <p:to>
                                        <p:strVal val="visible"/>
                                      </p:to>
                                    </p:set>
                                    <p:animEffect transition="in" filter="wipe(right)">
                                      <p:cBhvr>
                                        <p:cTn id="22" dur="500"/>
                                        <p:tgtEl>
                                          <p:spTgt spid="133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29"/>
                                        </p:tgtEl>
                                        <p:attrNameLst>
                                          <p:attrName>style.visibility</p:attrName>
                                        </p:attrNameLst>
                                      </p:cBhvr>
                                      <p:to>
                                        <p:strVal val="visible"/>
                                      </p:to>
                                    </p:set>
                                    <p:animEffect transition="in" filter="wipe(left)">
                                      <p:cBhvr>
                                        <p:cTn id="27" dur="500"/>
                                        <p:tgtEl>
                                          <p:spTgt spid="13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3330"/>
                                        </p:tgtEl>
                                        <p:attrNameLst>
                                          <p:attrName>style.visibility</p:attrName>
                                        </p:attrNameLst>
                                      </p:cBhvr>
                                      <p:to>
                                        <p:strVal val="visible"/>
                                      </p:to>
                                    </p:set>
                                    <p:animEffect transition="in" filter="wipe(right)">
                                      <p:cBhvr>
                                        <p:cTn id="32" dur="500"/>
                                        <p:tgtEl>
                                          <p:spTgt spid="133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31"/>
                                        </p:tgtEl>
                                        <p:attrNameLst>
                                          <p:attrName>style.visibility</p:attrName>
                                        </p:attrNameLst>
                                      </p:cBhvr>
                                      <p:to>
                                        <p:strVal val="visible"/>
                                      </p:to>
                                    </p:set>
                                    <p:animEffect transition="in" filter="wipe(left)">
                                      <p:cBhvr>
                                        <p:cTn id="37" dur="500"/>
                                        <p:tgtEl>
                                          <p:spTgt spid="133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3332"/>
                                        </p:tgtEl>
                                        <p:attrNameLst>
                                          <p:attrName>style.visibility</p:attrName>
                                        </p:attrNameLst>
                                      </p:cBhvr>
                                      <p:to>
                                        <p:strVal val="visible"/>
                                      </p:to>
                                    </p:set>
                                    <p:animEffect transition="in" filter="wipe(right)">
                                      <p:cBhvr>
                                        <p:cTn id="42" dur="500"/>
                                        <p:tgtEl>
                                          <p:spTgt spid="13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3333"/>
                                        </p:tgtEl>
                                        <p:attrNameLst>
                                          <p:attrName>style.visibility</p:attrName>
                                        </p:attrNameLst>
                                      </p:cBhvr>
                                      <p:to>
                                        <p:strVal val="visible"/>
                                      </p:to>
                                    </p:set>
                                    <p:animEffect transition="in" filter="wipe(right)">
                                      <p:cBhvr>
                                        <p:cTn id="47" dur="500"/>
                                        <p:tgtEl>
                                          <p:spTgt spid="13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334"/>
                                        </p:tgtEl>
                                        <p:attrNameLst>
                                          <p:attrName>style.visibility</p:attrName>
                                        </p:attrNameLst>
                                      </p:cBhvr>
                                      <p:to>
                                        <p:strVal val="visible"/>
                                      </p:to>
                                    </p:set>
                                    <p:animEffect transition="in" filter="wipe(right)">
                                      <p:cBhvr>
                                        <p:cTn id="52" dur="500"/>
                                        <p:tgtEl>
                                          <p:spTgt spid="13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animBg="1" autoUpdateAnimBg="0"/>
      <p:bldP spid="13326" grpId="0" animBg="1" autoUpdateAnimBg="0"/>
      <p:bldP spid="13327" grpId="0" animBg="1" autoUpdateAnimBg="0"/>
      <p:bldP spid="13328" grpId="0" animBg="1"/>
      <p:bldP spid="13329" grpId="0" animBg="1" autoUpdateAnimBg="0"/>
      <p:bldP spid="13330" grpId="0" animBg="1"/>
      <p:bldP spid="13331" grpId="0" animBg="1" autoUpdateAnimBg="0"/>
      <p:bldP spid="13332" grpId="0" animBg="1"/>
      <p:bldP spid="13333" grpId="0" animBg="1"/>
      <p:bldP spid="133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p>
        </p:txBody>
      </p:sp>
      <p:sp>
        <p:nvSpPr>
          <p:cNvPr id="77827" name="Rectangle 3"/>
          <p:cNvSpPr>
            <a:spLocks noGrp="1" noChangeArrowheads="1"/>
          </p:cNvSpPr>
          <p:nvPr>
            <p:ph type="body" idx="1"/>
          </p:nvPr>
        </p:nvSpPr>
        <p:spPr/>
        <p:txBody>
          <a:bodyPr/>
          <a:lstStyle/>
          <a:p>
            <a:pPr eaLnBrk="1" hangingPunct="1">
              <a:buClr>
                <a:schemeClr val="hlink"/>
              </a:buClr>
            </a:pPr>
            <a:r>
              <a:rPr lang="zh-CN" altLang="en-US" smtClean="0"/>
              <a:t>例：软件设计师试题</a:t>
            </a:r>
          </a:p>
          <a:p>
            <a:pPr lvl="1" eaLnBrk="1" hangingPunct="1">
              <a:buClr>
                <a:schemeClr val="hlink"/>
              </a:buClr>
            </a:pPr>
            <a:r>
              <a:rPr lang="zh-CN" altLang="en-US" smtClean="0"/>
              <a:t>假设某计算机系统的内存大小为</a:t>
            </a:r>
            <a:r>
              <a:rPr lang="en-US" altLang="zh-CN" smtClean="0"/>
              <a:t>256K</a:t>
            </a:r>
            <a:r>
              <a:rPr lang="zh-CN" altLang="en-US" smtClean="0"/>
              <a:t>，在某一时刻内存的使用情况如图</a:t>
            </a:r>
            <a:r>
              <a:rPr lang="en-US" altLang="zh-CN" smtClean="0"/>
              <a:t>A</a:t>
            </a:r>
            <a:r>
              <a:rPr lang="zh-CN" altLang="en-US" smtClean="0"/>
              <a:t>所示。此时，若</a:t>
            </a:r>
            <a:r>
              <a:rPr lang="zh-CN" altLang="en-US" smtClean="0">
                <a:solidFill>
                  <a:schemeClr val="hlink"/>
                </a:solidFill>
              </a:rPr>
              <a:t>进程顺序请求</a:t>
            </a:r>
            <a:r>
              <a:rPr lang="en-US" altLang="zh-CN" smtClean="0">
                <a:solidFill>
                  <a:schemeClr val="hlink"/>
                </a:solidFill>
              </a:rPr>
              <a:t>20K</a:t>
            </a:r>
            <a:r>
              <a:rPr lang="zh-CN" altLang="en-US" smtClean="0">
                <a:solidFill>
                  <a:schemeClr val="hlink"/>
                </a:solidFill>
              </a:rPr>
              <a:t>、</a:t>
            </a:r>
            <a:r>
              <a:rPr lang="en-US" altLang="zh-CN" smtClean="0">
                <a:solidFill>
                  <a:schemeClr val="hlink"/>
                </a:solidFill>
              </a:rPr>
              <a:t>10K</a:t>
            </a:r>
            <a:r>
              <a:rPr lang="zh-CN" altLang="en-US" smtClean="0">
                <a:solidFill>
                  <a:schemeClr val="hlink"/>
                </a:solidFill>
              </a:rPr>
              <a:t>和</a:t>
            </a:r>
            <a:r>
              <a:rPr lang="en-US" altLang="zh-CN" smtClean="0">
                <a:solidFill>
                  <a:schemeClr val="hlink"/>
                </a:solidFill>
              </a:rPr>
              <a:t>5K</a:t>
            </a:r>
            <a:r>
              <a:rPr lang="zh-CN" altLang="en-US" smtClean="0">
                <a:solidFill>
                  <a:schemeClr val="hlink"/>
                </a:solidFill>
              </a:rPr>
              <a:t>的存储空间</a:t>
            </a:r>
            <a:r>
              <a:rPr lang="zh-CN" altLang="en-US" smtClean="0"/>
              <a:t>，系统采用</a:t>
            </a:r>
            <a:r>
              <a:rPr lang="en-US" altLang="zh-CN" smtClean="0"/>
              <a:t>____</a:t>
            </a:r>
            <a:r>
              <a:rPr lang="zh-CN" altLang="en-US" smtClean="0"/>
              <a:t>算法为进程依次分配内存，则分配后的内存情况如图</a:t>
            </a:r>
            <a:r>
              <a:rPr lang="en-US" altLang="zh-CN" smtClean="0"/>
              <a:t>B</a:t>
            </a:r>
            <a:r>
              <a:rPr lang="zh-CN" altLang="en-US" smtClean="0"/>
              <a:t>所示。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188913"/>
          <a:ext cx="9144000" cy="1679575"/>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135K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36K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78904"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graphicFrame>
        <p:nvGraphicFramePr>
          <p:cNvPr id="190602" name="Group 138"/>
          <p:cNvGraphicFramePr>
            <a:graphicFrameLocks noGrp="1"/>
          </p:cNvGraphicFramePr>
          <p:nvPr>
            <p:ph sz="half" idx="2"/>
          </p:nvPr>
        </p:nvGraphicFramePr>
        <p:xfrm>
          <a:off x="0" y="2624138"/>
          <a:ext cx="9144000" cy="2479675"/>
        </p:xfrm>
        <a:graphic>
          <a:graphicData uri="http://schemas.openxmlformats.org/drawingml/2006/table">
            <a:tbl>
              <a:tblPr/>
              <a:tblGrid>
                <a:gridCol w="690563"/>
                <a:gridCol w="596900"/>
                <a:gridCol w="628650"/>
                <a:gridCol w="585787"/>
                <a:gridCol w="584200"/>
                <a:gridCol w="585788"/>
                <a:gridCol w="720725"/>
                <a:gridCol w="674687"/>
                <a:gridCol w="585788"/>
                <a:gridCol w="584200"/>
                <a:gridCol w="579437"/>
                <a:gridCol w="582613"/>
                <a:gridCol w="581025"/>
                <a:gridCol w="584200"/>
                <a:gridCol w="579437"/>
              </a:tblGrid>
              <a:tr h="93297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40K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90K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135K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145K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160K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175K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195K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3350">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已用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0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400" b="1" i="0" u="none" strike="noStrike" cap="none" normalizeH="0" baseline="0" smtClean="0">
                          <a:ln>
                            <a:noFill/>
                          </a:ln>
                          <a:solidFill>
                            <a:srgbClr val="0000CC"/>
                          </a:solidFill>
                          <a:effectLst/>
                          <a:latin typeface="Arial" charset="0"/>
                          <a:ea typeface="宋体" pitchFamily="2" charset="-122"/>
                        </a:rPr>
                        <a:t>已用</a:t>
                      </a:r>
                      <a:endParaRPr kumimoji="0" lang="zh-CN" altLang="en-US" sz="20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73350">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34" marB="457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78971"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78972"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A</a:t>
            </a:r>
            <a:r>
              <a:rPr lang="zh-CN" altLang="en-US" sz="2800">
                <a:latin typeface="楷体_GB2312" pitchFamily="49" charset="-122"/>
              </a:rPr>
              <a:t>．最佳适应 </a:t>
            </a:r>
            <a:r>
              <a:rPr lang="en-US" altLang="zh-CN" sz="2800">
                <a:latin typeface="楷体_GB2312" pitchFamily="49" charset="-122"/>
              </a:rPr>
              <a:t>B</a:t>
            </a:r>
            <a:r>
              <a:rPr lang="zh-CN" altLang="en-US" sz="2800">
                <a:latin typeface="楷体_GB2312" pitchFamily="49" charset="-122"/>
              </a:rPr>
              <a:t>．最差适应 </a:t>
            </a:r>
            <a:r>
              <a:rPr lang="en-US" altLang="zh-CN" sz="2800">
                <a:latin typeface="楷体_GB2312" pitchFamily="49" charset="-122"/>
              </a:rPr>
              <a:t>C.</a:t>
            </a:r>
            <a:r>
              <a:rPr lang="zh-CN" altLang="en-US" sz="2800">
                <a:latin typeface="楷体_GB2312" pitchFamily="49" charset="-122"/>
              </a:rPr>
              <a:t>首次适应 </a:t>
            </a:r>
            <a:r>
              <a:rPr lang="en-US" altLang="zh-CN" sz="2800">
                <a:latin typeface="楷体_GB2312" pitchFamily="49" charset="-122"/>
              </a:rPr>
              <a:t>D</a:t>
            </a:r>
            <a:r>
              <a:rPr lang="zh-CN" altLang="en-US" sz="2800">
                <a:latin typeface="楷体_GB2312" pitchFamily="49" charset="-122"/>
              </a:rPr>
              <a:t>．循环首次适应 </a:t>
            </a:r>
          </a:p>
        </p:txBody>
      </p:sp>
      <p:sp>
        <p:nvSpPr>
          <p:cNvPr id="78973"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317500"/>
          <a:ext cx="9144000" cy="1395413"/>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017">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r>
                        <a:rPr kumimoji="0" lang="zh-CN" altLang="en-US" sz="1600" b="1" i="0" u="none" strike="noStrike" cap="none" normalizeH="0" baseline="0" dirty="0" smtClean="0">
                          <a:ln>
                            <a:noFill/>
                          </a:ln>
                          <a:solidFill>
                            <a:srgbClr val="0000CC"/>
                          </a:solidFill>
                          <a:effectLst/>
                          <a:latin typeface="Arial" charset="0"/>
                          <a:ea typeface="宋体" pitchFamily="2" charset="-122"/>
                        </a:rPr>
                        <a:t>　</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90K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160K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175K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195K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220K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698">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698">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25K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689" marB="456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0952"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graphicFrame>
        <p:nvGraphicFramePr>
          <p:cNvPr id="190602" name="Group 138"/>
          <p:cNvGraphicFramePr>
            <a:graphicFrameLocks noGrp="1"/>
          </p:cNvGraphicFramePr>
          <p:nvPr>
            <p:ph sz="half" idx="2"/>
          </p:nvPr>
        </p:nvGraphicFramePr>
        <p:xfrm>
          <a:off x="0" y="2940050"/>
          <a:ext cx="9144000" cy="1984375"/>
        </p:xfrm>
        <a:graphic>
          <a:graphicData uri="http://schemas.openxmlformats.org/drawingml/2006/table">
            <a:tbl>
              <a:tblPr/>
              <a:tblGrid>
                <a:gridCol w="690563"/>
                <a:gridCol w="596900"/>
                <a:gridCol w="628650"/>
                <a:gridCol w="585787"/>
                <a:gridCol w="584200"/>
                <a:gridCol w="585788"/>
                <a:gridCol w="720725"/>
                <a:gridCol w="674687"/>
                <a:gridCol w="585788"/>
                <a:gridCol w="584200"/>
                <a:gridCol w="579437"/>
                <a:gridCol w="582613"/>
                <a:gridCol w="581025"/>
                <a:gridCol w="584200"/>
                <a:gridCol w="579437"/>
              </a:tblGrid>
              <a:tr h="932590">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40K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90K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145K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160K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175K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195K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207">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9578">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1019"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81020"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A</a:t>
            </a:r>
            <a:r>
              <a:rPr lang="zh-CN" altLang="en-US" sz="2800">
                <a:latin typeface="楷体_GB2312" pitchFamily="49" charset="-122"/>
              </a:rPr>
              <a:t>．最佳适应 </a:t>
            </a:r>
            <a:r>
              <a:rPr lang="en-US" altLang="zh-CN" sz="2800">
                <a:solidFill>
                  <a:srgbClr val="FF0000"/>
                </a:solidFill>
                <a:latin typeface="楷体_GB2312" pitchFamily="49" charset="-122"/>
              </a:rPr>
              <a:t>B</a:t>
            </a:r>
            <a:r>
              <a:rPr lang="zh-CN" altLang="en-US" sz="2800">
                <a:solidFill>
                  <a:srgbClr val="FF0000"/>
                </a:solidFill>
                <a:latin typeface="楷体_GB2312" pitchFamily="49" charset="-122"/>
              </a:rPr>
              <a:t>．最差适应 </a:t>
            </a:r>
            <a:r>
              <a:rPr lang="en-US" altLang="zh-CN" sz="2800">
                <a:latin typeface="楷体_GB2312" pitchFamily="49" charset="-122"/>
              </a:rPr>
              <a:t>C.</a:t>
            </a:r>
            <a:r>
              <a:rPr lang="zh-CN" altLang="en-US" sz="2800">
                <a:latin typeface="楷体_GB2312" pitchFamily="49" charset="-122"/>
              </a:rPr>
              <a:t>首次适应 </a:t>
            </a:r>
            <a:r>
              <a:rPr lang="en-US" altLang="zh-CN" sz="2800">
                <a:latin typeface="楷体_GB2312" pitchFamily="49" charset="-122"/>
              </a:rPr>
              <a:t>D</a:t>
            </a:r>
            <a:r>
              <a:rPr lang="zh-CN" altLang="en-US" sz="2800">
                <a:latin typeface="楷体_GB2312" pitchFamily="49" charset="-122"/>
              </a:rPr>
              <a:t>．循环首次适应 </a:t>
            </a:r>
          </a:p>
        </p:txBody>
      </p:sp>
      <p:sp>
        <p:nvSpPr>
          <p:cNvPr id="81021"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188913"/>
          <a:ext cx="9144000" cy="1679575"/>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100K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135K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3000"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sp>
        <p:nvSpPr>
          <p:cNvPr id="83001"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83002"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A</a:t>
            </a:r>
            <a:r>
              <a:rPr lang="zh-CN" altLang="en-US" sz="2800">
                <a:latin typeface="楷体_GB2312" pitchFamily="49" charset="-122"/>
              </a:rPr>
              <a:t>．最佳适应</a:t>
            </a:r>
          </a:p>
        </p:txBody>
      </p:sp>
      <p:sp>
        <p:nvSpPr>
          <p:cNvPr id="83003"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graphicFrame>
        <p:nvGraphicFramePr>
          <p:cNvPr id="9" name="Group 149"/>
          <p:cNvGraphicFramePr>
            <a:graphicFrameLocks/>
          </p:cNvGraphicFramePr>
          <p:nvPr/>
        </p:nvGraphicFramePr>
        <p:xfrm>
          <a:off x="0" y="3162300"/>
          <a:ext cx="9144000" cy="1679575"/>
        </p:xfrm>
        <a:graphic>
          <a:graphicData uri="http://schemas.openxmlformats.org/drawingml/2006/table">
            <a:tbl>
              <a:tblPr/>
              <a:tblGrid>
                <a:gridCol w="881774"/>
                <a:gridCol w="812702"/>
                <a:gridCol w="676027"/>
                <a:gridCol w="677496"/>
                <a:gridCol w="676027"/>
                <a:gridCol w="676027"/>
                <a:gridCol w="676027"/>
                <a:gridCol w="678966"/>
                <a:gridCol w="678966"/>
                <a:gridCol w="678966"/>
                <a:gridCol w="677497"/>
                <a:gridCol w="717176"/>
                <a:gridCol w="63634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145K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175K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195K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13" name="Group 149"/>
          <p:cNvGraphicFramePr>
            <a:graphicFrameLocks noGrp="1"/>
          </p:cNvGraphicFramePr>
          <p:nvPr>
            <p:ph sz="half" idx="1"/>
          </p:nvPr>
        </p:nvGraphicFramePr>
        <p:xfrm>
          <a:off x="0" y="188913"/>
          <a:ext cx="9144000" cy="1679575"/>
        </p:xfrm>
        <a:graphic>
          <a:graphicData uri="http://schemas.openxmlformats.org/drawingml/2006/table">
            <a:tbl>
              <a:tblPr/>
              <a:tblGrid>
                <a:gridCol w="952500"/>
                <a:gridCol w="877888"/>
                <a:gridCol w="730250"/>
                <a:gridCol w="731837"/>
                <a:gridCol w="730250"/>
                <a:gridCol w="730250"/>
                <a:gridCol w="730250"/>
                <a:gridCol w="733425"/>
                <a:gridCol w="733425"/>
                <a:gridCol w="731838"/>
                <a:gridCol w="774700"/>
                <a:gridCol w="687387"/>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endParaRPr kumimoji="0" lang="zh-CN" altLang="en-US"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r>
                        <a:rPr kumimoji="0" lang="zh-CN" altLang="en-US" sz="1600" b="1" i="0" u="none" strike="noStrike" cap="none" normalizeH="0" baseline="0" smtClean="0">
                          <a:ln>
                            <a:noFill/>
                          </a:ln>
                          <a:solidFill>
                            <a:srgbClr val="0000CC"/>
                          </a:solidFill>
                          <a:effectLst/>
                          <a:latin typeface="Arial" charset="0"/>
                          <a:ea typeface="宋体" pitchFamily="2" charset="-122"/>
                        </a:rPr>
                        <a:t>　</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135K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endParaRPr kumimoji="0" lang="zh-CN" altLang="en-US"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30K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endParaRPr kumimoji="0" lang="en-US" altLang="zh-CN" sz="2800" b="1" i="0" u="none" strike="noStrike" cap="none" normalizeH="0" baseline="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endParaRPr kumimoji="0" lang="en-US" altLang="zh-CN" sz="2800" b="1" i="0" u="none" strike="noStrike" cap="none" normalizeH="0" baseline="0" dirty="0" smtClean="0">
                        <a:ln>
                          <a:noFill/>
                        </a:ln>
                        <a:solidFill>
                          <a:srgbClr val="0000CC"/>
                        </a:solidFill>
                        <a:effectLst/>
                        <a:latin typeface="Arial"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85048" name="Rectangle 56"/>
          <p:cNvSpPr>
            <a:spLocks noChangeArrowheads="1"/>
          </p:cNvSpPr>
          <p:nvPr/>
        </p:nvSpPr>
        <p:spPr bwMode="auto">
          <a:xfrm>
            <a:off x="4067175" y="1844675"/>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A </a:t>
            </a:r>
          </a:p>
        </p:txBody>
      </p:sp>
      <p:sp>
        <p:nvSpPr>
          <p:cNvPr id="85049" name="Rectangle 123"/>
          <p:cNvSpPr>
            <a:spLocks noChangeArrowheads="1"/>
          </p:cNvSpPr>
          <p:nvPr/>
        </p:nvSpPr>
        <p:spPr bwMode="auto">
          <a:xfrm>
            <a:off x="4060825" y="5059363"/>
            <a:ext cx="79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tx1"/>
                </a:solidFill>
                <a:latin typeface="楷体_GB2312" pitchFamily="49" charset="-122"/>
              </a:rPr>
              <a:t>图</a:t>
            </a:r>
            <a:r>
              <a:rPr lang="en-US" altLang="zh-CN" sz="2400">
                <a:solidFill>
                  <a:schemeClr val="tx1"/>
                </a:solidFill>
                <a:latin typeface="楷体_GB2312" pitchFamily="49" charset="-122"/>
              </a:rPr>
              <a:t>B </a:t>
            </a:r>
          </a:p>
        </p:txBody>
      </p:sp>
      <p:sp>
        <p:nvSpPr>
          <p:cNvPr id="85050" name="Rectangle 124"/>
          <p:cNvSpPr>
            <a:spLocks noChangeArrowheads="1"/>
          </p:cNvSpPr>
          <p:nvPr/>
        </p:nvSpPr>
        <p:spPr bwMode="auto">
          <a:xfrm>
            <a:off x="107950" y="5700713"/>
            <a:ext cx="9120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800">
                <a:latin typeface="楷体_GB2312" pitchFamily="49" charset="-122"/>
              </a:rPr>
              <a:t>B</a:t>
            </a:r>
            <a:r>
              <a:rPr lang="zh-CN" altLang="en-US" sz="2800">
                <a:latin typeface="楷体_GB2312" pitchFamily="49" charset="-122"/>
              </a:rPr>
              <a:t>．最差适应</a:t>
            </a:r>
          </a:p>
        </p:txBody>
      </p:sp>
      <p:sp>
        <p:nvSpPr>
          <p:cNvPr id="85051" name="Rectangle 139"/>
          <p:cNvSpPr>
            <a:spLocks noChangeArrowheads="1"/>
          </p:cNvSpPr>
          <p:nvPr/>
        </p:nvSpPr>
        <p:spPr bwMode="auto">
          <a:xfrm>
            <a:off x="296863" y="2124075"/>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hlink"/>
                </a:solidFill>
                <a:ea typeface="宋体" panose="02010600030101010101" pitchFamily="2" charset="-122"/>
              </a:rPr>
              <a:t>进程顺序请求</a:t>
            </a:r>
            <a:r>
              <a:rPr lang="en-US" altLang="zh-CN" sz="2400">
                <a:solidFill>
                  <a:schemeClr val="hlink"/>
                </a:solidFill>
                <a:ea typeface="宋体" panose="02010600030101010101" pitchFamily="2" charset="-122"/>
              </a:rPr>
              <a:t>20K</a:t>
            </a:r>
            <a:r>
              <a:rPr lang="zh-CN" altLang="en-US" sz="2400">
                <a:solidFill>
                  <a:schemeClr val="hlink"/>
                </a:solidFill>
                <a:ea typeface="宋体" panose="02010600030101010101" pitchFamily="2" charset="-122"/>
              </a:rPr>
              <a:t>、</a:t>
            </a:r>
            <a:r>
              <a:rPr lang="en-US" altLang="zh-CN" sz="2400">
                <a:solidFill>
                  <a:schemeClr val="hlink"/>
                </a:solidFill>
                <a:ea typeface="宋体" panose="02010600030101010101" pitchFamily="2" charset="-122"/>
              </a:rPr>
              <a:t>10K</a:t>
            </a:r>
            <a:r>
              <a:rPr lang="zh-CN" altLang="en-US" sz="2400">
                <a:solidFill>
                  <a:schemeClr val="hlink"/>
                </a:solidFill>
                <a:ea typeface="宋体" panose="02010600030101010101" pitchFamily="2" charset="-122"/>
              </a:rPr>
              <a:t>和</a:t>
            </a:r>
            <a:r>
              <a:rPr lang="en-US" altLang="zh-CN" sz="2400">
                <a:solidFill>
                  <a:schemeClr val="hlink"/>
                </a:solidFill>
                <a:ea typeface="宋体" panose="02010600030101010101" pitchFamily="2" charset="-122"/>
              </a:rPr>
              <a:t>5K</a:t>
            </a:r>
            <a:r>
              <a:rPr lang="zh-CN" altLang="en-US" sz="2400">
                <a:solidFill>
                  <a:schemeClr val="hlink"/>
                </a:solidFill>
                <a:ea typeface="宋体" panose="02010600030101010101" pitchFamily="2" charset="-122"/>
              </a:rPr>
              <a:t>的存储空间</a:t>
            </a:r>
          </a:p>
        </p:txBody>
      </p:sp>
      <p:graphicFrame>
        <p:nvGraphicFramePr>
          <p:cNvPr id="9" name="Group 149"/>
          <p:cNvGraphicFramePr>
            <a:graphicFrameLocks noGrp="1"/>
          </p:cNvGraphicFramePr>
          <p:nvPr>
            <p:ph sz="half" idx="1"/>
          </p:nvPr>
        </p:nvGraphicFramePr>
        <p:xfrm>
          <a:off x="0" y="3206750"/>
          <a:ext cx="9144000" cy="1679575"/>
        </p:xfrm>
        <a:graphic>
          <a:graphicData uri="http://schemas.openxmlformats.org/drawingml/2006/table">
            <a:tbl>
              <a:tblPr/>
              <a:tblGrid>
                <a:gridCol w="821072"/>
                <a:gridCol w="756755"/>
                <a:gridCol w="629488"/>
                <a:gridCol w="629488"/>
                <a:gridCol w="630856"/>
                <a:gridCol w="629488"/>
                <a:gridCol w="629488"/>
                <a:gridCol w="629488"/>
                <a:gridCol w="632225"/>
                <a:gridCol w="632225"/>
                <a:gridCol w="632225"/>
                <a:gridCol w="630857"/>
                <a:gridCol w="667805"/>
                <a:gridCol w="592539"/>
              </a:tblGrid>
              <a:tr h="652346">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起始地址</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r>
                        <a:rPr kumimoji="0" lang="zh-CN" altLang="en-US" sz="1600" b="1" i="0" u="none" strike="noStrike" cap="none" normalizeH="0" baseline="0" dirty="0" smtClean="0">
                          <a:ln>
                            <a:noFill/>
                          </a:ln>
                          <a:solidFill>
                            <a:srgbClr val="FF0000"/>
                          </a:solidFill>
                          <a:effectLst/>
                          <a:latin typeface="Arial" charset="0"/>
                          <a:ea typeface="宋体" pitchFamily="2" charset="-122"/>
                        </a:rPr>
                        <a:t>　</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40K</a:t>
                      </a:r>
                      <a:r>
                        <a:rPr kumimoji="0" lang="zh-CN" altLang="en-US" sz="1600" b="1" i="0" u="none" strike="noStrike" cap="none" normalizeH="0" baseline="0" dirty="0" smtClean="0">
                          <a:ln>
                            <a:noFill/>
                          </a:ln>
                          <a:solidFill>
                            <a:srgbClr val="FF0000"/>
                          </a:solidFill>
                          <a:effectLst/>
                          <a:latin typeface="Arial" charset="0"/>
                          <a:ea typeface="宋体" pitchFamily="2" charset="-122"/>
                        </a:rPr>
                        <a:t>　</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50K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90K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135K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145K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160K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175K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195K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134">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状态</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dirty="0" smtClean="0">
                          <a:ln>
                            <a:noFill/>
                          </a:ln>
                          <a:solidFill>
                            <a:srgbClr val="FF0000"/>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未用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已用</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00095">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zh-CN" altLang="en-US" sz="1600" b="1" i="0" u="none" strike="noStrike" cap="none" normalizeH="0" baseline="0" smtClean="0">
                          <a:ln>
                            <a:noFill/>
                          </a:ln>
                          <a:solidFill>
                            <a:srgbClr val="0000CC"/>
                          </a:solidFill>
                          <a:effectLst/>
                          <a:latin typeface="Arial" charset="0"/>
                          <a:ea typeface="宋体" pitchFamily="2" charset="-122"/>
                        </a:rPr>
                        <a:t>容量</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40K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30K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FF0000"/>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15K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20K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smtClean="0">
                          <a:ln>
                            <a:noFill/>
                          </a:ln>
                          <a:solidFill>
                            <a:srgbClr val="0000CC"/>
                          </a:solidFill>
                          <a:effectLst/>
                          <a:latin typeface="Arial" charset="0"/>
                          <a:ea typeface="宋体" pitchFamily="2" charset="-122"/>
                        </a:rPr>
                        <a:t>25K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p>
                      <a:pPr marL="342900" marR="0" lvl="0" indent="-342900" algn="ctr" defTabSz="914400" rtl="0" eaLnBrk="1" fontAlgn="base" latinLnBrk="0" hangingPunct="1">
                        <a:lnSpc>
                          <a:spcPct val="115000"/>
                        </a:lnSpc>
                        <a:spcBef>
                          <a:spcPct val="0"/>
                        </a:spcBef>
                        <a:spcAft>
                          <a:spcPct val="0"/>
                        </a:spcAft>
                        <a:buClrTx/>
                        <a:buSzPct val="90000"/>
                        <a:buFontTx/>
                        <a:buNone/>
                        <a:tabLst/>
                      </a:pPr>
                      <a:r>
                        <a:rPr kumimoji="0" lang="en-US" altLang="zh-CN" sz="1600" b="1" i="0" u="none" strike="noStrike" cap="none" normalizeH="0" baseline="0" dirty="0" smtClean="0">
                          <a:ln>
                            <a:noFill/>
                          </a:ln>
                          <a:solidFill>
                            <a:srgbClr val="0000CC"/>
                          </a:solidFill>
                          <a:effectLst/>
                          <a:latin typeface="Arial" charset="0"/>
                          <a:ea typeface="宋体" pitchFamily="2" charset="-122"/>
                        </a:rPr>
                        <a:t>36K</a:t>
                      </a: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p>
        </p:txBody>
      </p:sp>
      <p:sp>
        <p:nvSpPr>
          <p:cNvPr id="87043" name="Rectangle 3"/>
          <p:cNvSpPr>
            <a:spLocks noGrp="1" noChangeArrowheads="1"/>
          </p:cNvSpPr>
          <p:nvPr>
            <p:ph type="body" idx="1"/>
          </p:nvPr>
        </p:nvSpPr>
        <p:spPr>
          <a:xfrm>
            <a:off x="161925" y="998538"/>
            <a:ext cx="8763000" cy="5580062"/>
          </a:xfrm>
        </p:spPr>
        <p:txBody>
          <a:bodyPr/>
          <a:lstStyle/>
          <a:p>
            <a:pPr eaLnBrk="1" hangingPunct="1">
              <a:lnSpc>
                <a:spcPct val="105000"/>
              </a:lnSpc>
              <a:buFont typeface="Wingdings" pitchFamily="2" charset="2"/>
              <a:buNone/>
            </a:pPr>
            <a:r>
              <a:rPr lang="zh-CN" altLang="en-US" smtClean="0">
                <a:solidFill>
                  <a:schemeClr val="hlink"/>
                </a:solidFill>
                <a:latin typeface="Times New Roman" panose="02020603050405020304" pitchFamily="18" charset="0"/>
              </a:rPr>
              <a:t>内存的分配：</a:t>
            </a:r>
          </a:p>
          <a:p>
            <a:pPr eaLnBrk="1" hangingPunct="1">
              <a:lnSpc>
                <a:spcPct val="105000"/>
              </a:lnSpc>
            </a:pPr>
            <a:r>
              <a:rPr lang="zh-CN" altLang="en-US" smtClean="0">
                <a:solidFill>
                  <a:schemeClr val="tx1"/>
                </a:solidFill>
                <a:latin typeface="Times New Roman" panose="02020603050405020304" pitchFamily="18" charset="0"/>
              </a:rPr>
              <a:t>设请求的分区大小为</a:t>
            </a:r>
            <a:r>
              <a:rPr lang="en-US" altLang="zh-CN" smtClean="0">
                <a:solidFill>
                  <a:schemeClr val="tx1"/>
                </a:solidFill>
                <a:latin typeface="Times New Roman" panose="02020603050405020304" pitchFamily="18" charset="0"/>
              </a:rPr>
              <a:t>u.size</a:t>
            </a:r>
            <a:r>
              <a:rPr lang="zh-CN" altLang="en-US" smtClean="0">
                <a:solidFill>
                  <a:schemeClr val="tx1"/>
                </a:solidFill>
                <a:latin typeface="Times New Roman" panose="02020603050405020304" pitchFamily="18" charset="0"/>
              </a:rPr>
              <a:t>，空闲分区的大小为</a:t>
            </a:r>
            <a:r>
              <a:rPr lang="en-US" altLang="zh-CN" smtClean="0">
                <a:solidFill>
                  <a:schemeClr val="tx1"/>
                </a:solidFill>
                <a:latin typeface="Times New Roman" panose="02020603050405020304" pitchFamily="18" charset="0"/>
              </a:rPr>
              <a:t>m.size</a:t>
            </a:r>
            <a:r>
              <a:rPr lang="zh-CN" altLang="en-US" smtClean="0">
                <a:solidFill>
                  <a:schemeClr val="tx1"/>
                </a:solidFill>
                <a:latin typeface="Times New Roman" panose="02020603050405020304" pitchFamily="18" charset="0"/>
              </a:rPr>
              <a:t>，</a:t>
            </a:r>
          </a:p>
          <a:p>
            <a:pPr eaLnBrk="1" hangingPunct="1">
              <a:lnSpc>
                <a:spcPct val="105000"/>
              </a:lnSpc>
            </a:pPr>
            <a:r>
              <a:rPr lang="zh-CN" altLang="en-US" smtClean="0">
                <a:solidFill>
                  <a:schemeClr val="tx1"/>
                </a:solidFill>
                <a:latin typeface="Times New Roman" panose="02020603050405020304" pitchFamily="18" charset="0"/>
              </a:rPr>
              <a:t>若</a:t>
            </a:r>
            <a:r>
              <a:rPr lang="en-US" altLang="zh-CN" smtClean="0">
                <a:solidFill>
                  <a:schemeClr val="folHlink"/>
                </a:solidFill>
                <a:latin typeface="Times New Roman" panose="02020603050405020304" pitchFamily="18" charset="0"/>
              </a:rPr>
              <a:t>m.size-u.size</a:t>
            </a:r>
            <a:r>
              <a:rPr lang="en-US" altLang="zh-CN" smtClean="0">
                <a:solidFill>
                  <a:schemeClr val="folHlink"/>
                </a:solidFill>
                <a:latin typeface="Times New Roman" panose="02020603050405020304" pitchFamily="18" charset="0"/>
                <a:sym typeface="Symbol" panose="05050102010706020507" pitchFamily="18" charset="2"/>
              </a:rPr>
              <a:t>size(</a:t>
            </a:r>
            <a:r>
              <a:rPr lang="en-US" altLang="zh-CN" smtClean="0">
                <a:solidFill>
                  <a:schemeClr val="tx1"/>
                </a:solidFill>
                <a:latin typeface="Times New Roman" panose="02020603050405020304" pitchFamily="18" charset="0"/>
                <a:sym typeface="Symbol" panose="05050102010706020507" pitchFamily="18" charset="2"/>
              </a:rPr>
              <a:t>size</a:t>
            </a:r>
            <a:r>
              <a:rPr lang="zh-CN" altLang="en-US" smtClean="0">
                <a:solidFill>
                  <a:schemeClr val="tx1"/>
                </a:solidFill>
                <a:latin typeface="Times New Roman" panose="02020603050405020304" pitchFamily="18" charset="0"/>
                <a:sym typeface="Symbol" panose="05050102010706020507" pitchFamily="18" charset="2"/>
              </a:rPr>
              <a:t>是事先规定的不再切割的剩余分区的大小</a:t>
            </a:r>
            <a:r>
              <a:rPr lang="en-US" altLang="zh-CN" smtClean="0">
                <a:solidFill>
                  <a:schemeClr val="tx1"/>
                </a:solidFill>
                <a:latin typeface="Times New Roman" panose="02020603050405020304" pitchFamily="18" charset="0"/>
                <a:sym typeface="Symbol" panose="05050102010706020507" pitchFamily="18" charset="2"/>
              </a:rPr>
              <a:t>)</a:t>
            </a:r>
            <a:r>
              <a:rPr lang="zh-CN" altLang="en-US" smtClean="0">
                <a:solidFill>
                  <a:schemeClr val="tx1"/>
                </a:solidFill>
                <a:latin typeface="Times New Roman" panose="02020603050405020304" pitchFamily="18" charset="0"/>
                <a:sym typeface="Symbol" panose="05050102010706020507" pitchFamily="18" charset="2"/>
              </a:rPr>
              <a:t>，说明多余部分太小，可不再切割，将整个分区分配给请求者；</a:t>
            </a:r>
          </a:p>
          <a:p>
            <a:pPr eaLnBrk="1" hangingPunct="1">
              <a:lnSpc>
                <a:spcPct val="105000"/>
              </a:lnSpc>
            </a:pPr>
            <a:r>
              <a:rPr lang="zh-CN" altLang="en-US" smtClean="0">
                <a:solidFill>
                  <a:schemeClr val="tx1"/>
                </a:solidFill>
                <a:latin typeface="Times New Roman" panose="02020603050405020304" pitchFamily="18" charset="0"/>
                <a:sym typeface="Symbol" panose="05050102010706020507" pitchFamily="18" charset="2"/>
              </a:rPr>
              <a:t>否则，从该分区中按请求的大小划分出一块内存空间分配出去，余下的部分仍留在空闲分区表</a:t>
            </a:r>
            <a:r>
              <a:rPr lang="en-US" altLang="zh-CN" smtClean="0">
                <a:solidFill>
                  <a:schemeClr val="tx1"/>
                </a:solidFill>
                <a:latin typeface="Times New Roman" panose="02020603050405020304" pitchFamily="18" charset="0"/>
                <a:sym typeface="Symbol" panose="05050102010706020507" pitchFamily="18" charset="2"/>
              </a:rPr>
              <a:t>/</a:t>
            </a:r>
            <a:r>
              <a:rPr lang="zh-CN" altLang="en-US" smtClean="0">
                <a:solidFill>
                  <a:schemeClr val="tx1"/>
                </a:solidFill>
                <a:latin typeface="Times New Roman" panose="02020603050405020304" pitchFamily="18" charset="0"/>
                <a:sym typeface="Symbol" panose="05050102010706020507" pitchFamily="18" charset="2"/>
              </a:rPr>
              <a:t>链中，然后，将分配区的首址返回给调用者。</a:t>
            </a:r>
            <a:endParaRPr lang="zh-CN" altLang="en-US"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090" name="Group 3"/>
          <p:cNvGrpSpPr>
            <a:grpSpLocks/>
          </p:cNvGrpSpPr>
          <p:nvPr/>
        </p:nvGrpSpPr>
        <p:grpSpPr bwMode="auto">
          <a:xfrm>
            <a:off x="134938" y="98425"/>
            <a:ext cx="8847137" cy="6459538"/>
            <a:chOff x="0" y="0"/>
            <a:chExt cx="3600" cy="3120"/>
          </a:xfrm>
        </p:grpSpPr>
        <p:sp>
          <p:nvSpPr>
            <p:cNvPr id="89092" name="AutoShape 4"/>
            <p:cNvSpPr>
              <a:spLocks noChangeArrowheads="1"/>
            </p:cNvSpPr>
            <p:nvPr/>
          </p:nvSpPr>
          <p:spPr bwMode="auto">
            <a:xfrm>
              <a:off x="576" y="0"/>
              <a:ext cx="1008"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从头开始查表</a:t>
              </a:r>
            </a:p>
          </p:txBody>
        </p:sp>
        <p:sp>
          <p:nvSpPr>
            <p:cNvPr id="89093" name="AutoShape 5"/>
            <p:cNvSpPr>
              <a:spLocks noChangeArrowheads="1"/>
            </p:cNvSpPr>
            <p:nvPr/>
          </p:nvSpPr>
          <p:spPr bwMode="auto">
            <a:xfrm>
              <a:off x="288" y="2016"/>
              <a:ext cx="1632"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从该分区中划出</a:t>
              </a:r>
              <a:r>
                <a:rPr lang="en-US" altLang="zh-CN" sz="2000">
                  <a:solidFill>
                    <a:schemeClr val="tx1"/>
                  </a:solidFill>
                  <a:latin typeface="宋体" panose="02010600030101010101" pitchFamily="2" charset="-122"/>
                  <a:ea typeface="宋体" panose="02010600030101010101" pitchFamily="2" charset="-122"/>
                </a:rPr>
                <a:t>u.size</a:t>
              </a:r>
              <a:r>
                <a:rPr lang="zh-CN" altLang="en-US" sz="2000">
                  <a:solidFill>
                    <a:schemeClr val="tx1"/>
                  </a:solidFill>
                  <a:latin typeface="宋体" panose="02010600030101010101" pitchFamily="2" charset="-122"/>
                  <a:ea typeface="宋体" panose="02010600030101010101" pitchFamily="2" charset="-122"/>
                </a:rPr>
                <a:t>大小的分区</a:t>
              </a:r>
            </a:p>
          </p:txBody>
        </p:sp>
        <p:sp>
          <p:nvSpPr>
            <p:cNvPr id="89094" name="AutoShape 6"/>
            <p:cNvSpPr>
              <a:spLocks noChangeArrowheads="1"/>
            </p:cNvSpPr>
            <p:nvPr/>
          </p:nvSpPr>
          <p:spPr bwMode="auto">
            <a:xfrm>
              <a:off x="720" y="384"/>
              <a:ext cx="768" cy="288"/>
            </a:xfrm>
            <a:prstGeom prst="flowChartDecision">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检索完否？</a:t>
              </a:r>
            </a:p>
          </p:txBody>
        </p:sp>
        <p:sp>
          <p:nvSpPr>
            <p:cNvPr id="89095" name="AutoShape 7"/>
            <p:cNvSpPr>
              <a:spLocks noChangeArrowheads="1"/>
            </p:cNvSpPr>
            <p:nvPr/>
          </p:nvSpPr>
          <p:spPr bwMode="auto">
            <a:xfrm>
              <a:off x="1920" y="432"/>
              <a:ext cx="576" cy="144"/>
            </a:xfrm>
            <a:prstGeom prst="flowChartTerminator">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返回</a:t>
              </a:r>
            </a:p>
          </p:txBody>
        </p:sp>
        <p:sp>
          <p:nvSpPr>
            <p:cNvPr id="89096" name="AutoShape 8"/>
            <p:cNvSpPr>
              <a:spLocks noChangeArrowheads="1"/>
            </p:cNvSpPr>
            <p:nvPr/>
          </p:nvSpPr>
          <p:spPr bwMode="auto">
            <a:xfrm>
              <a:off x="624" y="960"/>
              <a:ext cx="960" cy="288"/>
            </a:xfrm>
            <a:prstGeom prst="flowChartDecision">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000">
                  <a:solidFill>
                    <a:schemeClr val="tx1"/>
                  </a:solidFill>
                  <a:latin typeface="宋体" panose="02010600030101010101" pitchFamily="2" charset="-122"/>
                  <a:ea typeface="宋体" panose="02010600030101010101" pitchFamily="2" charset="-122"/>
                </a:rPr>
                <a:t>m.size&gt;u.size</a:t>
              </a:r>
            </a:p>
          </p:txBody>
        </p:sp>
        <p:sp>
          <p:nvSpPr>
            <p:cNvPr id="89097" name="AutoShape 9"/>
            <p:cNvSpPr>
              <a:spLocks noChangeArrowheads="1"/>
            </p:cNvSpPr>
            <p:nvPr/>
          </p:nvSpPr>
          <p:spPr bwMode="auto">
            <a:xfrm>
              <a:off x="480" y="1440"/>
              <a:ext cx="1248" cy="288"/>
            </a:xfrm>
            <a:prstGeom prst="flowChartDecision">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000">
                  <a:solidFill>
                    <a:schemeClr val="tx1"/>
                  </a:solidFill>
                  <a:latin typeface="宋体" panose="02010600030101010101" pitchFamily="2" charset="-122"/>
                  <a:ea typeface="宋体" panose="02010600030101010101" pitchFamily="2" charset="-122"/>
                </a:rPr>
                <a:t>m.size-u.size</a:t>
              </a:r>
              <a:r>
                <a:rPr lang="en-US" altLang="zh-CN" sz="2000">
                  <a:solidFill>
                    <a:schemeClr val="tx1"/>
                  </a:solidFill>
                  <a:latin typeface="宋体" panose="02010600030101010101" pitchFamily="2" charset="-122"/>
                  <a:ea typeface="宋体" panose="02010600030101010101" pitchFamily="2" charset="-122"/>
                  <a:sym typeface="Symbol" panose="05050102010706020507" pitchFamily="18" charset="2"/>
                </a:rPr>
                <a:t>size</a:t>
              </a:r>
            </a:p>
          </p:txBody>
        </p:sp>
        <p:sp>
          <p:nvSpPr>
            <p:cNvPr id="89098" name="AutoShape 10"/>
            <p:cNvSpPr>
              <a:spLocks noChangeArrowheads="1"/>
            </p:cNvSpPr>
            <p:nvPr/>
          </p:nvSpPr>
          <p:spPr bwMode="auto">
            <a:xfrm>
              <a:off x="0" y="2448"/>
              <a:ext cx="2208" cy="288"/>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将该分区分配给请求者，修改有关数据结构</a:t>
              </a:r>
            </a:p>
          </p:txBody>
        </p:sp>
        <p:sp>
          <p:nvSpPr>
            <p:cNvPr id="89099" name="AutoShape 11"/>
            <p:cNvSpPr>
              <a:spLocks noChangeArrowheads="1"/>
            </p:cNvSpPr>
            <p:nvPr/>
          </p:nvSpPr>
          <p:spPr bwMode="auto">
            <a:xfrm>
              <a:off x="816" y="2976"/>
              <a:ext cx="576" cy="144"/>
            </a:xfrm>
            <a:prstGeom prst="flowChartTerminator">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返回</a:t>
              </a:r>
            </a:p>
          </p:txBody>
        </p:sp>
        <p:sp>
          <p:nvSpPr>
            <p:cNvPr id="89100" name="AutoShape 12"/>
            <p:cNvSpPr>
              <a:spLocks noChangeArrowheads="1"/>
            </p:cNvSpPr>
            <p:nvPr/>
          </p:nvSpPr>
          <p:spPr bwMode="auto">
            <a:xfrm>
              <a:off x="2064" y="2016"/>
              <a:ext cx="1536"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将该分区从分区表</a:t>
              </a:r>
              <a:r>
                <a:rPr lang="en-US" altLang="zh-CN" sz="2000">
                  <a:solidFill>
                    <a:schemeClr val="tx1"/>
                  </a:solidFill>
                  <a:latin typeface="宋体" panose="02010600030101010101" pitchFamily="2" charset="-122"/>
                  <a:ea typeface="宋体" panose="02010600030101010101" pitchFamily="2" charset="-122"/>
                </a:rPr>
                <a:t>/</a:t>
              </a:r>
              <a:r>
                <a:rPr lang="zh-CN" altLang="en-US" sz="2000">
                  <a:solidFill>
                    <a:schemeClr val="tx1"/>
                  </a:solidFill>
                  <a:latin typeface="宋体" panose="02010600030101010101" pitchFamily="2" charset="-122"/>
                  <a:ea typeface="宋体" panose="02010600030101010101" pitchFamily="2" charset="-122"/>
                </a:rPr>
                <a:t>链中移出</a:t>
              </a:r>
            </a:p>
          </p:txBody>
        </p:sp>
        <p:sp>
          <p:nvSpPr>
            <p:cNvPr id="89101" name="AutoShape 13"/>
            <p:cNvSpPr>
              <a:spLocks noChangeArrowheads="1"/>
            </p:cNvSpPr>
            <p:nvPr/>
          </p:nvSpPr>
          <p:spPr bwMode="auto">
            <a:xfrm>
              <a:off x="1920" y="1008"/>
              <a:ext cx="1104" cy="192"/>
            </a:xfrm>
            <a:prstGeom prst="flowChartProcess">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2000">
                  <a:solidFill>
                    <a:schemeClr val="tx1"/>
                  </a:solidFill>
                  <a:latin typeface="宋体" panose="02010600030101010101" pitchFamily="2" charset="-122"/>
                  <a:ea typeface="宋体" panose="02010600030101010101" pitchFamily="2" charset="-122"/>
                </a:rPr>
                <a:t>继续检索下一个表项</a:t>
              </a:r>
            </a:p>
          </p:txBody>
        </p:sp>
        <p:sp>
          <p:nvSpPr>
            <p:cNvPr id="89102" name="Line 14"/>
            <p:cNvSpPr>
              <a:spLocks noChangeShapeType="1"/>
            </p:cNvSpPr>
            <p:nvPr/>
          </p:nvSpPr>
          <p:spPr bwMode="auto">
            <a:xfrm>
              <a:off x="1104" y="19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3" name="Line 15"/>
            <p:cNvSpPr>
              <a:spLocks noChangeShapeType="1"/>
            </p:cNvSpPr>
            <p:nvPr/>
          </p:nvSpPr>
          <p:spPr bwMode="auto">
            <a:xfrm>
              <a:off x="1104" y="67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4" name="Line 16"/>
            <p:cNvSpPr>
              <a:spLocks noChangeShapeType="1"/>
            </p:cNvSpPr>
            <p:nvPr/>
          </p:nvSpPr>
          <p:spPr bwMode="auto">
            <a:xfrm>
              <a:off x="1104" y="124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5" name="Line 17"/>
            <p:cNvSpPr>
              <a:spLocks noChangeShapeType="1"/>
            </p:cNvSpPr>
            <p:nvPr/>
          </p:nvSpPr>
          <p:spPr bwMode="auto">
            <a:xfrm>
              <a:off x="1104" y="172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6" name="Line 18"/>
            <p:cNvSpPr>
              <a:spLocks noChangeShapeType="1"/>
            </p:cNvSpPr>
            <p:nvPr/>
          </p:nvSpPr>
          <p:spPr bwMode="auto">
            <a:xfrm>
              <a:off x="1104"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7" name="Line 19"/>
            <p:cNvSpPr>
              <a:spLocks noChangeShapeType="1"/>
            </p:cNvSpPr>
            <p:nvPr/>
          </p:nvSpPr>
          <p:spPr bwMode="auto">
            <a:xfrm>
              <a:off x="1104" y="27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8" name="Line 20"/>
            <p:cNvSpPr>
              <a:spLocks noChangeShapeType="1"/>
            </p:cNvSpPr>
            <p:nvPr/>
          </p:nvSpPr>
          <p:spPr bwMode="auto">
            <a:xfrm>
              <a:off x="1488" y="52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9" name="Line 21"/>
            <p:cNvSpPr>
              <a:spLocks noChangeShapeType="1"/>
            </p:cNvSpPr>
            <p:nvPr/>
          </p:nvSpPr>
          <p:spPr bwMode="auto">
            <a:xfrm>
              <a:off x="1536" y="110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0" name="Line 22"/>
            <p:cNvSpPr>
              <a:spLocks noChangeShapeType="1"/>
            </p:cNvSpPr>
            <p:nvPr/>
          </p:nvSpPr>
          <p:spPr bwMode="auto">
            <a:xfrm>
              <a:off x="2832" y="15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1" name="Line 23"/>
            <p:cNvSpPr>
              <a:spLocks noChangeShapeType="1"/>
            </p:cNvSpPr>
            <p:nvPr/>
          </p:nvSpPr>
          <p:spPr bwMode="auto">
            <a:xfrm>
              <a:off x="1728" y="158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24"/>
            <p:cNvSpPr>
              <a:spLocks noChangeShapeType="1"/>
            </p:cNvSpPr>
            <p:nvPr/>
          </p:nvSpPr>
          <p:spPr bwMode="auto">
            <a:xfrm>
              <a:off x="2832" y="220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25"/>
            <p:cNvSpPr>
              <a:spLocks noChangeShapeType="1"/>
            </p:cNvSpPr>
            <p:nvPr/>
          </p:nvSpPr>
          <p:spPr bwMode="auto">
            <a:xfrm flipH="1" flipV="1">
              <a:off x="1104" y="2352"/>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26"/>
            <p:cNvSpPr>
              <a:spLocks noChangeShapeType="1"/>
            </p:cNvSpPr>
            <p:nvPr/>
          </p:nvSpPr>
          <p:spPr bwMode="auto">
            <a:xfrm>
              <a:off x="3024" y="11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5" name="Line 27"/>
            <p:cNvSpPr>
              <a:spLocks noChangeShapeType="1"/>
            </p:cNvSpPr>
            <p:nvPr/>
          </p:nvSpPr>
          <p:spPr bwMode="auto">
            <a:xfrm flipV="1">
              <a:off x="3216" y="288"/>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6" name="Line 28"/>
            <p:cNvSpPr>
              <a:spLocks noChangeShapeType="1"/>
            </p:cNvSpPr>
            <p:nvPr/>
          </p:nvSpPr>
          <p:spPr bwMode="auto">
            <a:xfrm flipH="1">
              <a:off x="1104" y="288"/>
              <a:ext cx="2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7" name="Text Box 29"/>
            <p:cNvSpPr txBox="1">
              <a:spLocks noChangeArrowheads="1"/>
            </p:cNvSpPr>
            <p:nvPr/>
          </p:nvSpPr>
          <p:spPr bwMode="auto">
            <a:xfrm>
              <a:off x="1584" y="384"/>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Y</a:t>
              </a:r>
            </a:p>
          </p:txBody>
        </p:sp>
        <p:sp>
          <p:nvSpPr>
            <p:cNvPr id="89118" name="Text Box 30"/>
            <p:cNvSpPr txBox="1">
              <a:spLocks noChangeArrowheads="1"/>
            </p:cNvSpPr>
            <p:nvPr/>
          </p:nvSpPr>
          <p:spPr bwMode="auto">
            <a:xfrm>
              <a:off x="1920" y="1440"/>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Y</a:t>
              </a:r>
            </a:p>
          </p:txBody>
        </p:sp>
        <p:sp>
          <p:nvSpPr>
            <p:cNvPr id="89119" name="Text Box 31"/>
            <p:cNvSpPr txBox="1">
              <a:spLocks noChangeArrowheads="1"/>
            </p:cNvSpPr>
            <p:nvPr/>
          </p:nvSpPr>
          <p:spPr bwMode="auto">
            <a:xfrm>
              <a:off x="1152" y="1248"/>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Y</a:t>
              </a:r>
            </a:p>
          </p:txBody>
        </p:sp>
        <p:sp>
          <p:nvSpPr>
            <p:cNvPr id="89120" name="Text Box 32"/>
            <p:cNvSpPr txBox="1">
              <a:spLocks noChangeArrowheads="1"/>
            </p:cNvSpPr>
            <p:nvPr/>
          </p:nvSpPr>
          <p:spPr bwMode="auto">
            <a:xfrm>
              <a:off x="1104" y="721"/>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N</a:t>
              </a:r>
            </a:p>
          </p:txBody>
        </p:sp>
        <p:sp>
          <p:nvSpPr>
            <p:cNvPr id="89121" name="Text Box 33"/>
            <p:cNvSpPr txBox="1">
              <a:spLocks noChangeArrowheads="1"/>
            </p:cNvSpPr>
            <p:nvPr/>
          </p:nvSpPr>
          <p:spPr bwMode="auto">
            <a:xfrm>
              <a:off x="1104" y="1776"/>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N</a:t>
              </a:r>
            </a:p>
          </p:txBody>
        </p:sp>
        <p:sp>
          <p:nvSpPr>
            <p:cNvPr id="89122" name="Text Box 34"/>
            <p:cNvSpPr txBox="1">
              <a:spLocks noChangeArrowheads="1"/>
            </p:cNvSpPr>
            <p:nvPr/>
          </p:nvSpPr>
          <p:spPr bwMode="auto">
            <a:xfrm>
              <a:off x="1584" y="960"/>
              <a:ext cx="24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latin typeface="宋体" panose="02010600030101010101" pitchFamily="2" charset="-122"/>
                  <a:ea typeface="宋体" panose="02010600030101010101" pitchFamily="2" charset="-122"/>
                </a:rPr>
                <a:t>N</a:t>
              </a:r>
            </a:p>
          </p:txBody>
        </p:sp>
      </p:grpSp>
      <p:sp>
        <p:nvSpPr>
          <p:cNvPr id="89091" name="Text Box 35"/>
          <p:cNvSpPr txBox="1">
            <a:spLocks noChangeArrowheads="1"/>
          </p:cNvSpPr>
          <p:nvPr/>
        </p:nvSpPr>
        <p:spPr bwMode="auto">
          <a:xfrm>
            <a:off x="4346575" y="6038850"/>
            <a:ext cx="451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folHlink"/>
                </a:solidFill>
                <a:latin typeface="Times New Roman" panose="02020603050405020304" pitchFamily="18" charset="0"/>
                <a:sym typeface="Arial" panose="020B0604020202020204" pitchFamily="34" charset="0"/>
              </a:rPr>
              <a:t>动态分区</a:t>
            </a:r>
            <a:r>
              <a:rPr lang="zh-CN" altLang="en-US" sz="2800">
                <a:solidFill>
                  <a:schemeClr val="folHlink"/>
                </a:solidFill>
                <a:latin typeface="Times New Roman" panose="02020603050405020304" pitchFamily="18" charset="0"/>
              </a:rPr>
              <a:t>内存分配流程图</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p>
        </p:txBody>
      </p:sp>
      <p:sp>
        <p:nvSpPr>
          <p:cNvPr id="44035" name="Rectangle 3"/>
          <p:cNvSpPr>
            <a:spLocks noGrp="1" noChangeArrowheads="1"/>
          </p:cNvSpPr>
          <p:nvPr>
            <p:ph type="body" idx="1"/>
          </p:nvPr>
        </p:nvSpPr>
        <p:spPr>
          <a:xfrm>
            <a:off x="115888" y="863600"/>
            <a:ext cx="6570662" cy="5761038"/>
          </a:xfrm>
        </p:spPr>
        <p:txBody>
          <a:bodyPr/>
          <a:lstStyle/>
          <a:p>
            <a:pPr marL="609600" indent="-609600" eaLnBrk="1" hangingPunct="1">
              <a:lnSpc>
                <a:spcPct val="95000"/>
              </a:lnSpc>
            </a:pPr>
            <a:r>
              <a:rPr lang="zh-CN" altLang="en-US" sz="3000" smtClean="0"/>
              <a:t>内存回收</a:t>
            </a:r>
            <a:r>
              <a:rPr lang="en-US" altLang="zh-CN" sz="3000" smtClean="0"/>
              <a:t>(</a:t>
            </a:r>
            <a:r>
              <a:rPr lang="zh-CN" altLang="en-US" sz="3000" smtClean="0">
                <a:solidFill>
                  <a:schemeClr val="folHlink"/>
                </a:solidFill>
                <a:latin typeface="Times New Roman" panose="02020603050405020304" pitchFamily="18" charset="0"/>
              </a:rPr>
              <a:t>四种情况</a:t>
            </a:r>
            <a:r>
              <a:rPr lang="en-US" altLang="zh-CN" sz="3000" smtClean="0">
                <a:solidFill>
                  <a:schemeClr val="folHlink"/>
                </a:solidFill>
                <a:latin typeface="Times New Roman" panose="02020603050405020304" pitchFamily="18" charset="0"/>
              </a:rPr>
              <a:t>)</a:t>
            </a:r>
            <a:endParaRPr lang="en-US" altLang="zh-CN" sz="3000" smtClean="0">
              <a:solidFill>
                <a:schemeClr val="tx1"/>
              </a:solidFill>
              <a:latin typeface="Times New Roman" panose="02020603050405020304" pitchFamily="18" charset="0"/>
            </a:endParaRP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上邻接</a:t>
            </a:r>
            <a:r>
              <a:rPr lang="zh-CN" altLang="en-US" sz="3000" smtClean="0">
                <a:latin typeface="Times New Roman" panose="02020603050405020304" pitchFamily="18" charset="0"/>
              </a:rPr>
              <a:t>一个空闲分区，合并后首地址为空闲分区的首地址，大小为二者之和。</a:t>
            </a: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下邻接</a:t>
            </a:r>
            <a:r>
              <a:rPr lang="zh-CN" altLang="en-US" sz="3000" smtClean="0">
                <a:latin typeface="Times New Roman" panose="02020603050405020304" pitchFamily="18" charset="0"/>
              </a:rPr>
              <a:t>一个空闲分区，合并后首地址为回收分区的首地址，大小为二者之和。</a:t>
            </a: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上下邻接</a:t>
            </a:r>
            <a:r>
              <a:rPr lang="zh-CN" altLang="en-US" sz="3000" smtClean="0">
                <a:latin typeface="Times New Roman" panose="02020603050405020304" pitchFamily="18" charset="0"/>
              </a:rPr>
              <a:t>空闲分区，合并后首地址为上空闲分区的首地址，大小为三者之和。 </a:t>
            </a:r>
          </a:p>
          <a:p>
            <a:pPr marL="1066800" lvl="1" indent="-609600" eaLnBrk="1" hangingPunct="1">
              <a:lnSpc>
                <a:spcPct val="95000"/>
              </a:lnSpc>
              <a:buSzTx/>
              <a:buFont typeface="Wingdings" panose="05000000000000000000" pitchFamily="2" charset="2"/>
              <a:buAutoNum type="alphaLcPeriod"/>
            </a:pPr>
            <a:r>
              <a:rPr lang="zh-CN" altLang="en-US" sz="3000" smtClean="0">
                <a:latin typeface="Times New Roman" panose="02020603050405020304" pitchFamily="18" charset="0"/>
              </a:rPr>
              <a:t>回收分区</a:t>
            </a:r>
            <a:r>
              <a:rPr lang="zh-CN" altLang="en-US" sz="3000" smtClean="0">
                <a:solidFill>
                  <a:schemeClr val="hlink"/>
                </a:solidFill>
                <a:latin typeface="Times New Roman" panose="02020603050405020304" pitchFamily="18" charset="0"/>
              </a:rPr>
              <a:t>不邻接</a:t>
            </a:r>
            <a:r>
              <a:rPr lang="zh-CN" altLang="en-US" sz="3000" smtClean="0">
                <a:latin typeface="Times New Roman" panose="02020603050405020304" pitchFamily="18" charset="0"/>
              </a:rPr>
              <a:t>空闲分区，空闲分区表</a:t>
            </a:r>
            <a:r>
              <a:rPr lang="en-US" altLang="zh-CN" sz="3000" smtClean="0">
                <a:latin typeface="Times New Roman" panose="02020603050405020304" pitchFamily="18" charset="0"/>
              </a:rPr>
              <a:t>(</a:t>
            </a:r>
            <a:r>
              <a:rPr lang="zh-CN" altLang="en-US" sz="3000" smtClean="0">
                <a:latin typeface="Times New Roman" panose="02020603050405020304" pitchFamily="18" charset="0"/>
              </a:rPr>
              <a:t>链</a:t>
            </a:r>
            <a:r>
              <a:rPr lang="en-US" altLang="zh-CN" sz="3000" smtClean="0">
                <a:latin typeface="Times New Roman" panose="02020603050405020304" pitchFamily="18" charset="0"/>
              </a:rPr>
              <a:t>)</a:t>
            </a:r>
            <a:r>
              <a:rPr lang="zh-CN" altLang="en-US" sz="3000" smtClean="0">
                <a:latin typeface="Times New Roman" panose="02020603050405020304" pitchFamily="18" charset="0"/>
              </a:rPr>
              <a:t>中新建一项，并填写分区大小等信息。</a:t>
            </a:r>
          </a:p>
        </p:txBody>
      </p:sp>
      <p:grpSp>
        <p:nvGrpSpPr>
          <p:cNvPr id="2" name="Group 4"/>
          <p:cNvGrpSpPr>
            <a:grpSpLocks/>
          </p:cNvGrpSpPr>
          <p:nvPr/>
        </p:nvGrpSpPr>
        <p:grpSpPr bwMode="auto">
          <a:xfrm>
            <a:off x="6956425" y="425450"/>
            <a:ext cx="1981200" cy="2117725"/>
            <a:chOff x="0" y="0"/>
            <a:chExt cx="720" cy="1102"/>
          </a:xfrm>
        </p:grpSpPr>
        <p:sp>
          <p:nvSpPr>
            <p:cNvPr id="91169" name="Rectangle 5"/>
            <p:cNvSpPr>
              <a:spLocks noChangeArrowheads="1"/>
            </p:cNvSpPr>
            <p:nvPr/>
          </p:nvSpPr>
          <p:spPr bwMode="auto">
            <a:xfrm>
              <a:off x="0" y="633"/>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70" name="Rectangle 6"/>
            <p:cNvSpPr>
              <a:spLocks noChangeArrowheads="1"/>
            </p:cNvSpPr>
            <p:nvPr/>
          </p:nvSpPr>
          <p:spPr bwMode="auto">
            <a:xfrm>
              <a:off x="0" y="422"/>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回收分区</a:t>
              </a:r>
            </a:p>
          </p:txBody>
        </p:sp>
        <p:sp>
          <p:nvSpPr>
            <p:cNvPr id="91171" name="Rectangle 7"/>
            <p:cNvSpPr>
              <a:spLocks noChangeArrowheads="1"/>
            </p:cNvSpPr>
            <p:nvPr/>
          </p:nvSpPr>
          <p:spPr bwMode="auto">
            <a:xfrm>
              <a:off x="0" y="211"/>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72" name="Rectangle 8"/>
            <p:cNvSpPr>
              <a:spLocks noChangeArrowheads="1"/>
            </p:cNvSpPr>
            <p:nvPr/>
          </p:nvSpPr>
          <p:spPr bwMode="auto">
            <a:xfrm>
              <a:off x="0" y="0"/>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73" name="Line 9"/>
            <p:cNvSpPr>
              <a:spLocks noChangeShapeType="1"/>
            </p:cNvSpPr>
            <p:nvPr/>
          </p:nvSpPr>
          <p:spPr bwMode="auto">
            <a:xfrm>
              <a:off x="0" y="0"/>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4" name="Line 10"/>
            <p:cNvSpPr>
              <a:spLocks noChangeShapeType="1"/>
            </p:cNvSpPr>
            <p:nvPr/>
          </p:nvSpPr>
          <p:spPr bwMode="auto">
            <a:xfrm>
              <a:off x="0" y="21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5" name="Line 11"/>
            <p:cNvSpPr>
              <a:spLocks noChangeShapeType="1"/>
            </p:cNvSpPr>
            <p:nvPr/>
          </p:nvSpPr>
          <p:spPr bwMode="auto">
            <a:xfrm>
              <a:off x="0" y="422"/>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6" name="Line 12"/>
            <p:cNvSpPr>
              <a:spLocks noChangeShapeType="1"/>
            </p:cNvSpPr>
            <p:nvPr/>
          </p:nvSpPr>
          <p:spPr bwMode="auto">
            <a:xfrm>
              <a:off x="0" y="63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7" name="Line 13"/>
            <p:cNvSpPr>
              <a:spLocks noChangeShapeType="1"/>
            </p:cNvSpPr>
            <p:nvPr/>
          </p:nvSpPr>
          <p:spPr bwMode="auto">
            <a:xfrm>
              <a:off x="0" y="84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8" name="Line 14"/>
            <p:cNvSpPr>
              <a:spLocks noChangeShapeType="1"/>
            </p:cNvSpPr>
            <p:nvPr/>
          </p:nvSpPr>
          <p:spPr bwMode="auto">
            <a:xfrm>
              <a:off x="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79" name="Line 15"/>
            <p:cNvSpPr>
              <a:spLocks noChangeShapeType="1"/>
            </p:cNvSpPr>
            <p:nvPr/>
          </p:nvSpPr>
          <p:spPr bwMode="auto">
            <a:xfrm>
              <a:off x="72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80" name="Text Box 16"/>
            <p:cNvSpPr txBox="1">
              <a:spLocks noChangeArrowheads="1"/>
            </p:cNvSpPr>
            <p:nvPr/>
          </p:nvSpPr>
          <p:spPr bwMode="auto">
            <a:xfrm>
              <a:off x="240" y="864"/>
              <a:ext cx="38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en-US" altLang="zh-CN" sz="2400" b="0">
                  <a:solidFill>
                    <a:schemeClr val="tx1"/>
                  </a:solidFill>
                  <a:latin typeface="Times New Roman" panose="02020603050405020304" pitchFamily="18" charset="0"/>
                </a:rPr>
                <a:t>(a)</a:t>
              </a:r>
            </a:p>
          </p:txBody>
        </p:sp>
      </p:grpSp>
      <p:grpSp>
        <p:nvGrpSpPr>
          <p:cNvPr id="3" name="Group 17"/>
          <p:cNvGrpSpPr>
            <a:grpSpLocks/>
          </p:cNvGrpSpPr>
          <p:nvPr/>
        </p:nvGrpSpPr>
        <p:grpSpPr bwMode="auto">
          <a:xfrm>
            <a:off x="7046913" y="2586038"/>
            <a:ext cx="1890712" cy="1876425"/>
            <a:chOff x="0" y="0"/>
            <a:chExt cx="720" cy="1115"/>
          </a:xfrm>
        </p:grpSpPr>
        <p:sp>
          <p:nvSpPr>
            <p:cNvPr id="91157" name="Rectangle 18"/>
            <p:cNvSpPr>
              <a:spLocks noChangeArrowheads="1"/>
            </p:cNvSpPr>
            <p:nvPr/>
          </p:nvSpPr>
          <p:spPr bwMode="auto">
            <a:xfrm>
              <a:off x="0" y="633"/>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58" name="Rectangle 19"/>
            <p:cNvSpPr>
              <a:spLocks noChangeArrowheads="1"/>
            </p:cNvSpPr>
            <p:nvPr/>
          </p:nvSpPr>
          <p:spPr bwMode="auto">
            <a:xfrm>
              <a:off x="0" y="422"/>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59" name="Rectangle 20"/>
            <p:cNvSpPr>
              <a:spLocks noChangeArrowheads="1"/>
            </p:cNvSpPr>
            <p:nvPr/>
          </p:nvSpPr>
          <p:spPr bwMode="auto">
            <a:xfrm>
              <a:off x="0" y="211"/>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回收分区</a:t>
              </a:r>
            </a:p>
          </p:txBody>
        </p:sp>
        <p:sp>
          <p:nvSpPr>
            <p:cNvPr id="91160" name="Rectangle 21"/>
            <p:cNvSpPr>
              <a:spLocks noChangeArrowheads="1"/>
            </p:cNvSpPr>
            <p:nvPr/>
          </p:nvSpPr>
          <p:spPr bwMode="auto">
            <a:xfrm>
              <a:off x="0" y="0"/>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61" name="Line 22"/>
            <p:cNvSpPr>
              <a:spLocks noChangeShapeType="1"/>
            </p:cNvSpPr>
            <p:nvPr/>
          </p:nvSpPr>
          <p:spPr bwMode="auto">
            <a:xfrm>
              <a:off x="0" y="0"/>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2" name="Line 23"/>
            <p:cNvSpPr>
              <a:spLocks noChangeShapeType="1"/>
            </p:cNvSpPr>
            <p:nvPr/>
          </p:nvSpPr>
          <p:spPr bwMode="auto">
            <a:xfrm>
              <a:off x="0" y="21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3" name="Line 24"/>
            <p:cNvSpPr>
              <a:spLocks noChangeShapeType="1"/>
            </p:cNvSpPr>
            <p:nvPr/>
          </p:nvSpPr>
          <p:spPr bwMode="auto">
            <a:xfrm>
              <a:off x="0" y="422"/>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25"/>
            <p:cNvSpPr>
              <a:spLocks noChangeShapeType="1"/>
            </p:cNvSpPr>
            <p:nvPr/>
          </p:nvSpPr>
          <p:spPr bwMode="auto">
            <a:xfrm>
              <a:off x="0" y="63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Line 26"/>
            <p:cNvSpPr>
              <a:spLocks noChangeShapeType="1"/>
            </p:cNvSpPr>
            <p:nvPr/>
          </p:nvSpPr>
          <p:spPr bwMode="auto">
            <a:xfrm>
              <a:off x="0" y="844"/>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6" name="Line 27"/>
            <p:cNvSpPr>
              <a:spLocks noChangeShapeType="1"/>
            </p:cNvSpPr>
            <p:nvPr/>
          </p:nvSpPr>
          <p:spPr bwMode="auto">
            <a:xfrm>
              <a:off x="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7" name="Line 28"/>
            <p:cNvSpPr>
              <a:spLocks noChangeShapeType="1"/>
            </p:cNvSpPr>
            <p:nvPr/>
          </p:nvSpPr>
          <p:spPr bwMode="auto">
            <a:xfrm>
              <a:off x="720" y="0"/>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8" name="Text Box 29"/>
            <p:cNvSpPr txBox="1">
              <a:spLocks noChangeArrowheads="1"/>
            </p:cNvSpPr>
            <p:nvPr/>
          </p:nvSpPr>
          <p:spPr bwMode="auto">
            <a:xfrm>
              <a:off x="240" y="86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buClrTx/>
                <a:buSzTx/>
                <a:buFontTx/>
                <a:buNone/>
              </a:pPr>
              <a:r>
                <a:rPr lang="en-US" altLang="zh-CN" sz="2400" b="0">
                  <a:solidFill>
                    <a:schemeClr val="tx1"/>
                  </a:solidFill>
                  <a:latin typeface="Times New Roman" panose="02020603050405020304" pitchFamily="18" charset="0"/>
                </a:rPr>
                <a:t>(b)</a:t>
              </a:r>
            </a:p>
          </p:txBody>
        </p:sp>
      </p:grpSp>
      <p:grpSp>
        <p:nvGrpSpPr>
          <p:cNvPr id="4" name="Group 30"/>
          <p:cNvGrpSpPr>
            <a:grpSpLocks/>
          </p:cNvGrpSpPr>
          <p:nvPr/>
        </p:nvGrpSpPr>
        <p:grpSpPr bwMode="auto">
          <a:xfrm>
            <a:off x="7092950" y="4521200"/>
            <a:ext cx="1962150" cy="2192338"/>
            <a:chOff x="0" y="0"/>
            <a:chExt cx="720" cy="1308"/>
          </a:xfrm>
        </p:grpSpPr>
        <p:sp>
          <p:nvSpPr>
            <p:cNvPr id="91143" name="Rectangle 31"/>
            <p:cNvSpPr>
              <a:spLocks noChangeArrowheads="1"/>
            </p:cNvSpPr>
            <p:nvPr/>
          </p:nvSpPr>
          <p:spPr bwMode="auto">
            <a:xfrm>
              <a:off x="0" y="844"/>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44" name="Rectangle 32"/>
            <p:cNvSpPr>
              <a:spLocks noChangeArrowheads="1"/>
            </p:cNvSpPr>
            <p:nvPr/>
          </p:nvSpPr>
          <p:spPr bwMode="auto">
            <a:xfrm>
              <a:off x="0" y="633"/>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45" name="Rectangle 33"/>
            <p:cNvSpPr>
              <a:spLocks noChangeArrowheads="1"/>
            </p:cNvSpPr>
            <p:nvPr/>
          </p:nvSpPr>
          <p:spPr bwMode="auto">
            <a:xfrm>
              <a:off x="0" y="422"/>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回收分区</a:t>
              </a:r>
            </a:p>
          </p:txBody>
        </p:sp>
        <p:sp>
          <p:nvSpPr>
            <p:cNvPr id="91146" name="Rectangle 34"/>
            <p:cNvSpPr>
              <a:spLocks noChangeArrowheads="1"/>
            </p:cNvSpPr>
            <p:nvPr/>
          </p:nvSpPr>
          <p:spPr bwMode="auto">
            <a:xfrm>
              <a:off x="0" y="211"/>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zh-CN" altLang="en-US" sz="2400">
                  <a:solidFill>
                    <a:schemeClr val="tx1"/>
                  </a:solidFill>
                  <a:latin typeface="Times New Roman" panose="02020603050405020304" pitchFamily="18" charset="0"/>
                </a:rPr>
                <a:t>空闲分区</a:t>
              </a:r>
            </a:p>
          </p:txBody>
        </p:sp>
        <p:sp>
          <p:nvSpPr>
            <p:cNvPr id="91147" name="Rectangle 35"/>
            <p:cNvSpPr>
              <a:spLocks noChangeArrowheads="1"/>
            </p:cNvSpPr>
            <p:nvPr/>
          </p:nvSpPr>
          <p:spPr bwMode="auto">
            <a:xfrm>
              <a:off x="0" y="0"/>
              <a:ext cx="72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90000"/>
                </a:lnSpc>
                <a:buFont typeface="Wingdings" panose="05000000000000000000" pitchFamily="2" charset="2"/>
                <a:buNone/>
              </a:pPr>
              <a:r>
                <a:rPr lang="en-US" altLang="zh-CN" sz="2400">
                  <a:solidFill>
                    <a:schemeClr val="tx1"/>
                  </a:solidFill>
                  <a:latin typeface="Times New Roman" panose="02020603050405020304" pitchFamily="18" charset="0"/>
                </a:rPr>
                <a:t>…</a:t>
              </a:r>
            </a:p>
          </p:txBody>
        </p:sp>
        <p:sp>
          <p:nvSpPr>
            <p:cNvPr id="91148" name="Line 36"/>
            <p:cNvSpPr>
              <a:spLocks noChangeShapeType="1"/>
            </p:cNvSpPr>
            <p:nvPr/>
          </p:nvSpPr>
          <p:spPr bwMode="auto">
            <a:xfrm>
              <a:off x="0" y="0"/>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49" name="Line 37"/>
            <p:cNvSpPr>
              <a:spLocks noChangeShapeType="1"/>
            </p:cNvSpPr>
            <p:nvPr/>
          </p:nvSpPr>
          <p:spPr bwMode="auto">
            <a:xfrm>
              <a:off x="0" y="211"/>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38"/>
            <p:cNvSpPr>
              <a:spLocks noChangeShapeType="1"/>
            </p:cNvSpPr>
            <p:nvPr/>
          </p:nvSpPr>
          <p:spPr bwMode="auto">
            <a:xfrm>
              <a:off x="0" y="422"/>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1" name="Line 39"/>
            <p:cNvSpPr>
              <a:spLocks noChangeShapeType="1"/>
            </p:cNvSpPr>
            <p:nvPr/>
          </p:nvSpPr>
          <p:spPr bwMode="auto">
            <a:xfrm>
              <a:off x="0" y="633"/>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2" name="Line 40"/>
            <p:cNvSpPr>
              <a:spLocks noChangeShapeType="1"/>
            </p:cNvSpPr>
            <p:nvPr/>
          </p:nvSpPr>
          <p:spPr bwMode="auto">
            <a:xfrm>
              <a:off x="0" y="1055"/>
              <a:ext cx="7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3" name="Line 41"/>
            <p:cNvSpPr>
              <a:spLocks noChangeShapeType="1"/>
            </p:cNvSpPr>
            <p:nvPr/>
          </p:nvSpPr>
          <p:spPr bwMode="auto">
            <a:xfrm>
              <a:off x="0" y="0"/>
              <a:ext cx="0" cy="105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4" name="Line 42"/>
            <p:cNvSpPr>
              <a:spLocks noChangeShapeType="1"/>
            </p:cNvSpPr>
            <p:nvPr/>
          </p:nvSpPr>
          <p:spPr bwMode="auto">
            <a:xfrm>
              <a:off x="720" y="0"/>
              <a:ext cx="0" cy="105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5" name="Line 43"/>
            <p:cNvSpPr>
              <a:spLocks noChangeShapeType="1"/>
            </p:cNvSpPr>
            <p:nvPr/>
          </p:nvSpPr>
          <p:spPr bwMode="auto">
            <a:xfrm>
              <a:off x="0" y="844"/>
              <a:ext cx="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6" name="Text Box 44"/>
            <p:cNvSpPr txBox="1">
              <a:spLocks noChangeArrowheads="1"/>
            </p:cNvSpPr>
            <p:nvPr/>
          </p:nvSpPr>
          <p:spPr bwMode="auto">
            <a:xfrm>
              <a:off x="240" y="1057"/>
              <a:ext cx="2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90000"/>
                </a:lnSpc>
                <a:buClrTx/>
                <a:buSzTx/>
                <a:buFontTx/>
                <a:buNone/>
              </a:pPr>
              <a:r>
                <a:rPr lang="en-US" altLang="zh-CN" sz="2400" b="0">
                  <a:solidFill>
                    <a:schemeClr val="tx1"/>
                  </a:solidFill>
                  <a:latin typeface="Times New Roman" panose="02020603050405020304" pitchFamily="18" charset="0"/>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stCondLst>
                                            <p:cond delay="0"/>
                                          </p:stCondLst>
                                        </p:cTn>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stCondLst>
                                            <p:cond delay="0"/>
                                          </p:stCondLst>
                                        </p:cTn>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4035">
                                            <p:txEl>
                                              <p:pRg st="2" end="2"/>
                                            </p:txEl>
                                          </p:spTgt>
                                        </p:tgtEl>
                                        <p:attrNameLst>
                                          <p:attrName>style.visibility</p:attrName>
                                        </p:attrNameLst>
                                      </p:cBhvr>
                                      <p:to>
                                        <p:strVal val="visible"/>
                                      </p:to>
                                    </p:set>
                                    <p:animEffect transition="in" filter="fade">
                                      <p:cBhvr>
                                        <p:cTn id="22" dur="500">
                                          <p:stCondLst>
                                            <p:cond delay="0"/>
                                          </p:stCondLst>
                                        </p:cTn>
                                        <p:tgtEl>
                                          <p:spTgt spid="440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44035">
                                            <p:txEl>
                                              <p:pRg st="3" end="3"/>
                                            </p:txEl>
                                          </p:spTgt>
                                        </p:tgtEl>
                                        <p:attrNameLst>
                                          <p:attrName>style.visibility</p:attrName>
                                        </p:attrNameLst>
                                      </p:cBhvr>
                                      <p:to>
                                        <p:strVal val="visible"/>
                                      </p:to>
                                    </p:set>
                                    <p:animEffect transition="in" filter="fade">
                                      <p:cBhvr>
                                        <p:cTn id="32" dur="500">
                                          <p:stCondLst>
                                            <p:cond delay="0"/>
                                          </p:stCondLst>
                                        </p:cTn>
                                        <p:tgtEl>
                                          <p:spTgt spid="4403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iterate type="lt">
                                    <p:tmPct val="10000"/>
                                  </p:iterate>
                                  <p:childTnLst>
                                    <p:set>
                                      <p:cBhvr>
                                        <p:cTn id="41" dur="1" fill="hold">
                                          <p:stCondLst>
                                            <p:cond delay="0"/>
                                          </p:stCondLst>
                                        </p:cTn>
                                        <p:tgtEl>
                                          <p:spTgt spid="44035">
                                            <p:txEl>
                                              <p:pRg st="4" end="4"/>
                                            </p:txEl>
                                          </p:spTgt>
                                        </p:tgtEl>
                                        <p:attrNameLst>
                                          <p:attrName>style.visibility</p:attrName>
                                        </p:attrNameLst>
                                      </p:cBhvr>
                                      <p:to>
                                        <p:strVal val="visible"/>
                                      </p:to>
                                    </p:set>
                                    <p:animEffect transition="in" filter="fade">
                                      <p:cBhvr>
                                        <p:cTn id="42" dur="500">
                                          <p:stCondLst>
                                            <p:cond delay="0"/>
                                          </p:stCondLst>
                                        </p:cTn>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sp>
        <p:nvSpPr>
          <p:cNvPr id="93187" name="Rectangle 3"/>
          <p:cNvSpPr>
            <a:spLocks noGrp="1" noChangeArrowheads="1"/>
          </p:cNvSpPr>
          <p:nvPr>
            <p:ph type="body" idx="1"/>
          </p:nvPr>
        </p:nvSpPr>
        <p:spPr>
          <a:xfrm>
            <a:off x="161925" y="1044575"/>
            <a:ext cx="8775700" cy="5130800"/>
          </a:xfrm>
        </p:spPr>
        <p:txBody>
          <a:bodyPr/>
          <a:lstStyle/>
          <a:p>
            <a:pPr marL="609600" indent="-609600" eaLnBrk="1" hangingPunct="1">
              <a:buClr>
                <a:srgbClr val="FF0000"/>
              </a:buClr>
              <a:buFont typeface="Wingdings" pitchFamily="2" charset="2"/>
              <a:buAutoNum type="arabicPeriod"/>
            </a:pPr>
            <a:r>
              <a:rPr lang="zh-CN" altLang="en-US" smtClean="0">
                <a:latin typeface="华文隶书" panose="02010800040101010101" pitchFamily="2" charset="-122"/>
              </a:rPr>
              <a:t>系统中的碎片问题</a:t>
            </a:r>
            <a:endParaRPr lang="zh-CN" altLang="en-US" smtClean="0">
              <a:latin typeface="Times New Roman" panose="02020603050405020304" pitchFamily="18" charset="0"/>
            </a:endParaRPr>
          </a:p>
          <a:p>
            <a:pPr marL="1066800" lvl="1" indent="-609600" eaLnBrk="1" hangingPunct="1">
              <a:buClr>
                <a:srgbClr val="FF0000"/>
              </a:buClr>
            </a:pPr>
            <a:r>
              <a:rPr lang="zh-CN" altLang="en-US" smtClean="0">
                <a:latin typeface="Times New Roman" panose="02020603050405020304" pitchFamily="18" charset="0"/>
              </a:rPr>
              <a:t>在连续存储管理方式中，必须把作业装入到一片连续的内存空间。如果系统中有若干个小的分区，其总容量大于要装入的作业，但由于它们不相邻接，也将致使作业不能装入内存。</a:t>
            </a:r>
          </a:p>
          <a:p>
            <a:pPr marL="1066800" lvl="1" indent="-609600" eaLnBrk="1" hangingPunct="1">
              <a:buClr>
                <a:srgbClr val="FF0000"/>
              </a:buClr>
            </a:pPr>
            <a:r>
              <a:rPr lang="zh-CN" altLang="en-US" smtClean="0">
                <a:latin typeface="Times New Roman" panose="02020603050405020304" pitchFamily="18" charset="0"/>
              </a:rPr>
              <a:t>包括内碎片和外碎片。</a:t>
            </a:r>
            <a:endParaRPr lang="zh-CN" altLang="en-US" smtClean="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grpSp>
        <p:nvGrpSpPr>
          <p:cNvPr id="95235" name="Group 5"/>
          <p:cNvGrpSpPr>
            <a:grpSpLocks/>
          </p:cNvGrpSpPr>
          <p:nvPr/>
        </p:nvGrpSpPr>
        <p:grpSpPr bwMode="auto">
          <a:xfrm>
            <a:off x="566738" y="1673225"/>
            <a:ext cx="4635500" cy="3810000"/>
            <a:chOff x="0" y="0"/>
            <a:chExt cx="2304" cy="2640"/>
          </a:xfrm>
        </p:grpSpPr>
        <p:sp>
          <p:nvSpPr>
            <p:cNvPr id="95268" name="AutoShape 6"/>
            <p:cNvSpPr>
              <a:spLocks noChangeArrowheads="1"/>
            </p:cNvSpPr>
            <p:nvPr/>
          </p:nvSpPr>
          <p:spPr bwMode="auto">
            <a:xfrm>
              <a:off x="336" y="100"/>
              <a:ext cx="1344" cy="2540"/>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69" name="Text Box 7"/>
            <p:cNvSpPr txBox="1">
              <a:spLocks noChangeArrowheads="1"/>
            </p:cNvSpPr>
            <p:nvPr/>
          </p:nvSpPr>
          <p:spPr bwMode="auto">
            <a:xfrm>
              <a:off x="768" y="100"/>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os</a:t>
              </a:r>
            </a:p>
          </p:txBody>
        </p:sp>
        <p:sp>
          <p:nvSpPr>
            <p:cNvPr id="95270" name="Rectangle 8"/>
            <p:cNvSpPr>
              <a:spLocks noChangeArrowheads="1"/>
            </p:cNvSpPr>
            <p:nvPr/>
          </p:nvSpPr>
          <p:spPr bwMode="auto">
            <a:xfrm flipV="1">
              <a:off x="336" y="1096"/>
              <a:ext cx="1344" cy="329"/>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71" name="AutoShape 9"/>
            <p:cNvSpPr>
              <a:spLocks noChangeArrowheads="1"/>
            </p:cNvSpPr>
            <p:nvPr/>
          </p:nvSpPr>
          <p:spPr bwMode="auto">
            <a:xfrm flipH="1">
              <a:off x="2016" y="768"/>
              <a:ext cx="288" cy="768"/>
            </a:xfrm>
            <a:prstGeom prst="wedgeRectCallout">
              <a:avLst>
                <a:gd name="adj1" fmla="val 182639"/>
                <a:gd name="adj2" fmla="val 21481"/>
              </a:avLst>
            </a:prstGeom>
            <a:solidFill>
              <a:schemeClr val="accent1"/>
            </a:solidFill>
            <a:ln w="9525">
              <a:solidFill>
                <a:schemeClr val="tx1"/>
              </a:solidFill>
              <a:miter lim="800000"/>
              <a:headEnd/>
              <a:tailEnd/>
            </a:ln>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zh-CN" altLang="en-US" sz="1800">
                  <a:solidFill>
                    <a:schemeClr val="tx1"/>
                  </a:solidFill>
                  <a:ea typeface="宋体" panose="02010600030101010101" pitchFamily="2" charset="-122"/>
                </a:rPr>
                <a:t>用户程序</a:t>
              </a:r>
            </a:p>
          </p:txBody>
        </p:sp>
        <p:sp>
          <p:nvSpPr>
            <p:cNvPr id="95272" name="Line 10"/>
            <p:cNvSpPr>
              <a:spLocks noChangeShapeType="1"/>
            </p:cNvSpPr>
            <p:nvPr/>
          </p:nvSpPr>
          <p:spPr bwMode="auto">
            <a:xfrm flipV="1">
              <a:off x="336" y="1088"/>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73" name="Text Box 11"/>
            <p:cNvSpPr txBox="1">
              <a:spLocks noChangeArrowheads="1"/>
            </p:cNvSpPr>
            <p:nvPr/>
          </p:nvSpPr>
          <p:spPr bwMode="auto">
            <a:xfrm>
              <a:off x="768" y="1146"/>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p4</a:t>
              </a:r>
            </a:p>
          </p:txBody>
        </p:sp>
        <p:sp>
          <p:nvSpPr>
            <p:cNvPr id="95274" name="Rectangle 12"/>
            <p:cNvSpPr>
              <a:spLocks noChangeArrowheads="1"/>
            </p:cNvSpPr>
            <p:nvPr/>
          </p:nvSpPr>
          <p:spPr bwMode="auto">
            <a:xfrm flipV="1">
              <a:off x="336" y="429"/>
              <a:ext cx="1344" cy="330"/>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75" name="Text Box 13"/>
            <p:cNvSpPr txBox="1">
              <a:spLocks noChangeArrowheads="1"/>
            </p:cNvSpPr>
            <p:nvPr/>
          </p:nvSpPr>
          <p:spPr bwMode="auto">
            <a:xfrm>
              <a:off x="768" y="450"/>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p1</a:t>
              </a:r>
            </a:p>
          </p:txBody>
        </p:sp>
        <p:sp>
          <p:nvSpPr>
            <p:cNvPr id="95276" name="Rectangle 14"/>
            <p:cNvSpPr>
              <a:spLocks noChangeArrowheads="1"/>
            </p:cNvSpPr>
            <p:nvPr/>
          </p:nvSpPr>
          <p:spPr bwMode="auto">
            <a:xfrm flipV="1">
              <a:off x="336" y="1793"/>
              <a:ext cx="1344" cy="145"/>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95277" name="Text Box 15"/>
            <p:cNvSpPr txBox="1">
              <a:spLocks noChangeArrowheads="1"/>
            </p:cNvSpPr>
            <p:nvPr/>
          </p:nvSpPr>
          <p:spPr bwMode="auto">
            <a:xfrm>
              <a:off x="768" y="1694"/>
              <a:ext cx="38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solidFill>
                    <a:schemeClr val="tx1"/>
                  </a:solidFill>
                  <a:ea typeface="宋体" panose="02010600030101010101" pitchFamily="2" charset="-122"/>
                </a:rPr>
                <a:t>p2</a:t>
              </a:r>
            </a:p>
          </p:txBody>
        </p:sp>
        <p:sp>
          <p:nvSpPr>
            <p:cNvPr id="95278" name="Line 16"/>
            <p:cNvSpPr>
              <a:spLocks noChangeShapeType="1"/>
            </p:cNvSpPr>
            <p:nvPr/>
          </p:nvSpPr>
          <p:spPr bwMode="auto">
            <a:xfrm flipV="1">
              <a:off x="336" y="42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79" name="Line 17"/>
            <p:cNvSpPr>
              <a:spLocks noChangeShapeType="1"/>
            </p:cNvSpPr>
            <p:nvPr/>
          </p:nvSpPr>
          <p:spPr bwMode="auto">
            <a:xfrm>
              <a:off x="336" y="897"/>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80" name="Line 18"/>
            <p:cNvSpPr>
              <a:spLocks noChangeShapeType="1"/>
            </p:cNvSpPr>
            <p:nvPr/>
          </p:nvSpPr>
          <p:spPr bwMode="auto">
            <a:xfrm flipV="1">
              <a:off x="336" y="1793"/>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81" name="Line 19"/>
            <p:cNvSpPr>
              <a:spLocks noChangeShapeType="1"/>
            </p:cNvSpPr>
            <p:nvPr/>
          </p:nvSpPr>
          <p:spPr bwMode="auto">
            <a:xfrm>
              <a:off x="336" y="2042"/>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82" name="Text Box 20"/>
            <p:cNvSpPr txBox="1">
              <a:spLocks noChangeArrowheads="1"/>
            </p:cNvSpPr>
            <p:nvPr/>
          </p:nvSpPr>
          <p:spPr bwMode="auto">
            <a:xfrm>
              <a:off x="0" y="0"/>
              <a:ext cx="432" cy="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0k</a:t>
              </a:r>
            </a:p>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20k</a:t>
              </a:r>
            </a:p>
            <a:p>
              <a:pPr eaLnBrk="1" hangingPunct="1">
                <a:lnSpc>
                  <a:spcPct val="10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100000"/>
                </a:lnSpc>
                <a:spcBef>
                  <a:spcPct val="50000"/>
                </a:spcBef>
                <a:buClrTx/>
                <a:buSzTx/>
                <a:buFontTx/>
                <a:buNone/>
              </a:pPr>
              <a:r>
                <a:rPr lang="en-US" altLang="zh-CN" sz="1800">
                  <a:solidFill>
                    <a:schemeClr val="tx1"/>
                  </a:solidFill>
                  <a:ea typeface="宋体" panose="02010600030101010101" pitchFamily="2" charset="-122"/>
                </a:rPr>
                <a:t>56k</a:t>
              </a: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65k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125k</a:t>
              </a:r>
            </a:p>
            <a:p>
              <a:pPr eaLnBrk="1" hangingPunct="1">
                <a:lnSpc>
                  <a:spcPct val="30000"/>
                </a:lnSpc>
                <a:spcBef>
                  <a:spcPct val="50000"/>
                </a:spcBef>
                <a:buClrTx/>
                <a:buSzTx/>
                <a:buFontTx/>
                <a:buNone/>
              </a:pPr>
              <a:endParaRPr lang="en-US" altLang="zh-CN" sz="1800">
                <a:solidFill>
                  <a:schemeClr val="tx1"/>
                </a:solidFill>
                <a:ea typeface="宋体" panose="02010600030101010101" pitchFamily="2" charset="-122"/>
              </a:endParaRPr>
            </a:p>
            <a:p>
              <a:pPr eaLnBrk="1" hangingPunct="1">
                <a:lnSpc>
                  <a:spcPct val="30000"/>
                </a:lnSpc>
                <a:spcBef>
                  <a:spcPct val="50000"/>
                </a:spcBef>
                <a:buClrTx/>
                <a:buSzTx/>
                <a:buFontTx/>
                <a:buNone/>
              </a:pPr>
              <a:r>
                <a:rPr lang="en-US" altLang="zh-CN" sz="1800">
                  <a:solidFill>
                    <a:schemeClr val="tx1"/>
                  </a:solidFill>
                  <a:ea typeface="宋体" panose="02010600030101010101" pitchFamily="2" charset="-122"/>
                </a:rPr>
                <a:t>135k</a:t>
              </a:r>
            </a:p>
          </p:txBody>
        </p:sp>
      </p:grpSp>
      <p:sp>
        <p:nvSpPr>
          <p:cNvPr id="95236" name="Line 21"/>
          <p:cNvSpPr>
            <a:spLocks noChangeShapeType="1"/>
          </p:cNvSpPr>
          <p:nvPr/>
        </p:nvSpPr>
        <p:spPr bwMode="auto">
          <a:xfrm flipV="1">
            <a:off x="1241425" y="1817688"/>
            <a:ext cx="0" cy="3462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37" name="Text Box 23"/>
          <p:cNvSpPr txBox="1">
            <a:spLocks noChangeArrowheads="1"/>
          </p:cNvSpPr>
          <p:nvPr/>
        </p:nvSpPr>
        <p:spPr bwMode="auto">
          <a:xfrm>
            <a:off x="1828800" y="27400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200" b="0">
                <a:solidFill>
                  <a:schemeClr val="tx1"/>
                </a:solidFill>
                <a:ea typeface="宋体" panose="02010600030101010101" pitchFamily="2" charset="-122"/>
              </a:rPr>
              <a:t>内部碎片</a:t>
            </a:r>
          </a:p>
        </p:txBody>
      </p:sp>
      <p:sp>
        <p:nvSpPr>
          <p:cNvPr id="95238" name="Text Box 24"/>
          <p:cNvSpPr txBox="1">
            <a:spLocks noChangeArrowheads="1"/>
          </p:cNvSpPr>
          <p:nvPr/>
        </p:nvSpPr>
        <p:spPr bwMode="auto">
          <a:xfrm>
            <a:off x="1905000" y="39592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200" b="0">
                <a:solidFill>
                  <a:schemeClr val="tx1"/>
                </a:solidFill>
                <a:ea typeface="宋体" panose="02010600030101010101" pitchFamily="2" charset="-122"/>
              </a:rPr>
              <a:t>内部碎片</a:t>
            </a:r>
          </a:p>
        </p:txBody>
      </p:sp>
      <p:sp>
        <p:nvSpPr>
          <p:cNvPr id="95239" name="Text Box 25"/>
          <p:cNvSpPr txBox="1">
            <a:spLocks noChangeArrowheads="1"/>
          </p:cNvSpPr>
          <p:nvPr/>
        </p:nvSpPr>
        <p:spPr bwMode="auto">
          <a:xfrm>
            <a:off x="1905000" y="44164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1200" b="0">
                <a:solidFill>
                  <a:schemeClr val="tx1"/>
                </a:solidFill>
                <a:ea typeface="宋体" panose="02010600030101010101" pitchFamily="2" charset="-122"/>
              </a:rPr>
              <a:t>内部碎片</a:t>
            </a:r>
          </a:p>
        </p:txBody>
      </p:sp>
      <p:grpSp>
        <p:nvGrpSpPr>
          <p:cNvPr id="95240" name="Group 26"/>
          <p:cNvGrpSpPr>
            <a:grpSpLocks/>
          </p:cNvGrpSpPr>
          <p:nvPr/>
        </p:nvGrpSpPr>
        <p:grpSpPr bwMode="auto">
          <a:xfrm>
            <a:off x="6019800" y="1089025"/>
            <a:ext cx="2782888" cy="4545013"/>
            <a:chOff x="0" y="0"/>
            <a:chExt cx="1056" cy="2131"/>
          </a:xfrm>
        </p:grpSpPr>
        <p:sp>
          <p:nvSpPr>
            <p:cNvPr id="95243" name="Rectangle 27"/>
            <p:cNvSpPr>
              <a:spLocks noChangeArrowheads="1"/>
            </p:cNvSpPr>
            <p:nvPr/>
          </p:nvSpPr>
          <p:spPr bwMode="auto">
            <a:xfrm>
              <a:off x="0" y="1920"/>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25KB</a:t>
              </a:r>
            </a:p>
          </p:txBody>
        </p:sp>
        <p:sp>
          <p:nvSpPr>
            <p:cNvPr id="95244" name="Rectangle 28"/>
            <p:cNvSpPr>
              <a:spLocks noChangeArrowheads="1"/>
            </p:cNvSpPr>
            <p:nvPr/>
          </p:nvSpPr>
          <p:spPr bwMode="auto">
            <a:xfrm>
              <a:off x="0" y="1555"/>
              <a:ext cx="10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D</a:t>
              </a:r>
            </a:p>
          </p:txBody>
        </p:sp>
        <p:sp>
          <p:nvSpPr>
            <p:cNvPr id="95245" name="Rectangle 29"/>
            <p:cNvSpPr>
              <a:spLocks noChangeArrowheads="1"/>
            </p:cNvSpPr>
            <p:nvPr/>
          </p:nvSpPr>
          <p:spPr bwMode="auto">
            <a:xfrm>
              <a:off x="0" y="1344"/>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15KB</a:t>
              </a:r>
            </a:p>
          </p:txBody>
        </p:sp>
        <p:sp>
          <p:nvSpPr>
            <p:cNvPr id="95246" name="Rectangle 30"/>
            <p:cNvSpPr>
              <a:spLocks noChangeArrowheads="1"/>
            </p:cNvSpPr>
            <p:nvPr/>
          </p:nvSpPr>
          <p:spPr bwMode="auto">
            <a:xfrm>
              <a:off x="0" y="1055"/>
              <a:ext cx="10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C</a:t>
              </a:r>
            </a:p>
          </p:txBody>
        </p:sp>
        <p:sp>
          <p:nvSpPr>
            <p:cNvPr id="95247" name="Rectangle 31"/>
            <p:cNvSpPr>
              <a:spLocks noChangeArrowheads="1"/>
            </p:cNvSpPr>
            <p:nvPr/>
          </p:nvSpPr>
          <p:spPr bwMode="auto">
            <a:xfrm>
              <a:off x="0" y="844"/>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30KB</a:t>
              </a:r>
            </a:p>
          </p:txBody>
        </p:sp>
        <p:sp>
          <p:nvSpPr>
            <p:cNvPr id="95248" name="Rectangle 32"/>
            <p:cNvSpPr>
              <a:spLocks noChangeArrowheads="1"/>
            </p:cNvSpPr>
            <p:nvPr/>
          </p:nvSpPr>
          <p:spPr bwMode="auto">
            <a:xfrm>
              <a:off x="0" y="633"/>
              <a:ext cx="10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B</a:t>
              </a:r>
            </a:p>
          </p:txBody>
        </p:sp>
        <p:sp>
          <p:nvSpPr>
            <p:cNvPr id="95249" name="Rectangle 33"/>
            <p:cNvSpPr>
              <a:spLocks noChangeArrowheads="1"/>
            </p:cNvSpPr>
            <p:nvPr/>
          </p:nvSpPr>
          <p:spPr bwMode="auto">
            <a:xfrm>
              <a:off x="0" y="422"/>
              <a:ext cx="1008" cy="211"/>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en-US" altLang="zh-CN" sz="2400">
                  <a:solidFill>
                    <a:schemeClr val="bg1"/>
                  </a:solidFill>
                  <a:latin typeface="Times New Roman" panose="02020603050405020304" pitchFamily="18" charset="0"/>
                </a:rPr>
                <a:t>20KB</a:t>
              </a:r>
            </a:p>
          </p:txBody>
        </p:sp>
        <p:sp>
          <p:nvSpPr>
            <p:cNvPr id="95250" name="Rectangle 34"/>
            <p:cNvSpPr>
              <a:spLocks noChangeArrowheads="1"/>
            </p:cNvSpPr>
            <p:nvPr/>
          </p:nvSpPr>
          <p:spPr bwMode="auto">
            <a:xfrm>
              <a:off x="0" y="211"/>
              <a:ext cx="10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作业</a:t>
              </a:r>
              <a:r>
                <a:rPr lang="en-US" altLang="zh-CN" sz="2400">
                  <a:solidFill>
                    <a:schemeClr val="tx1"/>
                  </a:solidFill>
                  <a:latin typeface="Times New Roman" panose="02020603050405020304" pitchFamily="18" charset="0"/>
                </a:rPr>
                <a:t>A</a:t>
              </a:r>
            </a:p>
          </p:txBody>
        </p:sp>
        <p:sp>
          <p:nvSpPr>
            <p:cNvPr id="95251" name="Rectangle 35"/>
            <p:cNvSpPr>
              <a:spLocks noChangeArrowheads="1"/>
            </p:cNvSpPr>
            <p:nvPr/>
          </p:nvSpPr>
          <p:spPr bwMode="auto">
            <a:xfrm>
              <a:off x="0" y="0"/>
              <a:ext cx="10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Font typeface="Wingdings" panose="05000000000000000000" pitchFamily="2" charset="2"/>
                <a:buNone/>
              </a:pPr>
              <a:r>
                <a:rPr lang="zh-CN" altLang="en-US" sz="2400">
                  <a:solidFill>
                    <a:schemeClr val="tx1"/>
                  </a:solidFill>
                  <a:latin typeface="Times New Roman" panose="02020603050405020304" pitchFamily="18" charset="0"/>
                </a:rPr>
                <a:t>操作系统</a:t>
              </a:r>
            </a:p>
          </p:txBody>
        </p:sp>
        <p:sp>
          <p:nvSpPr>
            <p:cNvPr id="95252" name="Line 36"/>
            <p:cNvSpPr>
              <a:spLocks noChangeShapeType="1"/>
            </p:cNvSpPr>
            <p:nvPr/>
          </p:nvSpPr>
          <p:spPr bwMode="auto">
            <a:xfrm>
              <a:off x="0" y="0"/>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3" name="Line 37"/>
            <p:cNvSpPr>
              <a:spLocks noChangeShapeType="1"/>
            </p:cNvSpPr>
            <p:nvPr/>
          </p:nvSpPr>
          <p:spPr bwMode="auto">
            <a:xfrm>
              <a:off x="0" y="21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4" name="Line 38"/>
            <p:cNvSpPr>
              <a:spLocks noChangeShapeType="1"/>
            </p:cNvSpPr>
            <p:nvPr/>
          </p:nvSpPr>
          <p:spPr bwMode="auto">
            <a:xfrm>
              <a:off x="0" y="42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5" name="Line 39"/>
            <p:cNvSpPr>
              <a:spLocks noChangeShapeType="1"/>
            </p:cNvSpPr>
            <p:nvPr/>
          </p:nvSpPr>
          <p:spPr bwMode="auto">
            <a:xfrm>
              <a:off x="0" y="633"/>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6" name="Line 40"/>
            <p:cNvSpPr>
              <a:spLocks noChangeShapeType="1"/>
            </p:cNvSpPr>
            <p:nvPr/>
          </p:nvSpPr>
          <p:spPr bwMode="auto">
            <a:xfrm>
              <a:off x="0" y="2131"/>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7" name="Line 41"/>
            <p:cNvSpPr>
              <a:spLocks noChangeShapeType="1"/>
            </p:cNvSpPr>
            <p:nvPr/>
          </p:nvSpPr>
          <p:spPr bwMode="auto">
            <a:xfrm>
              <a:off x="0" y="0"/>
              <a:ext cx="0" cy="21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8" name="Line 42"/>
            <p:cNvSpPr>
              <a:spLocks noChangeShapeType="1"/>
            </p:cNvSpPr>
            <p:nvPr/>
          </p:nvSpPr>
          <p:spPr bwMode="auto">
            <a:xfrm>
              <a:off x="1008" y="0"/>
              <a:ext cx="0" cy="21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59" name="Line 43"/>
            <p:cNvSpPr>
              <a:spLocks noChangeShapeType="1"/>
            </p:cNvSpPr>
            <p:nvPr/>
          </p:nvSpPr>
          <p:spPr bwMode="auto">
            <a:xfrm>
              <a:off x="0" y="844"/>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0" name="Line 44"/>
            <p:cNvSpPr>
              <a:spLocks noChangeShapeType="1"/>
            </p:cNvSpPr>
            <p:nvPr/>
          </p:nvSpPr>
          <p:spPr bwMode="auto">
            <a:xfrm>
              <a:off x="0" y="1055"/>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1" name="Line 45"/>
            <p:cNvSpPr>
              <a:spLocks noChangeShapeType="1"/>
            </p:cNvSpPr>
            <p:nvPr/>
          </p:nvSpPr>
          <p:spPr bwMode="auto">
            <a:xfrm>
              <a:off x="0" y="1344"/>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2" name="Line 46"/>
            <p:cNvSpPr>
              <a:spLocks noChangeShapeType="1"/>
            </p:cNvSpPr>
            <p:nvPr/>
          </p:nvSpPr>
          <p:spPr bwMode="auto">
            <a:xfrm>
              <a:off x="0" y="1555"/>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3" name="Line 47"/>
            <p:cNvSpPr>
              <a:spLocks noChangeShapeType="1"/>
            </p:cNvSpPr>
            <p:nvPr/>
          </p:nvSpPr>
          <p:spPr bwMode="auto">
            <a:xfrm>
              <a:off x="0" y="1920"/>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264" name="Text Box 48"/>
            <p:cNvSpPr txBox="1">
              <a:spLocks noChangeArrowheads="1"/>
            </p:cNvSpPr>
            <p:nvPr/>
          </p:nvSpPr>
          <p:spPr bwMode="auto">
            <a:xfrm>
              <a:off x="528" y="1920"/>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sp>
          <p:nvSpPr>
            <p:cNvPr id="95265" name="Text Box 49"/>
            <p:cNvSpPr txBox="1">
              <a:spLocks noChangeArrowheads="1"/>
            </p:cNvSpPr>
            <p:nvPr/>
          </p:nvSpPr>
          <p:spPr bwMode="auto">
            <a:xfrm>
              <a:off x="528" y="1392"/>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sp>
          <p:nvSpPr>
            <p:cNvPr id="95266" name="Text Box 50"/>
            <p:cNvSpPr txBox="1">
              <a:spLocks noChangeArrowheads="1"/>
            </p:cNvSpPr>
            <p:nvPr/>
          </p:nvSpPr>
          <p:spPr bwMode="auto">
            <a:xfrm>
              <a:off x="480" y="864"/>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sp>
          <p:nvSpPr>
            <p:cNvPr id="95267" name="Text Box 51"/>
            <p:cNvSpPr txBox="1">
              <a:spLocks noChangeArrowheads="1"/>
            </p:cNvSpPr>
            <p:nvPr/>
          </p:nvSpPr>
          <p:spPr bwMode="auto">
            <a:xfrm>
              <a:off x="528" y="432"/>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1800">
                  <a:solidFill>
                    <a:schemeClr val="tx1"/>
                  </a:solidFill>
                  <a:latin typeface="Times New Roman" panose="02020603050405020304" pitchFamily="18" charset="0"/>
                </a:rPr>
                <a:t>外部碎片</a:t>
              </a:r>
            </a:p>
          </p:txBody>
        </p:sp>
      </p:grpSp>
      <p:sp>
        <p:nvSpPr>
          <p:cNvPr id="95241" name="Text Box 52"/>
          <p:cNvSpPr txBox="1">
            <a:spLocks noChangeArrowheads="1"/>
          </p:cNvSpPr>
          <p:nvPr/>
        </p:nvSpPr>
        <p:spPr bwMode="auto">
          <a:xfrm>
            <a:off x="1062038" y="5610225"/>
            <a:ext cx="2879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内部碎片示意图</a:t>
            </a:r>
          </a:p>
        </p:txBody>
      </p:sp>
      <p:sp>
        <p:nvSpPr>
          <p:cNvPr id="95242" name="Text Box 53"/>
          <p:cNvSpPr txBox="1">
            <a:spLocks noChangeArrowheads="1"/>
          </p:cNvSpPr>
          <p:nvPr/>
        </p:nvSpPr>
        <p:spPr bwMode="auto">
          <a:xfrm>
            <a:off x="6057900" y="5745163"/>
            <a:ext cx="3086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外部碎片示意图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latin typeface="Times New Roman" panose="02020603050405020304" pitchFamily="18" charset="0"/>
            </a:endParaRPr>
          </a:p>
        </p:txBody>
      </p:sp>
      <p:sp>
        <p:nvSpPr>
          <p:cNvPr id="47107" name="Rectangle 3"/>
          <p:cNvSpPr>
            <a:spLocks noGrp="1" noChangeArrowheads="1"/>
          </p:cNvSpPr>
          <p:nvPr>
            <p:ph type="body" idx="1"/>
          </p:nvPr>
        </p:nvSpPr>
        <p:spPr/>
        <p:txBody>
          <a:bodyPr/>
          <a:lstStyle/>
          <a:p>
            <a:pPr marL="609600" indent="-609600" eaLnBrk="1" hangingPunct="1">
              <a:lnSpc>
                <a:spcPct val="110000"/>
              </a:lnSpc>
              <a:buSzTx/>
            </a:pPr>
            <a:r>
              <a:rPr lang="zh-CN" altLang="en-US" smtClean="0">
                <a:latin typeface="Times New Roman" panose="02020603050405020304" pitchFamily="18" charset="0"/>
              </a:rPr>
              <a:t>数据结构</a:t>
            </a:r>
            <a:endParaRPr lang="zh-CN" altLang="en-US" smtClean="0">
              <a:solidFill>
                <a:schemeClr val="folHlink"/>
              </a:solidFill>
              <a:latin typeface="Times New Roman" panose="02020603050405020304" pitchFamily="18" charset="0"/>
            </a:endParaRPr>
          </a:p>
          <a:p>
            <a:pPr marL="1066800" lvl="1" indent="-609600" eaLnBrk="1" hangingPunct="1">
              <a:lnSpc>
                <a:spcPct val="110000"/>
              </a:lnSpc>
              <a:buClr>
                <a:srgbClr val="FF0000"/>
              </a:buClr>
              <a:buSzTx/>
              <a:buFont typeface="Wingdings" panose="05000000000000000000" pitchFamily="2" charset="2"/>
              <a:buAutoNum type="circleNumDbPlain"/>
            </a:pPr>
            <a:r>
              <a:rPr lang="zh-CN" altLang="en-US" smtClean="0">
                <a:solidFill>
                  <a:schemeClr val="folHlink"/>
                </a:solidFill>
                <a:latin typeface="Times New Roman" panose="02020603050405020304" pitchFamily="18" charset="0"/>
              </a:rPr>
              <a:t>空闲分区表：</a:t>
            </a:r>
            <a:r>
              <a:rPr lang="zh-CN" altLang="en-US" smtClean="0">
                <a:latin typeface="Times New Roman" panose="02020603050405020304" pitchFamily="18" charset="0"/>
              </a:rPr>
              <a:t>登记系统中的空闲分区</a:t>
            </a:r>
            <a:r>
              <a:rPr lang="en-US" altLang="zh-CN" smtClean="0">
                <a:latin typeface="Times New Roman" panose="02020603050405020304" pitchFamily="18" charset="0"/>
              </a:rPr>
              <a:t>(</a:t>
            </a:r>
            <a:r>
              <a:rPr lang="zh-CN" altLang="en-US" smtClean="0">
                <a:latin typeface="Times New Roman" panose="02020603050405020304" pitchFamily="18" charset="0"/>
              </a:rPr>
              <a:t>分区号，分区起始地址，分区大小及状态</a:t>
            </a:r>
            <a:r>
              <a:rPr lang="en-US" altLang="zh-CN" smtClean="0">
                <a:latin typeface="Times New Roman" panose="02020603050405020304" pitchFamily="18" charset="0"/>
              </a:rPr>
              <a:t>)</a:t>
            </a:r>
            <a:r>
              <a:rPr lang="zh-CN" altLang="en-US" smtClean="0">
                <a:latin typeface="Times New Roman" panose="02020603050405020304" pitchFamily="18" charset="0"/>
              </a:rPr>
              <a:t>。  </a:t>
            </a:r>
          </a:p>
        </p:txBody>
      </p:sp>
      <p:graphicFrame>
        <p:nvGraphicFramePr>
          <p:cNvPr id="25664" name="Group 64"/>
          <p:cNvGraphicFramePr>
            <a:graphicFrameLocks noGrp="1"/>
          </p:cNvGraphicFramePr>
          <p:nvPr>
            <p:ph idx="4294967295"/>
          </p:nvPr>
        </p:nvGraphicFramePr>
        <p:xfrm>
          <a:off x="476250" y="2852738"/>
          <a:ext cx="8235950" cy="3236912"/>
        </p:xfrm>
        <a:graphic>
          <a:graphicData uri="http://schemas.openxmlformats.org/drawingml/2006/table">
            <a:tbl>
              <a:tblPr/>
              <a:tblGrid>
                <a:gridCol w="2058988"/>
                <a:gridCol w="2060575"/>
                <a:gridCol w="2057400"/>
                <a:gridCol w="2058987"/>
              </a:tblGrid>
              <a:tr h="85951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分区号</a:t>
                      </a:r>
                    </a:p>
                  </a:txBody>
                  <a:tcPr marT="45719" marB="4571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大小</a:t>
                      </a: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KB</a:t>
                      </a:r>
                    </a:p>
                  </a:txBody>
                  <a:tcPr marT="45719" marB="4571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起始地址</a:t>
                      </a: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KB</a:t>
                      </a:r>
                    </a:p>
                  </a:txBody>
                  <a:tcPr marT="45719" marB="45719"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状态</a:t>
                      </a:r>
                    </a:p>
                  </a:txBody>
                  <a:tcPr marT="45719" marB="4571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1</a:t>
                      </a:r>
                    </a:p>
                  </a:txBody>
                  <a:tcPr marT="45719" marB="4571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32</a:t>
                      </a:r>
                    </a:p>
                  </a:txBody>
                  <a:tcPr marT="45719" marB="4571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352</a:t>
                      </a:r>
                    </a:p>
                  </a:txBody>
                  <a:tcPr marT="45719" marB="4571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空闲</a:t>
                      </a:r>
                    </a:p>
                  </a:txBody>
                  <a:tcPr marT="45719" marB="4571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2</a:t>
                      </a:r>
                    </a:p>
                  </a:txBody>
                  <a:tcPr marT="45719" marB="4571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空表目</a:t>
                      </a:r>
                    </a:p>
                  </a:txBody>
                  <a:tcPr marT="45719" marB="4571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3</a:t>
                      </a:r>
                    </a:p>
                  </a:txBody>
                  <a:tcPr marT="45719" marB="4571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520</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504</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空闲</a:t>
                      </a:r>
                    </a:p>
                  </a:txBody>
                  <a:tcPr marT="45719" marB="4571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4</a:t>
                      </a:r>
                    </a:p>
                  </a:txBody>
                  <a:tcPr marT="45719" marB="4571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a:noFill/>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空表目</a:t>
                      </a:r>
                    </a:p>
                  </a:txBody>
                  <a:tcPr marT="45719" marB="4571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475479">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5</a:t>
                      </a:r>
                    </a:p>
                  </a:txBody>
                  <a:tcPr marT="45719" marB="45719"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90000"/>
                        </a:lnSpc>
                        <a:spcBef>
                          <a:spcPct val="0"/>
                        </a:spcBef>
                        <a:spcAft>
                          <a:spcPct val="0"/>
                        </a:spcAft>
                        <a:buClr>
                          <a:srgbClr val="0000CC"/>
                        </a:buClr>
                        <a:buSzPct val="9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p>
                  </a:txBody>
                  <a:tcPr marT="45719" marB="45719"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65" name="Rectangle 65"/>
          <p:cNvSpPr>
            <a:spLocks noChangeArrowheads="1"/>
          </p:cNvSpPr>
          <p:nvPr/>
        </p:nvSpPr>
        <p:spPr bwMode="auto">
          <a:xfrm>
            <a:off x="823913" y="6089650"/>
            <a:ext cx="752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a:solidFill>
                  <a:schemeClr val="hlink"/>
                </a:solidFill>
                <a:latin typeface="Times New Roman" panose="02020603050405020304" pitchFamily="18" charset="0"/>
              </a:rPr>
              <a:t>表长不易确定，管理困难且查找效率低。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64"/>
                                        </p:tgtEl>
                                        <p:attrNameLst>
                                          <p:attrName>style.visibility</p:attrName>
                                        </p:attrNameLst>
                                      </p:cBhvr>
                                      <p:to>
                                        <p:strVal val="visible"/>
                                      </p:to>
                                    </p:set>
                                    <p:animEffect transition="in" filter="dissolve">
                                      <p:cBhvr>
                                        <p:cTn id="7" dur="500"/>
                                        <p:tgtEl>
                                          <p:spTgt spid="25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5665"/>
                                        </p:tgtEl>
                                        <p:attrNameLst>
                                          <p:attrName>style.visibility</p:attrName>
                                        </p:attrNameLst>
                                      </p:cBhvr>
                                      <p:to>
                                        <p:strVal val="visible"/>
                                      </p:to>
                                    </p:set>
                                    <p:anim calcmode="discrete" valueType="clr">
                                      <p:cBhvr override="childStyle">
                                        <p:cTn id="12" dur="80"/>
                                        <p:tgtEl>
                                          <p:spTgt spid="2566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5665"/>
                                        </p:tgtEl>
                                        <p:attrNameLst>
                                          <p:attrName>fillcolor</p:attrName>
                                        </p:attrNameLst>
                                      </p:cBhvr>
                                      <p:tavLst>
                                        <p:tav tm="0">
                                          <p:val>
                                            <p:clrVal>
                                              <a:schemeClr val="accent2"/>
                                            </p:clrVal>
                                          </p:val>
                                        </p:tav>
                                        <p:tav tm="50000">
                                          <p:val>
                                            <p:clrVal>
                                              <a:schemeClr val="hlink"/>
                                            </p:clrVal>
                                          </p:val>
                                        </p:tav>
                                      </p:tavLst>
                                    </p:anim>
                                    <p:set>
                                      <p:cBhvr>
                                        <p:cTn id="14" dur="80"/>
                                        <p:tgtEl>
                                          <p:spTgt spid="2566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endParaRPr lang="zh-CN" altLang="en-US" b="0" smtClean="0"/>
          </a:p>
        </p:txBody>
      </p:sp>
      <p:sp>
        <p:nvSpPr>
          <p:cNvPr id="47107" name="Rectangle 3"/>
          <p:cNvSpPr>
            <a:spLocks noGrp="1" noChangeArrowheads="1"/>
          </p:cNvSpPr>
          <p:nvPr>
            <p:ph type="body" idx="1"/>
          </p:nvPr>
        </p:nvSpPr>
        <p:spPr>
          <a:xfrm>
            <a:off x="252413" y="1044575"/>
            <a:ext cx="6345237" cy="4094163"/>
          </a:xfrm>
        </p:spPr>
        <p:txBody>
          <a:bodyPr/>
          <a:lstStyle/>
          <a:p>
            <a:pPr marL="609600" indent="-609600" eaLnBrk="1" hangingPunct="1">
              <a:buFont typeface="Wingdings" pitchFamily="2" charset="2"/>
              <a:buAutoNum type="arabicPeriod" startAt="2"/>
            </a:pPr>
            <a:r>
              <a:rPr lang="zh-CN" altLang="en-US" sz="2800" smtClean="0">
                <a:latin typeface="华文隶书" panose="02010800040101010101" pitchFamily="2" charset="-122"/>
                <a:sym typeface="Arial" panose="020B0604020202020204" pitchFamily="34" charset="0"/>
              </a:rPr>
              <a:t>外碎片问题的解决方法之一</a:t>
            </a:r>
          </a:p>
          <a:p>
            <a:pPr marL="1066800" lvl="1" indent="-609600" eaLnBrk="1" hangingPunct="1"/>
            <a:r>
              <a:rPr lang="zh-CN" altLang="en-US" sz="2800" smtClean="0">
                <a:latin typeface="Times New Roman" panose="02020603050405020304" pitchFamily="18" charset="0"/>
              </a:rPr>
              <a:t>程序浮动：将内存中</a:t>
            </a:r>
            <a:r>
              <a:rPr lang="zh-CN" altLang="en-US" sz="2800" smtClean="0">
                <a:solidFill>
                  <a:schemeClr val="hlink"/>
                </a:solidFill>
                <a:latin typeface="Times New Roman" panose="02020603050405020304" pitchFamily="18" charset="0"/>
              </a:rPr>
              <a:t>所有作业移到内存一端</a:t>
            </a:r>
            <a:r>
              <a:rPr lang="zh-CN" altLang="en-US" sz="2800" smtClean="0">
                <a:latin typeface="Times New Roman" panose="02020603050405020304" pitchFamily="18" charset="0"/>
              </a:rPr>
              <a:t>，使本来分散的多个小空闲分区连成一个大的空闲区。如图所示。</a:t>
            </a:r>
          </a:p>
          <a:p>
            <a:pPr marL="1066800" lvl="1" indent="-609600" eaLnBrk="1" hangingPunct="1"/>
            <a:r>
              <a:rPr lang="zh-CN" altLang="en-US" sz="2800" smtClean="0">
                <a:latin typeface="Times New Roman" panose="02020603050405020304" pitchFamily="18" charset="0"/>
              </a:rPr>
              <a:t>这种通过移动作业从把多个分散的小分区拼接成一个大分区的方法称为</a:t>
            </a:r>
            <a:r>
              <a:rPr lang="zh-CN" altLang="en-US" sz="2800" smtClean="0">
                <a:solidFill>
                  <a:schemeClr val="hlink"/>
                </a:solidFill>
                <a:latin typeface="Times New Roman" panose="02020603050405020304" pitchFamily="18" charset="0"/>
              </a:rPr>
              <a:t>拼接</a:t>
            </a:r>
            <a:r>
              <a:rPr lang="en-US" altLang="zh-CN" sz="2800" smtClean="0">
                <a:solidFill>
                  <a:schemeClr val="hlink"/>
                </a:solidFill>
                <a:latin typeface="Times New Roman" panose="02020603050405020304" pitchFamily="18" charset="0"/>
              </a:rPr>
              <a:t>/</a:t>
            </a:r>
            <a:r>
              <a:rPr lang="zh-CN" altLang="en-US" sz="2800" smtClean="0">
                <a:solidFill>
                  <a:schemeClr val="hlink"/>
                </a:solidFill>
                <a:latin typeface="Times New Roman" panose="02020603050405020304" pitchFamily="18" charset="0"/>
              </a:rPr>
              <a:t>紧凑</a:t>
            </a:r>
            <a:r>
              <a:rPr lang="en-US" altLang="zh-CN" sz="2800" smtClean="0">
                <a:solidFill>
                  <a:schemeClr val="hlink"/>
                </a:solidFill>
                <a:latin typeface="Times New Roman" panose="02020603050405020304" pitchFamily="18" charset="0"/>
              </a:rPr>
              <a:t>/</a:t>
            </a:r>
            <a:r>
              <a:rPr lang="zh-CN" altLang="en-US" sz="2800" smtClean="0">
                <a:solidFill>
                  <a:schemeClr val="hlink"/>
                </a:solidFill>
                <a:latin typeface="Times New Roman" panose="02020603050405020304" pitchFamily="18" charset="0"/>
              </a:rPr>
              <a:t>紧缩</a:t>
            </a:r>
            <a:r>
              <a:rPr lang="zh-CN" altLang="en-US" sz="2800" smtClean="0">
                <a:latin typeface="Times New Roman" panose="02020603050405020304" pitchFamily="18" charset="0"/>
              </a:rPr>
              <a:t>。</a:t>
            </a:r>
          </a:p>
        </p:txBody>
      </p:sp>
      <p:graphicFrame>
        <p:nvGraphicFramePr>
          <p:cNvPr id="47130" name="Group 26"/>
          <p:cNvGraphicFramePr>
            <a:graphicFrameLocks noGrp="1"/>
          </p:cNvGraphicFramePr>
          <p:nvPr>
            <p:ph idx="4294967295"/>
          </p:nvPr>
        </p:nvGraphicFramePr>
        <p:xfrm>
          <a:off x="6867525" y="1187450"/>
          <a:ext cx="2070100" cy="4899025"/>
        </p:xfrm>
        <a:graphic>
          <a:graphicData uri="http://schemas.openxmlformats.org/drawingml/2006/table">
            <a:tbl>
              <a:tblPr/>
              <a:tblGrid>
                <a:gridCol w="2070100"/>
              </a:tblGrid>
              <a:tr h="458788">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操作系统</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charset="0"/>
                          <a:ea typeface="楷体_GB2312" pitchFamily="49" charset="-122"/>
                        </a:rPr>
                        <a:t>作业</a:t>
                      </a:r>
                      <a:r>
                        <a:rPr kumimoji="0" lang="en-US" altLang="zh-CN" sz="2800" b="1" i="0" u="none" strike="noStrike" cap="none" normalizeH="0" baseline="0" smtClean="0">
                          <a:ln>
                            <a:noFill/>
                          </a:ln>
                          <a:solidFill>
                            <a:schemeClr val="tx1"/>
                          </a:solidFill>
                          <a:effectLst/>
                          <a:latin typeface="Times New Roman" charset="0"/>
                          <a:ea typeface="楷体_GB2312" pitchFamily="49"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6875">
                <a:tc>
                  <a:txBody>
                    <a:bodyPr/>
                    <a:lstStyle/>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en-US" altLang="zh-CN" sz="2800" b="1" i="0" u="none" strike="noStrike" cap="none" normalizeH="0" baseline="0" smtClean="0">
                          <a:ln>
                            <a:noFill/>
                          </a:ln>
                          <a:solidFill>
                            <a:schemeClr val="bg1"/>
                          </a:solidFill>
                          <a:effectLst/>
                          <a:latin typeface="Times New Roman" charset="0"/>
                          <a:ea typeface="楷体_GB2312" pitchFamily="49" charset="-122"/>
                        </a:rPr>
                        <a:t>20KB</a:t>
                      </a:r>
                    </a:p>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en-US" altLang="zh-CN" sz="2800" b="1" i="0" u="none" strike="noStrike" cap="none" normalizeH="0" baseline="0" smtClean="0">
                          <a:ln>
                            <a:noFill/>
                          </a:ln>
                          <a:solidFill>
                            <a:schemeClr val="bg1"/>
                          </a:solidFill>
                          <a:effectLst/>
                          <a:latin typeface="Times New Roman" charset="0"/>
                          <a:ea typeface="楷体_GB2312" pitchFamily="49" charset="-122"/>
                        </a:rPr>
                        <a:t>30KB    15KB</a:t>
                      </a:r>
                    </a:p>
                    <a:p>
                      <a:pPr marL="0" marR="0" lvl="0" indent="0" algn="l" defTabSz="914400" rtl="0" eaLnBrk="1" fontAlgn="base" latinLnBrk="0" hangingPunct="1">
                        <a:lnSpc>
                          <a:spcPct val="100000"/>
                        </a:lnSpc>
                        <a:spcBef>
                          <a:spcPct val="0"/>
                        </a:spcBef>
                        <a:spcAft>
                          <a:spcPct val="0"/>
                        </a:spcAft>
                        <a:buClr>
                          <a:srgbClr val="0000CC"/>
                        </a:buClr>
                        <a:buSzPct val="90000"/>
                        <a:buFont typeface="Wingdings" pitchFamily="2" charset="2"/>
                        <a:buNone/>
                        <a:tabLst/>
                      </a:pPr>
                      <a:r>
                        <a:rPr kumimoji="0" lang="en-US" altLang="zh-CN" sz="2800" b="1" i="0" u="none" strike="noStrike" cap="none" normalizeH="0" baseline="0" smtClean="0">
                          <a:ln>
                            <a:noFill/>
                          </a:ln>
                          <a:solidFill>
                            <a:schemeClr val="bg1"/>
                          </a:solidFill>
                          <a:effectLst/>
                          <a:latin typeface="Times New Roman" charset="0"/>
                          <a:ea typeface="楷体_GB2312" pitchFamily="49" charset="-122"/>
                        </a:rPr>
                        <a:t>25KB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CC"/>
                    </a:solidFill>
                  </a:tcPr>
                </a:tc>
              </a:tr>
            </a:tbl>
          </a:graphicData>
        </a:graphic>
      </p:graphicFrame>
      <p:sp>
        <p:nvSpPr>
          <p:cNvPr id="47124" name="AutoShape 20"/>
          <p:cNvSpPr>
            <a:spLocks/>
          </p:cNvSpPr>
          <p:nvPr/>
        </p:nvSpPr>
        <p:spPr bwMode="auto">
          <a:xfrm>
            <a:off x="7856538" y="4464050"/>
            <a:ext cx="223837" cy="1485900"/>
          </a:xfrm>
          <a:prstGeom prst="rightBrace">
            <a:avLst>
              <a:gd name="adj1" fmla="val 5531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47131" name="Rectangle 27"/>
          <p:cNvSpPr>
            <a:spLocks noChangeArrowheads="1"/>
          </p:cNvSpPr>
          <p:nvPr/>
        </p:nvSpPr>
        <p:spPr bwMode="auto">
          <a:xfrm>
            <a:off x="7988300" y="4906963"/>
            <a:ext cx="99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
                <a:srgbClr val="FF00FF"/>
              </a:buClr>
              <a:buSzTx/>
              <a:buFont typeface="Wingdings" panose="05000000000000000000" pitchFamily="2" charset="2"/>
              <a:buNone/>
            </a:pPr>
            <a:r>
              <a:rPr lang="en-US" altLang="zh-CN" sz="2400">
                <a:solidFill>
                  <a:schemeClr val="bg1"/>
                </a:solidFill>
                <a:ea typeface="宋体" panose="02010600030101010101" pitchFamily="2" charset="-122"/>
              </a:rPr>
              <a:t>90KB</a:t>
            </a:r>
          </a:p>
        </p:txBody>
      </p:sp>
      <p:sp>
        <p:nvSpPr>
          <p:cNvPr id="47132" name="Rectangle 28"/>
          <p:cNvSpPr>
            <a:spLocks noChangeArrowheads="1"/>
          </p:cNvSpPr>
          <p:nvPr/>
        </p:nvSpPr>
        <p:spPr bwMode="auto">
          <a:xfrm>
            <a:off x="701675" y="5319713"/>
            <a:ext cx="5849938" cy="1214437"/>
          </a:xfrm>
          <a:prstGeom prst="rect">
            <a:avLst/>
          </a:prstGeom>
          <a:solidFill>
            <a:srgbClr val="FF6600"/>
          </a:solidFill>
          <a:ln w="9525">
            <a:solidFill>
              <a:schemeClr val="tx1"/>
            </a:solidFill>
            <a:miter lim="800000"/>
            <a:headEnd/>
            <a:tailEnd/>
          </a:ln>
        </p:spPr>
        <p:txBody>
          <a:bodyPr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lang="zh-CN" altLang="en-US" sz="2400">
                <a:solidFill>
                  <a:schemeClr val="bg1"/>
                </a:solidFill>
                <a:ea typeface="宋体" panose="02010600030101010101" pitchFamily="2" charset="-122"/>
              </a:rPr>
              <a:t>作业在内存中的位置发生了变化，这就必须对其地址加以修改或变换</a:t>
            </a:r>
            <a:r>
              <a:rPr lang="en-US" altLang="zh-CN" sz="2400">
                <a:solidFill>
                  <a:schemeClr val="bg1"/>
                </a:solidFill>
                <a:latin typeface="Times New Roman" panose="02020603050405020304" pitchFamily="18" charset="0"/>
                <a:ea typeface="宋体" panose="02010600030101010101" pitchFamily="2" charset="-122"/>
              </a:rPr>
              <a:t>——</a:t>
            </a:r>
            <a:r>
              <a:rPr lang="zh-CN" altLang="en-US" sz="2400">
                <a:solidFill>
                  <a:schemeClr val="bg1"/>
                </a:solidFill>
                <a:ea typeface="宋体" panose="02010600030101010101" pitchFamily="2" charset="-122"/>
              </a:rPr>
              <a:t>即动态重定位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500">
                                          <p:stCondLst>
                                            <p:cond delay="0"/>
                                          </p:stCondLst>
                                        </p:cTn>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fade">
                                      <p:cBhvr>
                                        <p:cTn id="12" dur="500">
                                          <p:stCondLst>
                                            <p:cond delay="0"/>
                                          </p:stCondLst>
                                        </p:cTn>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fade">
                                      <p:cBhvr>
                                        <p:cTn id="17" dur="500">
                                          <p:stCondLst>
                                            <p:cond delay="0"/>
                                          </p:stCondLst>
                                        </p:cTn>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7130"/>
                                        </p:tgtEl>
                                        <p:attrNameLst>
                                          <p:attrName>style.visibility</p:attrName>
                                        </p:attrNameLst>
                                      </p:cBhvr>
                                      <p:to>
                                        <p:strVal val="visible"/>
                                      </p:to>
                                    </p:set>
                                    <p:animEffect transition="in" filter="dissolve">
                                      <p:cBhvr>
                                        <p:cTn id="22" dur="500"/>
                                        <p:tgtEl>
                                          <p:spTgt spid="471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7124"/>
                                        </p:tgtEl>
                                        <p:attrNameLst>
                                          <p:attrName>style.visibility</p:attrName>
                                        </p:attrNameLst>
                                      </p:cBhvr>
                                      <p:to>
                                        <p:strVal val="visible"/>
                                      </p:to>
                                    </p:set>
                                    <p:animEffect transition="in" filter="dissolve">
                                      <p:cBhvr>
                                        <p:cTn id="25" dur="500"/>
                                        <p:tgtEl>
                                          <p:spTgt spid="4712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7131"/>
                                        </p:tgtEl>
                                        <p:attrNameLst>
                                          <p:attrName>style.visibility</p:attrName>
                                        </p:attrNameLst>
                                      </p:cBhvr>
                                      <p:to>
                                        <p:strVal val="visible"/>
                                      </p:to>
                                    </p:set>
                                    <p:animEffect transition="in" filter="dissolve">
                                      <p:cBhvr>
                                        <p:cTn id="28" dur="500"/>
                                        <p:tgtEl>
                                          <p:spTgt spid="471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7132"/>
                                        </p:tgtEl>
                                        <p:attrNameLst>
                                          <p:attrName>style.visibility</p:attrName>
                                        </p:attrNameLst>
                                      </p:cBhvr>
                                      <p:to>
                                        <p:strVal val="visible"/>
                                      </p:to>
                                    </p:set>
                                    <p:animEffect transition="in" filter="checkerboard(across)">
                                      <p:cBhvr>
                                        <p:cTn id="33" dur="500"/>
                                        <p:tgtEl>
                                          <p:spTgt spid="4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24" grpId="0" animBg="1"/>
      <p:bldP spid="47131" grpId="0"/>
      <p:bldP spid="4713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4"/>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sp>
        <p:nvSpPr>
          <p:cNvPr id="182279" name="Rectangle 7"/>
          <p:cNvSpPr>
            <a:spLocks noGrp="1" noChangeArrowheads="1"/>
          </p:cNvSpPr>
          <p:nvPr>
            <p:ph type="body" idx="1"/>
          </p:nvPr>
        </p:nvSpPr>
        <p:spPr/>
        <p:txBody>
          <a:bodyPr/>
          <a:lstStyle/>
          <a:p>
            <a:pPr marL="609600" indent="-609600" eaLnBrk="1" hangingPunct="1">
              <a:buFont typeface="Wingdings" pitchFamily="2" charset="2"/>
              <a:buAutoNum type="arabicPeriod" startAt="3"/>
            </a:pPr>
            <a:r>
              <a:rPr lang="zh-CN" altLang="en-US" smtClean="0">
                <a:latin typeface="华文隶书" panose="02010800040101010101" pitchFamily="2" charset="-122"/>
              </a:rPr>
              <a:t>动态重定位的实现</a:t>
            </a:r>
          </a:p>
        </p:txBody>
      </p:sp>
      <p:sp>
        <p:nvSpPr>
          <p:cNvPr id="182277" name="Text Box 5"/>
          <p:cNvSpPr txBox="1">
            <a:spLocks noChangeArrowheads="1"/>
          </p:cNvSpPr>
          <p:nvPr/>
        </p:nvSpPr>
        <p:spPr bwMode="auto">
          <a:xfrm>
            <a:off x="2681288" y="5716588"/>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400">
                <a:solidFill>
                  <a:schemeClr val="tx1"/>
                </a:solidFill>
                <a:latin typeface="宋体" panose="02010600030101010101" pitchFamily="2" charset="-122"/>
                <a:ea typeface="宋体" panose="02010600030101010101" pitchFamily="2" charset="-122"/>
              </a:rPr>
              <a:t>图</a:t>
            </a:r>
            <a:r>
              <a:rPr kumimoji="1" lang="zh-CN" altLang="en-US" sz="2400">
                <a:solidFill>
                  <a:schemeClr val="tx1"/>
                </a:solidFill>
                <a:latin typeface="Times New Roman" panose="02020603050405020304" pitchFamily="18" charset="0"/>
                <a:ea typeface="宋体" panose="02010600030101010101" pitchFamily="2" charset="-122"/>
              </a:rPr>
              <a:t> </a:t>
            </a:r>
            <a:r>
              <a:rPr kumimoji="1" lang="en-US" altLang="zh-CN" sz="2400">
                <a:solidFill>
                  <a:schemeClr val="tx1"/>
                </a:solidFill>
                <a:latin typeface="Times New Roman" panose="02020603050405020304" pitchFamily="18" charset="0"/>
                <a:ea typeface="宋体" panose="02010600030101010101" pitchFamily="2" charset="-122"/>
              </a:rPr>
              <a:t>4-10</a:t>
            </a:r>
            <a:r>
              <a:rPr kumimoji="1" lang="zh-CN" altLang="en-US" sz="2400">
                <a:solidFill>
                  <a:schemeClr val="tx1"/>
                </a:solidFill>
                <a:latin typeface="宋体" panose="02010600030101010101" pitchFamily="2" charset="-122"/>
                <a:ea typeface="宋体" panose="02010600030101010101" pitchFamily="2" charset="-122"/>
              </a:rPr>
              <a:t>　动态重定位示意图</a:t>
            </a:r>
            <a:r>
              <a:rPr kumimoji="1" lang="zh-CN" altLang="en-US" sz="2400">
                <a:solidFill>
                  <a:schemeClr val="tx1"/>
                </a:solidFill>
                <a:latin typeface="Times New Roman" panose="02020603050405020304" pitchFamily="18" charset="0"/>
                <a:ea typeface="宋体" panose="02010600030101010101" pitchFamily="2" charset="-122"/>
              </a:rPr>
              <a:t> </a:t>
            </a:r>
          </a:p>
        </p:txBody>
      </p:sp>
      <p:graphicFrame>
        <p:nvGraphicFramePr>
          <p:cNvPr id="182278" name="Object 6"/>
          <p:cNvGraphicFramePr>
            <a:graphicFrameLocks noChangeAspect="1"/>
          </p:cNvGraphicFramePr>
          <p:nvPr/>
        </p:nvGraphicFramePr>
        <p:xfrm>
          <a:off x="566738" y="1449388"/>
          <a:ext cx="8189912" cy="4229100"/>
        </p:xfrm>
        <a:graphic>
          <a:graphicData uri="http://schemas.openxmlformats.org/presentationml/2006/ole">
            <mc:AlternateContent xmlns:mc="http://schemas.openxmlformats.org/markup-compatibility/2006">
              <mc:Choice xmlns:v="urn:schemas-microsoft-com:vml" Requires="v">
                <p:oleObj spid="_x0000_s99337" r:id="rId3" imgW="3829003" imgH="1921815" progId="Visio.Drawing.4">
                  <p:embed/>
                </p:oleObj>
              </mc:Choice>
              <mc:Fallback>
                <p:oleObj r:id="rId3" imgW="3829003" imgH="1921815" progId="Visio.Drawing.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2119" t="3873" r="4420" b="5638"/>
                      <a:stretch>
                        <a:fillRect/>
                      </a:stretch>
                    </p:blipFill>
                    <p:spPr bwMode="auto">
                      <a:xfrm>
                        <a:off x="566738" y="1449388"/>
                        <a:ext cx="8189912"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280" name="Rectangle 8"/>
          <p:cNvSpPr>
            <a:spLocks noChangeArrowheads="1"/>
          </p:cNvSpPr>
          <p:nvPr/>
        </p:nvSpPr>
        <p:spPr bwMode="auto">
          <a:xfrm>
            <a:off x="1196975" y="5678488"/>
            <a:ext cx="6840538" cy="946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r>
              <a:rPr kumimoji="1" lang="zh-CN" altLang="en-US" sz="2800">
                <a:solidFill>
                  <a:schemeClr val="hlink"/>
                </a:solidFill>
                <a:latin typeface="Times New Roman" panose="02020603050405020304" pitchFamily="18" charset="0"/>
              </a:rPr>
              <a:t>程序的重定位</a:t>
            </a:r>
            <a:r>
              <a:rPr kumimoji="1" lang="en-US" altLang="zh-CN" sz="2800">
                <a:solidFill>
                  <a:schemeClr val="hlink"/>
                </a:solidFill>
                <a:latin typeface="Times New Roman" panose="02020603050405020304" pitchFamily="18" charset="0"/>
              </a:rPr>
              <a:t>(</a:t>
            </a:r>
            <a:r>
              <a:rPr kumimoji="1" lang="zh-CN" altLang="en-US" sz="2800">
                <a:solidFill>
                  <a:schemeClr val="hlink"/>
                </a:solidFill>
                <a:latin typeface="Times New Roman" panose="02020603050405020304" pitchFamily="18" charset="0"/>
              </a:rPr>
              <a:t>地址转换</a:t>
            </a:r>
            <a:r>
              <a:rPr kumimoji="1" lang="en-US" altLang="zh-CN" sz="2800">
                <a:solidFill>
                  <a:schemeClr val="hlink"/>
                </a:solidFill>
                <a:latin typeface="Times New Roman" panose="02020603050405020304" pitchFamily="18" charset="0"/>
              </a:rPr>
              <a:t>)</a:t>
            </a:r>
            <a:r>
              <a:rPr kumimoji="1" lang="zh-CN" altLang="en-US" sz="2800">
                <a:solidFill>
                  <a:schemeClr val="hlink"/>
                </a:solidFill>
                <a:latin typeface="Times New Roman" panose="02020603050405020304" pitchFamily="18" charset="0"/>
              </a:rPr>
              <a:t>在程序执行过程中进行，即在每次访问内存单元前才进行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82279">
                                            <p:txEl>
                                              <p:pRg st="0" end="0"/>
                                            </p:txEl>
                                          </p:spTgt>
                                        </p:tgtEl>
                                        <p:attrNameLst>
                                          <p:attrName>style.visibility</p:attrName>
                                        </p:attrNameLst>
                                      </p:cBhvr>
                                      <p:to>
                                        <p:strVal val="visible"/>
                                      </p:to>
                                    </p:set>
                                    <p:animEffect transition="in" filter="fade">
                                      <p:cBhvr>
                                        <p:cTn id="7" dur="500">
                                          <p:stCondLst>
                                            <p:cond delay="0"/>
                                          </p:stCondLst>
                                        </p:cTn>
                                        <p:tgtEl>
                                          <p:spTgt spid="1822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2278"/>
                                        </p:tgtEl>
                                        <p:attrNameLst>
                                          <p:attrName>style.visibility</p:attrName>
                                        </p:attrNameLst>
                                      </p:cBhvr>
                                      <p:to>
                                        <p:strVal val="visible"/>
                                      </p:to>
                                    </p:set>
                                    <p:animEffect transition="in" filter="dissolve">
                                      <p:cBhvr>
                                        <p:cTn id="12" dur="500"/>
                                        <p:tgtEl>
                                          <p:spTgt spid="18227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2277"/>
                                        </p:tgtEl>
                                        <p:attrNameLst>
                                          <p:attrName>style.visibility</p:attrName>
                                        </p:attrNameLst>
                                      </p:cBhvr>
                                      <p:to>
                                        <p:strVal val="visible"/>
                                      </p:to>
                                    </p:set>
                                    <p:animEffect transition="in" filter="dissolve">
                                      <p:cBhvr>
                                        <p:cTn id="15" dur="500"/>
                                        <p:tgtEl>
                                          <p:spTgt spid="1822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182280"/>
                                        </p:tgtEl>
                                        <p:attrNameLst>
                                          <p:attrName>style.visibility</p:attrName>
                                        </p:attrNameLst>
                                      </p:cBhvr>
                                      <p:to>
                                        <p:strVal val="visible"/>
                                      </p:to>
                                    </p:set>
                                    <p:anim calcmode="discrete" valueType="clr">
                                      <p:cBhvr override="childStyle">
                                        <p:cTn id="20" dur="80"/>
                                        <p:tgtEl>
                                          <p:spTgt spid="182280"/>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82280"/>
                                        </p:tgtEl>
                                        <p:attrNameLst>
                                          <p:attrName>fillcolor</p:attrName>
                                        </p:attrNameLst>
                                      </p:cBhvr>
                                      <p:tavLst>
                                        <p:tav tm="0">
                                          <p:val>
                                            <p:clrVal>
                                              <a:schemeClr val="accent2"/>
                                            </p:clrVal>
                                          </p:val>
                                        </p:tav>
                                        <p:tav tm="50000">
                                          <p:val>
                                            <p:clrVal>
                                              <a:schemeClr val="hlink"/>
                                            </p:clrVal>
                                          </p:val>
                                        </p:tav>
                                      </p:tavLst>
                                    </p:anim>
                                    <p:set>
                                      <p:cBhvr>
                                        <p:cTn id="22" dur="80"/>
                                        <p:tgtEl>
                                          <p:spTgt spid="1822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build="p" autoUpdateAnimBg="0"/>
      <p:bldP spid="182277" grpId="0"/>
      <p:bldP spid="182280"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9"/>
          <p:cNvSpPr>
            <a:spLocks noChangeArrowheads="1"/>
          </p:cNvSpPr>
          <p:nvPr/>
        </p:nvSpPr>
        <p:spPr bwMode="auto">
          <a:xfrm>
            <a:off x="206375" y="954088"/>
            <a:ext cx="87312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914400" indent="-45720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5000"/>
              </a:lnSpc>
              <a:spcBef>
                <a:spcPct val="50000"/>
              </a:spcBef>
              <a:buSzTx/>
              <a:buFont typeface="Wingdings" panose="05000000000000000000" pitchFamily="2" charset="2"/>
              <a:buAutoNum type="arabicPeriod" startAt="4"/>
            </a:pPr>
            <a:r>
              <a:rPr lang="zh-CN" altLang="en-US">
                <a:latin typeface="华文隶书" panose="02010800040101010101" pitchFamily="2" charset="-122"/>
              </a:rPr>
              <a:t>动态重定位分区分配技术</a:t>
            </a:r>
          </a:p>
          <a:p>
            <a:pPr lvl="1" eaLnBrk="1" hangingPunct="1">
              <a:lnSpc>
                <a:spcPct val="105000"/>
              </a:lnSpc>
              <a:spcBef>
                <a:spcPct val="50000"/>
              </a:spcBef>
              <a:buClr>
                <a:srgbClr val="FF00FF"/>
              </a:buClr>
              <a:buSzTx/>
              <a:buFont typeface="Wingdings" panose="05000000000000000000" pitchFamily="2" charset="2"/>
              <a:buChar char="v"/>
            </a:pPr>
            <a:r>
              <a:rPr lang="zh-CN" altLang="en-US">
                <a:latin typeface="Times New Roman" panose="02020603050405020304" pitchFamily="18" charset="0"/>
              </a:rPr>
              <a:t>在</a:t>
            </a:r>
            <a:r>
              <a:rPr lang="zh-CN" altLang="en-US">
                <a:solidFill>
                  <a:schemeClr val="hlink"/>
                </a:solidFill>
                <a:latin typeface="Times New Roman" panose="02020603050405020304" pitchFamily="18" charset="0"/>
              </a:rPr>
              <a:t>动态分区分配算法</a:t>
            </a:r>
            <a:r>
              <a:rPr lang="zh-CN" altLang="en-US">
                <a:latin typeface="Times New Roman" panose="02020603050405020304" pitchFamily="18" charset="0"/>
              </a:rPr>
              <a:t>中</a:t>
            </a:r>
            <a:r>
              <a:rPr lang="zh-CN" altLang="en-US">
                <a:solidFill>
                  <a:schemeClr val="hlink"/>
                </a:solidFill>
                <a:latin typeface="Times New Roman" panose="02020603050405020304" pitchFamily="18" charset="0"/>
              </a:rPr>
              <a:t>增加拼接功能</a:t>
            </a:r>
            <a:r>
              <a:rPr lang="zh-CN" altLang="en-US">
                <a:latin typeface="Times New Roman" panose="02020603050405020304" pitchFamily="18" charset="0"/>
              </a:rPr>
              <a:t>，在找不到足够大的空闲分区来满足作业要求，而系统中总空闲分区容量可以满足作业要求时，进行拼接。</a:t>
            </a:r>
          </a:p>
        </p:txBody>
      </p:sp>
      <p:sp>
        <p:nvSpPr>
          <p:cNvPr id="100355" name="Rectangle 30"/>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819400" y="624840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000">
                <a:solidFill>
                  <a:schemeClr val="folHlink"/>
                </a:solidFill>
                <a:ea typeface="幼圆" panose="02010509060101010101" pitchFamily="49" charset="-122"/>
              </a:rPr>
              <a:t>动态重定位分区分配算法流程图</a:t>
            </a:r>
          </a:p>
        </p:txBody>
      </p:sp>
      <p:sp>
        <p:nvSpPr>
          <p:cNvPr id="101379" name="Rectangle 30"/>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p>
        </p:txBody>
      </p:sp>
      <p:graphicFrame>
        <p:nvGraphicFramePr>
          <p:cNvPr id="185376" name="Object 32"/>
          <p:cNvGraphicFramePr>
            <a:graphicFrameLocks noGrp="1" noChangeAspect="1"/>
          </p:cNvGraphicFramePr>
          <p:nvPr>
            <p:ph idx="1"/>
          </p:nvPr>
        </p:nvGraphicFramePr>
        <p:xfrm>
          <a:off x="179388" y="863600"/>
          <a:ext cx="8802687" cy="5310188"/>
        </p:xfrm>
        <a:graphic>
          <a:graphicData uri="http://schemas.openxmlformats.org/presentationml/2006/ole">
            <mc:AlternateContent xmlns:mc="http://schemas.openxmlformats.org/markup-compatibility/2006">
              <mc:Choice xmlns:v="urn:schemas-microsoft-com:vml" Requires="v">
                <p:oleObj spid="_x0000_s101384" name="Image" r:id="rId3" imgW="10222222" imgH="5587302" progId="Photoshop.Image.7">
                  <p:embed/>
                </p:oleObj>
              </mc:Choice>
              <mc:Fallback>
                <p:oleObj name="Image" r:id="rId3" imgW="10222222" imgH="5587302" progId="Photoshop.Image.7">
                  <p:embed/>
                  <p:pic>
                    <p:nvPicPr>
                      <p:cNvPr id="0" name="Object 3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79388" y="863600"/>
                        <a:ext cx="8802687" cy="5310188"/>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81" name="Rectangle 34"/>
          <p:cNvSpPr>
            <a:spLocks noChangeArrowheads="1"/>
          </p:cNvSpPr>
          <p:nvPr/>
        </p:nvSpPr>
        <p:spPr bwMode="auto">
          <a:xfrm>
            <a:off x="206375" y="954088"/>
            <a:ext cx="8731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5000"/>
              </a:lnSpc>
              <a:spcBef>
                <a:spcPct val="50000"/>
              </a:spcBef>
              <a:buSzTx/>
              <a:buFont typeface="Wingdings" panose="05000000000000000000" pitchFamily="2" charset="2"/>
              <a:buAutoNum type="arabicPeriod" startAt="4"/>
            </a:pPr>
            <a:r>
              <a:rPr lang="zh-CN" altLang="en-US" sz="2800">
                <a:latin typeface="华文隶书" panose="02010800040101010101" pitchFamily="2" charset="-122"/>
              </a:rPr>
              <a:t>动态重定位分区分配技术</a:t>
            </a:r>
            <a:endParaRPr lang="zh-CN" altLang="en-US" sz="280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85376">
                                            <p:bg/>
                                          </p:spTgt>
                                        </p:tgtEl>
                                        <p:attrNameLst>
                                          <p:attrName>style.visibility</p:attrName>
                                        </p:attrNameLst>
                                      </p:cBhvr>
                                      <p:to>
                                        <p:strVal val="visible"/>
                                      </p:to>
                                    </p:set>
                                    <p:animEffect transition="in" filter="fade">
                                      <p:cBhvr>
                                        <p:cTn id="7" dur="500">
                                          <p:stCondLst>
                                            <p:cond delay="0"/>
                                          </p:stCondLst>
                                        </p:cTn>
                                        <p:tgtEl>
                                          <p:spTgt spid="18537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6" grpId="0" build="p"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四、可重定位分区分配方式</a:t>
            </a:r>
            <a:endParaRPr lang="zh-CN" altLang="en-US" b="0" smtClean="0">
              <a:ea typeface="幼圆" panose="02010509060101010101" pitchFamily="49" charset="-122"/>
            </a:endParaRPr>
          </a:p>
        </p:txBody>
      </p:sp>
      <p:sp>
        <p:nvSpPr>
          <p:cNvPr id="49155" name="Rectangle 3"/>
          <p:cNvSpPr>
            <a:spLocks noGrp="1" noChangeArrowheads="1"/>
          </p:cNvSpPr>
          <p:nvPr>
            <p:ph type="body" idx="1"/>
          </p:nvPr>
        </p:nvSpPr>
        <p:spPr/>
        <p:txBody>
          <a:bodyPr/>
          <a:lstStyle/>
          <a:p>
            <a:pPr marL="812800" indent="-812800" eaLnBrk="1" hangingPunct="1">
              <a:buSzPct val="115000"/>
              <a:buFont typeface="Wingdings" pitchFamily="2" charset="2"/>
              <a:buAutoNum type="arabicPeriod" startAt="5"/>
            </a:pPr>
            <a:r>
              <a:rPr lang="zh-CN" altLang="en-US" smtClean="0">
                <a:latin typeface="Times New Roman" panose="02020603050405020304" pitchFamily="18" charset="0"/>
              </a:rPr>
              <a:t>主要特点</a:t>
            </a:r>
          </a:p>
          <a:p>
            <a:pPr marL="1270000" lvl="1" indent="-812800" eaLnBrk="1" hangingPunct="1">
              <a:buSzTx/>
              <a:buFont typeface="Wingdings" panose="05000000000000000000" pitchFamily="2" charset="2"/>
              <a:buAutoNum type="circleNumDbPlain"/>
            </a:pPr>
            <a:r>
              <a:rPr lang="zh-CN" altLang="en-US" smtClean="0">
                <a:latin typeface="Times New Roman" panose="02020603050405020304" pitchFamily="18" charset="0"/>
              </a:rPr>
              <a:t>可以充分利用存储区中的“零头</a:t>
            </a:r>
            <a:r>
              <a:rPr lang="en-US" altLang="zh-CN" smtClean="0">
                <a:latin typeface="Times New Roman" panose="02020603050405020304" pitchFamily="18" charset="0"/>
              </a:rPr>
              <a:t>/</a:t>
            </a:r>
            <a:r>
              <a:rPr lang="zh-CN" altLang="en-US" smtClean="0">
                <a:latin typeface="Times New Roman" panose="02020603050405020304" pitchFamily="18" charset="0"/>
              </a:rPr>
              <a:t>碎片”，提高主存的利用率。</a:t>
            </a:r>
          </a:p>
          <a:p>
            <a:pPr marL="1270000" lvl="1" indent="-812800" eaLnBrk="1" hangingPunct="1">
              <a:buSzTx/>
              <a:buFont typeface="Wingdings" panose="05000000000000000000" pitchFamily="2" charset="2"/>
              <a:buAutoNum type="circleNumDbPlain"/>
            </a:pPr>
            <a:r>
              <a:rPr lang="zh-CN" altLang="en-US" smtClean="0">
                <a:latin typeface="Times New Roman" panose="02020603050405020304" pitchFamily="18" charset="0"/>
              </a:rPr>
              <a:t>但若 “零头</a:t>
            </a:r>
            <a:r>
              <a:rPr lang="en-US" altLang="zh-CN" smtClean="0">
                <a:latin typeface="Times New Roman" panose="02020603050405020304" pitchFamily="18" charset="0"/>
              </a:rPr>
              <a:t>/</a:t>
            </a:r>
            <a:r>
              <a:rPr lang="zh-CN" altLang="en-US" smtClean="0">
                <a:latin typeface="Times New Roman" panose="02020603050405020304" pitchFamily="18" charset="0"/>
              </a:rPr>
              <a:t>碎片”太多，则拼接频率过高，会使系统开销加大。</a:t>
            </a:r>
          </a:p>
          <a:p>
            <a:pPr marL="1270000" lvl="1" indent="-812800" eaLnBrk="1" hangingPunct="1">
              <a:buSzTx/>
              <a:buFont typeface="Wingdings 2" panose="05020102010507070707" pitchFamily="18" charset="2"/>
              <a:buAutoNum type="circleNumDbPlain"/>
            </a:pPr>
            <a:r>
              <a:rPr lang="zh-CN" altLang="en-US" smtClean="0"/>
              <a:t>同一程序仍需连续存储空间，不能实现代码和数据的共享也不能实现存储扩充。</a:t>
            </a:r>
            <a:endParaRPr lang="zh-CN" altLang="en-US"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stCondLst>
                                            <p:cond delay="0"/>
                                          </p:stCondLst>
                                        </p:cTn>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500">
                                          <p:stCondLst>
                                            <p:cond delay="0"/>
                                          </p:stCondLst>
                                        </p:cTn>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500">
                                          <p:stCondLst>
                                            <p:cond delay="0"/>
                                          </p:stCondLst>
                                        </p:cTn>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stCondLst>
                                            <p:cond delay="0"/>
                                          </p:stCondLst>
                                        </p:cTn>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连续分配存储管理方式  小结</a:t>
            </a:r>
          </a:p>
        </p:txBody>
      </p:sp>
      <p:sp>
        <p:nvSpPr>
          <p:cNvPr id="103427" name="Rectangle 3"/>
          <p:cNvSpPr>
            <a:spLocks noGrp="1" noChangeArrowheads="1"/>
          </p:cNvSpPr>
          <p:nvPr>
            <p:ph type="body" idx="1"/>
          </p:nvPr>
        </p:nvSpPr>
        <p:spPr/>
        <p:txBody>
          <a:bodyPr/>
          <a:lstStyle/>
          <a:p>
            <a:pPr marL="609600" indent="-609600" eaLnBrk="1" hangingPunct="1">
              <a:lnSpc>
                <a:spcPct val="105000"/>
              </a:lnSpc>
              <a:buSzPct val="80000"/>
              <a:buFont typeface="Wingdings" pitchFamily="2" charset="2"/>
              <a:buAutoNum type="arabicPeriod"/>
            </a:pPr>
            <a:r>
              <a:rPr lang="zh-CN" altLang="en-US" smtClean="0"/>
              <a:t>单一连续分配方式：不支持多道程序设计，资源利用率低</a:t>
            </a:r>
            <a:endParaRPr lang="zh-CN" altLang="en-US" smtClean="0">
              <a:latin typeface="华文隶书" panose="02010800040101010101" pitchFamily="2" charset="-122"/>
            </a:endParaRPr>
          </a:p>
          <a:p>
            <a:pPr marL="609600" indent="-609600" eaLnBrk="1" hangingPunct="1">
              <a:lnSpc>
                <a:spcPct val="105000"/>
              </a:lnSpc>
              <a:buSzPct val="80000"/>
              <a:buFont typeface="Wingdings" pitchFamily="2" charset="2"/>
              <a:buAutoNum type="arabicPeriod"/>
            </a:pPr>
            <a:r>
              <a:rPr lang="zh-CN" altLang="en-US" smtClean="0">
                <a:latin typeface="华文隶书" panose="02010800040101010101" pitchFamily="2" charset="-122"/>
              </a:rPr>
              <a:t>固定分区分配方式：</a:t>
            </a:r>
            <a:r>
              <a:rPr lang="zh-CN" altLang="en-US" smtClean="0"/>
              <a:t>内碎片使得主存利用率极低</a:t>
            </a:r>
            <a:endParaRPr lang="zh-CN" altLang="en-US" smtClean="0">
              <a:latin typeface="华文隶书" panose="02010800040101010101" pitchFamily="2" charset="-122"/>
            </a:endParaRPr>
          </a:p>
          <a:p>
            <a:pPr marL="609600" indent="-609600" eaLnBrk="1" hangingPunct="1">
              <a:lnSpc>
                <a:spcPct val="105000"/>
              </a:lnSpc>
              <a:buSzPct val="80000"/>
              <a:buFont typeface="Wingdings" pitchFamily="2" charset="2"/>
              <a:buAutoNum type="arabicPeriod"/>
            </a:pPr>
            <a:r>
              <a:rPr lang="zh-CN" altLang="en-US" smtClean="0">
                <a:latin typeface="华文隶书" panose="02010800040101010101" pitchFamily="2" charset="-122"/>
              </a:rPr>
              <a:t>动态分区分配方式</a:t>
            </a:r>
            <a:endParaRPr lang="zh-CN" altLang="en-US" smtClean="0"/>
          </a:p>
          <a:p>
            <a:pPr marL="1066800" lvl="1" indent="-609600" eaLnBrk="1" hangingPunct="1">
              <a:lnSpc>
                <a:spcPct val="105000"/>
              </a:lnSpc>
              <a:buFont typeface="Wingdings 2" panose="05020102010507070707" pitchFamily="18" charset="2"/>
              <a:buAutoNum type="circleNumDbPlain"/>
            </a:pPr>
            <a:r>
              <a:rPr lang="zh-CN" altLang="en-US" smtClean="0"/>
              <a:t>分配与回收慢</a:t>
            </a:r>
            <a:r>
              <a:rPr lang="en-US" altLang="zh-CN" smtClean="0"/>
              <a:t>(</a:t>
            </a:r>
            <a:r>
              <a:rPr lang="zh-CN" altLang="en-US" smtClean="0"/>
              <a:t>分配时查找时间长，释放时要合并</a:t>
            </a:r>
            <a:r>
              <a:rPr lang="en-US" altLang="zh-CN" smtClean="0"/>
              <a:t>)</a:t>
            </a:r>
          </a:p>
          <a:p>
            <a:pPr marL="1066800" lvl="1" indent="-609600" eaLnBrk="1" hangingPunct="1">
              <a:lnSpc>
                <a:spcPct val="105000"/>
              </a:lnSpc>
              <a:buFont typeface="Wingdings 2" panose="05020102010507070707" pitchFamily="18" charset="2"/>
              <a:buAutoNum type="circleNumDbPlain"/>
            </a:pPr>
            <a:r>
              <a:rPr lang="zh-CN" altLang="en-US" smtClean="0">
                <a:solidFill>
                  <a:schemeClr val="hlink"/>
                </a:solidFill>
              </a:rPr>
              <a:t>外碎片</a:t>
            </a:r>
            <a:r>
              <a:rPr lang="zh-CN" altLang="en-US" smtClean="0"/>
              <a:t>使得主存利用率不高</a:t>
            </a:r>
            <a:endParaRPr lang="en-US" altLang="zh-CN" smtClean="0"/>
          </a:p>
          <a:p>
            <a:pPr marL="1066800" lvl="1" indent="-609600" eaLnBrk="1" hangingPunct="1">
              <a:lnSpc>
                <a:spcPct val="105000"/>
              </a:lnSpc>
              <a:buFont typeface="Wingdings 2" panose="05020102010507070707" pitchFamily="18" charset="2"/>
              <a:buAutoNum type="circleNumDbPlain"/>
            </a:pPr>
            <a:r>
              <a:rPr lang="zh-CN" altLang="en-US" smtClean="0"/>
              <a:t>若采用</a:t>
            </a:r>
            <a:r>
              <a:rPr lang="zh-CN" altLang="en-US" smtClean="0">
                <a:solidFill>
                  <a:schemeClr val="hlink"/>
                </a:solidFill>
              </a:rPr>
              <a:t>动态重定位</a:t>
            </a:r>
            <a:r>
              <a:rPr lang="zh-CN" altLang="en-US" smtClean="0"/>
              <a:t>技术解决外碎片问题则</a:t>
            </a:r>
            <a:r>
              <a:rPr lang="zh-CN" altLang="en-US" smtClean="0">
                <a:solidFill>
                  <a:schemeClr val="hlink"/>
                </a:solidFill>
              </a:rPr>
              <a:t>存储紧缩费时</a:t>
            </a:r>
            <a:r>
              <a:rPr lang="zh-CN" altLang="en-US" smtClean="0"/>
              <a:t>，代价较高</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z="2800" smtClean="0"/>
              <a:t>实验三  模拟存储分配管理 </a:t>
            </a:r>
            <a:r>
              <a:rPr lang="en-US" altLang="zh-CN" sz="2800" smtClean="0"/>
              <a:t>4</a:t>
            </a:r>
            <a:r>
              <a:rPr lang="zh-CN" altLang="en-US" sz="2800" smtClean="0"/>
              <a:t>学时</a:t>
            </a:r>
          </a:p>
        </p:txBody>
      </p:sp>
      <p:sp>
        <p:nvSpPr>
          <p:cNvPr id="284675" name="Rectangle 3"/>
          <p:cNvSpPr>
            <a:spLocks noGrp="1" noChangeArrowheads="1"/>
          </p:cNvSpPr>
          <p:nvPr>
            <p:ph type="body" idx="1"/>
          </p:nvPr>
        </p:nvSpPr>
        <p:spPr/>
        <p:txBody>
          <a:bodyPr/>
          <a:lstStyle/>
          <a:p>
            <a:pPr eaLnBrk="1" hangingPunct="1">
              <a:lnSpc>
                <a:spcPct val="110000"/>
              </a:lnSpc>
            </a:pPr>
            <a:r>
              <a:rPr lang="zh-CN" altLang="en-US" sz="2800" smtClean="0"/>
              <a:t>实验目的：通过本实验模拟实现操作系统对存储器分配的管理方法。</a:t>
            </a:r>
          </a:p>
          <a:p>
            <a:pPr eaLnBrk="1" hangingPunct="1">
              <a:lnSpc>
                <a:spcPct val="110000"/>
              </a:lnSpc>
            </a:pPr>
            <a:r>
              <a:rPr lang="zh-CN" altLang="en-US" sz="2800" smtClean="0"/>
              <a:t>试验内容：使用高级程序设计语言，编写实现最佳适应法、最先适应法和最坏适应法的程序。</a:t>
            </a:r>
          </a:p>
          <a:p>
            <a:pPr eaLnBrk="1" hangingPunct="1">
              <a:lnSpc>
                <a:spcPct val="110000"/>
              </a:lnSpc>
            </a:pPr>
            <a:r>
              <a:rPr lang="zh-CN" altLang="en-US" sz="2800" smtClean="0"/>
              <a:t>实验要求：利用可变分区存储分配算法编程，判断系统的空闲分区能否满足某一作业序列的请求。要求运行程序时，输入数据包括：空闲分区表、作业请求序列；程序运行结果是：如果能够满足作业序列的请求，则输出分配后的空闲分区表，否则输出拒绝分配的提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84675">
                                            <p:txEl>
                                              <p:pRg st="0" end="0"/>
                                            </p:txEl>
                                          </p:spTgt>
                                        </p:tgtEl>
                                        <p:attrNameLst>
                                          <p:attrName>style.visibility</p:attrName>
                                        </p:attrNameLst>
                                      </p:cBhvr>
                                      <p:to>
                                        <p:strVal val="visible"/>
                                      </p:to>
                                    </p:set>
                                    <p:anim calcmode="discrete" valueType="clr">
                                      <p:cBhvr override="childStyle">
                                        <p:cTn id="7" dur="80"/>
                                        <p:tgtEl>
                                          <p:spTgt spid="2846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46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846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84675">
                                            <p:txEl>
                                              <p:pRg st="1" end="1"/>
                                            </p:txEl>
                                          </p:spTgt>
                                        </p:tgtEl>
                                        <p:attrNameLst>
                                          <p:attrName>style.visibility</p:attrName>
                                        </p:attrNameLst>
                                      </p:cBhvr>
                                      <p:to>
                                        <p:strVal val="visible"/>
                                      </p:to>
                                    </p:set>
                                    <p:anim calcmode="discrete" valueType="clr">
                                      <p:cBhvr override="childStyle">
                                        <p:cTn id="14" dur="80"/>
                                        <p:tgtEl>
                                          <p:spTgt spid="2846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846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8467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284675">
                                            <p:txEl>
                                              <p:pRg st="2" end="2"/>
                                            </p:txEl>
                                          </p:spTgt>
                                        </p:tgtEl>
                                        <p:attrNameLst>
                                          <p:attrName>style.visibility</p:attrName>
                                        </p:attrNameLst>
                                      </p:cBhvr>
                                      <p:to>
                                        <p:strVal val="visible"/>
                                      </p:to>
                                    </p:set>
                                    <p:anim calcmode="discrete" valueType="clr">
                                      <p:cBhvr override="childStyle">
                                        <p:cTn id="21" dur="80"/>
                                        <p:tgtEl>
                                          <p:spTgt spid="2846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8467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8467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作业</a:t>
            </a:r>
          </a:p>
        </p:txBody>
      </p:sp>
      <p:sp>
        <p:nvSpPr>
          <p:cNvPr id="106499" name="Rectangle 3"/>
          <p:cNvSpPr>
            <a:spLocks noGrp="1" noChangeArrowheads="1"/>
          </p:cNvSpPr>
          <p:nvPr>
            <p:ph type="body" idx="1"/>
          </p:nvPr>
        </p:nvSpPr>
        <p:spPr>
          <a:xfrm>
            <a:off x="161925" y="998538"/>
            <a:ext cx="8763000" cy="5626100"/>
          </a:xfrm>
        </p:spPr>
        <p:txBody>
          <a:bodyPr/>
          <a:lstStyle/>
          <a:p>
            <a:pPr eaLnBrk="1" hangingPunct="1">
              <a:lnSpc>
                <a:spcPct val="105000"/>
              </a:lnSpc>
              <a:buFont typeface="Wingdings" pitchFamily="2" charset="2"/>
              <a:buNone/>
            </a:pPr>
            <a:r>
              <a:rPr lang="en-US" altLang="zh-CN" sz="2800" smtClean="0">
                <a:solidFill>
                  <a:schemeClr val="tx1"/>
                </a:solidFill>
                <a:latin typeface="Times New Roman" panose="02020603050405020304" pitchFamily="18" charset="0"/>
              </a:rPr>
              <a:t>1</a:t>
            </a: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某操作系统采用可变分区分配存储管理方法，用户区为512K</a:t>
            </a:r>
            <a:r>
              <a:rPr lang="zh-CN" altLang="en-US" sz="2800" smtClean="0">
                <a:solidFill>
                  <a:schemeClr val="tx1"/>
                </a:solidFill>
                <a:latin typeface="Times New Roman" panose="02020603050405020304" pitchFamily="18" charset="0"/>
              </a:rPr>
              <a:t>，且始址为</a:t>
            </a:r>
            <a:r>
              <a:rPr lang="en-US" altLang="zh-CN" sz="2800" smtClean="0">
                <a:solidFill>
                  <a:schemeClr val="tx1"/>
                </a:solidFill>
                <a:latin typeface="Times New Roman" panose="02020603050405020304" pitchFamily="18" charset="0"/>
              </a:rPr>
              <a:t>0</a:t>
            </a:r>
            <a:r>
              <a:rPr lang="zh-CN" altLang="en-US" sz="2800" smtClean="0">
                <a:solidFill>
                  <a:schemeClr val="tx1"/>
                </a:solidFill>
                <a:latin typeface="Times New Roman" panose="02020603050405020304" pitchFamily="18" charset="0"/>
              </a:rPr>
              <a:t>。若分配时采用分配空闲区低地址部分的方案，且初始时用户的</a:t>
            </a:r>
            <a:r>
              <a:rPr lang="en-US" altLang="zh-CN" sz="2800" smtClean="0">
                <a:solidFill>
                  <a:schemeClr val="tx1"/>
                </a:solidFill>
                <a:latin typeface="Times New Roman" panose="02020603050405020304" pitchFamily="18" charset="0"/>
              </a:rPr>
              <a:t>512K</a:t>
            </a:r>
            <a:r>
              <a:rPr lang="zh-CN" altLang="en-US" sz="2800" smtClean="0">
                <a:solidFill>
                  <a:schemeClr val="tx1"/>
                </a:solidFill>
                <a:latin typeface="Times New Roman" panose="02020603050405020304" pitchFamily="18" charset="0"/>
              </a:rPr>
              <a:t>空间空闲，对下述申请序列：申请</a:t>
            </a:r>
            <a:r>
              <a:rPr lang="en-US" altLang="zh-CN" sz="2800" smtClean="0">
                <a:solidFill>
                  <a:schemeClr val="tx1"/>
                </a:solidFill>
                <a:latin typeface="Times New Roman" panose="02020603050405020304" pitchFamily="18" charset="0"/>
              </a:rPr>
              <a:t>300K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100K</a:t>
            </a:r>
            <a:r>
              <a:rPr lang="zh-CN" altLang="en-US" sz="2800" smtClean="0">
                <a:solidFill>
                  <a:schemeClr val="tx1"/>
                </a:solidFill>
                <a:latin typeface="Times New Roman" panose="02020603050405020304" pitchFamily="18" charset="0"/>
              </a:rPr>
              <a:t>，释放</a:t>
            </a:r>
            <a:r>
              <a:rPr lang="en-US" altLang="zh-CN" sz="2800" smtClean="0">
                <a:solidFill>
                  <a:schemeClr val="tx1"/>
                </a:solidFill>
                <a:latin typeface="Times New Roman" panose="02020603050405020304" pitchFamily="18" charset="0"/>
              </a:rPr>
              <a:t>300K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150K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30K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40K</a:t>
            </a:r>
            <a:r>
              <a:rPr lang="zh-CN" altLang="en-US" sz="2800" smtClean="0">
                <a:solidFill>
                  <a:schemeClr val="tx1"/>
                </a:solidFill>
                <a:latin typeface="Times New Roman" panose="02020603050405020304" pitchFamily="18" charset="0"/>
              </a:rPr>
              <a:t>，申请</a:t>
            </a:r>
            <a:r>
              <a:rPr lang="en-US" altLang="zh-CN" sz="2800" smtClean="0">
                <a:solidFill>
                  <a:schemeClr val="tx1"/>
                </a:solidFill>
                <a:latin typeface="Times New Roman" panose="02020603050405020304" pitchFamily="18" charset="0"/>
              </a:rPr>
              <a:t>60K</a:t>
            </a:r>
            <a:r>
              <a:rPr lang="zh-CN" altLang="en-US" sz="2800" smtClean="0">
                <a:solidFill>
                  <a:schemeClr val="tx1"/>
                </a:solidFill>
                <a:latin typeface="Times New Roman" panose="02020603050405020304" pitchFamily="18" charset="0"/>
              </a:rPr>
              <a:t>，释放</a:t>
            </a:r>
            <a:r>
              <a:rPr lang="en-US" altLang="zh-CN" sz="2800" smtClean="0">
                <a:solidFill>
                  <a:schemeClr val="tx1"/>
                </a:solidFill>
                <a:latin typeface="Times New Roman" panose="02020603050405020304" pitchFamily="18" charset="0"/>
              </a:rPr>
              <a:t>30K</a:t>
            </a:r>
            <a:br>
              <a:rPr lang="en-US" altLang="zh-CN" sz="2800" smtClean="0">
                <a:solidFill>
                  <a:schemeClr val="tx1"/>
                </a:solidFill>
                <a:latin typeface="Times New Roman" panose="02020603050405020304" pitchFamily="18" charset="0"/>
              </a:rPr>
            </a:b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1</a:t>
            </a:r>
            <a:r>
              <a:rPr lang="zh-CN" altLang="en-US" sz="2800" smtClean="0">
                <a:solidFill>
                  <a:schemeClr val="tx1"/>
                </a:solidFill>
                <a:latin typeface="Times New Roman" panose="02020603050405020304" pitchFamily="18" charset="0"/>
              </a:rPr>
              <a:t>）采用首次适应算法，空闲分区中有哪些空块（给出始址、大小）？</a:t>
            </a:r>
            <a:br>
              <a:rPr lang="zh-CN" altLang="en-US" sz="2800" smtClean="0">
                <a:solidFill>
                  <a:schemeClr val="tx1"/>
                </a:solidFill>
                <a:latin typeface="Times New Roman" panose="02020603050405020304" pitchFamily="18" charset="0"/>
              </a:rPr>
            </a:b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2</a:t>
            </a:r>
            <a:r>
              <a:rPr lang="zh-CN" altLang="en-US" sz="2800" smtClean="0">
                <a:solidFill>
                  <a:schemeClr val="tx1"/>
                </a:solidFill>
                <a:latin typeface="Times New Roman" panose="02020603050405020304" pitchFamily="18" charset="0"/>
              </a:rPr>
              <a:t>）采用最佳适应算法，空闲分区中有哪些空块（给出始址、大小）？</a:t>
            </a:r>
            <a:br>
              <a:rPr lang="zh-CN" altLang="en-US" sz="2800" smtClean="0">
                <a:solidFill>
                  <a:schemeClr val="tx1"/>
                </a:solidFill>
                <a:latin typeface="Times New Roman" panose="02020603050405020304" pitchFamily="18" charset="0"/>
              </a:rPr>
            </a:br>
            <a:r>
              <a:rPr lang="zh-CN" altLang="en-US" sz="2800" smtClean="0">
                <a:solidFill>
                  <a:schemeClr val="tx1"/>
                </a:solidFill>
                <a:latin typeface="Times New Roman" panose="02020603050405020304" pitchFamily="18" charset="0"/>
              </a:rPr>
              <a:t>（</a:t>
            </a:r>
            <a:r>
              <a:rPr lang="en-US" altLang="zh-CN" sz="2800" smtClean="0">
                <a:solidFill>
                  <a:schemeClr val="tx1"/>
                </a:solidFill>
                <a:latin typeface="Times New Roman" panose="02020603050405020304" pitchFamily="18" charset="0"/>
              </a:rPr>
              <a:t>3</a:t>
            </a:r>
            <a:r>
              <a:rPr lang="zh-CN" altLang="en-US" sz="2800" smtClean="0">
                <a:solidFill>
                  <a:schemeClr val="tx1"/>
                </a:solidFill>
                <a:latin typeface="Times New Roman" panose="02020603050405020304" pitchFamily="18" charset="0"/>
              </a:rPr>
              <a:t>）如再申请</a:t>
            </a:r>
            <a:r>
              <a:rPr lang="en-US" altLang="zh-CN" sz="2800" smtClean="0">
                <a:solidFill>
                  <a:schemeClr val="tx1"/>
                </a:solidFill>
                <a:latin typeface="Times New Roman" panose="02020603050405020304" pitchFamily="18" charset="0"/>
              </a:rPr>
              <a:t>100K</a:t>
            </a:r>
            <a:r>
              <a:rPr lang="zh-CN" altLang="en-US" sz="2800" smtClean="0">
                <a:solidFill>
                  <a:schemeClr val="tx1"/>
                </a:solidFill>
                <a:latin typeface="Times New Roman" panose="02020603050405020304" pitchFamily="18" charset="0"/>
              </a:rPr>
              <a:t>，针对（</a:t>
            </a:r>
            <a:r>
              <a:rPr lang="en-US" altLang="zh-CN" sz="2800" smtClean="0">
                <a:solidFill>
                  <a:schemeClr val="tx1"/>
                </a:solidFill>
                <a:latin typeface="Times New Roman" panose="02020603050405020304" pitchFamily="18" charset="0"/>
              </a:rPr>
              <a:t>1</a:t>
            </a:r>
            <a:r>
              <a:rPr lang="zh-CN" altLang="en-US" sz="2800" smtClean="0">
                <a:solidFill>
                  <a:schemeClr val="tx1"/>
                </a:solidFill>
                <a:latin typeface="Times New Roman" panose="02020603050405020304" pitchFamily="18" charset="0"/>
              </a:rPr>
              <a:t>）和（</a:t>
            </a:r>
            <a:r>
              <a:rPr lang="en-US" altLang="zh-CN" sz="2800" smtClean="0">
                <a:solidFill>
                  <a:schemeClr val="tx1"/>
                </a:solidFill>
                <a:latin typeface="Times New Roman" panose="02020603050405020304" pitchFamily="18" charset="0"/>
              </a:rPr>
              <a:t>2</a:t>
            </a:r>
            <a:r>
              <a:rPr lang="zh-CN" altLang="en-US" sz="2800" smtClean="0">
                <a:solidFill>
                  <a:schemeClr val="tx1"/>
                </a:solidFill>
                <a:latin typeface="Times New Roman" panose="02020603050405020304" pitchFamily="18" charset="0"/>
              </a:rPr>
              <a:t>）各有什么结果？</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外</a:t>
            </a:r>
            <a:r>
              <a:rPr lang="zh-CN" altLang="en-US" smtClean="0"/>
              <a:t>碎片问题的解决方法之二</a:t>
            </a:r>
          </a:p>
        </p:txBody>
      </p:sp>
      <p:sp>
        <p:nvSpPr>
          <p:cNvPr id="107523" name="Rectangle 3"/>
          <p:cNvSpPr>
            <a:spLocks noGrp="1" noChangeArrowheads="1"/>
          </p:cNvSpPr>
          <p:nvPr>
            <p:ph type="body" idx="1"/>
          </p:nvPr>
        </p:nvSpPr>
        <p:spPr/>
        <p:txBody>
          <a:bodyPr/>
          <a:lstStyle/>
          <a:p>
            <a:pPr marL="609600" indent="-609600" eaLnBrk="1" hangingPunct="1">
              <a:buClr>
                <a:srgbClr val="FF0000"/>
              </a:buClr>
              <a:buFont typeface="楷体_GB2312" pitchFamily="49" charset="-122"/>
              <a:buChar char="*"/>
            </a:pPr>
            <a:r>
              <a:rPr lang="zh-CN" altLang="en-US" smtClean="0">
                <a:latin typeface="楷体_GB2312" pitchFamily="49" charset="-122"/>
              </a:rPr>
              <a:t>离散分配方式：</a:t>
            </a:r>
            <a:r>
              <a:rPr lang="zh-CN" altLang="en-US" smtClean="0">
                <a:solidFill>
                  <a:schemeClr val="tx1"/>
                </a:solidFill>
                <a:latin typeface="宋体" panose="02010600030101010101" pitchFamily="2" charset="-122"/>
              </a:rPr>
              <a:t>允许将程序</a:t>
            </a:r>
            <a:r>
              <a:rPr lang="zh-CN" altLang="en-US" smtClean="0">
                <a:latin typeface="楷体_GB2312" pitchFamily="49" charset="-122"/>
              </a:rPr>
              <a:t>离散</a:t>
            </a:r>
            <a:r>
              <a:rPr lang="zh-CN" altLang="en-US" smtClean="0">
                <a:solidFill>
                  <a:schemeClr val="tx1"/>
                </a:solidFill>
                <a:latin typeface="宋体" panose="02010600030101010101" pitchFamily="2" charset="-122"/>
              </a:rPr>
              <a:t>放到多个</a:t>
            </a:r>
            <a:r>
              <a:rPr lang="zh-CN" altLang="en-US" smtClean="0">
                <a:latin typeface="楷体_GB2312" pitchFamily="49" charset="-122"/>
              </a:rPr>
              <a:t>不相邻接</a:t>
            </a:r>
            <a:r>
              <a:rPr lang="zh-CN" altLang="en-US" smtClean="0">
                <a:solidFill>
                  <a:schemeClr val="tx1"/>
                </a:solidFill>
                <a:latin typeface="宋体" panose="02010600030101010101" pitchFamily="2" charset="-122"/>
              </a:rPr>
              <a:t>的分区中，就可以避免拼接。基于这一思想产生了以下离散分配方式：</a:t>
            </a:r>
          </a:p>
          <a:p>
            <a:pPr marL="1066800" lvl="1" indent="-609600" eaLnBrk="1" hangingPunct="1">
              <a:buClr>
                <a:srgbClr val="3333FF"/>
              </a:buClr>
              <a:buSzTx/>
              <a:buFont typeface="楷体_GB2312" pitchFamily="49" charset="-122"/>
              <a:buAutoNum type="arabicPeriod"/>
            </a:pPr>
            <a:r>
              <a:rPr lang="zh-CN" altLang="en-US" smtClean="0">
                <a:solidFill>
                  <a:schemeClr val="hlink"/>
                </a:solidFill>
                <a:latin typeface="楷体_GB2312" pitchFamily="49" charset="-122"/>
              </a:rPr>
              <a:t>分页式存储管理</a:t>
            </a:r>
            <a:r>
              <a:rPr lang="zh-CN" altLang="en-US" smtClean="0">
                <a:latin typeface="楷体_GB2312" pitchFamily="49" charset="-122"/>
              </a:rPr>
              <a:t>：</a:t>
            </a:r>
            <a:r>
              <a:rPr lang="zh-CN" altLang="en-US" smtClean="0">
                <a:latin typeface="宋体" panose="02010600030101010101" pitchFamily="2" charset="-122"/>
              </a:rPr>
              <a:t>离散分配的基本单位是页</a:t>
            </a:r>
          </a:p>
          <a:p>
            <a:pPr marL="1066800" lvl="1" indent="-609600" eaLnBrk="1" hangingPunct="1">
              <a:buClr>
                <a:srgbClr val="3333FF"/>
              </a:buClr>
              <a:buSzTx/>
              <a:buFont typeface="楷体_GB2312" pitchFamily="49" charset="-122"/>
              <a:buAutoNum type="arabicPeriod"/>
            </a:pPr>
            <a:r>
              <a:rPr lang="zh-CN" altLang="en-US" smtClean="0">
                <a:solidFill>
                  <a:schemeClr val="hlink"/>
                </a:solidFill>
                <a:latin typeface="楷体_GB2312" pitchFamily="49" charset="-122"/>
              </a:rPr>
              <a:t>分段式存储管理</a:t>
            </a:r>
            <a:r>
              <a:rPr lang="zh-CN" altLang="en-US" smtClean="0">
                <a:latin typeface="楷体_GB2312" pitchFamily="49" charset="-122"/>
              </a:rPr>
              <a:t>：</a:t>
            </a:r>
            <a:r>
              <a:rPr lang="zh-CN" altLang="en-US" smtClean="0">
                <a:latin typeface="宋体" panose="02010600030101010101" pitchFamily="2" charset="-122"/>
              </a:rPr>
              <a:t>离散分配的基本单位是段</a:t>
            </a:r>
          </a:p>
          <a:p>
            <a:pPr marL="1066800" lvl="1" indent="-609600" eaLnBrk="1" hangingPunct="1">
              <a:buClr>
                <a:srgbClr val="3333FF"/>
              </a:buClr>
              <a:buSzTx/>
              <a:buFont typeface="楷体_GB2312" pitchFamily="49" charset="-122"/>
              <a:buAutoNum type="arabicPeriod"/>
            </a:pPr>
            <a:r>
              <a:rPr lang="zh-CN" altLang="en-US" smtClean="0">
                <a:solidFill>
                  <a:schemeClr val="hlink"/>
                </a:solidFill>
                <a:latin typeface="楷体_GB2312" pitchFamily="49" charset="-122"/>
              </a:rPr>
              <a:t>段页式存储管理</a:t>
            </a:r>
            <a:r>
              <a:rPr lang="zh-CN" altLang="en-US" smtClean="0">
                <a:latin typeface="楷体_GB2312" pitchFamily="49" charset="-122"/>
              </a:rPr>
              <a:t>：</a:t>
            </a:r>
            <a:r>
              <a:rPr lang="zh-CN" altLang="en-US" smtClean="0">
                <a:latin typeface="宋体" panose="02010600030101010101" pitchFamily="2" charset="-122"/>
              </a:rPr>
              <a:t>离散分配的基本单位是段、页</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latin typeface="华文隶书" panose="02010800040101010101" pitchFamily="2" charset="-122"/>
              </a:rPr>
              <a:t>三、动态分区分配方式</a:t>
            </a:r>
            <a:endParaRPr lang="zh-CN" altLang="en-US" smtClean="0">
              <a:latin typeface="Times New Roman" panose="02020603050405020304" pitchFamily="18" charset="0"/>
            </a:endParaRPr>
          </a:p>
        </p:txBody>
      </p:sp>
      <p:sp>
        <p:nvSpPr>
          <p:cNvPr id="155651" name="Rectangle 3"/>
          <p:cNvSpPr>
            <a:spLocks noGrp="1" noChangeArrowheads="1"/>
          </p:cNvSpPr>
          <p:nvPr>
            <p:ph type="body" idx="1"/>
          </p:nvPr>
        </p:nvSpPr>
        <p:spPr/>
        <p:txBody>
          <a:bodyPr/>
          <a:lstStyle/>
          <a:p>
            <a:pPr marL="609600" indent="-609600" eaLnBrk="1" hangingPunct="1">
              <a:buSzTx/>
            </a:pPr>
            <a:r>
              <a:rPr lang="zh-CN" altLang="en-US" smtClean="0">
                <a:latin typeface="Times New Roman" panose="02020603050405020304" pitchFamily="18" charset="0"/>
              </a:rPr>
              <a:t>数据结构</a:t>
            </a:r>
            <a:endParaRPr lang="zh-CN" altLang="en-US" smtClean="0">
              <a:solidFill>
                <a:schemeClr val="folHlink"/>
              </a:solidFill>
            </a:endParaRPr>
          </a:p>
          <a:p>
            <a:pPr marL="1066800" lvl="1" indent="-609600" eaLnBrk="1" hangingPunct="1">
              <a:buClr>
                <a:schemeClr val="hlink"/>
              </a:buClr>
              <a:buSzTx/>
              <a:buFont typeface="Wingdings" panose="05000000000000000000" pitchFamily="2" charset="2"/>
              <a:buAutoNum type="circleNumDbPlain" startAt="2"/>
            </a:pPr>
            <a:r>
              <a:rPr lang="zh-CN" altLang="en-US" smtClean="0">
                <a:solidFill>
                  <a:schemeClr val="folHlink"/>
                </a:solidFill>
              </a:rPr>
              <a:t>空闲分区链：</a:t>
            </a:r>
            <a:r>
              <a:rPr lang="zh-CN" altLang="en-US" smtClean="0"/>
              <a:t>用</a:t>
            </a:r>
            <a:r>
              <a:rPr lang="zh-CN" altLang="en-US" smtClean="0">
                <a:solidFill>
                  <a:srgbClr val="0000CC"/>
                </a:solidFill>
              </a:rPr>
              <a:t>链头指针</a:t>
            </a:r>
            <a:r>
              <a:rPr lang="zh-CN" altLang="en-US" smtClean="0"/>
              <a:t>将系统中的空闲分区链接起来，构成空闲分区链。每个空闲分区的起始部分存放相应的控制信息</a:t>
            </a:r>
            <a:r>
              <a:rPr lang="en-US" altLang="zh-CN" smtClean="0"/>
              <a:t>(</a:t>
            </a:r>
            <a:r>
              <a:rPr lang="zh-CN" altLang="en-US" smtClean="0"/>
              <a:t>如</a:t>
            </a:r>
            <a:r>
              <a:rPr lang="zh-CN" altLang="en-US" smtClean="0">
                <a:solidFill>
                  <a:srgbClr val="0000CC"/>
                </a:solidFill>
              </a:rPr>
              <a:t>大小</a:t>
            </a:r>
            <a:r>
              <a:rPr lang="zh-CN" altLang="en-US" smtClean="0"/>
              <a:t>，</a:t>
            </a:r>
            <a:r>
              <a:rPr lang="zh-CN" altLang="en-US" smtClean="0">
                <a:solidFill>
                  <a:srgbClr val="0000CC"/>
                </a:solidFill>
              </a:rPr>
              <a:t>指向下一空闲分区的指针</a:t>
            </a:r>
            <a:r>
              <a:rPr lang="zh-CN" altLang="en-US" smtClean="0"/>
              <a:t>等</a:t>
            </a:r>
            <a:r>
              <a:rPr lang="en-US" altLang="zh-CN" smtClean="0"/>
              <a:t>)</a:t>
            </a:r>
            <a:r>
              <a:rPr lang="zh-CN" altLang="en-US" smtClean="0"/>
              <a:t>。</a:t>
            </a:r>
          </a:p>
        </p:txBody>
      </p:sp>
      <p:grpSp>
        <p:nvGrpSpPr>
          <p:cNvPr id="2" name="Group 35"/>
          <p:cNvGrpSpPr>
            <a:grpSpLocks/>
          </p:cNvGrpSpPr>
          <p:nvPr/>
        </p:nvGrpSpPr>
        <p:grpSpPr bwMode="auto">
          <a:xfrm>
            <a:off x="161925" y="4013200"/>
            <a:ext cx="8667750" cy="2386013"/>
            <a:chOff x="0" y="0"/>
            <a:chExt cx="3696" cy="734"/>
          </a:xfrm>
        </p:grpSpPr>
        <p:sp>
          <p:nvSpPr>
            <p:cNvPr id="49157" name="Rectangle 36"/>
            <p:cNvSpPr>
              <a:spLocks noChangeArrowheads="1"/>
            </p:cNvSpPr>
            <p:nvPr/>
          </p:nvSpPr>
          <p:spPr bwMode="auto">
            <a:xfrm>
              <a:off x="384" y="144"/>
              <a:ext cx="672" cy="288"/>
            </a:xfrm>
            <a:prstGeom prst="rec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2800">
                  <a:solidFill>
                    <a:schemeClr val="tx1"/>
                  </a:solidFill>
                  <a:latin typeface="Times New Roman" panose="02020603050405020304" pitchFamily="18" charset="0"/>
                </a:rPr>
                <a:t>352KB</a:t>
              </a:r>
            </a:p>
          </p:txBody>
        </p:sp>
        <p:sp>
          <p:nvSpPr>
            <p:cNvPr id="49158" name="Rectangle 37"/>
            <p:cNvSpPr>
              <a:spLocks noChangeArrowheads="1"/>
            </p:cNvSpPr>
            <p:nvPr/>
          </p:nvSpPr>
          <p:spPr bwMode="auto">
            <a:xfrm>
              <a:off x="1728" y="382"/>
              <a:ext cx="57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p:txBody>
        </p:sp>
        <p:sp>
          <p:nvSpPr>
            <p:cNvPr id="49159" name="Rectangle 38"/>
            <p:cNvSpPr>
              <a:spLocks noChangeArrowheads="1"/>
            </p:cNvSpPr>
            <p:nvPr/>
          </p:nvSpPr>
          <p:spPr bwMode="auto">
            <a:xfrm>
              <a:off x="1728" y="191"/>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2400">
                  <a:solidFill>
                    <a:schemeClr val="tx1"/>
                  </a:solidFill>
                  <a:latin typeface="Times New Roman" panose="02020603050405020304" pitchFamily="18" charset="0"/>
                </a:rPr>
                <a:t>504KB</a:t>
              </a:r>
            </a:p>
          </p:txBody>
        </p:sp>
        <p:sp>
          <p:nvSpPr>
            <p:cNvPr id="49160" name="Rectangle 39"/>
            <p:cNvSpPr>
              <a:spLocks noChangeArrowheads="1"/>
            </p:cNvSpPr>
            <p:nvPr/>
          </p:nvSpPr>
          <p:spPr bwMode="auto">
            <a:xfrm>
              <a:off x="1728" y="0"/>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2400">
                  <a:solidFill>
                    <a:schemeClr val="tx1"/>
                  </a:solidFill>
                  <a:latin typeface="Times New Roman" panose="02020603050405020304" pitchFamily="18" charset="0"/>
                </a:rPr>
                <a:t>32KB</a:t>
              </a:r>
            </a:p>
          </p:txBody>
        </p:sp>
        <p:sp>
          <p:nvSpPr>
            <p:cNvPr id="49161" name="Line 40"/>
            <p:cNvSpPr>
              <a:spLocks noChangeShapeType="1"/>
            </p:cNvSpPr>
            <p:nvPr/>
          </p:nvSpPr>
          <p:spPr bwMode="auto">
            <a:xfrm>
              <a:off x="1728" y="0"/>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2" name="Line 41"/>
            <p:cNvSpPr>
              <a:spLocks noChangeShapeType="1"/>
            </p:cNvSpPr>
            <p:nvPr/>
          </p:nvSpPr>
          <p:spPr bwMode="auto">
            <a:xfrm>
              <a:off x="1728" y="191"/>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3" name="Line 42"/>
            <p:cNvSpPr>
              <a:spLocks noChangeShapeType="1"/>
            </p:cNvSpPr>
            <p:nvPr/>
          </p:nvSpPr>
          <p:spPr bwMode="auto">
            <a:xfrm>
              <a:off x="1728" y="382"/>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4" name="Line 43"/>
            <p:cNvSpPr>
              <a:spLocks noChangeShapeType="1"/>
            </p:cNvSpPr>
            <p:nvPr/>
          </p:nvSpPr>
          <p:spPr bwMode="auto">
            <a:xfrm>
              <a:off x="1728" y="734"/>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5" name="Line 44"/>
            <p:cNvSpPr>
              <a:spLocks noChangeShapeType="1"/>
            </p:cNvSpPr>
            <p:nvPr/>
          </p:nvSpPr>
          <p:spPr bwMode="auto">
            <a:xfrm>
              <a:off x="1728"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6" name="Line 45"/>
            <p:cNvSpPr>
              <a:spLocks noChangeShapeType="1"/>
            </p:cNvSpPr>
            <p:nvPr/>
          </p:nvSpPr>
          <p:spPr bwMode="auto">
            <a:xfrm>
              <a:off x="2304"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7" name="Rectangle 46"/>
            <p:cNvSpPr>
              <a:spLocks noChangeArrowheads="1"/>
            </p:cNvSpPr>
            <p:nvPr/>
          </p:nvSpPr>
          <p:spPr bwMode="auto">
            <a:xfrm>
              <a:off x="3120" y="382"/>
              <a:ext cx="57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a:p>
              <a:pPr algn="ctr" eaLnBrk="1" hangingPunct="1">
                <a:buFont typeface="Wingdings" panose="05000000000000000000" pitchFamily="2" charset="2"/>
                <a:buNone/>
              </a:pPr>
              <a:endParaRPr lang="zh-CN" altLang="en-US" sz="2400">
                <a:solidFill>
                  <a:schemeClr val="tx1"/>
                </a:solidFill>
                <a:latin typeface="Times New Roman" panose="02020603050405020304" pitchFamily="18" charset="0"/>
              </a:endParaRPr>
            </a:p>
          </p:txBody>
        </p:sp>
        <p:sp>
          <p:nvSpPr>
            <p:cNvPr id="49168" name="Rectangle 47"/>
            <p:cNvSpPr>
              <a:spLocks noChangeArrowheads="1"/>
            </p:cNvSpPr>
            <p:nvPr/>
          </p:nvSpPr>
          <p:spPr bwMode="auto">
            <a:xfrm>
              <a:off x="3120" y="191"/>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4000">
                  <a:solidFill>
                    <a:schemeClr val="tx1"/>
                  </a:solidFill>
                  <a:latin typeface="Times New Roman" panose="02020603050405020304" pitchFamily="18" charset="0"/>
                </a:rPr>
                <a:t>^</a:t>
              </a:r>
            </a:p>
          </p:txBody>
        </p:sp>
        <p:sp>
          <p:nvSpPr>
            <p:cNvPr id="49169" name="Rectangle 48"/>
            <p:cNvSpPr>
              <a:spLocks noChangeArrowheads="1"/>
            </p:cNvSpPr>
            <p:nvPr/>
          </p:nvSpPr>
          <p:spPr bwMode="auto">
            <a:xfrm>
              <a:off x="3120" y="0"/>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2400">
                  <a:solidFill>
                    <a:schemeClr val="tx1"/>
                  </a:solidFill>
                  <a:latin typeface="Times New Roman" panose="02020603050405020304" pitchFamily="18" charset="0"/>
                </a:rPr>
                <a:t>520KB</a:t>
              </a:r>
            </a:p>
          </p:txBody>
        </p:sp>
        <p:sp>
          <p:nvSpPr>
            <p:cNvPr id="49170" name="Line 49"/>
            <p:cNvSpPr>
              <a:spLocks noChangeShapeType="1"/>
            </p:cNvSpPr>
            <p:nvPr/>
          </p:nvSpPr>
          <p:spPr bwMode="auto">
            <a:xfrm>
              <a:off x="3120" y="0"/>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1" name="Line 50"/>
            <p:cNvSpPr>
              <a:spLocks noChangeShapeType="1"/>
            </p:cNvSpPr>
            <p:nvPr/>
          </p:nvSpPr>
          <p:spPr bwMode="auto">
            <a:xfrm>
              <a:off x="3120" y="191"/>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2" name="Line 51"/>
            <p:cNvSpPr>
              <a:spLocks noChangeShapeType="1"/>
            </p:cNvSpPr>
            <p:nvPr/>
          </p:nvSpPr>
          <p:spPr bwMode="auto">
            <a:xfrm>
              <a:off x="3120" y="382"/>
              <a:ext cx="5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3" name="Line 52"/>
            <p:cNvSpPr>
              <a:spLocks noChangeShapeType="1"/>
            </p:cNvSpPr>
            <p:nvPr/>
          </p:nvSpPr>
          <p:spPr bwMode="auto">
            <a:xfrm>
              <a:off x="3120" y="734"/>
              <a:ext cx="57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4" name="Line 53"/>
            <p:cNvSpPr>
              <a:spLocks noChangeShapeType="1"/>
            </p:cNvSpPr>
            <p:nvPr/>
          </p:nvSpPr>
          <p:spPr bwMode="auto">
            <a:xfrm>
              <a:off x="3120"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5" name="Line 54"/>
            <p:cNvSpPr>
              <a:spLocks noChangeShapeType="1"/>
            </p:cNvSpPr>
            <p:nvPr/>
          </p:nvSpPr>
          <p:spPr bwMode="auto">
            <a:xfrm>
              <a:off x="3696" y="0"/>
              <a:ext cx="0" cy="73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76" name="Line 55"/>
            <p:cNvSpPr>
              <a:spLocks noChangeShapeType="1"/>
            </p:cNvSpPr>
            <p:nvPr/>
          </p:nvSpPr>
          <p:spPr bwMode="auto">
            <a:xfrm flipV="1">
              <a:off x="1056" y="0"/>
              <a:ext cx="72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77" name="Line 56"/>
            <p:cNvSpPr>
              <a:spLocks noChangeShapeType="1"/>
            </p:cNvSpPr>
            <p:nvPr/>
          </p:nvSpPr>
          <p:spPr bwMode="auto">
            <a:xfrm flipV="1">
              <a:off x="2256" y="0"/>
              <a:ext cx="86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78" name="Text Box 57"/>
            <p:cNvSpPr txBox="1">
              <a:spLocks noChangeArrowheads="1"/>
            </p:cNvSpPr>
            <p:nvPr/>
          </p:nvSpPr>
          <p:spPr bwMode="auto">
            <a:xfrm>
              <a:off x="0" y="480"/>
              <a:ext cx="115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solidFill>
                    <a:schemeClr val="tx1"/>
                  </a:solidFill>
                  <a:latin typeface="Times New Roman" panose="02020603050405020304" pitchFamily="18" charset="0"/>
                </a:rPr>
                <a:t>头指针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55651">
                                            <p:txEl>
                                              <p:pRg st="1" end="1"/>
                                            </p:txEl>
                                          </p:spTgt>
                                        </p:tgtEl>
                                        <p:attrNameLst>
                                          <p:attrName>style.visibility</p:attrName>
                                        </p:attrNameLst>
                                      </p:cBhvr>
                                      <p:to>
                                        <p:strVal val="visible"/>
                                      </p:to>
                                    </p:set>
                                    <p:animEffect transition="in" filter="fade">
                                      <p:cBhvr>
                                        <p:cTn id="7" dur="500">
                                          <p:stCondLst>
                                            <p:cond delay="0"/>
                                          </p:stCondLst>
                                        </p:cTn>
                                        <p:tgtEl>
                                          <p:spTgt spid="155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0" y="228600"/>
            <a:ext cx="5402263" cy="455613"/>
          </a:xfrm>
        </p:spPr>
        <p:txBody>
          <a:bodyPr/>
          <a:lstStyle/>
          <a:p>
            <a:pPr eaLnBrk="1" hangingPunct="1"/>
            <a:r>
              <a:rPr lang="zh-CN" altLang="en-US" smtClean="0">
                <a:latin typeface="华文隶书" panose="02010800040101010101" pitchFamily="2" charset="-122"/>
              </a:rPr>
              <a:t>三、动态分区分配方式</a:t>
            </a:r>
          </a:p>
        </p:txBody>
      </p:sp>
      <p:sp>
        <p:nvSpPr>
          <p:cNvPr id="51203" name="Rectangle 3"/>
          <p:cNvSpPr>
            <a:spLocks noGrp="1" noChangeArrowheads="1"/>
          </p:cNvSpPr>
          <p:nvPr>
            <p:ph type="body" idx="1"/>
          </p:nvPr>
        </p:nvSpPr>
        <p:spPr>
          <a:xfrm>
            <a:off x="180975" y="908050"/>
            <a:ext cx="8756650" cy="5670550"/>
          </a:xfrm>
        </p:spPr>
        <p:txBody>
          <a:bodyPr/>
          <a:lstStyle/>
          <a:p>
            <a:pPr marL="609600" indent="-609600" eaLnBrk="1" hangingPunct="1">
              <a:lnSpc>
                <a:spcPct val="110000"/>
              </a:lnSpc>
              <a:buClr>
                <a:srgbClr val="0000FF"/>
              </a:buClr>
              <a:buSzTx/>
            </a:pPr>
            <a:r>
              <a:rPr lang="zh-CN" altLang="en-US" smtClean="0">
                <a:latin typeface="华文隶书" panose="02010800040101010101" pitchFamily="2" charset="-122"/>
              </a:rPr>
              <a:t>分配算法：</a:t>
            </a:r>
            <a:r>
              <a:rPr lang="zh-CN" altLang="en-US" smtClean="0">
                <a:solidFill>
                  <a:schemeClr val="tx1"/>
                </a:solidFill>
                <a:latin typeface="Times New Roman" panose="02020603050405020304" pitchFamily="18" charset="0"/>
              </a:rPr>
              <a:t>从空闲分区中选出一个满足作业需求的分区，如果这个空闲分区的容量比作业申请的空间要大，则将该分区</a:t>
            </a:r>
            <a:r>
              <a:rPr lang="zh-CN" altLang="en-US" smtClean="0">
                <a:latin typeface="Times New Roman" panose="02020603050405020304" pitchFamily="18" charset="0"/>
              </a:rPr>
              <a:t>一分为二</a:t>
            </a:r>
            <a:r>
              <a:rPr lang="zh-CN" altLang="en-US" smtClean="0">
                <a:solidFill>
                  <a:schemeClr val="tx1"/>
                </a:solidFill>
                <a:latin typeface="Times New Roman" panose="02020603050405020304" pitchFamily="18" charset="0"/>
              </a:rPr>
              <a:t>，一部分分配给作业，剩下的部分仍然留在空闲分区表</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链</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中。</a:t>
            </a:r>
            <a:r>
              <a:rPr lang="zh-CN" altLang="en-US" smtClean="0">
                <a:solidFill>
                  <a:schemeClr val="tx1"/>
                </a:solidFill>
                <a:latin typeface="宋体" panose="02010600030101010101" pitchFamily="2" charset="-122"/>
              </a:rPr>
              <a:t>按</a:t>
            </a:r>
            <a:r>
              <a:rPr lang="zh-CN" altLang="en-US" smtClean="0">
                <a:latin typeface="宋体" panose="02010600030101010101" pitchFamily="2" charset="-122"/>
              </a:rPr>
              <a:t>空闲区组织的方式</a:t>
            </a:r>
            <a:r>
              <a:rPr lang="zh-CN" altLang="en-US" smtClean="0">
                <a:solidFill>
                  <a:schemeClr val="tx1"/>
                </a:solidFill>
                <a:latin typeface="宋体" panose="02010600030101010101" pitchFamily="2" charset="-122"/>
              </a:rPr>
              <a:t>不同，可有四种算法：</a:t>
            </a:r>
            <a:endParaRPr lang="zh-CN" altLang="en-US" smtClean="0">
              <a:solidFill>
                <a:schemeClr val="tx1"/>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3" action="ppaction://hlinksldjump"/>
              </a:rPr>
              <a:t>首次适应算法</a:t>
            </a:r>
            <a:endParaRPr lang="zh-CN" altLang="en-US" smtClean="0">
              <a:solidFill>
                <a:schemeClr val="folHlink"/>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4" action="ppaction://hlinksldjump"/>
              </a:rPr>
              <a:t>循环首次适应算法</a:t>
            </a:r>
            <a:endParaRPr lang="zh-CN" altLang="en-US" smtClean="0">
              <a:solidFill>
                <a:schemeClr val="folHlink"/>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5" action="ppaction://hlinksldjump"/>
              </a:rPr>
              <a:t>最佳适应算法</a:t>
            </a:r>
            <a:endParaRPr lang="zh-CN" altLang="en-US" smtClean="0">
              <a:solidFill>
                <a:schemeClr val="folHlink"/>
              </a:solidFill>
              <a:latin typeface="Times New Roman" panose="02020603050405020304" pitchFamily="18" charset="0"/>
            </a:endParaRPr>
          </a:p>
          <a:p>
            <a:pPr marL="1981200" lvl="3" indent="-609600" eaLnBrk="1" hangingPunct="1">
              <a:lnSpc>
                <a:spcPct val="110000"/>
              </a:lnSpc>
              <a:buClr>
                <a:srgbClr val="0000FF"/>
              </a:buClr>
              <a:buSzPct val="110000"/>
              <a:buFont typeface="Wingdings" pitchFamily="2" charset="2"/>
              <a:buAutoNum type="circleNumDbPlain"/>
            </a:pPr>
            <a:r>
              <a:rPr lang="zh-CN" altLang="en-US" smtClean="0">
                <a:solidFill>
                  <a:schemeClr val="folHlink"/>
                </a:solidFill>
                <a:latin typeface="Times New Roman" panose="02020603050405020304" pitchFamily="18" charset="0"/>
                <a:hlinkClick r:id="rId6" action="ppaction://hlinksldjump"/>
              </a:rPr>
              <a:t>最坏适应算法</a:t>
            </a:r>
            <a:endParaRPr lang="zh-CN" altLang="en-US" smtClean="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62038" y="93663"/>
            <a:ext cx="6794500" cy="679450"/>
          </a:xfrm>
        </p:spPr>
        <p:txBody>
          <a:bodyPr/>
          <a:lstStyle/>
          <a:p>
            <a:pPr marL="609600" indent="-609600" eaLnBrk="1" hangingPunct="1"/>
            <a:r>
              <a:rPr lang="zh-CN" altLang="en-US" smtClean="0">
                <a:latin typeface="华文隶书" panose="02010800040101010101" pitchFamily="2" charset="-122"/>
              </a:rPr>
              <a:t>三、动态分区分配方式</a:t>
            </a:r>
            <a:endParaRPr lang="zh-CN" altLang="en-US" sz="2400" smtClean="0">
              <a:latin typeface="Times New Roman" panose="02020603050405020304" pitchFamily="18" charset="0"/>
            </a:endParaRPr>
          </a:p>
        </p:txBody>
      </p:sp>
      <p:sp>
        <p:nvSpPr>
          <p:cNvPr id="53251" name="Rectangle 3"/>
          <p:cNvSpPr>
            <a:spLocks noGrp="1" noChangeArrowheads="1"/>
          </p:cNvSpPr>
          <p:nvPr>
            <p:ph type="body" idx="1"/>
          </p:nvPr>
        </p:nvSpPr>
        <p:spPr>
          <a:xfrm>
            <a:off x="252413" y="1049338"/>
            <a:ext cx="8639175" cy="5349875"/>
          </a:xfrm>
        </p:spPr>
        <p:txBody>
          <a:bodyPr/>
          <a:lstStyle/>
          <a:p>
            <a:pPr marL="609600" indent="-609600" eaLnBrk="1" hangingPunct="1">
              <a:lnSpc>
                <a:spcPct val="125000"/>
              </a:lnSpc>
              <a:buSzTx/>
            </a:pPr>
            <a:r>
              <a:rPr lang="zh-CN" altLang="en-US" smtClean="0">
                <a:latin typeface="华文隶书" panose="02010800040101010101" pitchFamily="2" charset="-122"/>
              </a:rPr>
              <a:t>分配算法</a:t>
            </a:r>
            <a:endParaRPr lang="zh-CN" altLang="en-US" smtClean="0">
              <a:latin typeface="Times New Roman" panose="02020603050405020304" pitchFamily="18" charset="0"/>
            </a:endParaRPr>
          </a:p>
          <a:p>
            <a:pPr marL="1066800" lvl="1" indent="-609600" eaLnBrk="1" hangingPunct="1">
              <a:lnSpc>
                <a:spcPct val="125000"/>
              </a:lnSpc>
              <a:buClr>
                <a:srgbClr val="FF0066"/>
              </a:buClr>
              <a:buSzPct val="105000"/>
              <a:buFont typeface="Wingdings" panose="05000000000000000000" pitchFamily="2" charset="2"/>
              <a:buAutoNum type="circleNumDbPlain"/>
            </a:pPr>
            <a:r>
              <a:rPr lang="zh-CN" altLang="en-US" smtClean="0">
                <a:latin typeface="Times New Roman" panose="02020603050405020304" pitchFamily="18" charset="0"/>
              </a:rPr>
              <a:t>首次适应算法（最先适应算法）</a:t>
            </a:r>
          </a:p>
          <a:p>
            <a:pPr marL="609600" indent="-609600" eaLnBrk="1" hangingPunct="1">
              <a:lnSpc>
                <a:spcPct val="125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a:t>
            </a:r>
            <a:r>
              <a:rPr lang="zh-CN" altLang="en-US" smtClean="0">
                <a:solidFill>
                  <a:schemeClr val="hlink"/>
                </a:solidFill>
                <a:latin typeface="Times New Roman" panose="02020603050405020304" pitchFamily="18" charset="0"/>
              </a:rPr>
              <a:t>空闲分区按地址递增</a:t>
            </a:r>
            <a:r>
              <a:rPr lang="zh-CN" altLang="en-US" smtClean="0">
                <a:solidFill>
                  <a:schemeClr val="tx1"/>
                </a:solidFill>
                <a:latin typeface="Times New Roman" panose="02020603050405020304" pitchFamily="18" charset="0"/>
              </a:rPr>
              <a:t>的次序排列。在进行内存分配时，</a:t>
            </a:r>
            <a:r>
              <a:rPr lang="zh-CN" altLang="en-US" smtClean="0">
                <a:solidFill>
                  <a:schemeClr val="hlink"/>
                </a:solidFill>
                <a:latin typeface="Times New Roman" panose="02020603050405020304" pitchFamily="18" charset="0"/>
              </a:rPr>
              <a:t>从空闲分区表</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链</a:t>
            </a:r>
            <a:r>
              <a:rPr lang="en-US" altLang="zh-CN" smtClean="0">
                <a:solidFill>
                  <a:schemeClr val="hlink"/>
                </a:solidFill>
                <a:latin typeface="Times New Roman" panose="02020603050405020304" pitchFamily="18" charset="0"/>
              </a:rPr>
              <a:t>)</a:t>
            </a:r>
            <a:r>
              <a:rPr lang="zh-CN" altLang="en-US" smtClean="0">
                <a:solidFill>
                  <a:schemeClr val="hlink"/>
                </a:solidFill>
                <a:latin typeface="Times New Roman" panose="02020603050405020304" pitchFamily="18" charset="0"/>
              </a:rPr>
              <a:t>首开始顺序查找</a:t>
            </a:r>
            <a:r>
              <a:rPr lang="zh-CN" altLang="en-US" smtClean="0">
                <a:solidFill>
                  <a:schemeClr val="tx1"/>
                </a:solidFill>
                <a:latin typeface="Times New Roman" panose="02020603050405020304" pitchFamily="18" charset="0"/>
              </a:rPr>
              <a:t>，直到</a:t>
            </a:r>
            <a:r>
              <a:rPr lang="zh-CN" altLang="en-US" smtClean="0">
                <a:solidFill>
                  <a:schemeClr val="hlink"/>
                </a:solidFill>
                <a:latin typeface="Times New Roman" panose="02020603050405020304" pitchFamily="18" charset="0"/>
              </a:rPr>
              <a:t>找到第一个满足其大小要求的空闲分区为止</a:t>
            </a:r>
            <a:r>
              <a:rPr lang="zh-CN" altLang="en-US" smtClean="0">
                <a:solidFill>
                  <a:schemeClr val="tx1"/>
                </a:solidFill>
                <a:latin typeface="Times New Roman" panose="02020603050405020304" pitchFamily="18" charset="0"/>
              </a:rPr>
              <a:t>。然后再按照作业大小，从该分区中划出一块内存空间分配给请求者，余下的空闲分区仍留在空闲分区表</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链</a:t>
            </a:r>
            <a:r>
              <a:rPr lang="en-US" altLang="zh-CN" smtClean="0">
                <a:solidFill>
                  <a:schemeClr val="tx1"/>
                </a:solidFill>
                <a:latin typeface="Times New Roman" panose="02020603050405020304" pitchFamily="18" charset="0"/>
              </a:rPr>
              <a:t>)</a:t>
            </a:r>
            <a:r>
              <a:rPr lang="zh-CN" altLang="en-US" smtClean="0">
                <a:solidFill>
                  <a:schemeClr val="tx1"/>
                </a:solidFill>
                <a:latin typeface="Times New Roman" panose="02020603050405020304" pitchFamily="18" charset="0"/>
              </a:rPr>
              <a:t>中。</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704" name="Group 32"/>
          <p:cNvGraphicFramePr>
            <a:graphicFrameLocks noGrp="1"/>
          </p:cNvGraphicFramePr>
          <p:nvPr/>
        </p:nvGraphicFramePr>
        <p:xfrm>
          <a:off x="4643438" y="773113"/>
          <a:ext cx="4113212" cy="2911475"/>
        </p:xfrm>
        <a:graphic>
          <a:graphicData uri="http://schemas.openxmlformats.org/drawingml/2006/table">
            <a:tbl>
              <a:tblPr/>
              <a:tblGrid>
                <a:gridCol w="1271587"/>
                <a:gridCol w="1419225"/>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8k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52k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0" name="Text Box 28"/>
          <p:cNvSpPr txBox="1">
            <a:spLocks noChangeArrowheads="1"/>
          </p:cNvSpPr>
          <p:nvPr/>
        </p:nvSpPr>
        <p:spPr bwMode="auto">
          <a:xfrm>
            <a:off x="6057900" y="233363"/>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zh-CN" altLang="en-US" sz="2800">
                <a:solidFill>
                  <a:schemeClr val="tx1"/>
                </a:solidFill>
              </a:rPr>
              <a:t>空闲分区表</a:t>
            </a:r>
          </a:p>
        </p:txBody>
      </p:sp>
      <p:sp>
        <p:nvSpPr>
          <p:cNvPr id="28701" name="Text Box 29"/>
          <p:cNvSpPr txBox="1">
            <a:spLocks noChangeArrowheads="1"/>
          </p:cNvSpPr>
          <p:nvPr/>
        </p:nvSpPr>
        <p:spPr bwMode="auto">
          <a:xfrm>
            <a:off x="387350" y="3822700"/>
            <a:ext cx="84597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buClrTx/>
              <a:buSzTx/>
              <a:buFontTx/>
              <a:buNone/>
            </a:pPr>
            <a:r>
              <a:rPr lang="zh-CN" altLang="en-US" sz="2800">
                <a:solidFill>
                  <a:schemeClr val="hlink"/>
                </a:solidFill>
                <a:latin typeface="Times New Roman" panose="02020603050405020304" pitchFamily="18" charset="0"/>
              </a:rPr>
              <a:t>解：</a:t>
            </a:r>
            <a:r>
              <a:rPr lang="zh-CN" altLang="en-US" sz="2800">
                <a:solidFill>
                  <a:schemeClr val="folHlink"/>
                </a:solidFill>
                <a:latin typeface="Times New Roman" panose="02020603050405020304" pitchFamily="18" charset="0"/>
              </a:rPr>
              <a:t>申请作业</a:t>
            </a:r>
            <a:r>
              <a:rPr lang="en-US" altLang="zh-CN" sz="2800">
                <a:solidFill>
                  <a:schemeClr val="folHlink"/>
                </a:solidFill>
                <a:latin typeface="Times New Roman" panose="02020603050405020304" pitchFamily="18" charset="0"/>
              </a:rPr>
              <a:t>100k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3</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20k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160K </a:t>
            </a:r>
            <a:r>
              <a:rPr lang="zh-CN" altLang="en-US" sz="2800">
                <a:solidFill>
                  <a:schemeClr val="tx1"/>
                </a:solidFill>
                <a:latin typeface="Times New Roman" panose="02020603050405020304" pitchFamily="18" charset="0"/>
              </a:rPr>
              <a:t>；</a:t>
            </a:r>
            <a:r>
              <a:rPr lang="zh-CN" altLang="en-US" sz="2800">
                <a:solidFill>
                  <a:schemeClr val="folHlink"/>
                </a:solidFill>
                <a:latin typeface="Times New Roman" panose="02020603050405020304" pitchFamily="18" charset="0"/>
              </a:rPr>
              <a:t>    </a:t>
            </a:r>
          </a:p>
          <a:p>
            <a:pPr eaLnBrk="1" hangingPunct="1">
              <a:buClrTx/>
              <a:buSzTx/>
              <a:buFontTx/>
              <a:buNone/>
            </a:pP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30k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1</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2k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50K</a:t>
            </a:r>
            <a:r>
              <a:rPr lang="zh-CN" altLang="en-US" sz="2800">
                <a:solidFill>
                  <a:schemeClr val="tx1"/>
                </a:solidFill>
                <a:latin typeface="Times New Roman" panose="02020603050405020304" pitchFamily="18" charset="0"/>
              </a:rPr>
              <a:t>；</a:t>
            </a:r>
          </a:p>
          <a:p>
            <a:pPr eaLnBrk="1" hangingPunct="1">
              <a:buClrTx/>
              <a:buSzTx/>
              <a:buFontTx/>
              <a:buNone/>
            </a:pPr>
            <a:r>
              <a:rPr lang="zh-CN" altLang="en-US" sz="2800">
                <a:solidFill>
                  <a:schemeClr val="folHlink"/>
                </a:solidFill>
                <a:latin typeface="Times New Roman" panose="02020603050405020304" pitchFamily="18" charset="0"/>
              </a:rPr>
              <a:t>        申请作业</a:t>
            </a:r>
            <a:r>
              <a:rPr lang="en-US" altLang="zh-CN" sz="2800">
                <a:solidFill>
                  <a:schemeClr val="folHlink"/>
                </a:solidFill>
                <a:latin typeface="Times New Roman" panose="02020603050405020304" pitchFamily="18" charset="0"/>
              </a:rPr>
              <a:t>7k</a:t>
            </a:r>
            <a:r>
              <a:rPr lang="zh-CN" altLang="en-US" sz="2800">
                <a:solidFill>
                  <a:schemeClr val="tx1"/>
                </a:solidFill>
                <a:latin typeface="Times New Roman" panose="02020603050405020304" pitchFamily="18" charset="0"/>
              </a:rPr>
              <a:t>，分配</a:t>
            </a:r>
            <a:r>
              <a:rPr lang="en-US" altLang="zh-CN" sz="2800">
                <a:solidFill>
                  <a:schemeClr val="tx1"/>
                </a:solidFill>
                <a:latin typeface="Times New Roman" panose="02020603050405020304" pitchFamily="18" charset="0"/>
              </a:rPr>
              <a:t>2</a:t>
            </a:r>
            <a:r>
              <a:rPr lang="zh-CN" altLang="en-US" sz="2800">
                <a:solidFill>
                  <a:schemeClr val="tx1"/>
                </a:solidFill>
                <a:latin typeface="Times New Roman" panose="02020603050405020304" pitchFamily="18" charset="0"/>
              </a:rPr>
              <a:t>号分区，剩下分区为</a:t>
            </a:r>
            <a:r>
              <a:rPr lang="en-US" altLang="zh-CN" sz="2800">
                <a:solidFill>
                  <a:schemeClr val="tx1"/>
                </a:solidFill>
                <a:latin typeface="Times New Roman" panose="02020603050405020304" pitchFamily="18" charset="0"/>
              </a:rPr>
              <a:t>1k</a:t>
            </a:r>
            <a:r>
              <a:rPr lang="zh-CN" altLang="en-US" sz="2800">
                <a:solidFill>
                  <a:schemeClr val="tx1"/>
                </a:solidFill>
                <a:latin typeface="Times New Roman" panose="02020603050405020304" pitchFamily="18" charset="0"/>
              </a:rPr>
              <a:t>，起始地址</a:t>
            </a:r>
            <a:r>
              <a:rPr lang="en-US" altLang="zh-CN" sz="2800">
                <a:solidFill>
                  <a:schemeClr val="tx1"/>
                </a:solidFill>
                <a:latin typeface="Times New Roman" panose="02020603050405020304" pitchFamily="18" charset="0"/>
              </a:rPr>
              <a:t>59K </a:t>
            </a:r>
            <a:r>
              <a:rPr lang="zh-CN" altLang="en-US" sz="2800">
                <a:solidFill>
                  <a:schemeClr val="tx1"/>
                </a:solidFill>
                <a:latin typeface="Times New Roman" panose="02020603050405020304" pitchFamily="18" charset="0"/>
              </a:rPr>
              <a:t>。</a:t>
            </a:r>
          </a:p>
        </p:txBody>
      </p:sp>
      <p:sp>
        <p:nvSpPr>
          <p:cNvPr id="55326" name="Text Box 30"/>
          <p:cNvSpPr txBox="1">
            <a:spLocks noChangeArrowheads="1"/>
          </p:cNvSpPr>
          <p:nvPr/>
        </p:nvSpPr>
        <p:spPr bwMode="auto">
          <a:xfrm>
            <a:off x="336550" y="1000125"/>
            <a:ext cx="432593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zh-CN" altLang="en-US" sz="2800">
                <a:solidFill>
                  <a:schemeClr val="hlink"/>
                </a:solidFill>
                <a:latin typeface="Times New Roman" panose="02020603050405020304" pitchFamily="18" charset="0"/>
              </a:rPr>
              <a:t>例 ：</a:t>
            </a:r>
            <a:r>
              <a:rPr lang="zh-CN" altLang="en-US" sz="2800">
                <a:solidFill>
                  <a:schemeClr val="tx1"/>
                </a:solidFill>
                <a:latin typeface="Times New Roman" panose="02020603050405020304" pitchFamily="18" charset="0"/>
              </a:rPr>
              <a:t>系统中的空闲分区表如下，现有三个作业分配申请内存空间</a:t>
            </a:r>
            <a:r>
              <a:rPr lang="en-US" altLang="zh-CN" sz="2800">
                <a:solidFill>
                  <a:schemeClr val="tx1"/>
                </a:solidFill>
                <a:latin typeface="Times New Roman" panose="02020603050405020304" pitchFamily="18" charset="0"/>
              </a:rPr>
              <a:t>100K</a:t>
            </a:r>
            <a:r>
              <a:rPr lang="zh-CN" altLang="en-US" sz="2800">
                <a:solidFill>
                  <a:schemeClr val="tx1"/>
                </a:solidFill>
                <a:latin typeface="Times New Roman" panose="02020603050405020304" pitchFamily="18" charset="0"/>
              </a:rPr>
              <a:t>、</a:t>
            </a:r>
            <a:r>
              <a:rPr lang="en-US" altLang="zh-CN" sz="2800">
                <a:solidFill>
                  <a:schemeClr val="tx1"/>
                </a:solidFill>
                <a:latin typeface="Times New Roman" panose="02020603050405020304" pitchFamily="18" charset="0"/>
              </a:rPr>
              <a:t>30K</a:t>
            </a:r>
            <a:r>
              <a:rPr lang="zh-CN" altLang="en-US" sz="2800">
                <a:solidFill>
                  <a:schemeClr val="tx1"/>
                </a:solidFill>
                <a:latin typeface="Times New Roman" panose="02020603050405020304" pitchFamily="18" charset="0"/>
              </a:rPr>
              <a:t>及</a:t>
            </a:r>
            <a:r>
              <a:rPr lang="en-US" altLang="zh-CN" sz="2800">
                <a:solidFill>
                  <a:schemeClr val="tx1"/>
                </a:solidFill>
                <a:latin typeface="Times New Roman" panose="02020603050405020304" pitchFamily="18" charset="0"/>
              </a:rPr>
              <a:t>7K</a:t>
            </a:r>
            <a:r>
              <a:rPr lang="zh-CN" altLang="en-US" sz="2800">
                <a:solidFill>
                  <a:schemeClr val="tx1"/>
                </a:solidFill>
                <a:latin typeface="Times New Roman" panose="02020603050405020304" pitchFamily="18" charset="0"/>
              </a:rPr>
              <a:t>。给出按首次适应算法的内存分配情况及分配后空闲分区表。</a:t>
            </a:r>
          </a:p>
        </p:txBody>
      </p:sp>
      <p:sp>
        <p:nvSpPr>
          <p:cNvPr id="55327" name="Rectangle 33"/>
          <p:cNvSpPr>
            <a:spLocks noChangeArrowheads="1"/>
          </p:cNvSpPr>
          <p:nvPr/>
        </p:nvSpPr>
        <p:spPr bwMode="auto">
          <a:xfrm>
            <a:off x="115888" y="144463"/>
            <a:ext cx="6353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
                <a:schemeClr val="hlink"/>
              </a:buClr>
              <a:buSzTx/>
              <a:buFontTx/>
              <a:buAutoNum type="circleNumDbPlain"/>
            </a:pPr>
            <a:r>
              <a:rPr lang="zh-CN" altLang="en-US">
                <a:latin typeface="Times New Roman" panose="02020603050405020304" pitchFamily="18" charset="0"/>
              </a:rPr>
              <a:t>首次适应算法（最先适应算法）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00"/>
                                        </p:tgtEl>
                                        <p:attrNameLst>
                                          <p:attrName>style.visibility</p:attrName>
                                        </p:attrNameLst>
                                      </p:cBhvr>
                                      <p:to>
                                        <p:strVal val="visible"/>
                                      </p:to>
                                    </p:set>
                                    <p:animEffect transition="in" filter="dissolve">
                                      <p:cBhvr>
                                        <p:cTn id="7" dur="500"/>
                                        <p:tgtEl>
                                          <p:spTgt spid="28700"/>
                                        </p:tgtEl>
                                      </p:cBhvr>
                                    </p:animEffect>
                                  </p:childTnLst>
                                </p:cTn>
                              </p:par>
                              <p:par>
                                <p:cTn id="8" presetID="9" presetClass="entr" presetSubtype="0" fill="hold" nodeType="withEffect">
                                  <p:stCondLst>
                                    <p:cond delay="0"/>
                                  </p:stCondLst>
                                  <p:childTnLst>
                                    <p:set>
                                      <p:cBhvr>
                                        <p:cTn id="9" dur="1" fill="hold">
                                          <p:stCondLst>
                                            <p:cond delay="0"/>
                                          </p:stCondLst>
                                        </p:cTn>
                                        <p:tgtEl>
                                          <p:spTgt spid="28704"/>
                                        </p:tgtEl>
                                        <p:attrNameLst>
                                          <p:attrName>style.visibility</p:attrName>
                                        </p:attrNameLst>
                                      </p:cBhvr>
                                      <p:to>
                                        <p:strVal val="visible"/>
                                      </p:to>
                                    </p:set>
                                    <p:animEffect transition="in" filter="dissolve">
                                      <p:cBhvr>
                                        <p:cTn id="10" dur="500"/>
                                        <p:tgtEl>
                                          <p:spTgt spid="287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28701"/>
                                        </p:tgtEl>
                                        <p:attrNameLst>
                                          <p:attrName>style.visibility</p:attrName>
                                        </p:attrNameLst>
                                      </p:cBhvr>
                                      <p:to>
                                        <p:strVal val="visible"/>
                                      </p:to>
                                    </p:set>
                                    <p:anim calcmode="discrete" valueType="clr">
                                      <p:cBhvr override="childStyle">
                                        <p:cTn id="15" dur="80"/>
                                        <p:tgtEl>
                                          <p:spTgt spid="28701"/>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8701"/>
                                        </p:tgtEl>
                                        <p:attrNameLst>
                                          <p:attrName>fillcolor</p:attrName>
                                        </p:attrNameLst>
                                      </p:cBhvr>
                                      <p:tavLst>
                                        <p:tav tm="0">
                                          <p:val>
                                            <p:clrVal>
                                              <a:schemeClr val="accent2"/>
                                            </p:clrVal>
                                          </p:val>
                                        </p:tav>
                                        <p:tav tm="50000">
                                          <p:val>
                                            <p:clrVal>
                                              <a:schemeClr val="hlink"/>
                                            </p:clrVal>
                                          </p:val>
                                        </p:tav>
                                      </p:tavLst>
                                    </p:anim>
                                    <p:set>
                                      <p:cBhvr>
                                        <p:cTn id="17" dur="80"/>
                                        <p:tgtEl>
                                          <p:spTgt spid="2870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0" grpId="0"/>
      <p:bldP spid="2870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9743" name="Group 47"/>
          <p:cNvGraphicFramePr>
            <a:graphicFrameLocks noGrp="1"/>
          </p:cNvGraphicFramePr>
          <p:nvPr/>
        </p:nvGraphicFramePr>
        <p:xfrm>
          <a:off x="4419600" y="1133475"/>
          <a:ext cx="4113213" cy="2911475"/>
        </p:xfrm>
        <a:graphic>
          <a:graphicData uri="http://schemas.openxmlformats.org/drawingml/2006/table">
            <a:tbl>
              <a:tblPr/>
              <a:tblGrid>
                <a:gridCol w="1231900"/>
                <a:gridCol w="1458913"/>
                <a:gridCol w="1422400"/>
              </a:tblGrid>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ahoma" panose="020B0604030504040204" pitchFamily="34" charset="0"/>
                          <a:ea typeface="楷体_GB2312" pitchFamily="49" charset="-122"/>
                        </a:rPr>
                        <a:t>起址</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59k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20k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160k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295">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楷体_GB2312" pitchFamily="49" charset="-122"/>
                        </a:rPr>
                        <a:t>331k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5000"/>
                        </a:lnSpc>
                        <a:buClr>
                          <a:srgbClr val="0000CC"/>
                        </a:buClr>
                        <a:buSzPct val="90000"/>
                        <a:buFont typeface="Wingdings" panose="05000000000000000000" pitchFamily="2" charset="2"/>
                        <a:defRPr sz="2800" b="1">
                          <a:solidFill>
                            <a:srgbClr val="0000CC"/>
                          </a:solidFill>
                          <a:latin typeface="Tahoma" panose="020B0604030504040204" pitchFamily="34" charset="0"/>
                          <a:ea typeface="楷体_GB2312" pitchFamily="49" charset="-122"/>
                        </a:defRPr>
                      </a:lvl1pPr>
                      <a:lvl2pPr marL="742950" indent="-285750" eaLnBrk="0" hangingPunct="0">
                        <a:lnSpc>
                          <a:spcPct val="115000"/>
                        </a:lnSpc>
                        <a:buClr>
                          <a:schemeClr val="tx1"/>
                        </a:buClr>
                        <a:buSzPct val="95000"/>
                        <a:buFont typeface="Symbol" panose="05050102010706020507" pitchFamily="18" charset="2"/>
                        <a:defRPr sz="2800" b="1">
                          <a:solidFill>
                            <a:schemeClr val="tx1"/>
                          </a:solidFill>
                          <a:latin typeface="Tahoma" panose="020B0604030504040204" pitchFamily="34" charset="0"/>
                          <a:ea typeface="楷体_GB2312" pitchFamily="49" charset="-122"/>
                        </a:defRPr>
                      </a:lvl2pPr>
                      <a:lvl3pPr marL="1143000" indent="-228600" eaLnBrk="0" hangingPunct="0">
                        <a:lnSpc>
                          <a:spcPct val="115000"/>
                        </a:lnSpc>
                        <a:buClr>
                          <a:schemeClr val="folHlink"/>
                        </a:buClr>
                        <a:buSzPct val="85000"/>
                        <a:defRPr sz="2800" b="1">
                          <a:solidFill>
                            <a:srgbClr val="0000CC"/>
                          </a:solidFill>
                          <a:latin typeface="Tahoma" panose="020B0604030504040204" pitchFamily="34" charset="0"/>
                          <a:ea typeface="楷体_GB2312" pitchFamily="49" charset="-122"/>
                        </a:defRPr>
                      </a:lvl3pPr>
                      <a:lvl4pPr marL="1600200" indent="-228600" eaLnBrk="0" hangingPunct="0">
                        <a:lnSpc>
                          <a:spcPct val="115000"/>
                        </a:lnSpc>
                        <a:buClr>
                          <a:schemeClr val="accent2"/>
                        </a:buClr>
                        <a:buSzPct val="55000"/>
                        <a:buFont typeface="Wingdings" panose="05000000000000000000" pitchFamily="2" charset="2"/>
                        <a:defRPr sz="2800" b="1">
                          <a:solidFill>
                            <a:schemeClr val="tx1"/>
                          </a:solidFill>
                          <a:latin typeface="Tahoma" panose="020B0604030504040204" pitchFamily="34" charset="0"/>
                          <a:ea typeface="楷体_GB2312" pitchFamily="49" charset="-122"/>
                        </a:defRPr>
                      </a:lvl4pPr>
                      <a:lvl5pPr marL="2057400" indent="-228600" eaLnBrk="0" hangingPunct="0">
                        <a:lnSpc>
                          <a:spcPct val="115000"/>
                        </a:lnSpc>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defRPr sz="2800"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15000"/>
                        </a:lnSpc>
                        <a:spcBef>
                          <a:spcPct val="0"/>
                        </a:spcBef>
                        <a:spcAft>
                          <a:spcPct val="0"/>
                        </a:spcAft>
                        <a:buClr>
                          <a:srgbClr val="0000CC"/>
                        </a:buClr>
                        <a:buSzPct val="90000"/>
                        <a:buFont typeface="Wingdings" panose="05000000000000000000" pitchFamily="2" charset="2"/>
                        <a:buNone/>
                        <a:tabLst/>
                      </a:pPr>
                      <a:r>
                        <a:rPr kumimoji="0" lang="en-US" altLang="zh-CN" sz="2800" b="0" i="0" u="none" strike="noStrike" cap="none" normalizeH="0" baseline="0" smtClean="0">
                          <a:ln>
                            <a:noFill/>
                          </a:ln>
                          <a:solidFill>
                            <a:srgbClr val="FF33CC"/>
                          </a:solidFill>
                          <a:effectLst/>
                          <a:latin typeface="Tahoma" panose="020B0604030504040204" pitchFamily="34" charset="0"/>
                          <a:ea typeface="楷体_GB2312" pitchFamily="49" charset="-122"/>
                        </a:rPr>
                        <a:t>380k</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72" name="Text Box 28"/>
          <p:cNvSpPr txBox="1">
            <a:spLocks noChangeArrowheads="1"/>
          </p:cNvSpPr>
          <p:nvPr/>
        </p:nvSpPr>
        <p:spPr bwMode="auto">
          <a:xfrm>
            <a:off x="4343400" y="44767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spcBef>
                <a:spcPct val="50000"/>
              </a:spcBef>
              <a:buClrTx/>
              <a:buSzTx/>
              <a:buFontTx/>
              <a:buNone/>
            </a:pPr>
            <a:r>
              <a:rPr lang="en-US" altLang="zh-CN" sz="2400"/>
              <a:t>(2)</a:t>
            </a:r>
            <a:r>
              <a:rPr lang="zh-CN" altLang="en-US" sz="2400"/>
              <a:t>该算法分配后的空闲分区表</a:t>
            </a:r>
          </a:p>
        </p:txBody>
      </p:sp>
      <p:sp>
        <p:nvSpPr>
          <p:cNvPr id="57373" name="Text Box 29"/>
          <p:cNvSpPr txBox="1">
            <a:spLocks noChangeArrowheads="1"/>
          </p:cNvSpPr>
          <p:nvPr/>
        </p:nvSpPr>
        <p:spPr bwMode="auto">
          <a:xfrm>
            <a:off x="2867025" y="2581275"/>
            <a:ext cx="676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endParaRPr lang="zh-CN" altLang="en-US" sz="1800" b="0">
              <a:solidFill>
                <a:schemeClr val="tx1"/>
              </a:solidFill>
              <a:ea typeface="宋体" panose="02010600030101010101" pitchFamily="2" charset="-122"/>
            </a:endParaRPr>
          </a:p>
        </p:txBody>
      </p:sp>
      <p:sp>
        <p:nvSpPr>
          <p:cNvPr id="57374" name="AutoShape 32"/>
          <p:cNvSpPr>
            <a:spLocks noChangeArrowheads="1"/>
          </p:cNvSpPr>
          <p:nvPr/>
        </p:nvSpPr>
        <p:spPr bwMode="auto">
          <a:xfrm>
            <a:off x="749300" y="350838"/>
            <a:ext cx="2655888" cy="3392487"/>
          </a:xfrm>
          <a:prstGeom prst="flowChartDocument">
            <a:avLst/>
          </a:prstGeom>
          <a:solidFill>
            <a:schemeClr val="accent1"/>
          </a:solidFill>
          <a:ln w="9525">
            <a:solidFill>
              <a:schemeClr val="tx1"/>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buClrTx/>
              <a:buSzTx/>
              <a:buFontTx/>
              <a:buNone/>
            </a:pPr>
            <a:endParaRPr lang="zh-CN" altLang="en-US" sz="2400">
              <a:solidFill>
                <a:schemeClr val="tx1"/>
              </a:solidFill>
              <a:ea typeface="宋体" panose="02010600030101010101" pitchFamily="2" charset="-122"/>
            </a:endParaRPr>
          </a:p>
        </p:txBody>
      </p:sp>
      <p:sp>
        <p:nvSpPr>
          <p:cNvPr id="57375" name="Line 33"/>
          <p:cNvSpPr>
            <a:spLocks noChangeShapeType="1"/>
          </p:cNvSpPr>
          <p:nvPr/>
        </p:nvSpPr>
        <p:spPr bwMode="auto">
          <a:xfrm>
            <a:off x="758825" y="3057525"/>
            <a:ext cx="26558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76" name="Text Box 34"/>
          <p:cNvSpPr txBox="1">
            <a:spLocks noChangeArrowheads="1"/>
          </p:cNvSpPr>
          <p:nvPr/>
        </p:nvSpPr>
        <p:spPr bwMode="auto">
          <a:xfrm>
            <a:off x="0" y="238125"/>
            <a:ext cx="852488"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10000"/>
              </a:lnSpc>
              <a:buClrTx/>
              <a:buSzTx/>
              <a:buFontTx/>
              <a:buNone/>
            </a:pPr>
            <a:r>
              <a:rPr lang="en-US" altLang="zh-CN" sz="1200">
                <a:solidFill>
                  <a:schemeClr val="tx1"/>
                </a:solidFill>
                <a:ea typeface="宋体" panose="02010600030101010101" pitchFamily="2" charset="-122"/>
              </a:rPr>
              <a:t>0k</a:t>
            </a:r>
          </a:p>
          <a:p>
            <a:pPr algn="ctr" eaLnBrk="1" hangingPunct="1">
              <a:lnSpc>
                <a:spcPct val="160000"/>
              </a:lnSpc>
              <a:buClrTx/>
              <a:buSzTx/>
              <a:buFontTx/>
              <a:buNone/>
            </a:pPr>
            <a:r>
              <a:rPr lang="en-US" altLang="zh-CN" sz="1200">
                <a:solidFill>
                  <a:schemeClr val="tx1"/>
                </a:solidFill>
                <a:ea typeface="宋体" panose="02010600030101010101" pitchFamily="2" charset="-122"/>
              </a:rPr>
              <a:t>20k</a:t>
            </a:r>
          </a:p>
          <a:p>
            <a:pPr algn="ctr" eaLnBrk="1" hangingPunct="1">
              <a:lnSpc>
                <a:spcPct val="70000"/>
              </a:lnSpc>
              <a:buClrTx/>
              <a:buSzTx/>
              <a:buFontTx/>
              <a:buNone/>
            </a:pPr>
            <a:endParaRPr lang="en-US" altLang="zh-CN" sz="1200">
              <a:solidFill>
                <a:schemeClr val="tx1"/>
              </a:solidFill>
              <a:ea typeface="宋体" panose="02010600030101010101" pitchFamily="2" charset="-122"/>
            </a:endParaRPr>
          </a:p>
          <a:p>
            <a:pPr algn="ctr" eaLnBrk="1" hangingPunct="1">
              <a:lnSpc>
                <a:spcPct val="180000"/>
              </a:lnSpc>
              <a:buClrTx/>
              <a:buSzTx/>
              <a:buFontTx/>
              <a:buNone/>
            </a:pPr>
            <a:r>
              <a:rPr lang="en-US" altLang="zh-CN" sz="1200">
                <a:solidFill>
                  <a:schemeClr val="tx1"/>
                </a:solidFill>
                <a:ea typeface="宋体" panose="02010600030101010101" pitchFamily="2" charset="-122"/>
              </a:rPr>
              <a:t>52k</a:t>
            </a:r>
          </a:p>
          <a:p>
            <a:pPr algn="ctr" eaLnBrk="1" hangingPunct="1">
              <a:lnSpc>
                <a:spcPct val="150000"/>
              </a:lnSpc>
              <a:buClrTx/>
              <a:buSzTx/>
              <a:buFontTx/>
              <a:buNone/>
            </a:pPr>
            <a:r>
              <a:rPr lang="en-US" altLang="zh-CN" sz="1200">
                <a:solidFill>
                  <a:schemeClr val="tx1"/>
                </a:solidFill>
                <a:ea typeface="宋体" panose="02010600030101010101" pitchFamily="2" charset="-122"/>
              </a:rPr>
              <a:t>60k</a:t>
            </a: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00000"/>
              </a:lnSpc>
              <a:buClrTx/>
              <a:buSzTx/>
              <a:buFontTx/>
              <a:buNone/>
            </a:pPr>
            <a:endParaRPr lang="en-US" altLang="zh-CN" sz="1200">
              <a:solidFill>
                <a:schemeClr val="tx1"/>
              </a:solidFill>
              <a:ea typeface="宋体" panose="02010600030101010101" pitchFamily="2" charset="-122"/>
            </a:endParaRPr>
          </a:p>
          <a:p>
            <a:pPr algn="ctr" eaLnBrk="1" hangingPunct="1">
              <a:lnSpc>
                <a:spcPct val="100000"/>
              </a:lnSpc>
              <a:buClrTx/>
              <a:buSzTx/>
              <a:buFontTx/>
              <a:buNone/>
            </a:pPr>
            <a:r>
              <a:rPr lang="en-US" altLang="zh-CN" sz="1200">
                <a:solidFill>
                  <a:schemeClr val="tx1"/>
                </a:solidFill>
                <a:ea typeface="宋体" panose="02010600030101010101" pitchFamily="2" charset="-122"/>
              </a:rPr>
              <a:t>180k</a:t>
            </a: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10000"/>
              </a:lnSpc>
              <a:buClrTx/>
              <a:buSzTx/>
              <a:buFontTx/>
              <a:buNone/>
            </a:pPr>
            <a:endParaRPr lang="en-US" altLang="zh-CN" sz="1200">
              <a:solidFill>
                <a:schemeClr val="tx1"/>
              </a:solidFill>
              <a:ea typeface="宋体" panose="02010600030101010101" pitchFamily="2" charset="-122"/>
            </a:endParaRPr>
          </a:p>
          <a:p>
            <a:pPr algn="ctr" eaLnBrk="1" hangingPunct="1">
              <a:lnSpc>
                <a:spcPct val="150000"/>
              </a:lnSpc>
              <a:buClrTx/>
              <a:buSzTx/>
              <a:buFontTx/>
              <a:buNone/>
            </a:pPr>
            <a:r>
              <a:rPr lang="en-US" altLang="zh-CN" sz="1200">
                <a:solidFill>
                  <a:schemeClr val="tx1"/>
                </a:solidFill>
                <a:ea typeface="宋体" panose="02010600030101010101" pitchFamily="2" charset="-122"/>
              </a:rPr>
              <a:t>511k</a:t>
            </a:r>
          </a:p>
        </p:txBody>
      </p:sp>
      <p:sp>
        <p:nvSpPr>
          <p:cNvPr id="57377" name="Text Box 35"/>
          <p:cNvSpPr txBox="1">
            <a:spLocks noChangeArrowheads="1"/>
          </p:cNvSpPr>
          <p:nvPr/>
        </p:nvSpPr>
        <p:spPr bwMode="auto">
          <a:xfrm>
            <a:off x="928688" y="9525"/>
            <a:ext cx="227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00000"/>
              </a:lnSpc>
              <a:spcBef>
                <a:spcPct val="50000"/>
              </a:spcBef>
              <a:buClrTx/>
              <a:buSzTx/>
              <a:buFontTx/>
              <a:buNone/>
            </a:pPr>
            <a:r>
              <a:rPr lang="en-US" altLang="zh-CN" sz="2400">
                <a:latin typeface="Times New Roman" panose="02020603050405020304" pitchFamily="18" charset="0"/>
              </a:rPr>
              <a:t>(1)</a:t>
            </a:r>
            <a:r>
              <a:rPr lang="zh-CN" altLang="en-US" sz="2400">
                <a:latin typeface="Times New Roman" panose="02020603050405020304" pitchFamily="18" charset="0"/>
              </a:rPr>
              <a:t>内存分配图</a:t>
            </a:r>
          </a:p>
        </p:txBody>
      </p:sp>
      <p:sp>
        <p:nvSpPr>
          <p:cNvPr id="57378" name="Line 39"/>
          <p:cNvSpPr>
            <a:spLocks noChangeShapeType="1"/>
          </p:cNvSpPr>
          <p:nvPr/>
        </p:nvSpPr>
        <p:spPr bwMode="auto">
          <a:xfrm>
            <a:off x="768350" y="11525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79" name="Line 40"/>
          <p:cNvSpPr>
            <a:spLocks noChangeShapeType="1"/>
          </p:cNvSpPr>
          <p:nvPr/>
        </p:nvSpPr>
        <p:spPr bwMode="auto">
          <a:xfrm flipV="1">
            <a:off x="768350" y="6953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0" name="Line 41"/>
          <p:cNvSpPr>
            <a:spLocks noChangeShapeType="1"/>
          </p:cNvSpPr>
          <p:nvPr/>
        </p:nvSpPr>
        <p:spPr bwMode="auto">
          <a:xfrm>
            <a:off x="768350" y="13811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1" name="Line 42"/>
          <p:cNvSpPr>
            <a:spLocks noChangeShapeType="1"/>
          </p:cNvSpPr>
          <p:nvPr/>
        </p:nvSpPr>
        <p:spPr bwMode="auto">
          <a:xfrm>
            <a:off x="768350" y="2143125"/>
            <a:ext cx="2646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382" name="Text Box 43"/>
          <p:cNvSpPr txBox="1">
            <a:spLocks noChangeArrowheads="1"/>
          </p:cNvSpPr>
          <p:nvPr/>
        </p:nvSpPr>
        <p:spPr bwMode="auto">
          <a:xfrm>
            <a:off x="3414713" y="771525"/>
            <a:ext cx="598487"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50000"/>
              </a:lnSpc>
              <a:buClrTx/>
              <a:buSzTx/>
              <a:buFontTx/>
              <a:buNone/>
            </a:pPr>
            <a:r>
              <a:rPr lang="en-US" altLang="zh-CN" sz="1200">
                <a:solidFill>
                  <a:schemeClr val="tx1"/>
                </a:solidFill>
                <a:ea typeface="宋体" panose="02010600030101010101" pitchFamily="2" charset="-122"/>
              </a:rPr>
              <a:t>50K</a:t>
            </a:r>
          </a:p>
          <a:p>
            <a:pPr eaLnBrk="1" hangingPunct="1">
              <a:lnSpc>
                <a:spcPct val="160000"/>
              </a:lnSpc>
              <a:buClrTx/>
              <a:buSzTx/>
              <a:buFontTx/>
              <a:buNone/>
            </a:pPr>
            <a:r>
              <a:rPr lang="en-US" altLang="zh-CN" sz="1200">
                <a:solidFill>
                  <a:schemeClr val="tx1"/>
                </a:solidFill>
                <a:ea typeface="宋体" panose="02010600030101010101" pitchFamily="2" charset="-122"/>
              </a:rPr>
              <a:t>59K</a:t>
            </a: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80000"/>
              </a:lnSpc>
              <a:buClrTx/>
              <a:buSzTx/>
              <a:buFontTx/>
              <a:buNone/>
            </a:pPr>
            <a:endParaRPr lang="en-US" altLang="zh-CN" sz="1200">
              <a:solidFill>
                <a:schemeClr val="tx1"/>
              </a:solidFill>
              <a:ea typeface="宋体" panose="02010600030101010101" pitchFamily="2" charset="-122"/>
            </a:endParaRPr>
          </a:p>
          <a:p>
            <a:pPr eaLnBrk="1" hangingPunct="1">
              <a:lnSpc>
                <a:spcPct val="130000"/>
              </a:lnSpc>
              <a:buClrTx/>
              <a:buSzTx/>
              <a:buFontTx/>
              <a:buNone/>
            </a:pPr>
            <a:r>
              <a:rPr lang="en-US" altLang="zh-CN" sz="1200">
                <a:solidFill>
                  <a:schemeClr val="tx1"/>
                </a:solidFill>
                <a:ea typeface="宋体" panose="02010600030101010101" pitchFamily="2" charset="-122"/>
              </a:rPr>
              <a:t>160K</a:t>
            </a:r>
          </a:p>
          <a:p>
            <a:pPr eaLnBrk="1" hangingPunct="1">
              <a:lnSpc>
                <a:spcPct val="100000"/>
              </a:lnSpc>
              <a:buClrTx/>
              <a:buSzTx/>
              <a:buFontTx/>
              <a:buNone/>
            </a:pPr>
            <a:endParaRPr lang="en-US" altLang="zh-CN" sz="1200">
              <a:solidFill>
                <a:schemeClr val="tx1"/>
              </a:solidFill>
              <a:ea typeface="宋体" panose="02010600030101010101" pitchFamily="2" charset="-122"/>
            </a:endParaRPr>
          </a:p>
          <a:p>
            <a:pPr eaLnBrk="1" hangingPunct="1">
              <a:lnSpc>
                <a:spcPct val="100000"/>
              </a:lnSpc>
              <a:buClrTx/>
              <a:buSzTx/>
              <a:buFontTx/>
              <a:buNone/>
            </a:pPr>
            <a:r>
              <a:rPr lang="en-US" altLang="zh-CN" sz="1200">
                <a:solidFill>
                  <a:schemeClr val="tx1"/>
                </a:solidFill>
                <a:ea typeface="宋体" panose="02010600030101010101" pitchFamily="2" charset="-122"/>
              </a:rPr>
              <a:t>380K</a:t>
            </a:r>
          </a:p>
        </p:txBody>
      </p:sp>
      <p:sp>
        <p:nvSpPr>
          <p:cNvPr id="29740" name="Rectangle 44"/>
          <p:cNvSpPr>
            <a:spLocks noChangeArrowheads="1"/>
          </p:cNvSpPr>
          <p:nvPr/>
        </p:nvSpPr>
        <p:spPr bwMode="auto">
          <a:xfrm>
            <a:off x="161925" y="3924300"/>
            <a:ext cx="8802688"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914400" indent="-45720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eaLnBrk="1" hangingPunct="1">
              <a:lnSpc>
                <a:spcPct val="110000"/>
              </a:lnSpc>
              <a:buClr>
                <a:srgbClr val="FF0066"/>
              </a:buClr>
              <a:buSzPct val="105000"/>
            </a:pPr>
            <a:r>
              <a:rPr lang="zh-CN" altLang="en-US">
                <a:solidFill>
                  <a:schemeClr val="hlink"/>
                </a:solidFill>
                <a:latin typeface="Times New Roman" panose="02020603050405020304" pitchFamily="18" charset="0"/>
              </a:rPr>
              <a:t>首次适应算法的特点</a:t>
            </a:r>
          </a:p>
          <a:p>
            <a:pPr lvl="1" eaLnBrk="1" hangingPunct="1">
              <a:lnSpc>
                <a:spcPct val="110000"/>
              </a:lnSpc>
              <a:buClr>
                <a:schemeClr val="hlink"/>
              </a:buClr>
              <a:buSzTx/>
              <a:buFontTx/>
              <a:buChar char="•"/>
            </a:pPr>
            <a:r>
              <a:rPr lang="zh-CN" altLang="en-US" sz="2800">
                <a:solidFill>
                  <a:srgbClr val="0000CC"/>
                </a:solidFill>
              </a:rPr>
              <a:t>分配和释放的时间性能较好，较大的空闲分区可以被保留在内存高端</a:t>
            </a:r>
          </a:p>
          <a:p>
            <a:pPr lvl="1" eaLnBrk="1" hangingPunct="1">
              <a:lnSpc>
                <a:spcPct val="110000"/>
              </a:lnSpc>
              <a:buClr>
                <a:schemeClr val="hlink"/>
              </a:buClr>
              <a:buSzTx/>
              <a:buFontTx/>
              <a:buChar char="•"/>
            </a:pPr>
            <a:r>
              <a:rPr lang="zh-CN" altLang="en-US" sz="2800">
                <a:solidFill>
                  <a:srgbClr val="0000CC"/>
                </a:solidFill>
              </a:rPr>
              <a:t>但随着低端分区不断划分而产生较多小分区，每次分配时查找时间开销会增大</a:t>
            </a:r>
          </a:p>
        </p:txBody>
      </p:sp>
      <p:sp>
        <p:nvSpPr>
          <p:cNvPr id="57384" name="Rectangle 37"/>
          <p:cNvSpPr>
            <a:spLocks noChangeArrowheads="1"/>
          </p:cNvSpPr>
          <p:nvPr/>
        </p:nvSpPr>
        <p:spPr bwMode="auto">
          <a:xfrm>
            <a:off x="749300" y="1384300"/>
            <a:ext cx="2667000" cy="4445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100K</a:t>
            </a:r>
            <a:endParaRPr lang="zh-CN" altLang="en-US" sz="1600">
              <a:solidFill>
                <a:schemeClr val="tx1"/>
              </a:solidFill>
              <a:ea typeface="宋体" panose="02010600030101010101" pitchFamily="2" charset="-122"/>
            </a:endParaRPr>
          </a:p>
        </p:txBody>
      </p:sp>
      <p:sp>
        <p:nvSpPr>
          <p:cNvPr id="57385" name="Rectangle 38"/>
          <p:cNvSpPr>
            <a:spLocks noChangeArrowheads="1"/>
          </p:cNvSpPr>
          <p:nvPr/>
        </p:nvSpPr>
        <p:spPr bwMode="auto">
          <a:xfrm>
            <a:off x="749300" y="717550"/>
            <a:ext cx="2641600" cy="31115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600">
                <a:solidFill>
                  <a:schemeClr val="tx1"/>
                </a:solidFill>
                <a:ea typeface="宋体" panose="02010600030101010101" pitchFamily="2" charset="-122"/>
              </a:rPr>
              <a:t>30K</a:t>
            </a:r>
            <a:endParaRPr lang="zh-CN" altLang="en-US" sz="1600">
              <a:solidFill>
                <a:schemeClr val="tx1"/>
              </a:solidFill>
              <a:ea typeface="宋体" panose="02010600030101010101" pitchFamily="2" charset="-122"/>
            </a:endParaRPr>
          </a:p>
        </p:txBody>
      </p:sp>
      <p:sp>
        <p:nvSpPr>
          <p:cNvPr id="57386" name="Rectangle 39"/>
          <p:cNvSpPr>
            <a:spLocks noChangeArrowheads="1"/>
          </p:cNvSpPr>
          <p:nvPr/>
        </p:nvSpPr>
        <p:spPr bwMode="auto">
          <a:xfrm>
            <a:off x="749300" y="1117600"/>
            <a:ext cx="2641600" cy="177800"/>
          </a:xfrm>
          <a:prstGeom prst="rect">
            <a:avLst/>
          </a:prstGeom>
          <a:solidFill>
            <a:srgbClr val="FF9999"/>
          </a:solidFill>
          <a:ln w="9525">
            <a:solidFill>
              <a:srgbClr val="00B050"/>
            </a:solidFill>
            <a:miter lim="800000"/>
            <a:headEnd/>
            <a:tailEnd/>
          </a:ln>
        </p:spPr>
        <p:txBody>
          <a:bodyPr wrap="none" anchor="ctr"/>
          <a:lstStyle>
            <a:lvl1pPr>
              <a:lnSpc>
                <a:spcPct val="115000"/>
              </a:lnSpc>
              <a:buClr>
                <a:srgbClr val="0000CC"/>
              </a:buClr>
              <a:buSzPct val="90000"/>
              <a:buFont typeface="Wingdings" panose="05000000000000000000" pitchFamily="2" charset="2"/>
              <a:buChar char="v"/>
              <a:defRPr sz="3200" b="1">
                <a:solidFill>
                  <a:srgbClr val="0000CC"/>
                </a:solidFill>
                <a:latin typeface="Tahoma" panose="020B0604030504040204" pitchFamily="34" charset="0"/>
                <a:ea typeface="楷体_GB2312" pitchFamily="49" charset="-122"/>
              </a:defRPr>
            </a:lvl1pPr>
            <a:lvl2pPr marL="742950" indent="-285750">
              <a:lnSpc>
                <a:spcPct val="115000"/>
              </a:lnSpc>
              <a:buClr>
                <a:schemeClr val="tx1"/>
              </a:buClr>
              <a:buSzPct val="95000"/>
              <a:buFont typeface="Symbol" panose="05050102010706020507" pitchFamily="18" charset="2"/>
              <a:buChar char="*"/>
              <a:defRPr sz="3200" b="1">
                <a:solidFill>
                  <a:schemeClr val="tx1"/>
                </a:solidFill>
                <a:latin typeface="Tahoma" panose="020B0604030504040204" pitchFamily="34" charset="0"/>
                <a:ea typeface="楷体_GB2312" pitchFamily="49" charset="-122"/>
              </a:defRPr>
            </a:lvl2pPr>
            <a:lvl3pPr marL="1143000" indent="-228600">
              <a:lnSpc>
                <a:spcPct val="115000"/>
              </a:lnSpc>
              <a:buClr>
                <a:schemeClr val="folHlink"/>
              </a:buClr>
              <a:buSzPct val="85000"/>
              <a:buChar char="•"/>
              <a:defRPr sz="3200" b="1">
                <a:solidFill>
                  <a:srgbClr val="0000CC"/>
                </a:solidFill>
                <a:latin typeface="Tahoma" panose="020B0604030504040204" pitchFamily="34" charset="0"/>
                <a:ea typeface="楷体_GB2312" pitchFamily="49" charset="-122"/>
              </a:defRPr>
            </a:lvl3pPr>
            <a:lvl4pPr marL="1600200" indent="-228600">
              <a:lnSpc>
                <a:spcPct val="115000"/>
              </a:lnSpc>
              <a:buClr>
                <a:schemeClr val="accent2"/>
              </a:buClr>
              <a:buSzPct val="55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4pPr>
            <a:lvl5pPr marL="2057400" indent="-228600">
              <a:lnSpc>
                <a:spcPct val="115000"/>
              </a:lnSpc>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5pPr>
            <a:lvl6pPr marL="25146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6pPr>
            <a:lvl7pPr marL="29718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7pPr>
            <a:lvl8pPr marL="34290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8pPr>
            <a:lvl9pPr marL="3886200" indent="-228600" eaLnBrk="0" fontAlgn="base" hangingPunct="0">
              <a:lnSpc>
                <a:spcPct val="115000"/>
              </a:lnSpc>
              <a:spcBef>
                <a:spcPct val="0"/>
              </a:spcBef>
              <a:spcAft>
                <a:spcPct val="0"/>
              </a:spcAft>
              <a:buClr>
                <a:schemeClr val="accent1"/>
              </a:buClr>
              <a:buSzPct val="5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9pPr>
          </a:lstStyle>
          <a:p>
            <a:pPr algn="ctr" eaLnBrk="1" hangingPunct="1">
              <a:lnSpc>
                <a:spcPct val="100000"/>
              </a:lnSpc>
              <a:buClrTx/>
              <a:buSzTx/>
              <a:buFontTx/>
              <a:buNone/>
            </a:pPr>
            <a:r>
              <a:rPr lang="en-US" altLang="zh-CN" sz="1200">
                <a:solidFill>
                  <a:schemeClr val="tx1"/>
                </a:solidFill>
                <a:ea typeface="宋体" panose="02010600030101010101" pitchFamily="2" charset="-122"/>
              </a:rPr>
              <a:t>7K</a:t>
            </a:r>
            <a:endParaRPr lang="zh-CN" altLang="en-US" sz="12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9740"/>
                                        </p:tgtEl>
                                        <p:attrNameLst>
                                          <p:attrName>style.visibility</p:attrName>
                                        </p:attrNameLst>
                                      </p:cBhvr>
                                      <p:to>
                                        <p:strVal val="visible"/>
                                      </p:to>
                                    </p:set>
                                    <p:anim calcmode="discrete" valueType="clr">
                                      <p:cBhvr override="childStyle">
                                        <p:cTn id="7" dur="80"/>
                                        <p:tgtEl>
                                          <p:spTgt spid="297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740"/>
                                        </p:tgtEl>
                                        <p:attrNameLst>
                                          <p:attrName>fillcolor</p:attrName>
                                        </p:attrNameLst>
                                      </p:cBhvr>
                                      <p:tavLst>
                                        <p:tav tm="0">
                                          <p:val>
                                            <p:clrVal>
                                              <a:schemeClr val="accent2"/>
                                            </p:clrVal>
                                          </p:val>
                                        </p:tav>
                                        <p:tav tm="50000">
                                          <p:val>
                                            <p:clrVal>
                                              <a:schemeClr val="hlink"/>
                                            </p:clrVal>
                                          </p:val>
                                        </p:tav>
                                      </p:tavLst>
                                    </p:anim>
                                    <p:set>
                                      <p:cBhvr>
                                        <p:cTn id="9" dur="80"/>
                                        <p:tgtEl>
                                          <p:spTgt spid="297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0"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p:txBody>
          <a:bodyPr/>
          <a:lstStyle/>
          <a:p>
            <a:pPr marL="609600" indent="-609600" eaLnBrk="1" hangingPunct="1">
              <a:lnSpc>
                <a:spcPct val="130000"/>
              </a:lnSpc>
              <a:buClr>
                <a:srgbClr val="FF0066"/>
              </a:buClr>
              <a:buSzPct val="105000"/>
            </a:pPr>
            <a:r>
              <a:rPr lang="zh-CN" altLang="en-US" smtClean="0">
                <a:latin typeface="华文隶书" panose="02010800040101010101" pitchFamily="2" charset="-122"/>
              </a:rPr>
              <a:t>分配算法</a:t>
            </a:r>
          </a:p>
          <a:p>
            <a:pPr marL="1066800" lvl="1" indent="-609600" eaLnBrk="1" hangingPunct="1">
              <a:lnSpc>
                <a:spcPct val="130000"/>
              </a:lnSpc>
              <a:buClr>
                <a:srgbClr val="FF0066"/>
              </a:buClr>
              <a:buSzPct val="105000"/>
              <a:buFont typeface="Wingdings" panose="05000000000000000000" pitchFamily="2" charset="2"/>
              <a:buAutoNum type="circleNumDbPlain" startAt="2"/>
            </a:pPr>
            <a:r>
              <a:rPr lang="zh-CN" altLang="en-US" smtClean="0">
                <a:latin typeface="华文隶书" panose="02010800040101010101" pitchFamily="2" charset="-122"/>
              </a:rPr>
              <a:t>循环首次适应算法</a:t>
            </a:r>
            <a:r>
              <a:rPr lang="en-US" altLang="zh-CN" smtClean="0">
                <a:latin typeface="华文隶书" panose="02010800040101010101" pitchFamily="2" charset="-122"/>
              </a:rPr>
              <a:t>(</a:t>
            </a:r>
            <a:r>
              <a:rPr lang="zh-CN" altLang="en-US" smtClean="0">
                <a:latin typeface="华文隶书" panose="02010800040101010101" pitchFamily="2" charset="-122"/>
              </a:rPr>
              <a:t>下次适应算法</a:t>
            </a:r>
            <a:r>
              <a:rPr lang="en-US" altLang="zh-CN" smtClean="0">
                <a:latin typeface="华文隶书" panose="02010800040101010101" pitchFamily="2" charset="-122"/>
              </a:rPr>
              <a:t>)</a:t>
            </a:r>
            <a:endParaRPr lang="zh-CN" altLang="en-US" smtClean="0">
              <a:latin typeface="Times New Roman" panose="02020603050405020304" pitchFamily="18" charset="0"/>
            </a:endParaRP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由首次适应算法演变而来。</a:t>
            </a:r>
          </a:p>
          <a:p>
            <a:pPr marL="609600" indent="-609600" eaLnBrk="1" hangingPunct="1">
              <a:lnSpc>
                <a:spcPct val="130000"/>
              </a:lnSpc>
              <a:buClr>
                <a:srgbClr val="FF0066"/>
              </a:buClr>
              <a:buSzPct val="105000"/>
              <a:buFont typeface="Wingdings" pitchFamily="2" charset="2"/>
              <a:buNone/>
            </a:pPr>
            <a:r>
              <a:rPr lang="zh-CN" altLang="en-US" smtClean="0">
                <a:solidFill>
                  <a:schemeClr val="tx1"/>
                </a:solidFill>
                <a:latin typeface="Times New Roman" panose="02020603050405020304" pitchFamily="18" charset="0"/>
              </a:rPr>
              <a:t>             在为作业分配内存空间时，</a:t>
            </a:r>
            <a:r>
              <a:rPr lang="zh-CN" altLang="en-US" smtClean="0">
                <a:solidFill>
                  <a:schemeClr val="hlink"/>
                </a:solidFill>
                <a:latin typeface="Times New Roman" panose="02020603050405020304" pitchFamily="18" charset="0"/>
              </a:rPr>
              <a:t>从上次找到的空闲分区的下一个空闲分区开始查找</a:t>
            </a:r>
            <a:r>
              <a:rPr lang="zh-CN" altLang="en-US" smtClean="0"/>
              <a:t>（到最后分区时再回到开头）</a:t>
            </a:r>
            <a:r>
              <a:rPr lang="zh-CN" altLang="en-US" smtClean="0">
                <a:solidFill>
                  <a:schemeClr val="tx1"/>
                </a:solidFill>
                <a:latin typeface="Times New Roman" panose="02020603050405020304" pitchFamily="18" charset="0"/>
              </a:rPr>
              <a:t>，直到找到第一个能满足其大小要求的空闲分区为止。</a:t>
            </a:r>
          </a:p>
        </p:txBody>
      </p:sp>
      <p:sp>
        <p:nvSpPr>
          <p:cNvPr id="59395" name="Rectangle 3"/>
          <p:cNvSpPr>
            <a:spLocks noGrp="1" noChangeArrowheads="1"/>
          </p:cNvSpPr>
          <p:nvPr>
            <p:ph type="title"/>
          </p:nvPr>
        </p:nvSpPr>
        <p:spPr/>
        <p:txBody>
          <a:bodyPr/>
          <a:lstStyle/>
          <a:p>
            <a:pPr marL="609600" indent="-609600" eaLnBrk="1" hangingPunct="1"/>
            <a:r>
              <a:rPr lang="zh-CN" altLang="en-US" smtClean="0">
                <a:latin typeface="华文隶书" panose="02010800040101010101" pitchFamily="2" charset="-122"/>
              </a:rPr>
              <a:t>三、动态分区分配方式</a:t>
            </a:r>
            <a:endParaRPr lang="en-US" altLang="zh-CN" sz="2400" smtClean="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0722">
                                            <p:txEl>
                                              <p:pRg st="1" end="1"/>
                                            </p:txEl>
                                          </p:spTgt>
                                        </p:tgtEl>
                                        <p:attrNameLst>
                                          <p:attrName>style.visibility</p:attrName>
                                        </p:attrNameLst>
                                      </p:cBhvr>
                                      <p:to>
                                        <p:strVal val="visible"/>
                                      </p:to>
                                    </p:set>
                                    <p:animEffect transition="in" filter="fade">
                                      <p:cBhvr>
                                        <p:cTn id="7" dur="500">
                                          <p:stCondLst>
                                            <p:cond delay="0"/>
                                          </p:stCondLst>
                                        </p:cTn>
                                        <p:tgtEl>
                                          <p:spTgt spid="307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0722">
                                            <p:txEl>
                                              <p:pRg st="2" end="2"/>
                                            </p:txEl>
                                          </p:spTgt>
                                        </p:tgtEl>
                                        <p:attrNameLst>
                                          <p:attrName>style.visibility</p:attrName>
                                        </p:attrNameLst>
                                      </p:cBhvr>
                                      <p:to>
                                        <p:strVal val="visible"/>
                                      </p:to>
                                    </p:set>
                                    <p:animEffect transition="in" filter="fade">
                                      <p:cBhvr>
                                        <p:cTn id="12" dur="500">
                                          <p:stCondLst>
                                            <p:cond delay="0"/>
                                          </p:stCondLst>
                                        </p:cTn>
                                        <p:tgtEl>
                                          <p:spTgt spid="307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0722">
                                            <p:txEl>
                                              <p:pRg st="3" end="3"/>
                                            </p:txEl>
                                          </p:spTgt>
                                        </p:tgtEl>
                                        <p:attrNameLst>
                                          <p:attrName>style.visibility</p:attrName>
                                        </p:attrNameLst>
                                      </p:cBhvr>
                                      <p:to>
                                        <p:strVal val="visible"/>
                                      </p:to>
                                    </p:set>
                                    <p:animEffect transition="in" filter="fade">
                                      <p:cBhvr>
                                        <p:cTn id="17" dur="500">
                                          <p:stCondLst>
                                            <p:cond delay="0"/>
                                          </p:stCondLst>
                                        </p:cTn>
                                        <p:tgtEl>
                                          <p:spTgt spid="30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FFFFCC"/>
      </a:accent1>
      <a:accent2>
        <a:srgbClr val="FFCF01"/>
      </a:accent2>
      <a:accent3>
        <a:srgbClr val="FFFFFF"/>
      </a:accent3>
      <a:accent4>
        <a:srgbClr val="000000"/>
      </a:accent4>
      <a:accent5>
        <a:srgbClr val="FFFFE2"/>
      </a:accent5>
      <a:accent6>
        <a:srgbClr val="E7BB01"/>
      </a:accent6>
      <a:hlink>
        <a:srgbClr val="FF0000"/>
      </a:hlink>
      <a:folHlink>
        <a:srgbClr val="3333CC"/>
      </a:folHlink>
    </a:clrScheme>
    <a:fontScheme name="Blends">
      <a:majorFont>
        <a:latin typeface="Tahoma"/>
        <a:ea typeface="楷体_GB2312"/>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2027</TotalTime>
  <Pages>0</Pages>
  <Words>4449</Words>
  <Characters>0</Characters>
  <Application>Microsoft Office PowerPoint</Application>
  <DocSecurity>0</DocSecurity>
  <PresentationFormat>全屏显示(4:3)</PresentationFormat>
  <Lines>0</Lines>
  <Paragraphs>1002</Paragraphs>
  <Slides>38</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3" baseType="lpstr">
      <vt:lpstr>Arial Unicode MS</vt:lpstr>
      <vt:lpstr>华文隶书</vt:lpstr>
      <vt:lpstr>宋体</vt:lpstr>
      <vt:lpstr>幼圆</vt:lpstr>
      <vt:lpstr>楷体_GB2312</vt:lpstr>
      <vt:lpstr>黑体</vt:lpstr>
      <vt:lpstr>Arial</vt:lpstr>
      <vt:lpstr>Symbol</vt:lpstr>
      <vt:lpstr>Tahoma</vt:lpstr>
      <vt:lpstr>Times New Roman</vt:lpstr>
      <vt:lpstr>Wingdings</vt:lpstr>
      <vt:lpstr>Wingdings 2</vt:lpstr>
      <vt:lpstr>Blends</vt:lpstr>
      <vt:lpstr>VISIO 4 Drawing</vt:lpstr>
      <vt:lpstr>Image</vt:lpstr>
      <vt:lpstr>三、动态分区分配方式(多道作业可变分区)</vt:lpstr>
      <vt:lpstr>PowerPoint 演示文稿</vt:lpstr>
      <vt:lpstr>三、动态分区分配方式</vt:lpstr>
      <vt:lpstr>三、动态分区分配方式</vt:lpstr>
      <vt:lpstr>三、动态分区分配方式</vt:lpstr>
      <vt:lpstr>三、动态分区分配方式</vt:lpstr>
      <vt:lpstr>PowerPoint 演示文稿</vt:lpstr>
      <vt:lpstr>PowerPoint 演示文稿</vt:lpstr>
      <vt:lpstr>三、动态分区分配方式</vt:lpstr>
      <vt:lpstr>PowerPoint 演示文稿</vt:lpstr>
      <vt:lpstr>PowerPoint 演示文稿</vt:lpstr>
      <vt:lpstr>三、动态分区分配方式</vt:lpstr>
      <vt:lpstr>PowerPoint 演示文稿</vt:lpstr>
      <vt:lpstr>PowerPoint 演示文稿</vt:lpstr>
      <vt:lpstr>PowerPoint 演示文稿</vt:lpstr>
      <vt:lpstr>三、动态分区分配方式</vt:lpstr>
      <vt:lpstr>三、动态分区分配方式</vt:lpstr>
      <vt:lpstr>PowerPoint 演示文稿</vt:lpstr>
      <vt:lpstr>PowerPoint 演示文稿</vt:lpstr>
      <vt:lpstr>三、动态分区分配方式</vt:lpstr>
      <vt:lpstr>PowerPoint 演示文稿</vt:lpstr>
      <vt:lpstr>PowerPoint 演示文稿</vt:lpstr>
      <vt:lpstr>PowerPoint 演示文稿</vt:lpstr>
      <vt:lpstr>PowerPoint 演示文稿</vt:lpstr>
      <vt:lpstr>三、动态分区分配方式</vt:lpstr>
      <vt:lpstr>PowerPoint 演示文稿</vt:lpstr>
      <vt:lpstr>三、动态分区分配方式</vt:lpstr>
      <vt:lpstr>四、可重定位分区分配方式</vt:lpstr>
      <vt:lpstr>四、可重定位分区分配方式</vt:lpstr>
      <vt:lpstr>四、可重定位分区分配方式</vt:lpstr>
      <vt:lpstr>四、可重定位分区分配方式</vt:lpstr>
      <vt:lpstr>四、可重定位分区分配方式</vt:lpstr>
      <vt:lpstr>四、可重定位分区分配方式</vt:lpstr>
      <vt:lpstr>四、可重定位分区分配方式</vt:lpstr>
      <vt:lpstr>连续分配存储管理方式  小结</vt:lpstr>
      <vt:lpstr>实验三  模拟存储分配管理 4学时</vt:lpstr>
      <vt:lpstr>作业</vt:lpstr>
      <vt:lpstr>外碎片问题的解决方法之二</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subject/>
  <dc:creator>Administrator</dc:creator>
  <cp:keywords/>
  <dc:description/>
  <cp:lastModifiedBy>Rao Jun</cp:lastModifiedBy>
  <cp:revision>703</cp:revision>
  <cp:lastPrinted>1899-12-30T00:00:00Z</cp:lastPrinted>
  <dcterms:created xsi:type="dcterms:W3CDTF">1999-05-27T04:26:24Z</dcterms:created>
  <dcterms:modified xsi:type="dcterms:W3CDTF">2018-05-21T14:50:39Z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