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55" r:id="rId1"/>
  </p:sldMasterIdLst>
  <p:notesMasterIdLst>
    <p:notesMasterId r:id="rId22"/>
  </p:notesMasterIdLst>
  <p:sldIdLst>
    <p:sldId id="527" r:id="rId2"/>
    <p:sldId id="689" r:id="rId3"/>
    <p:sldId id="693" r:id="rId4"/>
    <p:sldId id="692" r:id="rId5"/>
    <p:sldId id="618" r:id="rId6"/>
    <p:sldId id="688" r:id="rId7"/>
    <p:sldId id="685" r:id="rId8"/>
    <p:sldId id="686" r:id="rId9"/>
    <p:sldId id="687" r:id="rId10"/>
    <p:sldId id="622" r:id="rId11"/>
    <p:sldId id="623" r:id="rId12"/>
    <p:sldId id="433" r:id="rId13"/>
    <p:sldId id="694" r:id="rId14"/>
    <p:sldId id="696" r:id="rId15"/>
    <p:sldId id="697" r:id="rId16"/>
    <p:sldId id="715" r:id="rId17"/>
    <p:sldId id="563" r:id="rId18"/>
    <p:sldId id="565" r:id="rId19"/>
    <p:sldId id="716" r:id="rId20"/>
    <p:sldId id="695" r:id="rId21"/>
  </p:sldIdLst>
  <p:sldSz cx="9144000" cy="6858000" type="screen4x3"/>
  <p:notesSz cx="6858000" cy="98726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CC"/>
    <a:srgbClr val="FF6600"/>
    <a:srgbClr val="FF9900"/>
    <a:srgbClr val="FFCCFF"/>
    <a:srgbClr val="FFCCCC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292" autoAdjust="0"/>
    <p:restoredTop sz="75445" autoAdjust="0"/>
  </p:normalViewPr>
  <p:slideViewPr>
    <p:cSldViewPr>
      <p:cViewPr varScale="1">
        <p:scale>
          <a:sx n="66" d="100"/>
          <a:sy n="66" d="100"/>
        </p:scale>
        <p:origin x="-1974" y="-108"/>
      </p:cViewPr>
      <p:guideLst>
        <p:guide orient="horz" pos="2160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62025" y="739775"/>
            <a:ext cx="4938713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4D25EE-3F53-4063-8BEA-D577603DCF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255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01F7E7-BC9F-4958-B8A6-29CFDFCF0E1A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40000"/>
              </a:lnSpc>
              <a:buClr>
                <a:schemeClr val="hlink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相当于用一个笔记本记所有科目的笔记</a:t>
            </a:r>
          </a:p>
          <a:p>
            <a:pPr eaLnBrk="1" hangingPunct="1">
              <a:lnSpc>
                <a:spcPct val="140000"/>
              </a:lnSpc>
              <a:buClr>
                <a:schemeClr val="hlink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页面大小</a:t>
            </a:r>
            <a:r>
              <a:rPr lang="en-US" altLang="zh-CN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-----</a:t>
            </a:r>
            <a:r>
              <a:rPr lang="zh-CN" altLang="en-US" sz="1400" b="1" smtClean="0">
                <a:latin typeface="宋体" panose="02010600030101010101" pitchFamily="2" charset="-122"/>
              </a:rPr>
              <a:t>由地址结构（逻辑）决定       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宋体" panose="02010600030101010101" pitchFamily="2" charset="-122"/>
              </a:rPr>
              <a:t> 若页面较小：</a:t>
            </a:r>
          </a:p>
          <a:p>
            <a:pPr lvl="1" eaLnBrk="1" hangingPunct="1">
              <a:lnSpc>
                <a:spcPct val="15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减少页内碎片和内存碎片的总空间，有利于提高内存利用率。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每个进程页面数增多，从而使页表长增加，占用内存就较大。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页面换进换出速度将降低。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宋体" panose="02010600030101010101" pitchFamily="2" charset="-122"/>
              </a:rPr>
              <a:t> 若页面较大：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每个进程页面数减少，页表长度减少，占用内存就较小。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页面换进换出速度将提高。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会增加页内碎片不利于提高内存利用率。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页面大小</a:t>
            </a:r>
            <a:r>
              <a:rPr lang="en-US" altLang="zh-CN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-----</a:t>
            </a:r>
            <a:r>
              <a:rPr lang="zh-CN" altLang="en-US" sz="1400" b="1" smtClean="0">
                <a:latin typeface="宋体" panose="02010600030101010101" pitchFamily="2" charset="-122"/>
              </a:rPr>
              <a:t>选择适中，通常为</a:t>
            </a:r>
            <a:r>
              <a:rPr lang="en-US" altLang="zh-CN" sz="1400" b="1" smtClean="0">
                <a:latin typeface="宋体" panose="02010600030101010101" pitchFamily="2" charset="-122"/>
              </a:rPr>
              <a:t>2</a:t>
            </a:r>
            <a:r>
              <a:rPr lang="zh-CN" altLang="en-US" sz="1400" b="1" smtClean="0">
                <a:latin typeface="宋体" panose="02010600030101010101" pitchFamily="2" charset="-122"/>
              </a:rPr>
              <a:t>的幂，一般在</a:t>
            </a:r>
            <a:r>
              <a:rPr lang="en-US" altLang="zh-CN" sz="1400" b="1" smtClean="0">
                <a:latin typeface="宋体" panose="02010600030101010101" pitchFamily="2" charset="-122"/>
              </a:rPr>
              <a:t>512B-8KB</a:t>
            </a:r>
            <a:r>
              <a:rPr lang="zh-CN" altLang="en-US" sz="1400" b="1" smtClean="0">
                <a:latin typeface="宋体" panose="02010600030101010101" pitchFamily="2" charset="-122"/>
              </a:rPr>
              <a:t>之间。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01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00847C-0BDD-4703-A104-B5D0FB4C7A22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8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74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D91D4C-ACC1-455A-8A41-535D26F0D91B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目的：为提高地址变换速度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相当于大家找东西首先找衣兜一样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基本的地址变换机构存在的问题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</a:rPr>
              <a:t>地址变换速度降低（因页表放于内存中，</a:t>
            </a: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访问一个字节的数据需两次访问内存）</a:t>
            </a:r>
          </a:p>
        </p:txBody>
      </p:sp>
    </p:spTree>
    <p:extLst>
      <p:ext uri="{BB962C8B-B14F-4D97-AF65-F5344CB8AC3E}">
        <p14:creationId xmlns:p14="http://schemas.microsoft.com/office/powerpoint/2010/main" val="234684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DCA386-D669-43D4-ADF2-65C914FABFA5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注意：不能直接按十进制数拼接。要按二进制位拼接</a:t>
            </a:r>
          </a:p>
        </p:txBody>
      </p:sp>
    </p:spTree>
    <p:extLst>
      <p:ext uri="{BB962C8B-B14F-4D97-AF65-F5344CB8AC3E}">
        <p14:creationId xmlns:p14="http://schemas.microsoft.com/office/powerpoint/2010/main" val="177621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3F92F5-6DCC-45D6-9CFD-C381E7320AE3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简单分页管理的缺点</a:t>
            </a:r>
          </a:p>
          <a:p>
            <a:pPr lvl="1" eaLnBrk="1" hangingPunct="1">
              <a:lnSpc>
                <a:spcPct val="95000"/>
              </a:lnSpc>
              <a:buFont typeface="Wingdings 2" panose="05020102010507070707" pitchFamily="18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作业的地址空间是一维线性的，破坏了程序内部天然的逻辑结构，造成共享、保护的困难。</a:t>
            </a:r>
          </a:p>
          <a:p>
            <a:pPr lvl="1" eaLnBrk="1" hangingPunct="1">
              <a:lnSpc>
                <a:spcPct val="95000"/>
              </a:lnSpc>
              <a:buFont typeface="Wingdings 2" panose="050201020105070707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主要是分页没有逻辑意义</a:t>
            </a:r>
          </a:p>
        </p:txBody>
      </p:sp>
    </p:spTree>
    <p:extLst>
      <p:ext uri="{BB962C8B-B14F-4D97-AF65-F5344CB8AC3E}">
        <p14:creationId xmlns:p14="http://schemas.microsoft.com/office/powerpoint/2010/main" val="130165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F18E4B-0B97-40C2-8B29-42806D0976FD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tx2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基本思想、页表、地址结构、地址变换机构、多级页表、页的共享与保护</a:t>
            </a:r>
          </a:p>
          <a:p>
            <a:pPr eaLnBrk="1" hangingPunct="1">
              <a:lnSpc>
                <a:spcPct val="140000"/>
              </a:lnSpc>
              <a:buClr>
                <a:schemeClr val="hlink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页面大小</a:t>
            </a:r>
            <a:r>
              <a:rPr lang="en-US" altLang="zh-CN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-----</a:t>
            </a:r>
            <a:r>
              <a:rPr lang="zh-CN" altLang="en-US" sz="1400" b="1" smtClean="0">
                <a:latin typeface="宋体" panose="02010600030101010101" pitchFamily="2" charset="-122"/>
              </a:rPr>
              <a:t>由地址结构（逻辑）决定       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宋体" panose="02010600030101010101" pitchFamily="2" charset="-122"/>
              </a:rPr>
              <a:t> 若页面较小：</a:t>
            </a:r>
          </a:p>
          <a:p>
            <a:pPr lvl="1" eaLnBrk="1" hangingPunct="1">
              <a:lnSpc>
                <a:spcPct val="15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减少页内碎片和内存碎片的总空间，有利于提高内存利用率。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每个进程页面数增多，从而使页表长增加，占用内存就较大。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页面换进换出速度将降低。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宋体" panose="02010600030101010101" pitchFamily="2" charset="-122"/>
              </a:rPr>
              <a:t> 若页面较大：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每个进程页面数减少，页表长度减少，占用内存就较小。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页面换进换出速度将提高。</a:t>
            </a:r>
          </a:p>
          <a:p>
            <a:pPr lvl="1"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会增加页内碎片不利于提高内存利用率。</a:t>
            </a:r>
          </a:p>
          <a:p>
            <a:pPr eaLnBrk="1" hangingPunct="1">
              <a:lnSpc>
                <a:spcPct val="140000"/>
              </a:lnSpc>
              <a:buClr>
                <a:srgbClr val="3333FF"/>
              </a:buClr>
              <a:buSzPct val="140000"/>
              <a:buFont typeface="Wingdings" panose="05000000000000000000" pitchFamily="2" charset="2"/>
              <a:buNone/>
            </a:pPr>
            <a:r>
              <a:rPr lang="zh-CN" altLang="en-US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页面大小</a:t>
            </a:r>
            <a:r>
              <a:rPr lang="en-US" altLang="zh-CN" sz="1400" b="1" smtClean="0">
                <a:latin typeface="幼圆" panose="02010509060101010101" pitchFamily="49" charset="-122"/>
                <a:ea typeface="幼圆" panose="02010509060101010101" pitchFamily="49" charset="-122"/>
              </a:rPr>
              <a:t>-----</a:t>
            </a:r>
            <a:r>
              <a:rPr lang="zh-CN" altLang="en-US" sz="1400" b="1" smtClean="0">
                <a:latin typeface="宋体" panose="02010600030101010101" pitchFamily="2" charset="-122"/>
              </a:rPr>
              <a:t>选择适中，通常为</a:t>
            </a:r>
            <a:r>
              <a:rPr lang="en-US" altLang="zh-CN" sz="1400" b="1" smtClean="0">
                <a:latin typeface="宋体" panose="02010600030101010101" pitchFamily="2" charset="-122"/>
              </a:rPr>
              <a:t>2</a:t>
            </a:r>
            <a:r>
              <a:rPr lang="zh-CN" altLang="en-US" sz="1400" b="1" smtClean="0">
                <a:latin typeface="宋体" panose="02010600030101010101" pitchFamily="2" charset="-122"/>
              </a:rPr>
              <a:t>的幂，一般在</a:t>
            </a:r>
            <a:r>
              <a:rPr lang="en-US" altLang="zh-CN" sz="1400" b="1" smtClean="0">
                <a:latin typeface="宋体" panose="02010600030101010101" pitchFamily="2" charset="-122"/>
              </a:rPr>
              <a:t>512B-8KB</a:t>
            </a:r>
            <a:r>
              <a:rPr lang="zh-CN" altLang="en-US" sz="1400" b="1" smtClean="0">
                <a:latin typeface="宋体" panose="02010600030101010101" pitchFamily="2" charset="-122"/>
              </a:rPr>
              <a:t>之间。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8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1FD9B1-6930-4E09-97A7-17DA38CBFD7C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各占几位取决于页的大小。</a:t>
            </a: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mtClean="0">
                <a:latin typeface="Times New Roman" panose="02020603050405020304" pitchFamily="18" charset="0"/>
              </a:rPr>
              <a:t>地址长为</a:t>
            </a:r>
            <a:r>
              <a:rPr lang="en-US" altLang="zh-CN" smtClean="0">
                <a:latin typeface="Times New Roman" panose="02020603050405020304" pitchFamily="18" charset="0"/>
              </a:rPr>
              <a:t>32</a:t>
            </a:r>
            <a:r>
              <a:rPr lang="zh-CN" altLang="en-US" smtClean="0">
                <a:latin typeface="Times New Roman" panose="02020603050405020304" pitchFamily="18" charset="0"/>
              </a:rPr>
              <a:t>位，其中</a:t>
            </a:r>
            <a:r>
              <a:rPr lang="en-US" altLang="zh-CN" smtClean="0">
                <a:latin typeface="Times New Roman" panose="02020603050405020304" pitchFamily="18" charset="0"/>
              </a:rPr>
              <a:t>0-11</a:t>
            </a:r>
            <a:r>
              <a:rPr lang="zh-CN" altLang="en-US" smtClean="0">
                <a:latin typeface="Times New Roman" panose="02020603050405020304" pitchFamily="18" charset="0"/>
              </a:rPr>
              <a:t>位为页内地址，即每页的大小为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12</a:t>
            </a:r>
            <a:r>
              <a:rPr lang="en-US" altLang="zh-CN" smtClean="0">
                <a:latin typeface="Times New Roman" panose="02020603050405020304" pitchFamily="18" charset="0"/>
              </a:rPr>
              <a:t>=4KB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12-31</a:t>
            </a:r>
            <a:r>
              <a:rPr lang="zh-CN" altLang="en-US" smtClean="0">
                <a:latin typeface="Times New Roman" panose="02020603050405020304" pitchFamily="18" charset="0"/>
              </a:rPr>
              <a:t>位为页号，地址空间最多允许有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20 </a:t>
            </a:r>
            <a:r>
              <a:rPr lang="en-US" altLang="zh-CN" smtClean="0">
                <a:latin typeface="Times New Roman" panose="02020603050405020304" pitchFamily="18" charset="0"/>
              </a:rPr>
              <a:t>=1M</a:t>
            </a:r>
            <a:r>
              <a:rPr lang="zh-CN" altLang="en-US" smtClean="0">
                <a:latin typeface="Times New Roman" panose="02020603050405020304" pitchFamily="18" charset="0"/>
              </a:rPr>
              <a:t>页。</a:t>
            </a: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mtClean="0">
                <a:latin typeface="Times New Roman" panose="02020603050405020304" pitchFamily="18" charset="0"/>
              </a:rPr>
              <a:t>物理地址：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    地址长为</a:t>
            </a:r>
            <a:r>
              <a:rPr lang="en-US" altLang="zh-CN" smtClean="0">
                <a:latin typeface="Times New Roman" panose="02020603050405020304" pitchFamily="18" charset="0"/>
              </a:rPr>
              <a:t>22</a:t>
            </a:r>
            <a:r>
              <a:rPr lang="zh-CN" altLang="en-US" smtClean="0">
                <a:latin typeface="Times New Roman" panose="02020603050405020304" pitchFamily="18" charset="0"/>
              </a:rPr>
              <a:t>位，其中</a:t>
            </a:r>
            <a:r>
              <a:rPr lang="en-US" altLang="zh-CN" smtClean="0">
                <a:latin typeface="Times New Roman" panose="02020603050405020304" pitchFamily="18" charset="0"/>
              </a:rPr>
              <a:t>0-11</a:t>
            </a:r>
            <a:r>
              <a:rPr lang="zh-CN" altLang="en-US" smtClean="0">
                <a:latin typeface="Times New Roman" panose="02020603050405020304" pitchFamily="18" charset="0"/>
              </a:rPr>
              <a:t>位为块内地址，即每块的大小为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12</a:t>
            </a:r>
            <a:r>
              <a:rPr lang="en-US" altLang="zh-CN" smtClean="0">
                <a:latin typeface="Times New Roman" panose="02020603050405020304" pitchFamily="18" charset="0"/>
              </a:rPr>
              <a:t>=4KB</a:t>
            </a:r>
            <a:r>
              <a:rPr lang="zh-CN" altLang="en-US" smtClean="0">
                <a:latin typeface="Times New Roman" panose="02020603050405020304" pitchFamily="18" charset="0"/>
              </a:rPr>
              <a:t>，与页相等，</a:t>
            </a:r>
            <a:r>
              <a:rPr lang="en-US" altLang="zh-CN" smtClean="0">
                <a:latin typeface="Times New Roman" panose="02020603050405020304" pitchFamily="18" charset="0"/>
              </a:rPr>
              <a:t>12-21</a:t>
            </a:r>
            <a:r>
              <a:rPr lang="zh-CN" altLang="en-US" smtClean="0">
                <a:latin typeface="Times New Roman" panose="02020603050405020304" pitchFamily="18" charset="0"/>
              </a:rPr>
              <a:t>位为块号，内存地址空间最多允许有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10 </a:t>
            </a:r>
            <a:r>
              <a:rPr lang="en-US" altLang="zh-CN" smtClean="0">
                <a:latin typeface="Times New Roman" panose="02020603050405020304" pitchFamily="18" charset="0"/>
              </a:rPr>
              <a:t>=1K</a:t>
            </a:r>
            <a:r>
              <a:rPr lang="zh-CN" altLang="en-US" smtClean="0">
                <a:latin typeface="Times New Roman" panose="02020603050405020304" pitchFamily="18" charset="0"/>
              </a:rPr>
              <a:t>块。 </a:t>
            </a:r>
          </a:p>
        </p:txBody>
      </p:sp>
    </p:spTree>
    <p:extLst>
      <p:ext uri="{BB962C8B-B14F-4D97-AF65-F5344CB8AC3E}">
        <p14:creationId xmlns:p14="http://schemas.microsoft.com/office/powerpoint/2010/main" val="215386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ABE576-1045-4109-AA4F-CFBDA5825DFD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逻辑地址是一维的。</a:t>
            </a:r>
          </a:p>
        </p:txBody>
      </p:sp>
    </p:spTree>
    <p:extLst>
      <p:ext uri="{BB962C8B-B14F-4D97-AF65-F5344CB8AC3E}">
        <p14:creationId xmlns:p14="http://schemas.microsoft.com/office/powerpoint/2010/main" val="288050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867A45-37F3-4B21-822A-6B1DA5131F2F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物理分段</a:t>
            </a:r>
          </a:p>
        </p:txBody>
      </p:sp>
    </p:spTree>
    <p:extLst>
      <p:ext uri="{BB962C8B-B14F-4D97-AF65-F5344CB8AC3E}">
        <p14:creationId xmlns:p14="http://schemas.microsoft.com/office/powerpoint/2010/main" val="184275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149C42-A02D-4657-9465-D639BB9C7CEA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 smtClean="0">
                <a:latin typeface="Times New Roman" panose="02020603050405020304" pitchFamily="18" charset="0"/>
              </a:rPr>
              <a:t>不再是静态或动态重定位</a:t>
            </a:r>
          </a:p>
          <a:p>
            <a:pPr eaLnBrk="1" hangingPunct="1"/>
            <a:r>
              <a:rPr lang="zh-CN" altLang="en-US" sz="1600" smtClean="0">
                <a:latin typeface="Times New Roman" panose="02020603050405020304" pitchFamily="18" charset="0"/>
              </a:rPr>
              <a:t>分基本的地址变换机构和具有快表的地址变换机构。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rgbClr val="0066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的硬件支持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先切</a:t>
            </a:r>
            <a:r>
              <a:rPr lang="en-US" altLang="zh-CN" smtClean="0">
                <a:latin typeface="Times New Roman" panose="02020603050405020304" pitchFamily="18" charset="0"/>
              </a:rPr>
              <a:t>[</a:t>
            </a:r>
            <a:r>
              <a:rPr lang="zh-CN" altLang="en-US" smtClean="0">
                <a:latin typeface="Times New Roman" panose="02020603050405020304" pitchFamily="18" charset="0"/>
              </a:rPr>
              <a:t>割再拼接。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为了能将用户地址空间中的逻辑地址变换为内存空间中的物理地址，在系统中必须设置地址变换机构。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地址变换借助页表来完成。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0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2C1048-7B92-4DFB-A1F4-21B822A6D14E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地址转换过程由</a:t>
            </a:r>
            <a:r>
              <a:rPr lang="en-US" altLang="zh-CN" dirty="0" smtClean="0">
                <a:latin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</a:rPr>
              <a:t>完成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逻辑地址</a:t>
            </a:r>
            <a:r>
              <a:rPr lang="en-US" altLang="zh-CN" dirty="0" smtClean="0">
                <a:latin typeface="Times New Roman" panose="02020603050405020304" pitchFamily="18" charset="0"/>
              </a:rPr>
              <a:t>1011</a:t>
            </a:r>
            <a:r>
              <a:rPr lang="zh-CN" altLang="en-US" dirty="0" smtClean="0">
                <a:latin typeface="Times New Roman" panose="02020603050405020304" pitchFamily="18" charset="0"/>
              </a:rPr>
              <a:t>二进制表示为</a:t>
            </a:r>
            <a:r>
              <a:rPr lang="en-US" altLang="zh-CN" dirty="0" smtClean="0">
                <a:latin typeface="Times New Roman" panose="02020603050405020304" pitchFamily="18" charset="0"/>
              </a:rPr>
              <a:t>00  1111110011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</a:rPr>
              <a:t>可知其页号为</a:t>
            </a:r>
            <a:r>
              <a:rPr lang="en-US" altLang="zh-CN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，查页表可知该页放在第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号物理块中，所以其物理地址的二进制</a:t>
            </a:r>
            <a:r>
              <a:rPr lang="zh-CN" altLang="en-US" smtClean="0">
                <a:latin typeface="Times New Roman" panose="02020603050405020304" pitchFamily="18" charset="0"/>
              </a:rPr>
              <a:t>表示为</a:t>
            </a:r>
            <a:r>
              <a:rPr lang="en-US" altLang="zh-CN" smtClean="0">
                <a:latin typeface="Times New Roman" panose="02020603050405020304" pitchFamily="18" charset="0"/>
              </a:rPr>
              <a:t>10  </a:t>
            </a:r>
            <a:r>
              <a:rPr lang="en-US" altLang="zh-CN" dirty="0" smtClean="0">
                <a:latin typeface="Times New Roman" panose="02020603050405020304" pitchFamily="18" charset="0"/>
              </a:rPr>
              <a:t>1111110011</a:t>
            </a:r>
            <a:r>
              <a:rPr lang="zh-CN" altLang="en-US" dirty="0" smtClean="0">
                <a:latin typeface="Times New Roman" panose="02020603050405020304" pitchFamily="18" charset="0"/>
              </a:rPr>
              <a:t>，所以逻辑地址</a:t>
            </a:r>
            <a:r>
              <a:rPr lang="en-US" altLang="zh-CN" dirty="0" smtClean="0">
                <a:latin typeface="Times New Roman" panose="02020603050405020304" pitchFamily="18" charset="0"/>
              </a:rPr>
              <a:t>1011</a:t>
            </a:r>
            <a:r>
              <a:rPr lang="zh-CN" altLang="en-US" dirty="0" smtClean="0">
                <a:latin typeface="Times New Roman" panose="02020603050405020304" pitchFamily="18" charset="0"/>
              </a:rPr>
              <a:t>对应的物理地址为</a:t>
            </a:r>
            <a:r>
              <a:rPr lang="en-US" altLang="zh-CN" dirty="0" smtClean="0">
                <a:latin typeface="Times New Roman" panose="02020603050405020304" pitchFamily="18" charset="0"/>
              </a:rPr>
              <a:t>3059</a:t>
            </a:r>
            <a:r>
              <a:rPr lang="zh-CN" altLang="en-US" dirty="0" smtClean="0">
                <a:latin typeface="Times New Roman" panose="02020603050405020304" pitchFamily="18" charset="0"/>
              </a:rPr>
              <a:t>。其地址转换图如后所示。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逻辑地址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5012</a:t>
            </a:r>
            <a:r>
              <a:rPr lang="zh-CN" altLang="en-US" dirty="0" smtClean="0">
                <a:latin typeface="Times New Roman" panose="02020603050405020304" pitchFamily="18" charset="0"/>
              </a:rPr>
              <a:t>的二进制表示为</a:t>
            </a:r>
            <a:r>
              <a:rPr lang="en-US" altLang="zh-CN" dirty="0" smtClean="0">
                <a:latin typeface="Times New Roman" panose="02020603050405020304" pitchFamily="18" charset="0"/>
              </a:rPr>
              <a:t>100 1110010100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可知该逻辑地址的页号为</a:t>
            </a: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，查页表知该页为不合法页，则产生</a:t>
            </a: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越界中断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81841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129C7C-892B-4432-B834-2A834B0A4CC1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页内偏移量不会越界，因为给出的是一维逻辑地址，其页号和页内地址是由系统计算出来的。</a:t>
            </a:r>
          </a:p>
        </p:txBody>
      </p:sp>
    </p:spTree>
    <p:extLst>
      <p:ext uri="{BB962C8B-B14F-4D97-AF65-F5344CB8AC3E}">
        <p14:creationId xmlns:p14="http://schemas.microsoft.com/office/powerpoint/2010/main" val="59364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F8223F-8808-4B3B-ADC9-9E9F0C7A1AE2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页大小为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的幂的原因是正好用满</a:t>
            </a:r>
            <a:r>
              <a:rPr lang="en-US" altLang="zh-CN" smtClean="0"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位进进制数</a:t>
            </a:r>
          </a:p>
        </p:txBody>
      </p:sp>
    </p:spTree>
    <p:extLst>
      <p:ext uri="{BB962C8B-B14F-4D97-AF65-F5344CB8AC3E}">
        <p14:creationId xmlns:p14="http://schemas.microsoft.com/office/powerpoint/2010/main" val="103971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3B9C2B-D33F-47AC-BDCD-1B6A2B7B0E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74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F7B51-78BC-4A01-BB78-0C4EDAB80F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1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8463" y="53975"/>
            <a:ext cx="2195512" cy="6300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53975"/>
            <a:ext cx="6434138" cy="6300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FDAB3-820C-4702-9472-3A9EE4CAC7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76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53975"/>
            <a:ext cx="7793037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1925" y="998538"/>
            <a:ext cx="4305300" cy="5356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998538"/>
            <a:ext cx="4305300" cy="5356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4CFF-FFB1-4475-B2B9-B38928D3DB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69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53975"/>
            <a:ext cx="7793037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1925" y="998538"/>
            <a:ext cx="4305300" cy="5356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9625" y="998538"/>
            <a:ext cx="4305300" cy="2601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9625" y="3752850"/>
            <a:ext cx="4305300" cy="2601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954E-5B69-4BB8-A00E-BF48532EE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8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8B294-F8D9-4FD6-B407-9EF5484FF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7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EF55B-D254-48FA-AD62-19D79540A9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6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998538"/>
            <a:ext cx="43053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998538"/>
            <a:ext cx="43053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E541-B5C5-4207-8582-8ED1DA9DEF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0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1D4D-B758-4202-815B-E6EDBFEB2B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4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7758A-3141-4006-A7DD-6C4AE33AD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8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5261A-18D5-415F-8D1A-D48116B244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DC4ED-156D-40BE-83E9-708755272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9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D191A-CAFC-43CE-8251-07E7CB5DB7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9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619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619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584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584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5111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539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844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3975"/>
            <a:ext cx="7793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998538"/>
            <a:ext cx="8763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AD088C49-750D-4726-A2AB-F28A7F011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ldLvl="0" autoUpdateAnimBg="0"/>
      <p:bldP spid="1034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2pPr>
      <a:lvl3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3pPr>
      <a:lvl4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4pPr>
      <a:lvl5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5pPr>
      <a:lvl6pPr marL="8001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6pPr>
      <a:lvl7pPr marL="12573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7pPr>
      <a:lvl8pPr marL="17145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8pPr>
      <a:lvl9pPr marL="21717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0000CC"/>
        </a:buClr>
        <a:buSzPct val="90000"/>
        <a:buFont typeface="Wingdings" pitchFamily="2" charset="2"/>
        <a:buChar char="v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tx1"/>
        </a:buClr>
        <a:buSzPct val="95000"/>
        <a:buFont typeface="Symbol" pitchFamily="18" charset="2"/>
        <a:buChar char="*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folHlink"/>
        </a:buClr>
        <a:buSzPct val="85000"/>
        <a:buChar char="•"/>
        <a:defRPr sz="32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Symbol" panose="05050102010706020507" pitchFamily="18" charset="2"/>
              <a:buChar char="*"/>
            </a:pPr>
            <a:r>
              <a:rPr lang="zh-CN" altLang="en-US" smtClean="0">
                <a:latin typeface="Times New Roman" panose="02020603050405020304" pitchFamily="18" charset="0"/>
              </a:rPr>
              <a:t>也称简单分页、非请求式分页或纯分页。</a:t>
            </a:r>
          </a:p>
          <a:p>
            <a:pPr marL="609600" indent="-609600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一、基本思想</a:t>
            </a:r>
          </a:p>
          <a:p>
            <a:pPr marL="1066800" lvl="1" indent="-609600" eaLnBrk="1" hangingPunct="1">
              <a:buClr>
                <a:srgbClr val="3333FF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mtClean="0">
                <a:latin typeface="Times New Roman" panose="02020603050405020304" pitchFamily="18" charset="0"/>
              </a:rPr>
              <a:t>将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内存</a:t>
            </a:r>
            <a:r>
              <a:rPr lang="zh-CN" altLang="en-US" smtClean="0">
                <a:latin typeface="Times New Roman" panose="02020603050405020304" pitchFamily="18" charset="0"/>
              </a:rPr>
              <a:t>空间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等分成存储块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物理块，称为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页框</a:t>
            </a:r>
            <a:r>
              <a:rPr lang="en-US" altLang="zh-CN" smtClean="0">
                <a:latin typeface="Times New Roman" panose="02020603050405020304" pitchFamily="18" charset="0"/>
              </a:rPr>
              <a:t>(frame</a:t>
            </a:r>
            <a:r>
              <a:rPr lang="zh-CN" altLang="en-US" smtClean="0">
                <a:latin typeface="Times New Roman" panose="02020603050405020304" pitchFamily="18" charset="0"/>
              </a:rPr>
              <a:t>，从</a:t>
            </a:r>
            <a:r>
              <a:rPr lang="en-US" altLang="zh-CN" smtClean="0">
                <a:latin typeface="Times New Roman" panose="02020603050405020304" pitchFamily="18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开始编号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 。注意：</a:t>
            </a:r>
            <a:r>
              <a:rPr lang="zh-CN" altLang="en-US" smtClean="0">
                <a:solidFill>
                  <a:srgbClr val="0000CC"/>
                </a:solidFill>
                <a:latin typeface="Times New Roman" panose="02020603050405020304" pitchFamily="18" charset="0"/>
              </a:rPr>
              <a:t>页框大小</a:t>
            </a:r>
            <a:r>
              <a:rPr lang="zh-CN" altLang="en-US" smtClean="0">
                <a:latin typeface="Times New Roman" panose="02020603050405020304" pitchFamily="18" charset="0"/>
              </a:rPr>
              <a:t>应适中，且应是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smtClean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，通常为</a:t>
            </a:r>
            <a:r>
              <a:rPr lang="en-US" altLang="zh-CN" smtClean="0">
                <a:latin typeface="Times New Roman" panose="02020603050405020304" pitchFamily="18" charset="0"/>
              </a:rPr>
              <a:t>512B--8KB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marL="1066800" lvl="1" indent="-609600" eaLnBrk="1" hangingPunct="1">
              <a:buClr>
                <a:srgbClr val="3333FF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smtClean="0">
                <a:latin typeface="Times New Roman" panose="02020603050405020304" pitchFamily="18" charset="0"/>
              </a:rPr>
              <a:t>将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用户程序</a:t>
            </a:r>
            <a:r>
              <a:rPr lang="zh-CN" altLang="en-US" smtClean="0">
                <a:latin typeface="Times New Roman" panose="02020603050405020304" pitchFamily="18" charset="0"/>
              </a:rPr>
              <a:t>按页框大小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等分成页</a:t>
            </a:r>
            <a:r>
              <a:rPr lang="zh-CN" altLang="en-US" smtClean="0">
                <a:latin typeface="Times New Roman" panose="02020603050405020304" pitchFamily="18" charset="0"/>
              </a:rPr>
              <a:t>或页面</a:t>
            </a:r>
            <a:r>
              <a:rPr lang="en-US" altLang="zh-CN" smtClean="0">
                <a:latin typeface="Times New Roman" panose="02020603050405020304" pitchFamily="18" charset="0"/>
              </a:rPr>
              <a:t>(page</a:t>
            </a:r>
            <a:r>
              <a:rPr lang="zh-CN" altLang="en-US" smtClean="0">
                <a:latin typeface="Times New Roman" panose="02020603050405020304" pitchFamily="18" charset="0"/>
              </a:rPr>
              <a:t>，从</a:t>
            </a:r>
            <a:r>
              <a:rPr lang="en-US" altLang="zh-CN" smtClean="0">
                <a:latin typeface="Times New Roman" panose="02020603050405020304" pitchFamily="18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开始编号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 。页内地址是相对于</a:t>
            </a:r>
            <a:r>
              <a:rPr lang="en-US" altLang="zh-CN" smtClean="0">
                <a:latin typeface="Times New Roman" panose="02020603050405020304" pitchFamily="18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的编址。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22263"/>
            <a:ext cx="7551738" cy="4508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  <a:endParaRPr lang="en-US" altLang="zh-CN" smtClean="0">
              <a:latin typeface="华文隶书" panose="0201080004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955675"/>
            <a:ext cx="8662987" cy="8524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四、地址变换</a:t>
            </a:r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逻辑地址</a:t>
            </a:r>
            <a:r>
              <a:rPr lang="zh-CN" altLang="en-US" smtClean="0">
                <a:solidFill>
                  <a:schemeClr val="hlink"/>
                </a:solidFill>
                <a:sym typeface="Wingdings" panose="05000000000000000000" pitchFamily="2" charset="2"/>
              </a:rPr>
              <a:t>→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物理地址</a:t>
            </a:r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endParaRPr lang="zh-CN" altLang="en-US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1925" y="2079625"/>
            <a:ext cx="8891588" cy="3819525"/>
            <a:chOff x="0" y="0"/>
            <a:chExt cx="3456" cy="1963"/>
          </a:xfrm>
        </p:grpSpPr>
        <p:grpSp>
          <p:nvGrpSpPr>
            <p:cNvPr id="123910" name="Group 5"/>
            <p:cNvGrpSpPr>
              <a:grpSpLocks/>
            </p:cNvGrpSpPr>
            <p:nvPr/>
          </p:nvGrpSpPr>
          <p:grpSpPr bwMode="auto">
            <a:xfrm>
              <a:off x="0" y="0"/>
              <a:ext cx="3456" cy="1963"/>
              <a:chOff x="0" y="0"/>
              <a:chExt cx="3456" cy="1963"/>
            </a:xfrm>
          </p:grpSpPr>
          <p:grpSp>
            <p:nvGrpSpPr>
              <p:cNvPr id="12391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56" cy="1963"/>
                <a:chOff x="0" y="0"/>
                <a:chExt cx="3456" cy="1963"/>
              </a:xfrm>
            </p:grpSpPr>
            <p:grpSp>
              <p:nvGrpSpPr>
                <p:cNvPr id="123918" name="Group 7"/>
                <p:cNvGrpSpPr>
                  <a:grpSpLocks/>
                </p:cNvGrpSpPr>
                <p:nvPr/>
              </p:nvGrpSpPr>
              <p:grpSpPr bwMode="auto">
                <a:xfrm>
                  <a:off x="0" y="288"/>
                  <a:ext cx="912" cy="192"/>
                  <a:chOff x="0" y="0"/>
                  <a:chExt cx="912" cy="192"/>
                </a:xfrm>
              </p:grpSpPr>
              <p:sp>
                <p:nvSpPr>
                  <p:cNvPr id="12394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115000"/>
                      </a:lnSpc>
                      <a:buClr>
                        <a:srgbClr val="0000CC"/>
                      </a:buClr>
                      <a:buSzPct val="90000"/>
                      <a:buFont typeface="Wingdings" panose="05000000000000000000" pitchFamily="2" charset="2"/>
                      <a:buChar char="v"/>
                      <a:defRPr sz="3200" b="1">
                        <a:solidFill>
                          <a:srgbClr val="0000CC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tx1"/>
                      </a:buClr>
                      <a:buSzPct val="95000"/>
                      <a:buFont typeface="Symbol" panose="05050102010706020507" pitchFamily="18" charset="2"/>
                      <a:buChar char="*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5000"/>
                      <a:buChar char="•"/>
                      <a:defRPr sz="3200" b="1">
                        <a:solidFill>
                          <a:srgbClr val="0000CC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r>
                      <a:rPr lang="zh-CN" altLang="en-US" sz="1800">
                        <a:solidFill>
                          <a:schemeClr val="tx1"/>
                        </a:solidFill>
                        <a:ea typeface="宋体" panose="02010600030101010101" pitchFamily="2" charset="-122"/>
                      </a:rPr>
                      <a:t>页表始址   页表长度</a:t>
                    </a:r>
                  </a:p>
                </p:txBody>
              </p:sp>
              <p:sp>
                <p:nvSpPr>
                  <p:cNvPr id="12394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919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768"/>
                  <a:ext cx="1104" cy="91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1</a:t>
                  </a:r>
                </a:p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B</a:t>
                  </a:r>
                </a:p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6" y="96"/>
                  <a:ext cx="720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页表寄存器</a:t>
                  </a:r>
                </a:p>
              </p:txBody>
            </p:sp>
            <p:sp>
              <p:nvSpPr>
                <p:cNvPr id="1239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08" y="768"/>
                  <a:ext cx="192" cy="8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0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1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2</a:t>
                  </a:r>
                </a:p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2392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60" y="576"/>
                  <a:ext cx="1152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页号              块号</a:t>
                  </a:r>
                </a:p>
              </p:txBody>
            </p:sp>
            <p:sp>
              <p:nvSpPr>
                <p:cNvPr id="1239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44" y="48"/>
                  <a:ext cx="62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逻辑地址</a:t>
                  </a:r>
                </a:p>
              </p:txBody>
            </p:sp>
            <p:grpSp>
              <p:nvGrpSpPr>
                <p:cNvPr id="123924" name="Group 15"/>
                <p:cNvGrpSpPr>
                  <a:grpSpLocks/>
                </p:cNvGrpSpPr>
                <p:nvPr/>
              </p:nvGrpSpPr>
              <p:grpSpPr bwMode="auto">
                <a:xfrm>
                  <a:off x="2496" y="288"/>
                  <a:ext cx="912" cy="192"/>
                  <a:chOff x="0" y="0"/>
                  <a:chExt cx="912" cy="192"/>
                </a:xfrm>
              </p:grpSpPr>
              <p:sp>
                <p:nvSpPr>
                  <p:cNvPr id="12394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115000"/>
                      </a:lnSpc>
                      <a:buClr>
                        <a:srgbClr val="0000CC"/>
                      </a:buClr>
                      <a:buSzPct val="90000"/>
                      <a:buFont typeface="Wingdings" panose="05000000000000000000" pitchFamily="2" charset="2"/>
                      <a:buChar char="v"/>
                      <a:defRPr sz="3200" b="1">
                        <a:solidFill>
                          <a:srgbClr val="0000CC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tx1"/>
                      </a:buClr>
                      <a:buSzPct val="95000"/>
                      <a:buFont typeface="Symbol" panose="05050102010706020507" pitchFamily="18" charset="2"/>
                      <a:buChar char="*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5000"/>
                      <a:buChar char="•"/>
                      <a:defRPr sz="3200" b="1">
                        <a:solidFill>
                          <a:srgbClr val="0000CC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r>
                      <a:rPr lang="zh-CN" altLang="en-US" sz="1800" dirty="0">
                        <a:ea typeface="宋体" panose="02010600030101010101" pitchFamily="2" charset="-122"/>
                      </a:rPr>
                      <a:t>页号</a:t>
                    </a:r>
                    <a:r>
                      <a:rPr lang="zh-CN" altLang="en-US" sz="18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rPr>
                      <a:t>     页内地址</a:t>
                    </a:r>
                  </a:p>
                </p:txBody>
              </p:sp>
              <p:sp>
                <p:nvSpPr>
                  <p:cNvPr id="12394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925" name="Oval 18"/>
                <p:cNvSpPr>
                  <a:spLocks noChangeArrowheads="1"/>
                </p:cNvSpPr>
                <p:nvPr/>
              </p:nvSpPr>
              <p:spPr bwMode="auto">
                <a:xfrm>
                  <a:off x="1632" y="336"/>
                  <a:ext cx="192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&gt;</a:t>
                  </a:r>
                </a:p>
              </p:txBody>
            </p:sp>
            <p:sp>
              <p:nvSpPr>
                <p:cNvPr id="1239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40" y="0"/>
                  <a:ext cx="624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>
                      <a:solidFill>
                        <a:schemeClr val="hlink"/>
                      </a:solidFill>
                      <a:ea typeface="宋体" panose="02010600030101010101" pitchFamily="2" charset="-122"/>
                    </a:rPr>
                    <a:t>越界中断</a:t>
                  </a:r>
                </a:p>
              </p:txBody>
            </p:sp>
            <p:sp>
              <p:nvSpPr>
                <p:cNvPr id="1239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536" y="1728"/>
                  <a:ext cx="672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页表</a:t>
                  </a:r>
                </a:p>
              </p:txBody>
            </p:sp>
            <p:grpSp>
              <p:nvGrpSpPr>
                <p:cNvPr id="123928" name="Group 21"/>
                <p:cNvGrpSpPr>
                  <a:grpSpLocks/>
                </p:cNvGrpSpPr>
                <p:nvPr/>
              </p:nvGrpSpPr>
              <p:grpSpPr bwMode="auto">
                <a:xfrm>
                  <a:off x="2544" y="1344"/>
                  <a:ext cx="912" cy="192"/>
                  <a:chOff x="0" y="0"/>
                  <a:chExt cx="912" cy="192"/>
                </a:xfrm>
              </p:grpSpPr>
              <p:sp>
                <p:nvSpPr>
                  <p:cNvPr id="12394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115000"/>
                      </a:lnSpc>
                      <a:buClr>
                        <a:srgbClr val="0000CC"/>
                      </a:buClr>
                      <a:buSzPct val="90000"/>
                      <a:buFont typeface="Wingdings" panose="05000000000000000000" pitchFamily="2" charset="2"/>
                      <a:buChar char="v"/>
                      <a:defRPr sz="3200" b="1">
                        <a:solidFill>
                          <a:srgbClr val="0000CC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lnSpc>
                        <a:spcPct val="115000"/>
                      </a:lnSpc>
                      <a:buClr>
                        <a:schemeClr val="tx1"/>
                      </a:buClr>
                      <a:buSzPct val="95000"/>
                      <a:buFont typeface="Symbol" panose="05050102010706020507" pitchFamily="18" charset="2"/>
                      <a:buChar char="*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>
                      <a:lnSpc>
                        <a:spcPct val="115000"/>
                      </a:lnSpc>
                      <a:buClr>
                        <a:schemeClr val="folHlink"/>
                      </a:buClr>
                      <a:buSzPct val="85000"/>
                      <a:buChar char="•"/>
                      <a:defRPr sz="3200" b="1">
                        <a:solidFill>
                          <a:srgbClr val="0000CC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>
                      <a:lnSpc>
                        <a:spcPct val="115000"/>
                      </a:lnSpc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>
                      <a:lnSpc>
                        <a:spcPct val="115000"/>
                      </a:lnSpc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15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r>
                      <a:rPr lang="zh-CN" altLang="en-US" sz="1800" dirty="0">
                        <a:ea typeface="宋体" panose="02010600030101010101" pitchFamily="2" charset="-122"/>
                      </a:rPr>
                      <a:t>块号</a:t>
                    </a:r>
                    <a:r>
                      <a:rPr lang="zh-CN" altLang="en-US" sz="1800" dirty="0">
                        <a:solidFill>
                          <a:schemeClr val="tx1"/>
                        </a:solidFill>
                        <a:ea typeface="宋体" panose="02010600030101010101" pitchFamily="2" charset="-122"/>
                      </a:rPr>
                      <a:t>      块内地址</a:t>
                    </a:r>
                  </a:p>
                </p:txBody>
              </p:sp>
              <p:sp>
                <p:nvSpPr>
                  <p:cNvPr id="12394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392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40" y="1535"/>
                  <a:ext cx="624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物理地址</a:t>
                  </a:r>
                </a:p>
              </p:txBody>
            </p:sp>
            <p:sp>
              <p:nvSpPr>
                <p:cNvPr id="123930" name="Oval 25"/>
                <p:cNvSpPr>
                  <a:spLocks noChangeArrowheads="1"/>
                </p:cNvSpPr>
                <p:nvPr/>
              </p:nvSpPr>
              <p:spPr bwMode="auto">
                <a:xfrm>
                  <a:off x="96" y="672"/>
                  <a:ext cx="192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123931" name="Line 26"/>
                <p:cNvSpPr>
                  <a:spLocks noChangeShapeType="1"/>
                </p:cNvSpPr>
                <p:nvPr/>
              </p:nvSpPr>
              <p:spPr bwMode="auto">
                <a:xfrm>
                  <a:off x="192" y="48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2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4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92" y="576"/>
                  <a:ext cx="2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28" y="43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5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728" y="1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6" name="Line 31"/>
                <p:cNvSpPr>
                  <a:spLocks noChangeShapeType="1"/>
                </p:cNvSpPr>
                <p:nvPr/>
              </p:nvSpPr>
              <p:spPr bwMode="auto">
                <a:xfrm>
                  <a:off x="192" y="768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7" name="Line 32"/>
                <p:cNvSpPr>
                  <a:spLocks noChangeShapeType="1"/>
                </p:cNvSpPr>
                <p:nvPr/>
              </p:nvSpPr>
              <p:spPr bwMode="auto">
                <a:xfrm>
                  <a:off x="192" y="1440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8" name="Line 33"/>
                <p:cNvSpPr>
                  <a:spLocks noChangeShapeType="1"/>
                </p:cNvSpPr>
                <p:nvPr/>
              </p:nvSpPr>
              <p:spPr bwMode="auto">
                <a:xfrm>
                  <a:off x="2352" y="144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39" name="Line 34"/>
                <p:cNvSpPr>
                  <a:spLocks noChangeShapeType="1"/>
                </p:cNvSpPr>
                <p:nvPr/>
              </p:nvSpPr>
              <p:spPr bwMode="auto">
                <a:xfrm>
                  <a:off x="3120" y="480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13" name="Group 35"/>
              <p:cNvGrpSpPr>
                <a:grpSpLocks/>
              </p:cNvGrpSpPr>
              <p:nvPr/>
            </p:nvGrpSpPr>
            <p:grpSpPr bwMode="auto">
              <a:xfrm>
                <a:off x="1248" y="960"/>
                <a:ext cx="1104" cy="576"/>
                <a:chOff x="0" y="0"/>
                <a:chExt cx="1104" cy="576"/>
              </a:xfrm>
            </p:grpSpPr>
            <p:sp>
              <p:nvSpPr>
                <p:cNvPr id="123914" name="Line 3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15" name="Line 37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16" name="Line 38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17" name="Line 39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911" name="Line 40"/>
            <p:cNvSpPr>
              <a:spLocks noChangeShapeType="1"/>
            </p:cNvSpPr>
            <p:nvPr/>
          </p:nvSpPr>
          <p:spPr bwMode="auto">
            <a:xfrm>
              <a:off x="912" y="3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529" name="Rectangle 41"/>
          <p:cNvSpPr>
            <a:spLocks noChangeArrowheads="1"/>
          </p:cNvSpPr>
          <p:nvPr/>
        </p:nvSpPr>
        <p:spPr bwMode="auto">
          <a:xfrm>
            <a:off x="2889250" y="5784850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/>
              <a:t>基本地址变换机构示意图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3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  <p:bldP spid="635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7793038" cy="6175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3" y="990600"/>
            <a:ext cx="8001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四、地址变换</a:t>
            </a:r>
          </a:p>
          <a:p>
            <a:pPr eaLnBrk="1" hangingPunct="1"/>
            <a:r>
              <a:rPr lang="zh-CN" altLang="en-US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在一分页存储管理系统中，某作业的页表如表所示，已知页面大小为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1024B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，试将十进制逻辑地址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1011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2148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5012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转换为相应的物理地址。画出其地址转换图。</a:t>
            </a:r>
          </a:p>
          <a:p>
            <a:pPr eaLnBrk="1" hangingPunct="1"/>
            <a:r>
              <a:rPr lang="zh-CN" altLang="en-US" sz="3000" dirty="0" smtClean="0">
                <a:latin typeface="Times New Roman" panose="02020603050405020304" pitchFamily="18" charset="0"/>
              </a:rPr>
              <a:t>解法一：适用于十进制给出逻辑地址时</a:t>
            </a:r>
          </a:p>
          <a:p>
            <a:pPr eaLnBrk="1" hangingPunct="1"/>
            <a:r>
              <a:rPr lang="zh-CN" altLang="en-US" sz="3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解法二：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适用于二进制给出逻辑地址时</a:t>
            </a:r>
          </a:p>
          <a:p>
            <a:pPr eaLnBrk="1" hangingPunct="1"/>
            <a:r>
              <a:rPr lang="zh-CN" altLang="en-US" sz="3000" dirty="0" smtClean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逻辑地址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1011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对应的物理地址为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3059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。其地址转换图如后所示。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逻辑地址</a:t>
            </a:r>
            <a:r>
              <a:rPr lang="en-US" altLang="zh-CN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5012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产生</a:t>
            </a:r>
            <a:r>
              <a:rPr lang="zh-CN" altLang="en-US" sz="300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越界中断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4555" name="Group 43"/>
          <p:cNvGraphicFramePr>
            <a:graphicFrameLocks noGrp="1"/>
          </p:cNvGraphicFramePr>
          <p:nvPr/>
        </p:nvGraphicFramePr>
        <p:xfrm>
          <a:off x="7947025" y="998538"/>
          <a:ext cx="990600" cy="3402012"/>
        </p:xfrm>
        <a:graphic>
          <a:graphicData uri="http://schemas.openxmlformats.org/drawingml/2006/table">
            <a:tbl>
              <a:tblPr/>
              <a:tblGrid>
                <a:gridCol w="527050"/>
                <a:gridCol w="463550"/>
              </a:tblGrid>
              <a:tr h="107303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页号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块号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31800" y="5273675"/>
            <a:ext cx="421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地址变换过程示意图</a:t>
            </a:r>
          </a:p>
        </p:txBody>
      </p:sp>
      <p:sp>
        <p:nvSpPr>
          <p:cNvPr id="128003" name="Oval 3"/>
          <p:cNvSpPr>
            <a:spLocks noChangeArrowheads="1"/>
          </p:cNvSpPr>
          <p:nvPr/>
        </p:nvSpPr>
        <p:spPr bwMode="auto">
          <a:xfrm>
            <a:off x="1441450" y="2824163"/>
            <a:ext cx="86995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+</a:t>
            </a: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4989513" y="1974850"/>
            <a:ext cx="723900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&lt;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827338" y="1854200"/>
            <a:ext cx="1438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页表长度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152525" y="1854200"/>
            <a:ext cx="16748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页表基址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1152525" y="1909763"/>
            <a:ext cx="3113088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152525" y="2300288"/>
            <a:ext cx="3113088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1152525" y="1909763"/>
            <a:ext cx="1588" cy="390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2827338" y="1909763"/>
            <a:ext cx="1587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4265613" y="1909763"/>
            <a:ext cx="1587" cy="390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7256463" y="1898650"/>
            <a:ext cx="1028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1011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6437313" y="1854200"/>
            <a:ext cx="1203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6437313" y="1909763"/>
            <a:ext cx="1893887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6437313" y="2300288"/>
            <a:ext cx="1893887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6437313" y="1909763"/>
            <a:ext cx="1587" cy="390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>
            <a:off x="7256463" y="1909763"/>
            <a:ext cx="1587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8329613" y="1909763"/>
            <a:ext cx="1587" cy="390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6870700" y="2301875"/>
            <a:ext cx="158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 flipH="1">
            <a:off x="2382838" y="3019425"/>
            <a:ext cx="44878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1876425" y="2301875"/>
            <a:ext cx="1588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2" name="Line 22"/>
          <p:cNvSpPr>
            <a:spLocks noChangeShapeType="1"/>
          </p:cNvSpPr>
          <p:nvPr/>
        </p:nvSpPr>
        <p:spPr bwMode="auto">
          <a:xfrm>
            <a:off x="1838325" y="3792538"/>
            <a:ext cx="2133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 flipV="1">
            <a:off x="5351463" y="2366963"/>
            <a:ext cx="1587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>
            <a:off x="4265613" y="2170113"/>
            <a:ext cx="7239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5" name="Line 25"/>
          <p:cNvSpPr>
            <a:spLocks noChangeShapeType="1"/>
          </p:cNvSpPr>
          <p:nvPr/>
        </p:nvSpPr>
        <p:spPr bwMode="auto">
          <a:xfrm flipV="1">
            <a:off x="5351463" y="1452563"/>
            <a:ext cx="1587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5495925" y="3716338"/>
            <a:ext cx="11572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1736725" y="1449388"/>
            <a:ext cx="224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页表寄存器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5856288" y="1430338"/>
            <a:ext cx="305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逻辑地址</a:t>
            </a:r>
            <a:r>
              <a:rPr lang="en-US" altLang="zh-CN" sz="2400">
                <a:latin typeface="Times New Roman" panose="02020603050405020304" pitchFamily="18" charset="0"/>
              </a:rPr>
              <a:t>1011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(03F3H)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5741988" y="4006850"/>
            <a:ext cx="317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物理地址</a:t>
            </a:r>
            <a:r>
              <a:rPr lang="en-US" altLang="zh-CN" sz="2400">
                <a:latin typeface="Times New Roman" panose="02020603050405020304" pitchFamily="18" charset="0"/>
              </a:rPr>
              <a:t>3059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(0BF3H)</a:t>
            </a: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4337050" y="1042988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越界中断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3065463" y="2640013"/>
            <a:ext cx="1633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6600"/>
                </a:solidFill>
                <a:latin typeface="Times New Roman" panose="02020603050405020304" pitchFamily="18" charset="0"/>
              </a:rPr>
              <a:t>页合法</a:t>
            </a:r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>
            <a:off x="1838325" y="3259138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5617" name="Group 81"/>
          <p:cNvGraphicFramePr>
            <a:graphicFrameLocks noGrp="1"/>
          </p:cNvGraphicFramePr>
          <p:nvPr/>
        </p:nvGraphicFramePr>
        <p:xfrm>
          <a:off x="3971925" y="3114675"/>
          <a:ext cx="1524000" cy="3017840"/>
        </p:xfrm>
        <a:graphic>
          <a:graphicData uri="http://schemas.openxmlformats.org/drawingml/2006/table">
            <a:tbl>
              <a:tblPr/>
              <a:tblGrid>
                <a:gridCol w="758825"/>
                <a:gridCol w="765175"/>
              </a:tblGrid>
              <a:tr h="94498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页号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块号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618" name="Group 82"/>
          <p:cNvGraphicFramePr>
            <a:graphicFrameLocks noGrp="1"/>
          </p:cNvGraphicFramePr>
          <p:nvPr/>
        </p:nvGraphicFramePr>
        <p:xfrm>
          <a:off x="6715125" y="3429000"/>
          <a:ext cx="1481138" cy="582613"/>
        </p:xfrm>
        <a:graphic>
          <a:graphicData uri="http://schemas.openxmlformats.org/drawingml/2006/table">
            <a:tbl>
              <a:tblPr/>
              <a:tblGrid>
                <a:gridCol w="647700"/>
                <a:gridCol w="833438"/>
              </a:tblGrid>
              <a:tr h="582613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61" name="Line 61"/>
          <p:cNvSpPr>
            <a:spLocks noChangeShapeType="1"/>
          </p:cNvSpPr>
          <p:nvPr/>
        </p:nvSpPr>
        <p:spPr bwMode="auto">
          <a:xfrm>
            <a:off x="7629525" y="2268538"/>
            <a:ext cx="1588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62" name="Rectangle 62"/>
          <p:cNvSpPr>
            <a:spLocks noChangeArrowheads="1"/>
          </p:cNvSpPr>
          <p:nvPr/>
        </p:nvSpPr>
        <p:spPr bwMode="auto">
          <a:xfrm>
            <a:off x="1143000" y="188913"/>
            <a:ext cx="779303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华文隶书" panose="02010800040101010101" pitchFamily="2" charset="-122"/>
                <a:sym typeface="Arial" panose="020B0604020202020204" pitchFamily="34" charset="0"/>
              </a:rPr>
              <a:t>4.3  </a:t>
            </a:r>
            <a:r>
              <a:rPr lang="zh-CN" altLang="en-US">
                <a:solidFill>
                  <a:schemeClr val="hlink"/>
                </a:solidFill>
                <a:latin typeface="华文隶书" panose="02010800040101010101" pitchFamily="2" charset="-122"/>
                <a:sym typeface="Arial" panose="020B0604020202020204" pitchFamily="34" charset="0"/>
              </a:rPr>
              <a:t>基本分页存储管理方式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8063" name="Rectangle 78"/>
          <p:cNvSpPr>
            <a:spLocks noChangeArrowheads="1"/>
          </p:cNvSpPr>
          <p:nvPr/>
        </p:nvSpPr>
        <p:spPr bwMode="auto">
          <a:xfrm>
            <a:off x="184150" y="9144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四、地址变换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四、地址变换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mtClean="0"/>
              <a:t>软件设计师试题：设有</a:t>
            </a:r>
            <a:r>
              <a:rPr lang="en-US" altLang="zh-CN" b="0" smtClean="0"/>
              <a:t>8</a:t>
            </a:r>
            <a:r>
              <a:rPr lang="zh-CN" altLang="en-US" smtClean="0"/>
              <a:t>页逻辑地址空间，每页有</a:t>
            </a:r>
            <a:r>
              <a:rPr lang="en-US" altLang="zh-CN" b="0" smtClean="0"/>
              <a:t>1024</a:t>
            </a:r>
            <a:r>
              <a:rPr lang="zh-CN" altLang="en-US" smtClean="0"/>
              <a:t>字节，它们被映射到</a:t>
            </a:r>
            <a:r>
              <a:rPr lang="en-US" altLang="zh-CN" b="0" smtClean="0"/>
              <a:t>32</a:t>
            </a:r>
            <a:r>
              <a:rPr lang="zh-CN" altLang="en-US" smtClean="0"/>
              <a:t>块的物理存取区中，试问：</a:t>
            </a:r>
            <a:br>
              <a:rPr lang="zh-CN" altLang="en-US" smtClean="0"/>
            </a:br>
            <a:r>
              <a:rPr lang="en-US" altLang="zh-CN" smtClean="0"/>
              <a:t>1</a:t>
            </a:r>
            <a:r>
              <a:rPr lang="zh-CN" altLang="en-US" smtClean="0"/>
              <a:t>）逻辑地址应占多少位？</a:t>
            </a:r>
            <a:br>
              <a:rPr lang="zh-CN" altLang="en-US" smtClean="0"/>
            </a:br>
            <a:r>
              <a:rPr lang="en-US" altLang="zh-CN" smtClean="0"/>
              <a:t>2</a:t>
            </a:r>
            <a:r>
              <a:rPr lang="zh-CN" altLang="en-US" smtClean="0"/>
              <a:t>）物理地址应占多少位？</a:t>
            </a:r>
          </a:p>
          <a:p>
            <a:pPr lvl="1" eaLnBrk="1" hangingPunct="1">
              <a:lnSpc>
                <a:spcPct val="105000"/>
              </a:lnSpc>
              <a:buFont typeface="Symbol" pitchFamily="18" charset="2"/>
              <a:buNone/>
            </a:pPr>
            <a:r>
              <a:rPr lang="zh-CN" altLang="en-US" smtClean="0"/>
              <a:t> 	</a:t>
            </a:r>
            <a:r>
              <a:rPr lang="en-US" altLang="zh-CN" smtClean="0"/>
              <a:t>3</a:t>
            </a:r>
            <a:r>
              <a:rPr lang="zh-CN" altLang="en-US" smtClean="0"/>
              <a:t>）逻辑地址</a:t>
            </a:r>
            <a:r>
              <a:rPr lang="en-US" altLang="zh-CN" b="0" smtClean="0"/>
              <a:t>2435</a:t>
            </a:r>
            <a:r>
              <a:rPr lang="zh-CN" altLang="en-US" smtClean="0"/>
              <a:t>对应的物理地址是多少？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mtClean="0"/>
              <a:t>答：</a:t>
            </a:r>
            <a:r>
              <a:rPr lang="en-US" altLang="zh-CN" smtClean="0"/>
              <a:t>1</a:t>
            </a:r>
            <a:r>
              <a:rPr lang="zh-CN" altLang="en-US" smtClean="0"/>
              <a:t>）逻辑地址占</a:t>
            </a:r>
            <a:r>
              <a:rPr lang="en-US" altLang="zh-CN" b="0" smtClean="0"/>
              <a:t>log</a:t>
            </a:r>
            <a:r>
              <a:rPr lang="en-US" altLang="zh-CN" b="0" baseline="-25000" smtClean="0"/>
              <a:t>2</a:t>
            </a:r>
            <a:r>
              <a:rPr lang="en-US" altLang="zh-CN" b="0" smtClean="0"/>
              <a:t>(1024*8)=13</a:t>
            </a:r>
            <a:r>
              <a:rPr lang="zh-CN" altLang="en-US" smtClean="0"/>
              <a:t>位 </a:t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/>
              <a:t>2</a:t>
            </a:r>
            <a:r>
              <a:rPr lang="zh-CN" altLang="en-US" smtClean="0"/>
              <a:t>）物理地址占</a:t>
            </a:r>
            <a:r>
              <a:rPr lang="en-US" altLang="zh-CN" b="0" smtClean="0"/>
              <a:t>log</a:t>
            </a:r>
            <a:r>
              <a:rPr lang="en-US" altLang="zh-CN" b="0" baseline="-25000" smtClean="0"/>
              <a:t>2</a:t>
            </a:r>
            <a:r>
              <a:rPr lang="en-US" altLang="zh-CN" b="0" smtClean="0"/>
              <a:t>(1024*32)=15</a:t>
            </a:r>
            <a:r>
              <a:rPr lang="zh-CN" altLang="en-US" smtClean="0"/>
              <a:t>位</a:t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/>
              <a:t>3</a:t>
            </a:r>
            <a:r>
              <a:rPr lang="zh-CN" altLang="en-US" smtClean="0"/>
              <a:t>）缺页表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  <a:endParaRPr lang="zh-CN" altLang="en-US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smtClean="0"/>
              <a:t>中科院考研试题：</a:t>
            </a:r>
            <a:r>
              <a:rPr lang="zh-CN" altLang="en-US" sz="3000" smtClean="0"/>
              <a:t>设正在处理器上执行的一个进程的页表如下，表中的虚页号和物理块号是十进制数，起始页号（块号）均为</a:t>
            </a:r>
            <a:r>
              <a:rPr lang="en-US" altLang="zh-CN" sz="3000" smtClean="0"/>
              <a:t>0</a:t>
            </a:r>
            <a:r>
              <a:rPr lang="zh-CN" altLang="en-US" sz="3000" smtClean="0"/>
              <a:t>，所有的地址均是存储器字节地址，页的大小为</a:t>
            </a:r>
            <a:r>
              <a:rPr lang="en-US" altLang="zh-CN" sz="3000" smtClean="0"/>
              <a:t>1024B</a:t>
            </a:r>
            <a:r>
              <a:rPr lang="zh-CN" altLang="en-US" sz="3000" smtClean="0"/>
              <a:t>。请问：虚地址</a:t>
            </a:r>
            <a:r>
              <a:rPr lang="en-US" altLang="zh-CN" sz="3000" smtClean="0"/>
              <a:t>5499</a:t>
            </a:r>
            <a:r>
              <a:rPr lang="zh-CN" altLang="en-US" sz="3000" smtClean="0"/>
              <a:t>，</a:t>
            </a:r>
            <a:r>
              <a:rPr lang="en-US" altLang="zh-CN" sz="3000" smtClean="0"/>
              <a:t>6281</a:t>
            </a:r>
            <a:r>
              <a:rPr lang="zh-CN" altLang="en-US" sz="3000" smtClean="0"/>
              <a:t>分别对应于什么物理地址？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36485"/>
              </p:ext>
            </p:extLst>
          </p:nvPr>
        </p:nvGraphicFramePr>
        <p:xfrm>
          <a:off x="611736" y="3609012"/>
          <a:ext cx="7965530" cy="25603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93106"/>
                <a:gridCol w="1593106"/>
                <a:gridCol w="1593106"/>
                <a:gridCol w="1593106"/>
                <a:gridCol w="1593106"/>
              </a:tblGrid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虚页号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状态位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访问位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修改位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物理块号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</a:tr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</a:tr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</a:tr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5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中科院考研试题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mtClean="0"/>
              <a:t>解答：方法一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mtClean="0"/>
              <a:t>5499 = 1024 * 5 + 379</a:t>
            </a:r>
            <a:r>
              <a:rPr lang="zh-CN" altLang="en-US" smtClean="0"/>
              <a:t>，故虚地址</a:t>
            </a:r>
            <a:r>
              <a:rPr lang="en-US" altLang="zh-CN" smtClean="0"/>
              <a:t>5499</a:t>
            </a:r>
            <a:r>
              <a:rPr lang="zh-CN" altLang="en-US" smtClean="0"/>
              <a:t>所对应的虚页号为</a:t>
            </a:r>
            <a:r>
              <a:rPr lang="en-US" altLang="zh-CN" smtClean="0"/>
              <a:t>5</a:t>
            </a:r>
            <a:r>
              <a:rPr lang="zh-CN" altLang="en-US" smtClean="0"/>
              <a:t>，页内地址为</a:t>
            </a:r>
            <a:r>
              <a:rPr lang="en-US" altLang="zh-CN" smtClean="0"/>
              <a:t>379</a:t>
            </a:r>
            <a:r>
              <a:rPr lang="zh-CN" altLang="en-US" smtClean="0"/>
              <a:t>。由题中附表知虚页号</a:t>
            </a:r>
            <a:r>
              <a:rPr lang="en-US" altLang="zh-CN" smtClean="0"/>
              <a:t>5</a:t>
            </a:r>
            <a:r>
              <a:rPr lang="zh-CN" altLang="en-US" smtClean="0"/>
              <a:t>对应的物理块号为</a:t>
            </a:r>
            <a:r>
              <a:rPr lang="en-US" altLang="zh-CN" smtClean="0"/>
              <a:t>0</a:t>
            </a:r>
            <a:r>
              <a:rPr lang="zh-CN" altLang="en-US" smtClean="0"/>
              <a:t>，所以虚地址</a:t>
            </a:r>
            <a:r>
              <a:rPr lang="en-US" altLang="zh-CN" smtClean="0"/>
              <a:t>5499</a:t>
            </a:r>
            <a:r>
              <a:rPr lang="zh-CN" altLang="en-US" smtClean="0"/>
              <a:t>所对应的物理地址为</a:t>
            </a:r>
            <a:r>
              <a:rPr lang="en-US" altLang="zh-CN" smtClean="0"/>
              <a:t>379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mtClean="0"/>
              <a:t>6281 = 1024 * 6 + 137</a:t>
            </a:r>
            <a:r>
              <a:rPr lang="zh-CN" altLang="en-US" smtClean="0"/>
              <a:t>，故虚地址</a:t>
            </a:r>
            <a:r>
              <a:rPr lang="en-US" altLang="zh-CN" smtClean="0"/>
              <a:t>6281</a:t>
            </a:r>
            <a:r>
              <a:rPr lang="zh-CN" altLang="en-US" smtClean="0"/>
              <a:t>所对应的虚页号为</a:t>
            </a:r>
            <a:r>
              <a:rPr lang="en-US" altLang="zh-CN" smtClean="0"/>
              <a:t>6</a:t>
            </a:r>
            <a:r>
              <a:rPr lang="zh-CN" altLang="en-US" smtClean="0"/>
              <a:t>，页内地址为</a:t>
            </a:r>
            <a:r>
              <a:rPr lang="en-US" altLang="zh-CN" smtClean="0"/>
              <a:t>137</a:t>
            </a:r>
            <a:r>
              <a:rPr lang="zh-CN" altLang="en-US" smtClean="0"/>
              <a:t>。由题中附表知虚页号</a:t>
            </a:r>
            <a:r>
              <a:rPr lang="en-US" altLang="zh-CN" smtClean="0"/>
              <a:t>6</a:t>
            </a:r>
            <a:r>
              <a:rPr lang="zh-CN" altLang="en-US" smtClean="0"/>
              <a:t>不存在，所以发生越界中断。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mtClean="0">
                <a:solidFill>
                  <a:srgbClr val="800000"/>
                </a:solidFill>
              </a:rPr>
              <a:t>注意：地址切割和拼接的方法！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998538"/>
            <a:ext cx="4500563" cy="535622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基本地址变换</a:t>
            </a:r>
          </a:p>
          <a:p>
            <a:pPr marL="609600" indent="-609600" eaLnBrk="1" hangingPunct="1">
              <a:lnSpc>
                <a:spcPct val="110000"/>
              </a:lnSpc>
              <a:buClr>
                <a:srgbClr val="FF0000"/>
              </a:buClr>
              <a:buFont typeface="Symbol" panose="05050102010706020507" pitchFamily="18" charset="2"/>
              <a:buChar char="*"/>
            </a:pPr>
            <a:r>
              <a:rPr lang="zh-CN" altLang="en-US" smtClean="0">
                <a:latin typeface="Times New Roman" panose="02020603050405020304" pitchFamily="18" charset="0"/>
              </a:rPr>
              <a:t>访问一个字节的数据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指令需访问内存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次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页表一次，数据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指令一次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，故内存访问速度降低。</a:t>
            </a:r>
          </a:p>
        </p:txBody>
      </p:sp>
      <p:graphicFrame>
        <p:nvGraphicFramePr>
          <p:cNvPr id="287748" name="Group 4"/>
          <p:cNvGraphicFramePr>
            <a:graphicFrameLocks noGrp="1"/>
          </p:cNvGraphicFramePr>
          <p:nvPr/>
        </p:nvGraphicFramePr>
        <p:xfrm>
          <a:off x="6413500" y="1692275"/>
          <a:ext cx="914400" cy="2328864"/>
        </p:xfrm>
        <a:graphic>
          <a:graphicData uri="http://schemas.openxmlformats.org/drawingml/2006/table">
            <a:tbl>
              <a:tblPr/>
              <a:tblGrid>
                <a:gridCol w="452438"/>
                <a:gridCol w="461962"/>
              </a:tblGrid>
              <a:tr h="58221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1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1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1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765" name="Text Box 21"/>
          <p:cNvSpPr txBox="1">
            <a:spLocks noChangeArrowheads="1"/>
          </p:cNvSpPr>
          <p:nvPr/>
        </p:nvSpPr>
        <p:spPr bwMode="auto">
          <a:xfrm>
            <a:off x="6056313" y="1216025"/>
            <a:ext cx="19351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页号  块号    </a:t>
            </a:r>
          </a:p>
        </p:txBody>
      </p:sp>
      <p:graphicFrame>
        <p:nvGraphicFramePr>
          <p:cNvPr id="287766" name="Group 22"/>
          <p:cNvGraphicFramePr>
            <a:graphicFrameLocks noGrp="1"/>
          </p:cNvGraphicFramePr>
          <p:nvPr/>
        </p:nvGraphicFramePr>
        <p:xfrm>
          <a:off x="5246688" y="1719263"/>
          <a:ext cx="682625" cy="2911475"/>
        </p:xfrm>
        <a:graphic>
          <a:graphicData uri="http://schemas.openxmlformats.org/drawingml/2006/table">
            <a:tbl>
              <a:tblPr/>
              <a:tblGrid>
                <a:gridCol w="682625"/>
              </a:tblGrid>
              <a:tr h="58229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9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9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9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29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780" name="Text Box 36"/>
          <p:cNvSpPr txBox="1">
            <a:spLocks noChangeArrowheads="1"/>
          </p:cNvSpPr>
          <p:nvPr/>
        </p:nvSpPr>
        <p:spPr bwMode="auto">
          <a:xfrm>
            <a:off x="5111750" y="5035550"/>
            <a:ext cx="1258888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作业地址空间</a:t>
            </a:r>
          </a:p>
        </p:txBody>
      </p:sp>
      <p:graphicFrame>
        <p:nvGraphicFramePr>
          <p:cNvPr id="287781" name="Group 37"/>
          <p:cNvGraphicFramePr>
            <a:graphicFrameLocks noGrp="1"/>
          </p:cNvGraphicFramePr>
          <p:nvPr/>
        </p:nvGraphicFramePr>
        <p:xfrm>
          <a:off x="7945438" y="1981200"/>
          <a:ext cx="555625" cy="4419600"/>
        </p:xfrm>
        <a:graphic>
          <a:graphicData uri="http://schemas.openxmlformats.org/drawingml/2006/table">
            <a:tbl>
              <a:tblPr/>
              <a:tblGrid>
                <a:gridCol w="555625"/>
              </a:tblGrid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805" name="Text Box 61"/>
          <p:cNvSpPr txBox="1">
            <a:spLocks noChangeArrowheads="1"/>
          </p:cNvSpPr>
          <p:nvPr/>
        </p:nvSpPr>
        <p:spPr bwMode="auto">
          <a:xfrm>
            <a:off x="8547100" y="1920875"/>
            <a:ext cx="457200" cy="4729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7806" name="Line 62"/>
          <p:cNvSpPr>
            <a:spLocks noChangeShapeType="1"/>
          </p:cNvSpPr>
          <p:nvPr/>
        </p:nvSpPr>
        <p:spPr bwMode="auto">
          <a:xfrm>
            <a:off x="7327900" y="1920875"/>
            <a:ext cx="617538" cy="1139825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807" name="Line 63"/>
          <p:cNvSpPr>
            <a:spLocks noChangeShapeType="1"/>
          </p:cNvSpPr>
          <p:nvPr/>
        </p:nvSpPr>
        <p:spPr bwMode="auto">
          <a:xfrm>
            <a:off x="7316788" y="2476500"/>
            <a:ext cx="628650" cy="1393825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808" name="Line 64"/>
          <p:cNvSpPr>
            <a:spLocks noChangeShapeType="1"/>
          </p:cNvSpPr>
          <p:nvPr/>
        </p:nvSpPr>
        <p:spPr bwMode="auto">
          <a:xfrm>
            <a:off x="7316788" y="2925763"/>
            <a:ext cx="628650" cy="2386012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809" name="Text Box 65"/>
          <p:cNvSpPr txBox="1">
            <a:spLocks noChangeArrowheads="1"/>
          </p:cNvSpPr>
          <p:nvPr/>
        </p:nvSpPr>
        <p:spPr bwMode="auto">
          <a:xfrm>
            <a:off x="7497763" y="6346825"/>
            <a:ext cx="1528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内存空间</a:t>
            </a:r>
          </a:p>
        </p:txBody>
      </p:sp>
      <p:sp>
        <p:nvSpPr>
          <p:cNvPr id="287810" name="Text Box 66"/>
          <p:cNvSpPr txBox="1">
            <a:spLocks noChangeArrowheads="1"/>
          </p:cNvSpPr>
          <p:nvPr/>
        </p:nvSpPr>
        <p:spPr bwMode="auto">
          <a:xfrm>
            <a:off x="6326188" y="3916363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页表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  <p:bldP spid="287765" grpId="0" animBg="1"/>
      <p:bldP spid="287780" grpId="0" animBg="1"/>
      <p:bldP spid="287805" grpId="0" animBg="1"/>
      <p:bldP spid="287806" grpId="0" animBg="1"/>
      <p:bldP spid="287807" grpId="0" animBg="1"/>
      <p:bldP spid="287808" grpId="0" animBg="1"/>
      <p:bldP spid="287809" grpId="0" animBg="1"/>
      <p:bldP spid="2878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6838"/>
            <a:ext cx="7793037" cy="6762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  <a:endParaRPr lang="zh-CN" altLang="en-US" sz="28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908050"/>
            <a:ext cx="8763000" cy="5356225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四、地址变换</a:t>
            </a:r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mtClean="0"/>
              <a:t>快表</a:t>
            </a:r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1066800" lvl="1" indent="-609600" eaLnBrk="1" hangingPunct="1">
              <a:lnSpc>
                <a:spcPct val="105000"/>
              </a:lnSpc>
            </a:pPr>
            <a:r>
              <a:rPr lang="zh-CN" altLang="en-US" smtClean="0"/>
              <a:t>快表</a:t>
            </a:r>
            <a:r>
              <a:rPr lang="en-US" altLang="zh-CN" smtClean="0"/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联想寄存器、联想存储器、</a:t>
            </a:r>
            <a:r>
              <a:rPr lang="en-US" altLang="zh-CN" smtClean="0">
                <a:latin typeface="Times New Roman" panose="02020603050405020304" pitchFamily="18" charset="0"/>
              </a:rPr>
              <a:t>TLB)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SzPct val="105000"/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是一种特殊高速缓冲存储器。</a:t>
            </a: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SzPct val="105000"/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内容为页表中的一部分或全部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SzPct val="105000"/>
              <a:buFont typeface="Wingdings" panose="05000000000000000000" pitchFamily="2" charset="2"/>
              <a:buAutoNum type="circleNumDbPlain"/>
            </a:pP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产生的逻辑地址的页首先在快表中寻找，若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找到（命中</a:t>
            </a:r>
            <a:r>
              <a:rPr lang="zh-CN" altLang="en-US" smtClean="0">
                <a:latin typeface="Times New Roman" panose="02020603050405020304" pitchFamily="18" charset="0"/>
              </a:rPr>
              <a:t>），就找出其对应的物理块；若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未找到（未命中</a:t>
            </a:r>
            <a:r>
              <a:rPr lang="zh-CN" altLang="en-US" smtClean="0">
                <a:latin typeface="Times New Roman" panose="02020603050405020304" pitchFamily="18" charset="0"/>
              </a:rPr>
              <a:t>），再到页表中找其对应的物理块，并将之复制到快表。</a:t>
            </a: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SzPct val="105000"/>
              <a:buFont typeface="Wingdings" panose="05000000000000000000" pitchFamily="2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若快表中内容满，则按某种算法淘汰某些页。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97025" y="621982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具有快表的地址变换机构示意图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4688" y="1087438"/>
            <a:ext cx="8847137" cy="4995862"/>
            <a:chOff x="0" y="0"/>
            <a:chExt cx="4992" cy="2768"/>
          </a:xfrm>
        </p:grpSpPr>
        <p:sp>
          <p:nvSpPr>
            <p:cNvPr id="138246" name="Rectangle 5"/>
            <p:cNvSpPr>
              <a:spLocks noChangeArrowheads="1"/>
            </p:cNvSpPr>
            <p:nvPr/>
          </p:nvSpPr>
          <p:spPr bwMode="auto">
            <a:xfrm>
              <a:off x="3427" y="1996"/>
              <a:ext cx="2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9</a:t>
              </a:r>
            </a:p>
          </p:txBody>
        </p:sp>
        <p:sp>
          <p:nvSpPr>
            <p:cNvPr id="138247" name="Rectangle 6"/>
            <p:cNvSpPr>
              <a:spLocks noChangeArrowheads="1"/>
            </p:cNvSpPr>
            <p:nvPr/>
          </p:nvSpPr>
          <p:spPr bwMode="auto">
            <a:xfrm>
              <a:off x="3120" y="1996"/>
              <a:ext cx="3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38248" name="Rectangle 7"/>
            <p:cNvSpPr>
              <a:spLocks noChangeArrowheads="1"/>
            </p:cNvSpPr>
            <p:nvPr/>
          </p:nvSpPr>
          <p:spPr bwMode="auto">
            <a:xfrm>
              <a:off x="3427" y="1766"/>
              <a:ext cx="2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138249" name="Rectangle 8"/>
            <p:cNvSpPr>
              <a:spLocks noChangeArrowheads="1"/>
            </p:cNvSpPr>
            <p:nvPr/>
          </p:nvSpPr>
          <p:spPr bwMode="auto">
            <a:xfrm>
              <a:off x="3120" y="1766"/>
              <a:ext cx="3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38250" name="Rectangle 9"/>
            <p:cNvSpPr>
              <a:spLocks noChangeArrowheads="1"/>
            </p:cNvSpPr>
            <p:nvPr/>
          </p:nvSpPr>
          <p:spPr bwMode="auto">
            <a:xfrm>
              <a:off x="3427" y="1536"/>
              <a:ext cx="2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38251" name="Rectangle 10"/>
            <p:cNvSpPr>
              <a:spLocks noChangeArrowheads="1"/>
            </p:cNvSpPr>
            <p:nvPr/>
          </p:nvSpPr>
          <p:spPr bwMode="auto">
            <a:xfrm>
              <a:off x="3120" y="1536"/>
              <a:ext cx="3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38252" name="Line 11"/>
            <p:cNvSpPr>
              <a:spLocks noChangeShapeType="1"/>
            </p:cNvSpPr>
            <p:nvPr/>
          </p:nvSpPr>
          <p:spPr bwMode="auto">
            <a:xfrm>
              <a:off x="3120" y="153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3" name="Line 12"/>
            <p:cNvSpPr>
              <a:spLocks noChangeShapeType="1"/>
            </p:cNvSpPr>
            <p:nvPr/>
          </p:nvSpPr>
          <p:spPr bwMode="auto">
            <a:xfrm>
              <a:off x="3120" y="222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4" name="Line 13"/>
            <p:cNvSpPr>
              <a:spLocks noChangeShapeType="1"/>
            </p:cNvSpPr>
            <p:nvPr/>
          </p:nvSpPr>
          <p:spPr bwMode="auto">
            <a:xfrm>
              <a:off x="3120" y="1536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5" name="Line 14"/>
            <p:cNvSpPr>
              <a:spLocks noChangeShapeType="1"/>
            </p:cNvSpPr>
            <p:nvPr/>
          </p:nvSpPr>
          <p:spPr bwMode="auto">
            <a:xfrm>
              <a:off x="3427" y="1536"/>
              <a:ext cx="0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6" name="Line 15"/>
            <p:cNvSpPr>
              <a:spLocks noChangeShapeType="1"/>
            </p:cNvSpPr>
            <p:nvPr/>
          </p:nvSpPr>
          <p:spPr bwMode="auto">
            <a:xfrm>
              <a:off x="3696" y="1536"/>
              <a:ext cx="0" cy="6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7" name="Line 16"/>
            <p:cNvSpPr>
              <a:spLocks noChangeShapeType="1"/>
            </p:cNvSpPr>
            <p:nvPr/>
          </p:nvSpPr>
          <p:spPr bwMode="auto">
            <a:xfrm>
              <a:off x="3120" y="176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8" name="Line 17"/>
            <p:cNvSpPr>
              <a:spLocks noChangeShapeType="1"/>
            </p:cNvSpPr>
            <p:nvPr/>
          </p:nvSpPr>
          <p:spPr bwMode="auto">
            <a:xfrm>
              <a:off x="3120" y="19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59" name="Rectangle 18"/>
            <p:cNvSpPr>
              <a:spLocks noChangeArrowheads="1"/>
            </p:cNvSpPr>
            <p:nvPr/>
          </p:nvSpPr>
          <p:spPr bwMode="auto">
            <a:xfrm>
              <a:off x="1155" y="597"/>
              <a:ext cx="99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800"/>
                <a:t>页表长度</a:t>
              </a:r>
            </a:p>
          </p:txBody>
        </p:sp>
        <p:sp>
          <p:nvSpPr>
            <p:cNvPr id="138260" name="Rectangle 19"/>
            <p:cNvSpPr>
              <a:spLocks noChangeArrowheads="1"/>
            </p:cNvSpPr>
            <p:nvPr/>
          </p:nvSpPr>
          <p:spPr bwMode="auto">
            <a:xfrm>
              <a:off x="0" y="597"/>
              <a:ext cx="115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800"/>
                <a:t>页表基址</a:t>
              </a:r>
            </a:p>
          </p:txBody>
        </p:sp>
        <p:sp>
          <p:nvSpPr>
            <p:cNvPr id="138261" name="Line 20"/>
            <p:cNvSpPr>
              <a:spLocks noChangeShapeType="1"/>
            </p:cNvSpPr>
            <p:nvPr/>
          </p:nvSpPr>
          <p:spPr bwMode="auto">
            <a:xfrm>
              <a:off x="0" y="597"/>
              <a:ext cx="214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2" name="Line 21"/>
            <p:cNvSpPr>
              <a:spLocks noChangeShapeType="1"/>
            </p:cNvSpPr>
            <p:nvPr/>
          </p:nvSpPr>
          <p:spPr bwMode="auto">
            <a:xfrm>
              <a:off x="0" y="894"/>
              <a:ext cx="214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3" name="Line 22"/>
            <p:cNvSpPr>
              <a:spLocks noChangeShapeType="1"/>
            </p:cNvSpPr>
            <p:nvPr/>
          </p:nvSpPr>
          <p:spPr bwMode="auto">
            <a:xfrm>
              <a:off x="0" y="597"/>
              <a:ext cx="0" cy="2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4" name="Line 23"/>
            <p:cNvSpPr>
              <a:spLocks noChangeShapeType="1"/>
            </p:cNvSpPr>
            <p:nvPr/>
          </p:nvSpPr>
          <p:spPr bwMode="auto">
            <a:xfrm>
              <a:off x="1155" y="597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5" name="Line 24"/>
            <p:cNvSpPr>
              <a:spLocks noChangeShapeType="1"/>
            </p:cNvSpPr>
            <p:nvPr/>
          </p:nvSpPr>
          <p:spPr bwMode="auto">
            <a:xfrm>
              <a:off x="2147" y="597"/>
              <a:ext cx="0" cy="29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6" name="Rectangle 25"/>
            <p:cNvSpPr>
              <a:spLocks noChangeArrowheads="1"/>
            </p:cNvSpPr>
            <p:nvPr/>
          </p:nvSpPr>
          <p:spPr bwMode="auto">
            <a:xfrm>
              <a:off x="4209" y="597"/>
              <a:ext cx="48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452</a:t>
              </a:r>
            </a:p>
          </p:txBody>
        </p:sp>
        <p:sp>
          <p:nvSpPr>
            <p:cNvPr id="138267" name="Rectangle 26"/>
            <p:cNvSpPr>
              <a:spLocks noChangeArrowheads="1"/>
            </p:cNvSpPr>
            <p:nvPr/>
          </p:nvSpPr>
          <p:spPr bwMode="auto">
            <a:xfrm>
              <a:off x="3644" y="597"/>
              <a:ext cx="56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38268" name="Line 27"/>
            <p:cNvSpPr>
              <a:spLocks noChangeShapeType="1"/>
            </p:cNvSpPr>
            <p:nvPr/>
          </p:nvSpPr>
          <p:spPr bwMode="auto">
            <a:xfrm>
              <a:off x="3644" y="597"/>
              <a:ext cx="10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69" name="Line 28"/>
            <p:cNvSpPr>
              <a:spLocks noChangeShapeType="1"/>
            </p:cNvSpPr>
            <p:nvPr/>
          </p:nvSpPr>
          <p:spPr bwMode="auto">
            <a:xfrm>
              <a:off x="3644" y="878"/>
              <a:ext cx="10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0" name="Line 29"/>
            <p:cNvSpPr>
              <a:spLocks noChangeShapeType="1"/>
            </p:cNvSpPr>
            <p:nvPr/>
          </p:nvSpPr>
          <p:spPr bwMode="auto">
            <a:xfrm>
              <a:off x="3644" y="597"/>
              <a:ext cx="0" cy="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1" name="Line 30"/>
            <p:cNvSpPr>
              <a:spLocks noChangeShapeType="1"/>
            </p:cNvSpPr>
            <p:nvPr/>
          </p:nvSpPr>
          <p:spPr bwMode="auto">
            <a:xfrm>
              <a:off x="4209" y="597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2" name="Line 31"/>
            <p:cNvSpPr>
              <a:spLocks noChangeShapeType="1"/>
            </p:cNvSpPr>
            <p:nvPr/>
          </p:nvSpPr>
          <p:spPr bwMode="auto">
            <a:xfrm>
              <a:off x="4692" y="597"/>
              <a:ext cx="0" cy="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3" name="Rectangle 32"/>
            <p:cNvSpPr>
              <a:spLocks noChangeArrowheads="1"/>
            </p:cNvSpPr>
            <p:nvPr/>
          </p:nvSpPr>
          <p:spPr bwMode="auto">
            <a:xfrm>
              <a:off x="4159" y="2486"/>
              <a:ext cx="48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452</a:t>
              </a:r>
            </a:p>
          </p:txBody>
        </p:sp>
        <p:sp>
          <p:nvSpPr>
            <p:cNvPr id="138274" name="Rectangle 33"/>
            <p:cNvSpPr>
              <a:spLocks noChangeArrowheads="1"/>
            </p:cNvSpPr>
            <p:nvPr/>
          </p:nvSpPr>
          <p:spPr bwMode="auto">
            <a:xfrm>
              <a:off x="3594" y="2486"/>
              <a:ext cx="56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138275" name="Line 34"/>
            <p:cNvSpPr>
              <a:spLocks noChangeShapeType="1"/>
            </p:cNvSpPr>
            <p:nvPr/>
          </p:nvSpPr>
          <p:spPr bwMode="auto">
            <a:xfrm>
              <a:off x="3594" y="2486"/>
              <a:ext cx="10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6" name="Line 35"/>
            <p:cNvSpPr>
              <a:spLocks noChangeShapeType="1"/>
            </p:cNvSpPr>
            <p:nvPr/>
          </p:nvSpPr>
          <p:spPr bwMode="auto">
            <a:xfrm>
              <a:off x="3594" y="2768"/>
              <a:ext cx="10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7" name="Line 36"/>
            <p:cNvSpPr>
              <a:spLocks noChangeShapeType="1"/>
            </p:cNvSpPr>
            <p:nvPr/>
          </p:nvSpPr>
          <p:spPr bwMode="auto">
            <a:xfrm>
              <a:off x="3594" y="2486"/>
              <a:ext cx="0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8" name="Line 37"/>
            <p:cNvSpPr>
              <a:spLocks noChangeShapeType="1"/>
            </p:cNvSpPr>
            <p:nvPr/>
          </p:nvSpPr>
          <p:spPr bwMode="auto">
            <a:xfrm>
              <a:off x="4159" y="2486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79" name="Line 38"/>
            <p:cNvSpPr>
              <a:spLocks noChangeShapeType="1"/>
            </p:cNvSpPr>
            <p:nvPr/>
          </p:nvSpPr>
          <p:spPr bwMode="auto">
            <a:xfrm>
              <a:off x="4643" y="2486"/>
              <a:ext cx="0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80" name="Rectangle 39"/>
            <p:cNvSpPr>
              <a:spLocks noChangeArrowheads="1"/>
            </p:cNvSpPr>
            <p:nvPr/>
          </p:nvSpPr>
          <p:spPr bwMode="auto">
            <a:xfrm>
              <a:off x="2446" y="2435"/>
              <a:ext cx="3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138281" name="Rectangle 40"/>
            <p:cNvSpPr>
              <a:spLocks noChangeArrowheads="1"/>
            </p:cNvSpPr>
            <p:nvPr/>
          </p:nvSpPr>
          <p:spPr bwMode="auto">
            <a:xfrm>
              <a:off x="2047" y="2435"/>
              <a:ext cx="3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38282" name="Rectangle 41"/>
            <p:cNvSpPr>
              <a:spLocks noChangeArrowheads="1"/>
            </p:cNvSpPr>
            <p:nvPr/>
          </p:nvSpPr>
          <p:spPr bwMode="auto">
            <a:xfrm>
              <a:off x="2446" y="2138"/>
              <a:ext cx="35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38283" name="Rectangle 42"/>
            <p:cNvSpPr>
              <a:spLocks noChangeArrowheads="1"/>
            </p:cNvSpPr>
            <p:nvPr/>
          </p:nvSpPr>
          <p:spPr bwMode="auto">
            <a:xfrm>
              <a:off x="2047" y="2138"/>
              <a:ext cx="3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38284" name="Rectangle 43"/>
            <p:cNvSpPr>
              <a:spLocks noChangeArrowheads="1"/>
            </p:cNvSpPr>
            <p:nvPr/>
          </p:nvSpPr>
          <p:spPr bwMode="auto">
            <a:xfrm>
              <a:off x="2446" y="1840"/>
              <a:ext cx="35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38285" name="Rectangle 44"/>
            <p:cNvSpPr>
              <a:spLocks noChangeArrowheads="1"/>
            </p:cNvSpPr>
            <p:nvPr/>
          </p:nvSpPr>
          <p:spPr bwMode="auto">
            <a:xfrm>
              <a:off x="2047" y="1840"/>
              <a:ext cx="3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38286" name="Line 45"/>
            <p:cNvSpPr>
              <a:spLocks noChangeShapeType="1"/>
            </p:cNvSpPr>
            <p:nvPr/>
          </p:nvSpPr>
          <p:spPr bwMode="auto">
            <a:xfrm>
              <a:off x="2047" y="1840"/>
              <a:ext cx="7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87" name="Line 46"/>
            <p:cNvSpPr>
              <a:spLocks noChangeShapeType="1"/>
            </p:cNvSpPr>
            <p:nvPr/>
          </p:nvSpPr>
          <p:spPr bwMode="auto">
            <a:xfrm>
              <a:off x="2047" y="2733"/>
              <a:ext cx="74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88" name="Line 47"/>
            <p:cNvSpPr>
              <a:spLocks noChangeShapeType="1"/>
            </p:cNvSpPr>
            <p:nvPr/>
          </p:nvSpPr>
          <p:spPr bwMode="auto">
            <a:xfrm>
              <a:off x="2047" y="1840"/>
              <a:ext cx="0" cy="89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89" name="Line 48"/>
            <p:cNvSpPr>
              <a:spLocks noChangeShapeType="1"/>
            </p:cNvSpPr>
            <p:nvPr/>
          </p:nvSpPr>
          <p:spPr bwMode="auto">
            <a:xfrm>
              <a:off x="2446" y="1840"/>
              <a:ext cx="0" cy="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0" name="Line 49"/>
            <p:cNvSpPr>
              <a:spLocks noChangeShapeType="1"/>
            </p:cNvSpPr>
            <p:nvPr/>
          </p:nvSpPr>
          <p:spPr bwMode="auto">
            <a:xfrm>
              <a:off x="2796" y="1840"/>
              <a:ext cx="0" cy="89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1" name="Line 50"/>
            <p:cNvSpPr>
              <a:spLocks noChangeShapeType="1"/>
            </p:cNvSpPr>
            <p:nvPr/>
          </p:nvSpPr>
          <p:spPr bwMode="auto">
            <a:xfrm>
              <a:off x="2047" y="2138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2" name="Line 51"/>
            <p:cNvSpPr>
              <a:spLocks noChangeShapeType="1"/>
            </p:cNvSpPr>
            <p:nvPr/>
          </p:nvSpPr>
          <p:spPr bwMode="auto">
            <a:xfrm>
              <a:off x="2047" y="2435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3" name="Line 52"/>
            <p:cNvSpPr>
              <a:spLocks noChangeShapeType="1"/>
            </p:cNvSpPr>
            <p:nvPr/>
          </p:nvSpPr>
          <p:spPr bwMode="auto">
            <a:xfrm>
              <a:off x="3944" y="895"/>
              <a:ext cx="0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4" name="Line 53"/>
            <p:cNvSpPr>
              <a:spLocks noChangeShapeType="1"/>
            </p:cNvSpPr>
            <p:nvPr/>
          </p:nvSpPr>
          <p:spPr bwMode="auto">
            <a:xfrm flipH="1">
              <a:off x="849" y="1442"/>
              <a:ext cx="30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5" name="Oval 54"/>
            <p:cNvSpPr>
              <a:spLocks noChangeArrowheads="1"/>
            </p:cNvSpPr>
            <p:nvPr/>
          </p:nvSpPr>
          <p:spPr bwMode="auto">
            <a:xfrm>
              <a:off x="200" y="1293"/>
              <a:ext cx="599" cy="2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+</a:t>
              </a:r>
            </a:p>
          </p:txBody>
        </p:sp>
        <p:sp>
          <p:nvSpPr>
            <p:cNvPr id="138296" name="Line 55"/>
            <p:cNvSpPr>
              <a:spLocks noChangeShapeType="1"/>
            </p:cNvSpPr>
            <p:nvPr/>
          </p:nvSpPr>
          <p:spPr bwMode="auto">
            <a:xfrm>
              <a:off x="499" y="895"/>
              <a:ext cx="0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7" name="Line 56"/>
            <p:cNvSpPr>
              <a:spLocks noChangeShapeType="1"/>
            </p:cNvSpPr>
            <p:nvPr/>
          </p:nvSpPr>
          <p:spPr bwMode="auto">
            <a:xfrm>
              <a:off x="499" y="1591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8" name="Line 57"/>
            <p:cNvSpPr>
              <a:spLocks noChangeShapeType="1"/>
            </p:cNvSpPr>
            <p:nvPr/>
          </p:nvSpPr>
          <p:spPr bwMode="auto">
            <a:xfrm>
              <a:off x="499" y="263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299" name="Line 58"/>
            <p:cNvSpPr>
              <a:spLocks noChangeShapeType="1"/>
            </p:cNvSpPr>
            <p:nvPr/>
          </p:nvSpPr>
          <p:spPr bwMode="auto">
            <a:xfrm flipV="1">
              <a:off x="2895" y="945"/>
              <a:ext cx="0" cy="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00" name="Oval 59"/>
            <p:cNvSpPr>
              <a:spLocks noChangeArrowheads="1"/>
            </p:cNvSpPr>
            <p:nvPr/>
          </p:nvSpPr>
          <p:spPr bwMode="auto">
            <a:xfrm>
              <a:off x="2646" y="646"/>
              <a:ext cx="499" cy="2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&lt;</a:t>
              </a:r>
            </a:p>
          </p:txBody>
        </p:sp>
        <p:sp>
          <p:nvSpPr>
            <p:cNvPr id="138301" name="Line 60"/>
            <p:cNvSpPr>
              <a:spLocks noChangeShapeType="1"/>
            </p:cNvSpPr>
            <p:nvPr/>
          </p:nvSpPr>
          <p:spPr bwMode="auto">
            <a:xfrm>
              <a:off x="2147" y="79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02" name="Line 61"/>
            <p:cNvSpPr>
              <a:spLocks noChangeShapeType="1"/>
            </p:cNvSpPr>
            <p:nvPr/>
          </p:nvSpPr>
          <p:spPr bwMode="auto">
            <a:xfrm flipV="1">
              <a:off x="2895" y="249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03" name="Line 62"/>
            <p:cNvSpPr>
              <a:spLocks noChangeShapeType="1"/>
            </p:cNvSpPr>
            <p:nvPr/>
          </p:nvSpPr>
          <p:spPr bwMode="auto">
            <a:xfrm>
              <a:off x="2796" y="2586"/>
              <a:ext cx="7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04" name="Line 63"/>
            <p:cNvSpPr>
              <a:spLocks noChangeShapeType="1"/>
            </p:cNvSpPr>
            <p:nvPr/>
          </p:nvSpPr>
          <p:spPr bwMode="auto">
            <a:xfrm>
              <a:off x="4493" y="895"/>
              <a:ext cx="0" cy="1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05" name="Text Box 64"/>
            <p:cNvSpPr txBox="1">
              <a:spLocks noChangeArrowheads="1"/>
            </p:cNvSpPr>
            <p:nvPr/>
          </p:nvSpPr>
          <p:spPr bwMode="auto">
            <a:xfrm>
              <a:off x="399" y="249"/>
              <a:ext cx="154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页表寄存器</a:t>
              </a:r>
            </a:p>
          </p:txBody>
        </p:sp>
        <p:sp>
          <p:nvSpPr>
            <p:cNvPr id="138306" name="Text Box 65"/>
            <p:cNvSpPr txBox="1">
              <a:spLocks noChangeArrowheads="1"/>
            </p:cNvSpPr>
            <p:nvPr/>
          </p:nvSpPr>
          <p:spPr bwMode="auto">
            <a:xfrm>
              <a:off x="3444" y="297"/>
              <a:ext cx="154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逻辑地址</a:t>
              </a:r>
            </a:p>
          </p:txBody>
        </p:sp>
        <p:sp>
          <p:nvSpPr>
            <p:cNvPr id="138307" name="Text Box 66"/>
            <p:cNvSpPr txBox="1">
              <a:spLocks noChangeArrowheads="1"/>
            </p:cNvSpPr>
            <p:nvPr/>
          </p:nvSpPr>
          <p:spPr bwMode="auto">
            <a:xfrm>
              <a:off x="3345" y="2138"/>
              <a:ext cx="154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物理地址</a:t>
              </a:r>
            </a:p>
          </p:txBody>
        </p:sp>
        <p:sp>
          <p:nvSpPr>
            <p:cNvPr id="138308" name="Text Box 67"/>
            <p:cNvSpPr txBox="1">
              <a:spLocks noChangeArrowheads="1"/>
            </p:cNvSpPr>
            <p:nvPr/>
          </p:nvSpPr>
          <p:spPr bwMode="auto">
            <a:xfrm>
              <a:off x="2196" y="0"/>
              <a:ext cx="154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hlink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越界中断</a:t>
              </a:r>
            </a:p>
          </p:txBody>
        </p:sp>
        <p:sp>
          <p:nvSpPr>
            <p:cNvPr id="138309" name="Text Box 68"/>
            <p:cNvSpPr txBox="1">
              <a:spLocks noChangeArrowheads="1"/>
            </p:cNvSpPr>
            <p:nvPr/>
          </p:nvSpPr>
          <p:spPr bwMode="auto">
            <a:xfrm>
              <a:off x="1647" y="1243"/>
              <a:ext cx="79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6600"/>
                  </a:solidFill>
                  <a:latin typeface="Times New Roman" panose="02020603050405020304" pitchFamily="18" charset="0"/>
                  <a:ea typeface="华文隶书" panose="02010800040101010101" pitchFamily="2" charset="-122"/>
                </a:rPr>
                <a:t>页合法</a:t>
              </a:r>
            </a:p>
          </p:txBody>
        </p:sp>
        <p:sp>
          <p:nvSpPr>
            <p:cNvPr id="138310" name="Line 69"/>
            <p:cNvSpPr>
              <a:spLocks noChangeShapeType="1"/>
            </p:cNvSpPr>
            <p:nvPr/>
          </p:nvSpPr>
          <p:spPr bwMode="auto">
            <a:xfrm>
              <a:off x="2945" y="1442"/>
              <a:ext cx="0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1" name="Line 70"/>
            <p:cNvSpPr>
              <a:spLocks noChangeShapeType="1"/>
            </p:cNvSpPr>
            <p:nvPr/>
          </p:nvSpPr>
          <p:spPr bwMode="auto">
            <a:xfrm>
              <a:off x="2945" y="1840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2" name="Line 71"/>
            <p:cNvSpPr>
              <a:spLocks noChangeShapeType="1"/>
            </p:cNvSpPr>
            <p:nvPr/>
          </p:nvSpPr>
          <p:spPr bwMode="auto">
            <a:xfrm>
              <a:off x="3694" y="1939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3" name="Line 72"/>
            <p:cNvSpPr>
              <a:spLocks noChangeShapeType="1"/>
            </p:cNvSpPr>
            <p:nvPr/>
          </p:nvSpPr>
          <p:spPr bwMode="auto">
            <a:xfrm>
              <a:off x="3844" y="1939"/>
              <a:ext cx="0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8314" name="Text Box 73"/>
            <p:cNvSpPr txBox="1">
              <a:spLocks noChangeArrowheads="1"/>
            </p:cNvSpPr>
            <p:nvPr/>
          </p:nvSpPr>
          <p:spPr bwMode="auto">
            <a:xfrm>
              <a:off x="2147" y="1591"/>
              <a:ext cx="44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页表</a:t>
              </a:r>
            </a:p>
          </p:txBody>
        </p:sp>
        <p:sp>
          <p:nvSpPr>
            <p:cNvPr id="138315" name="Text Box 74"/>
            <p:cNvSpPr txBox="1">
              <a:spLocks noChangeArrowheads="1"/>
            </p:cNvSpPr>
            <p:nvPr/>
          </p:nvSpPr>
          <p:spPr bwMode="auto">
            <a:xfrm>
              <a:off x="3216" y="1344"/>
              <a:ext cx="43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800000"/>
                  </a:solidFill>
                  <a:ea typeface="宋体" panose="02010600030101010101" pitchFamily="2" charset="-122"/>
                </a:rPr>
                <a:t>快表</a:t>
              </a:r>
            </a:p>
          </p:txBody>
        </p:sp>
      </p:grpSp>
      <p:sp>
        <p:nvSpPr>
          <p:cNvPr id="138244" name="Rectangle 75"/>
          <p:cNvSpPr>
            <a:spLocks noChangeArrowheads="1"/>
          </p:cNvSpPr>
          <p:nvPr/>
        </p:nvSpPr>
        <p:spPr bwMode="auto">
          <a:xfrm>
            <a:off x="1150938" y="96838"/>
            <a:ext cx="7793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华文隶书" panose="02010800040101010101" pitchFamily="2" charset="-122"/>
                <a:sym typeface="Arial" panose="020B0604020202020204" pitchFamily="34" charset="0"/>
              </a:rPr>
              <a:t>4.3  </a:t>
            </a:r>
            <a:r>
              <a:rPr lang="zh-CN" altLang="en-US">
                <a:solidFill>
                  <a:schemeClr val="hlink"/>
                </a:solidFill>
                <a:latin typeface="华文隶书" panose="02010800040101010101" pitchFamily="2" charset="-122"/>
                <a:sym typeface="Arial" panose="020B0604020202020204" pitchFamily="34" charset="0"/>
              </a:rPr>
              <a:t>基本分页存储管理方式</a:t>
            </a:r>
          </a:p>
        </p:txBody>
      </p:sp>
      <p:sp>
        <p:nvSpPr>
          <p:cNvPr id="138245" name="Rectangle 76"/>
          <p:cNvSpPr>
            <a:spLocks noChangeArrowheads="1"/>
          </p:cNvSpPr>
          <p:nvPr/>
        </p:nvSpPr>
        <p:spPr bwMode="auto">
          <a:xfrm>
            <a:off x="252413" y="893763"/>
            <a:ext cx="8369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四、地址变换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ea typeface="宋体" panose="02010600030101010101" pitchFamily="2" charset="-122"/>
              </a:rPr>
              <a:t>快表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两级和多级页表（自学）</a:t>
            </a: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一、基本思想</a:t>
            </a:r>
          </a:p>
          <a:p>
            <a:pPr marL="1066800" lvl="1" indent="-609600" eaLnBrk="1" hangingPunct="1">
              <a:buClr>
                <a:srgbClr val="3333FF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zh-CN" altLang="en-US" smtClean="0">
                <a:latin typeface="Times New Roman" panose="02020603050405020304" pitchFamily="18" charset="0"/>
              </a:rPr>
              <a:t>内存分配：在为进程分配内存时，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以页为单位</a:t>
            </a:r>
            <a:r>
              <a:rPr lang="zh-CN" altLang="en-US" smtClean="0">
                <a:latin typeface="Times New Roman" panose="02020603050405020304" pitchFamily="18" charset="0"/>
              </a:rPr>
              <a:t>，将进程中若干页装入到多个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不相邻</a:t>
            </a:r>
            <a:r>
              <a:rPr lang="zh-CN" altLang="en-US" smtClean="0">
                <a:latin typeface="Times New Roman" panose="02020603050405020304" pitchFamily="18" charset="0"/>
              </a:rPr>
              <a:t>的块中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最后一页常装不满而出现</a:t>
            </a:r>
            <a:r>
              <a:rPr lang="zh-CN" altLang="en-US" smtClean="0">
                <a:solidFill>
                  <a:srgbClr val="0000CC"/>
                </a:solidFill>
                <a:latin typeface="Times New Roman" panose="02020603050405020304" pitchFamily="18" charset="0"/>
              </a:rPr>
              <a:t>页内碎片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  <a:endParaRPr lang="zh-CN" altLang="en-US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954088"/>
            <a:ext cx="9028112" cy="5421312"/>
          </a:xfrm>
          <a:noFill/>
        </p:spPr>
        <p:txBody>
          <a:bodyPr/>
          <a:lstStyle/>
          <a:p>
            <a:pPr marL="685800" indent="-685800" eaLnBrk="1" hangingPunct="1"/>
            <a:r>
              <a:rPr lang="zh-CN" altLang="en-US" sz="3000" smtClean="0"/>
              <a:t>优点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无外碎片，每个作业页内碎片不超过页大小，平均</a:t>
            </a:r>
            <a:r>
              <a:rPr lang="en-US" altLang="zh-CN" sz="3000" smtClean="0"/>
              <a:t>0.5</a:t>
            </a:r>
            <a:r>
              <a:rPr lang="zh-CN" altLang="en-US" sz="3000" smtClean="0"/>
              <a:t>页；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一个作业可以离散存放；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分配和释放速度快。</a:t>
            </a:r>
          </a:p>
          <a:p>
            <a:pPr marL="685800" indent="-685800" eaLnBrk="1" hangingPunct="1"/>
            <a:r>
              <a:rPr lang="zh-CN" altLang="en-US" sz="3000" smtClean="0"/>
              <a:t>缺点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程序全部装入内存；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不能进行存储扩充。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一般不能实现共享，而且保护困难；</a:t>
            </a:r>
          </a:p>
          <a:p>
            <a:pPr marL="1104900" lvl="1" indent="-6477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z="3000" smtClean="0"/>
              <a:t>分页是由</a:t>
            </a:r>
            <a:r>
              <a:rPr lang="en-US" altLang="zh-CN" sz="3000" smtClean="0"/>
              <a:t>OS</a:t>
            </a:r>
            <a:r>
              <a:rPr lang="zh-CN" altLang="en-US" sz="3000" smtClean="0"/>
              <a:t>控制的，没有逻辑意义；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113667" name="Rectangle 20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二、基本分页的数据结构</a:t>
            </a:r>
            <a:r>
              <a:rPr lang="en-US" altLang="zh-CN" smtClean="0">
                <a:solidFill>
                  <a:schemeClr val="hlink"/>
                </a:solidFill>
              </a:rPr>
              <a:t>--</a:t>
            </a:r>
            <a:r>
              <a:rPr lang="zh-CN" altLang="en-US" smtClean="0">
                <a:solidFill>
                  <a:schemeClr val="hlink"/>
                </a:solidFill>
              </a:rPr>
              <a:t>页表</a:t>
            </a: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96863" y="908050"/>
          <a:ext cx="8459787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VISIO" r:id="rId3" imgW="6698880" imgH="4515120" progId="Visio.Drawing.6">
                  <p:embed/>
                </p:oleObj>
              </mc:Choice>
              <mc:Fallback>
                <p:oleObj name="VISIO" r:id="rId3" imgW="6698880" imgH="45151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1" t="2353" r="516" b="2106"/>
                      <a:stretch>
                        <a:fillRect/>
                      </a:stretch>
                    </p:blipFill>
                    <p:spPr bwMode="auto">
                      <a:xfrm>
                        <a:off x="296863" y="908050"/>
                        <a:ext cx="8459787" cy="5265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435" name="Rectangle 203"/>
          <p:cNvSpPr>
            <a:spLocks noChangeArrowheads="1"/>
          </p:cNvSpPr>
          <p:nvPr/>
        </p:nvSpPr>
        <p:spPr bwMode="auto">
          <a:xfrm>
            <a:off x="3192463" y="6194425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1"/>
                </a:solidFill>
              </a:rPr>
              <a:t>进程页表示意图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build="p" animBg="1" autoUpdateAnimBg="0"/>
      <p:bldP spid="2234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" y="998538"/>
            <a:ext cx="8729663" cy="4005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二、基本分页的数据结构</a:t>
            </a:r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--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页表</a:t>
            </a: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为了在内存中找到进程的每个页面所对应的块，系统为</a:t>
            </a:r>
            <a:r>
              <a:rPr lang="zh-CN" altLang="en-US" smtClean="0">
                <a:latin typeface="Times New Roman" panose="02020603050405020304" pitchFamily="18" charset="0"/>
              </a:rPr>
              <a:t>每个进程建立一张页表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mtClean="0"/>
              <a:t>描述</a:t>
            </a:r>
            <a:r>
              <a:rPr lang="zh-CN" altLang="en-US" smtClean="0">
                <a:solidFill>
                  <a:srgbClr val="800000"/>
                </a:solidFill>
              </a:rPr>
              <a:t>该进程占用的物理页框及逻辑排列顺序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放在内存，属于进程的现场信息。</a:t>
            </a:r>
            <a:endParaRPr lang="zh-CN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118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52413" y="3878263"/>
          <a:ext cx="8685212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8" name="VISIO" r:id="rId3" imgW="7066800" imgH="1755360" progId="Visio.Drawing.6">
                  <p:embed/>
                </p:oleObj>
              </mc:Choice>
              <mc:Fallback>
                <p:oleObj name="VISIO" r:id="rId3" imgW="7066800" imgH="17553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36" t="4974" r="21513" b="4306"/>
                      <a:stretch>
                        <a:fillRect/>
                      </a:stretch>
                    </p:blipFill>
                    <p:spPr bwMode="auto">
                      <a:xfrm>
                        <a:off x="252413" y="3878263"/>
                        <a:ext cx="8685212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  <p:bldP spid="221189" grpId="0" build="p"/>
      <p:bldP spid="221189" grpI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22263"/>
            <a:ext cx="5842000" cy="4508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819150"/>
            <a:ext cx="8864600" cy="57150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三、地址结构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</a:pPr>
            <a:r>
              <a:rPr lang="zh-CN" altLang="en-US" dirty="0" smtClean="0">
                <a:latin typeface="Times New Roman" panose="02020603050405020304" pitchFamily="18" charset="0"/>
              </a:rPr>
              <a:t>分页存储管理系统中的逻辑地址结构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p,d</a:t>
            </a:r>
            <a:r>
              <a:rPr lang="en-US" altLang="zh-CN" dirty="0" smtClean="0"/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 ：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1371600" lvl="2" indent="-457200" eaLnBrk="1" hangingPunct="1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dirty="0" smtClean="0"/>
              <a:t>每页的大小为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12</a:t>
            </a:r>
            <a:r>
              <a:rPr lang="en-US" altLang="zh-CN" sz="2400" dirty="0" smtClean="0"/>
              <a:t>=4KB </a:t>
            </a:r>
            <a:r>
              <a:rPr lang="zh-CN" altLang="en-US" sz="2400" dirty="0" smtClean="0"/>
              <a:t>，地址空间最多允许有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20 </a:t>
            </a:r>
            <a:r>
              <a:rPr lang="zh-CN" altLang="en-US" sz="2400" dirty="0" smtClean="0"/>
              <a:t>页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</a:pPr>
            <a:r>
              <a:rPr lang="zh-CN" altLang="en-US" dirty="0" smtClean="0">
                <a:latin typeface="Times New Roman" panose="02020603050405020304" pitchFamily="18" charset="0"/>
              </a:rPr>
              <a:t>物理地址结构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b,d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marL="1371600" lvl="2" indent="-457200" eaLnBrk="1" hangingPunct="1">
              <a:lnSpc>
                <a:spcPct val="120000"/>
              </a:lnSpc>
              <a:buClr>
                <a:srgbClr val="FF0000"/>
              </a:buClr>
            </a:pPr>
            <a:r>
              <a:rPr lang="zh-CN" altLang="en-US" sz="2400" dirty="0" smtClean="0"/>
              <a:t>每块的大小必须与页相等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/>
        </p:nvGraphicFramePr>
        <p:xfrm>
          <a:off x="2384425" y="2508250"/>
          <a:ext cx="4392613" cy="582613"/>
        </p:xfrm>
        <a:graphic>
          <a:graphicData uri="http://schemas.openxmlformats.org/drawingml/2006/table">
            <a:tbl>
              <a:tblPr/>
              <a:tblGrid>
                <a:gridCol w="1838325"/>
                <a:gridCol w="2554288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页号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页内位移量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81" name="Group 41"/>
          <p:cNvGraphicFramePr>
            <a:graphicFrameLocks noGrp="1"/>
          </p:cNvGraphicFramePr>
          <p:nvPr/>
        </p:nvGraphicFramePr>
        <p:xfrm>
          <a:off x="2501900" y="4508500"/>
          <a:ext cx="4095750" cy="582613"/>
        </p:xfrm>
        <a:graphic>
          <a:graphicData uri="http://schemas.openxmlformats.org/drawingml/2006/table">
            <a:tbl>
              <a:tblPr/>
              <a:tblGrid>
                <a:gridCol w="1633538"/>
                <a:gridCol w="2462212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块号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块内位移量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2141538" y="2127250"/>
            <a:ext cx="558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31             12 11                      0</a:t>
            </a: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4211638" y="908050"/>
            <a:ext cx="4545012" cy="539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b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b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b="0">
                <a:solidFill>
                  <a:schemeClr val="tx1"/>
                </a:solidFill>
                <a:ea typeface="宋体" panose="02010600030101010101" pitchFamily="2" charset="-122"/>
              </a:rPr>
              <a:t>各占几位取决于页的大小。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63538"/>
            <a:ext cx="7793037" cy="36671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" y="908050"/>
            <a:ext cx="8937625" cy="56261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三、地址结构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例：设有一页式存储管理系统，向用户提供的</a:t>
            </a:r>
            <a:r>
              <a:rPr lang="zh-CN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逻辑地址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空间最大为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页，每页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2048B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，内存总共有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个存储块，问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逻辑地址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至少应为多少位？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内存空间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有多大？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解：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1)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2048=2</a:t>
            </a:r>
            <a:r>
              <a:rPr lang="en-US" altLang="zh-CN" sz="30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，所以页内地址为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位。</a:t>
            </a:r>
            <a:b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16=2</a:t>
            </a:r>
            <a:r>
              <a:rPr lang="en-US" altLang="zh-CN" sz="30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，所以页号为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位。故逻辑地址至少应为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位。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解：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存储块与页大小相等，所以块内地址也为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位。</a:t>
            </a:r>
            <a:b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8=2</a:t>
            </a:r>
            <a:r>
              <a:rPr lang="en-US" altLang="zh-CN" sz="30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，所以块号为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位。故内存空间应为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14 </a:t>
            </a:r>
            <a:r>
              <a:rPr lang="en-US" altLang="zh-CN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=16KB</a:t>
            </a:r>
            <a:r>
              <a:rPr lang="zh-CN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" y="998538"/>
            <a:ext cx="8101013" cy="53562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Font typeface="Tahoma" panose="020B0604030504040204" pitchFamily="34" charset="0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三、地址结构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Font typeface="Tahoma" panose="020B0604030504040204" pitchFamily="34" charset="0"/>
              <a:buChar char="*"/>
            </a:pPr>
            <a:r>
              <a:rPr kumimoji="1" lang="zh-CN" altLang="en-US" smtClean="0">
                <a:solidFill>
                  <a:srgbClr val="800000"/>
                </a:solidFill>
              </a:rPr>
              <a:t>对于特定机器，其地址结构是确定的。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Font typeface="Tahoma" panose="020B0604030504040204" pitchFamily="34" charset="0"/>
              <a:buChar char="*"/>
            </a:pPr>
            <a:r>
              <a:rPr kumimoji="1" lang="zh-CN" altLang="en-US" smtClean="0">
                <a:solidFill>
                  <a:srgbClr val="800000"/>
                </a:solidFill>
              </a:rPr>
              <a:t>若给定一个</a:t>
            </a:r>
            <a:r>
              <a:rPr kumimoji="1" lang="zh-CN" altLang="en-US" smtClean="0">
                <a:solidFill>
                  <a:srgbClr val="0000FF"/>
                </a:solidFill>
              </a:rPr>
              <a:t>逻辑地址</a:t>
            </a:r>
            <a:r>
              <a:rPr kumimoji="1" lang="zh-CN" altLang="en-US" smtClean="0">
                <a:solidFill>
                  <a:srgbClr val="800000"/>
                </a:solidFill>
              </a:rPr>
              <a:t>空间中的地址为</a:t>
            </a:r>
            <a:r>
              <a:rPr kumimoji="1" lang="en-US" altLang="zh-CN" smtClean="0">
                <a:solidFill>
                  <a:srgbClr val="0000FF"/>
                </a:solidFill>
              </a:rPr>
              <a:t>A</a:t>
            </a:r>
            <a:r>
              <a:rPr kumimoji="1" lang="zh-CN" altLang="en-US" smtClean="0">
                <a:solidFill>
                  <a:srgbClr val="800000"/>
                </a:solidFill>
              </a:rPr>
              <a:t>，</a:t>
            </a:r>
            <a:r>
              <a:rPr kumimoji="1" lang="zh-CN" altLang="en-US" smtClean="0">
                <a:solidFill>
                  <a:srgbClr val="0000FF"/>
                </a:solidFill>
              </a:rPr>
              <a:t>页面大小</a:t>
            </a:r>
            <a:r>
              <a:rPr kumimoji="1" lang="zh-CN" altLang="en-US" smtClean="0">
                <a:solidFill>
                  <a:srgbClr val="800000"/>
                </a:solidFill>
              </a:rPr>
              <a:t>为</a:t>
            </a:r>
            <a:r>
              <a:rPr kumimoji="1" lang="en-US" altLang="zh-CN" smtClean="0">
                <a:solidFill>
                  <a:srgbClr val="0000FF"/>
                </a:solidFill>
              </a:rPr>
              <a:t>L</a:t>
            </a:r>
            <a:r>
              <a:rPr kumimoji="1" lang="zh-CN" altLang="en-US" smtClean="0">
                <a:solidFill>
                  <a:srgbClr val="800000"/>
                </a:solidFill>
              </a:rPr>
              <a:t>，</a:t>
            </a:r>
            <a:r>
              <a:rPr kumimoji="1" lang="zh-CN" altLang="en-US" smtClean="0">
                <a:solidFill>
                  <a:schemeClr val="hlink"/>
                </a:solidFill>
              </a:rPr>
              <a:t>则</a:t>
            </a:r>
            <a:r>
              <a:rPr kumimoji="1" lang="zh-CN" altLang="en-US" smtClean="0">
                <a:solidFill>
                  <a:srgbClr val="800000"/>
                </a:solidFill>
              </a:rPr>
              <a:t>页号</a:t>
            </a:r>
            <a:r>
              <a:rPr kumimoji="1" lang="en-US" altLang="zh-CN" smtClean="0">
                <a:solidFill>
                  <a:srgbClr val="0000FF"/>
                </a:solidFill>
              </a:rPr>
              <a:t>p</a:t>
            </a:r>
            <a:r>
              <a:rPr kumimoji="1" lang="zh-CN" altLang="en-US" smtClean="0">
                <a:solidFill>
                  <a:srgbClr val="800000"/>
                </a:solidFill>
              </a:rPr>
              <a:t>和页内地址</a:t>
            </a:r>
            <a:r>
              <a:rPr kumimoji="1" lang="en-US" altLang="zh-CN" smtClean="0">
                <a:solidFill>
                  <a:srgbClr val="0000FF"/>
                </a:solidFill>
              </a:rPr>
              <a:t>d</a:t>
            </a:r>
            <a:r>
              <a:rPr kumimoji="1" lang="en-US" altLang="zh-CN" smtClean="0">
                <a:solidFill>
                  <a:srgbClr val="800000"/>
                </a:solidFill>
              </a:rPr>
              <a:t>(</a:t>
            </a:r>
            <a:r>
              <a:rPr kumimoji="1" lang="zh-CN" altLang="en-US" smtClean="0">
                <a:solidFill>
                  <a:srgbClr val="800000"/>
                </a:solidFill>
              </a:rPr>
              <a:t>即位移量</a:t>
            </a:r>
            <a:r>
              <a:rPr kumimoji="1" lang="en-US" altLang="zh-CN" smtClean="0">
                <a:solidFill>
                  <a:srgbClr val="800000"/>
                </a:solidFill>
              </a:rPr>
              <a:t>)</a:t>
            </a:r>
            <a:r>
              <a:rPr kumimoji="1" lang="en-US" altLang="zh-CN" smtClean="0">
                <a:solidFill>
                  <a:srgbClr val="0000FF"/>
                </a:solidFill>
              </a:rPr>
              <a:t> </a:t>
            </a:r>
            <a:r>
              <a:rPr kumimoji="1" lang="zh-CN" altLang="en-US" smtClean="0">
                <a:solidFill>
                  <a:srgbClr val="800000"/>
                </a:solidFill>
              </a:rPr>
              <a:t>的计算公式为：</a:t>
            </a:r>
          </a:p>
        </p:txBody>
      </p:sp>
      <p:graphicFrame>
        <p:nvGraphicFramePr>
          <p:cNvPr id="2017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4284663"/>
          <a:ext cx="244316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1" name="公式" r:id="rId4" imgW="927100" imgH="736600" progId="Equation.3">
                  <p:embed/>
                </p:oleObj>
              </mc:Choice>
              <mc:Fallback>
                <p:oleObj name="公式" r:id="rId4" imgW="9271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05" t="4227" r="3407" b="3659"/>
                      <a:stretch>
                        <a:fillRect/>
                      </a:stretch>
                    </p:blipFill>
                    <p:spPr bwMode="auto">
                      <a:xfrm>
                        <a:off x="1331913" y="4284663"/>
                        <a:ext cx="2443162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01737" name="Object 9"/>
          <p:cNvGraphicFramePr>
            <a:graphicFrameLocks noChangeAspect="1"/>
          </p:cNvGraphicFramePr>
          <p:nvPr/>
        </p:nvGraphicFramePr>
        <p:xfrm>
          <a:off x="5337175" y="5049838"/>
          <a:ext cx="2386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公式" r:id="rId6" imgW="901309" imgH="203112" progId="Equation.3">
                  <p:embed/>
                </p:oleObj>
              </mc:Choice>
              <mc:Fallback>
                <p:oleObj name="公式" r:id="rId6" imgW="90130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5049838"/>
                        <a:ext cx="2386013" cy="5270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三、地址结构</a:t>
            </a:r>
          </a:p>
          <a:p>
            <a:pPr marL="609600" indent="-609600" eaLnBrk="1" hangingPunct="1">
              <a:lnSpc>
                <a:spcPct val="105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：页大小为</a:t>
            </a:r>
            <a:r>
              <a:rPr lang="en-US" altLang="zh-CN" dirty="0" smtClean="0">
                <a:latin typeface="Times New Roman" panose="02020603050405020304" pitchFamily="18" charset="0"/>
              </a:rPr>
              <a:t>1024B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逻辑地址</a:t>
            </a:r>
            <a:r>
              <a:rPr lang="en-US" altLang="zh-CN" dirty="0" smtClean="0">
                <a:latin typeface="Times New Roman" panose="02020603050405020304" pitchFamily="18" charset="0"/>
              </a:rPr>
              <a:t>3456</a:t>
            </a:r>
            <a:r>
              <a:rPr lang="zh-CN" altLang="en-US" dirty="0" smtClean="0">
                <a:latin typeface="Times New Roman" panose="02020603050405020304" pitchFamily="18" charset="0"/>
              </a:rPr>
              <a:t>对应的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数对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p,d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为多少？</a:t>
            </a:r>
          </a:p>
          <a:p>
            <a:pPr marL="1066800" lvl="1" indent="-609600" eaLnBrk="1" hangingPunct="1">
              <a:lnSpc>
                <a:spcPct val="105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384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</a:p>
          <a:p>
            <a:pPr marL="1066800" lvl="1" indent="-609600" eaLnBrk="1" hangingPunct="1">
              <a:lnSpc>
                <a:spcPct val="105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思考</a:t>
            </a:r>
          </a:p>
          <a:p>
            <a:pPr marL="1524000" lvl="2" indent="-609600" eaLnBrk="1" hangingPunct="1">
              <a:lnSpc>
                <a:spcPct val="105000"/>
              </a:lnSpc>
              <a:buSzTx/>
              <a:buFont typeface="Wingdings 2" panose="05020102010507070707" pitchFamily="18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</a:rPr>
              <a:t>位移量占几位？</a:t>
            </a:r>
          </a:p>
          <a:p>
            <a:pPr marL="1981200" lvl="3" indent="-609600" eaLnBrk="1" hangingPunct="1">
              <a:lnSpc>
                <a:spcPct val="105000"/>
              </a:lnSpc>
              <a:buFont typeface="Wingdings 2" panose="05020102010507070707" pitchFamily="18" charset="2"/>
              <a:buChar char="ò"/>
            </a:pPr>
            <a:r>
              <a:rPr lang="en-US" altLang="zh-CN" dirty="0" smtClean="0">
                <a:latin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</a:rPr>
              <a:t>位   </a:t>
            </a:r>
            <a:r>
              <a:rPr lang="en-US" altLang="zh-CN" dirty="0" smtClean="0">
                <a:latin typeface="Times New Roman" panose="02020603050405020304" pitchFamily="18" charset="0"/>
              </a:rPr>
              <a:t>(2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10</a:t>
            </a:r>
            <a:r>
              <a:rPr lang="en-US" altLang="zh-CN" dirty="0" smtClean="0">
                <a:latin typeface="Times New Roman" panose="02020603050405020304" pitchFamily="18" charset="0"/>
              </a:rPr>
              <a:t>=1024)</a:t>
            </a:r>
          </a:p>
          <a:p>
            <a:pPr marL="1524000" lvl="2" indent="-609600" eaLnBrk="1" hangingPunct="1">
              <a:lnSpc>
                <a:spcPct val="105000"/>
              </a:lnSpc>
              <a:buSzTx/>
              <a:buFont typeface="Wingdings 2" panose="05020102010507070707" pitchFamily="18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</a:rPr>
              <a:t>若逻辑地址最大为</a:t>
            </a:r>
            <a:r>
              <a:rPr lang="en-US" altLang="zh-CN" dirty="0" smtClean="0">
                <a:latin typeface="Times New Roman" panose="02020603050405020304" pitchFamily="18" charset="0"/>
              </a:rPr>
              <a:t>123456</a:t>
            </a:r>
            <a:r>
              <a:rPr lang="zh-CN" altLang="en-US" dirty="0" smtClean="0">
                <a:latin typeface="Times New Roman" panose="02020603050405020304" pitchFamily="18" charset="0"/>
              </a:rPr>
              <a:t>，则页号需几位？</a:t>
            </a:r>
          </a:p>
          <a:p>
            <a:pPr marL="1981200" lvl="3" indent="-609600" eaLnBrk="1" hangingPunct="1">
              <a:lnSpc>
                <a:spcPct val="105000"/>
              </a:lnSpc>
              <a:buFont typeface="Wingdings 2" panose="05020102010507070707" pitchFamily="18" charset="2"/>
              <a:buChar char="ò"/>
            </a:pP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(123456/1024)=120</a:t>
            </a:r>
            <a:r>
              <a:rPr lang="zh-CN" altLang="en-US" dirty="0" smtClean="0">
                <a:latin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</a:rPr>
              <a:t>=128&gt;120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隶书" panose="02010800040101010101" pitchFamily="2" charset="-122"/>
              </a:rPr>
              <a:t>4.3  </a:t>
            </a:r>
            <a:r>
              <a:rPr lang="zh-CN" altLang="en-US" smtClean="0">
                <a:latin typeface="华文隶书" panose="02010800040101010101" pitchFamily="2" charset="-122"/>
              </a:rPr>
              <a:t>基本分页存储管理方式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三、地址结构</a:t>
            </a:r>
          </a:p>
          <a:p>
            <a:pPr marL="609600" indent="-609600"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：页大小为</a:t>
            </a:r>
            <a:r>
              <a:rPr lang="en-US" altLang="zh-CN" dirty="0" smtClean="0"/>
              <a:t>1024B</a:t>
            </a:r>
            <a:r>
              <a:rPr lang="zh-CN" altLang="en-US" dirty="0" smtClean="0"/>
              <a:t>，则逻辑地址</a:t>
            </a:r>
            <a:r>
              <a:rPr lang="en-US" altLang="zh-CN" dirty="0" smtClean="0"/>
              <a:t>4101</a:t>
            </a:r>
            <a:r>
              <a:rPr lang="zh-CN" altLang="en-US" dirty="0" smtClean="0"/>
              <a:t>的页号和位移量（页内地址）如何计算？</a:t>
            </a:r>
          </a:p>
          <a:p>
            <a:pPr marL="1066800" lvl="1" indent="-6096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dirty="0" smtClean="0"/>
              <a:t>因为</a:t>
            </a:r>
            <a:r>
              <a:rPr lang="en-US" altLang="zh-CN" dirty="0" smtClean="0"/>
              <a:t>1024=2</a:t>
            </a:r>
            <a:r>
              <a:rPr lang="en-US" altLang="zh-CN" baseline="40000" dirty="0" smtClean="0"/>
              <a:t>10</a:t>
            </a:r>
            <a:r>
              <a:rPr lang="zh-CN" altLang="en-US" dirty="0" smtClean="0"/>
              <a:t>，所以页内地址需要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</a:p>
          <a:p>
            <a:pPr marL="1066800" lvl="1" indent="-609600" eaLnBrk="1" hangingPunct="1">
              <a:buFont typeface="Wingdings 2" panose="05020102010507070707" pitchFamily="18" charset="2"/>
              <a:buAutoNum type="circleNumDbPlain"/>
            </a:pPr>
            <a:r>
              <a:rPr lang="en-US" altLang="zh-CN" dirty="0" smtClean="0"/>
              <a:t>(4101)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=(100</a:t>
            </a:r>
            <a:r>
              <a:rPr lang="en-US" altLang="zh-CN" dirty="0" smtClean="0">
                <a:solidFill>
                  <a:srgbClr val="FF0000"/>
                </a:solidFill>
              </a:rPr>
              <a:t>0000000101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2</a:t>
            </a:r>
          </a:p>
          <a:p>
            <a:pPr marL="1066800" lvl="1" indent="-609600" eaLnBrk="1" hangingPunct="1">
              <a:buFont typeface="Wingdings 2" panose="05020102010507070707" pitchFamily="18" charset="2"/>
              <a:buAutoNum type="circleNumDbPlain"/>
            </a:pPr>
            <a:r>
              <a:rPr kumimoji="1" lang="zh-CN" altLang="en-US" dirty="0" smtClean="0"/>
              <a:t>结果</a:t>
            </a:r>
            <a:r>
              <a:rPr kumimoji="1" lang="en-US" altLang="zh-CN" dirty="0" smtClean="0"/>
              <a:t>4101</a:t>
            </a:r>
            <a:r>
              <a:rPr kumimoji="1" lang="zh-CN" altLang="en-US" dirty="0" smtClean="0"/>
              <a:t>对应的数对是</a:t>
            </a:r>
            <a:r>
              <a:rPr kumimoji="1" lang="zh-CN" altLang="en-US" dirty="0" smtClean="0">
                <a:sym typeface="Wingdings" panose="05000000000000000000" pitchFamily="2" charset="2"/>
              </a:rPr>
              <a:t>：（</a:t>
            </a:r>
            <a:r>
              <a:rPr kumimoji="1" lang="en-US" altLang="zh-CN" dirty="0" smtClean="0">
                <a:sym typeface="Wingdings" panose="05000000000000000000" pitchFamily="2" charset="2"/>
              </a:rPr>
              <a:t>4</a:t>
            </a:r>
            <a:r>
              <a:rPr kumimoji="1" lang="zh-CN" altLang="en-US" dirty="0" smtClean="0">
                <a:sym typeface="Wingdings" panose="05000000000000000000" pitchFamily="2" charset="2"/>
              </a:rPr>
              <a:t>，</a:t>
            </a:r>
            <a:r>
              <a:rPr kumimoji="1" lang="en-US" altLang="zh-CN" dirty="0" smtClean="0">
                <a:sym typeface="Wingdings" panose="05000000000000000000" pitchFamily="2" charset="2"/>
              </a:rPr>
              <a:t>5</a:t>
            </a:r>
            <a:r>
              <a:rPr kumimoji="1" lang="zh-CN" altLang="en-US" dirty="0" smtClean="0">
                <a:sym typeface="Wingdings" panose="05000000000000000000" pitchFamily="2" charset="2"/>
              </a:rPr>
              <a:t>）。</a:t>
            </a:r>
          </a:p>
          <a:p>
            <a:pPr marL="1066800" lvl="1" indent="-609600" eaLnBrk="1" hangingPunct="1">
              <a:buFont typeface="Wingdings 2" panose="05020102010507070707" pitchFamily="18" charset="2"/>
              <a:buAutoNum type="circleNumDbPlain"/>
            </a:pPr>
            <a:endParaRPr kumimoji="1" lang="en-US" altLang="zh-CN" dirty="0" smtClean="0">
              <a:sym typeface="Wingdings" panose="05000000000000000000" pitchFamily="2" charset="2"/>
            </a:endParaRPr>
          </a:p>
          <a:p>
            <a:pPr marL="1066800" lvl="1" indent="-609600" eaLnBrk="1" hangingPunct="1"/>
            <a:r>
              <a:rPr kumimoji="1" lang="zh-CN" altLang="en-US" dirty="0" smtClean="0">
                <a:solidFill>
                  <a:schemeClr val="hlink"/>
                </a:solidFill>
              </a:rPr>
              <a:t>思考：</a:t>
            </a:r>
            <a:r>
              <a:rPr kumimoji="1" lang="zh-CN" altLang="en-US" dirty="0" smtClean="0"/>
              <a:t>页大小为</a:t>
            </a:r>
            <a:r>
              <a:rPr kumimoji="1" lang="en-US" altLang="zh-CN" dirty="0" smtClean="0"/>
              <a:t>2048B</a:t>
            </a:r>
            <a:r>
              <a:rPr kumimoji="1" lang="zh-CN" altLang="en-US" dirty="0" smtClean="0"/>
              <a:t>时，数对是多少？</a:t>
            </a:r>
          </a:p>
          <a:p>
            <a:pPr marL="1066800" lvl="1" indent="-609600" eaLnBrk="1" hangingPunct="1"/>
            <a:r>
              <a:rPr lang="en-US" altLang="zh-CN" dirty="0" smtClean="0"/>
              <a:t>(2,5)</a:t>
            </a:r>
            <a:endParaRPr lang="zh-CN" altLang="en-US" dirty="0" smtClean="0"/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4648200" y="2663825"/>
            <a:ext cx="0" cy="720725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ldLvl="0" autoUpdateAnimBg="0"/>
      <p:bldP spid="204803" grpId="0" build="p" autoUpdateAnimBg="0"/>
      <p:bldP spid="204804" grpId="0" animBg="1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FFCC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FFE2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2125</TotalTime>
  <Pages>0</Pages>
  <Words>2095</Words>
  <Characters>0</Characters>
  <Application>Microsoft Office PowerPoint</Application>
  <DocSecurity>0</DocSecurity>
  <PresentationFormat>全屏显示(4:3)</PresentationFormat>
  <Lines>0</Lines>
  <Paragraphs>314</Paragraphs>
  <Slides>20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Blends</vt:lpstr>
      <vt:lpstr>VISIO</vt:lpstr>
      <vt:lpstr>公式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PowerPoint 演示文稿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4.3  基本分页存储管理方式</vt:lpstr>
      <vt:lpstr>PowerPoint 演示文稿</vt:lpstr>
      <vt:lpstr>4.3  基本分页存储管理方式</vt:lpstr>
      <vt:lpstr>4.3  基本分页存储管理方式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subject/>
  <dc:creator>Administrator</dc:creator>
  <cp:keywords/>
  <dc:description/>
  <cp:lastModifiedBy>lenovo</cp:lastModifiedBy>
  <cp:revision>707</cp:revision>
  <cp:lastPrinted>1899-12-30T00:00:00Z</cp:lastPrinted>
  <dcterms:created xsi:type="dcterms:W3CDTF">1999-05-27T04:26:24Z</dcterms:created>
  <dcterms:modified xsi:type="dcterms:W3CDTF">2018-06-01T08:38:00Z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