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p:sldMasterIdLst>
    <p:sldMasterId id="2147483655" r:id="rId1"/>
  </p:sldMasterIdLst>
  <p:notesMasterIdLst>
    <p:notesMasterId r:id="rId43"/>
  </p:notesMasterIdLst>
  <p:sldIdLst>
    <p:sldId id="666" r:id="rId2"/>
    <p:sldId id="528" r:id="rId3"/>
    <p:sldId id="631" r:id="rId4"/>
    <p:sldId id="667" r:id="rId5"/>
    <p:sldId id="671" r:id="rId6"/>
    <p:sldId id="670" r:id="rId7"/>
    <p:sldId id="668" r:id="rId8"/>
    <p:sldId id="669" r:id="rId9"/>
    <p:sldId id="532" r:id="rId10"/>
    <p:sldId id="636" r:id="rId11"/>
    <p:sldId id="833" r:id="rId12"/>
    <p:sldId id="806" r:id="rId13"/>
    <p:sldId id="637" r:id="rId14"/>
    <p:sldId id="656" r:id="rId15"/>
    <p:sldId id="641" r:id="rId16"/>
    <p:sldId id="835" r:id="rId17"/>
    <p:sldId id="643" r:id="rId18"/>
    <p:sldId id="764" r:id="rId19"/>
    <p:sldId id="765" r:id="rId20"/>
    <p:sldId id="767" r:id="rId21"/>
    <p:sldId id="768" r:id="rId22"/>
    <p:sldId id="770" r:id="rId23"/>
    <p:sldId id="772" r:id="rId24"/>
    <p:sldId id="773" r:id="rId25"/>
    <p:sldId id="774" r:id="rId26"/>
    <p:sldId id="771" r:id="rId27"/>
    <p:sldId id="823" r:id="rId28"/>
    <p:sldId id="775" r:id="rId29"/>
    <p:sldId id="776" r:id="rId30"/>
    <p:sldId id="777" r:id="rId31"/>
    <p:sldId id="778" r:id="rId32"/>
    <p:sldId id="836" r:id="rId33"/>
    <p:sldId id="827" r:id="rId34"/>
    <p:sldId id="837" r:id="rId35"/>
    <p:sldId id="838" r:id="rId36"/>
    <p:sldId id="839" r:id="rId37"/>
    <p:sldId id="842" r:id="rId38"/>
    <p:sldId id="840" r:id="rId39"/>
    <p:sldId id="843" r:id="rId40"/>
    <p:sldId id="844" r:id="rId41"/>
    <p:sldId id="845" r:id="rId42"/>
  </p:sldIdLst>
  <p:sldSz cx="9144000" cy="6858000" type="screen4x3"/>
  <p:notesSz cx="6858000" cy="9144000"/>
  <p:defaultTextStyle>
    <a:defPPr>
      <a:defRPr lang="zh-CN"/>
    </a:defPPr>
    <a:lvl1pPr algn="ctr" rtl="0" fontAlgn="base">
      <a:spcBef>
        <a:spcPct val="0"/>
      </a:spcBef>
      <a:spcAft>
        <a:spcPct val="0"/>
      </a:spcAft>
      <a:defRPr sz="2400" b="1" kern="1200">
        <a:solidFill>
          <a:schemeClr val="folHlink"/>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400" b="1" kern="1200">
        <a:solidFill>
          <a:schemeClr val="folHlink"/>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400" b="1" kern="1200">
        <a:solidFill>
          <a:schemeClr val="folHlink"/>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400" b="1" kern="1200">
        <a:solidFill>
          <a:schemeClr val="folHlink"/>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400" b="1" kern="1200">
        <a:solidFill>
          <a:schemeClr val="folHlink"/>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folHlink"/>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folHlink"/>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folHlink"/>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folHlink"/>
        </a:solidFill>
        <a:latin typeface="Tahom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098">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FFCCFF"/>
    <a:srgbClr val="FFCCCC"/>
    <a:srgbClr val="FF9999"/>
    <a:srgbClr val="0000CC"/>
    <a:srgbClr val="8000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425" autoAdjust="0"/>
  </p:normalViewPr>
  <p:slideViewPr>
    <p:cSldViewPr>
      <p:cViewPr varScale="1">
        <p:scale>
          <a:sx n="57" d="100"/>
          <a:sy n="57" d="100"/>
        </p:scale>
        <p:origin x="-1932" y="-78"/>
      </p:cViewPr>
      <p:guideLst>
        <p:guide orient="horz" pos="2098"/>
        <p:guide pos="2866"/>
      </p:guideLst>
    </p:cSldViewPr>
  </p:slideViewPr>
  <p:notesTextViewPr>
    <p:cViewPr>
      <p:scale>
        <a:sx n="100" d="100"/>
        <a:sy n="100" d="100"/>
      </p:scale>
      <p:origin x="0" y="0"/>
    </p:cViewPr>
  </p:notesTextViewPr>
  <p:sorterViewPr>
    <p:cViewPr>
      <p:scale>
        <a:sx n="100" d="100"/>
        <a:sy n="100" d="100"/>
      </p:scale>
      <p:origin x="0" y="390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Times New Roman" panose="02020603050405020304" pitchFamily="18" charset="0"/>
              </a:defRPr>
            </a:lvl1pPr>
          </a:lstStyle>
          <a:p>
            <a:endParaRPr lang="zh-CN"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anose="02020603050405020304" pitchFamily="18" charset="0"/>
              </a:defRPr>
            </a:lvl1pPr>
          </a:lstStyle>
          <a:p>
            <a:endParaRPr lang="en-US" altLang="zh-CN"/>
          </a:p>
        </p:txBody>
      </p:sp>
      <p:sp>
        <p:nvSpPr>
          <p:cNvPr id="5124" name="Rectangle 4"/>
          <p:cNvSpPr>
            <a:spLocks noGrp="1" noRot="1" noChangeAspect="1" noChangeArrowheads="1"/>
          </p:cNvSpPr>
          <p:nvPr>
            <p:ph type="sldImg" idx="2"/>
          </p:nvPr>
        </p:nvSpPr>
        <p:spPr bwMode="auto">
          <a:xfrm>
            <a:off x="962025" y="684213"/>
            <a:ext cx="4938713" cy="3430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Times New Roman" panose="02020603050405020304" pitchFamily="18" charset="0"/>
              </a:defRPr>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anose="02020603050405020304" pitchFamily="18" charset="0"/>
              </a:defRPr>
            </a:lvl1pPr>
          </a:lstStyle>
          <a:p>
            <a:fld id="{CEBC45AA-E0FB-4755-AF30-F83FD79C2950}" type="slidenum">
              <a:rPr lang="zh-CN" altLang="en-US"/>
              <a:pPr/>
              <a:t>‹#›</a:t>
            </a:fld>
            <a:endParaRPr lang="en-US" altLang="zh-CN"/>
          </a:p>
        </p:txBody>
      </p:sp>
    </p:spTree>
    <p:extLst>
      <p:ext uri="{BB962C8B-B14F-4D97-AF65-F5344CB8AC3E}">
        <p14:creationId xmlns="" xmlns:p14="http://schemas.microsoft.com/office/powerpoint/2010/main" val="41060455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44588" y="684213"/>
            <a:ext cx="4573587" cy="3430587"/>
          </a:xfrm>
        </p:spPr>
      </p:sp>
      <p:sp>
        <p:nvSpPr>
          <p:cNvPr id="7171" name="Rectangle 3"/>
          <p:cNvSpPr>
            <a:spLocks noGrp="1" noChangeArrowheads="1"/>
          </p:cNvSpPr>
          <p:nvPr>
            <p:ph type="body" idx="1"/>
          </p:nvPr>
        </p:nvSpPr>
        <p:spPr/>
        <p:txBody>
          <a:bodyPr/>
          <a:lstStyle/>
          <a:p>
            <a:pPr marL="685800" lvl="1" indent="-228600">
              <a:lnSpc>
                <a:spcPct val="110000"/>
              </a:lnSpc>
              <a:buClr>
                <a:srgbClr val="FF0000"/>
              </a:buClr>
              <a:buSzPct val="110000"/>
              <a:buFont typeface="Symbol" panose="05050102010706020507" pitchFamily="18" charset="2"/>
              <a:buNone/>
            </a:pPr>
            <a:r>
              <a:rPr lang="zh-CN" altLang="en-US">
                <a:sym typeface="Wingdings" panose="05000000000000000000" pitchFamily="2" charset="2"/>
              </a:rPr>
              <a:t>有的作业很大，所需内存空间大于内存总容量，作业无法运行。有大量作业要求运行，但内存容量不足以容纳下所有作业，只能让一部分先运行，其它在外存等待。</a:t>
            </a:r>
          </a:p>
          <a:p>
            <a:pPr marL="685800" lvl="1" indent="-228600">
              <a:lnSpc>
                <a:spcPct val="110000"/>
              </a:lnSpc>
              <a:buClr>
                <a:srgbClr val="FF0000"/>
              </a:buClr>
              <a:buSzPct val="110000"/>
              <a:buFont typeface="Symbol" panose="05050102010706020507" pitchFamily="18" charset="2"/>
              <a:buNone/>
            </a:pPr>
            <a:endParaRPr lang="zh-CN" altLang="en-US">
              <a:sym typeface="Wingdings" panose="05000000000000000000" pitchFamily="2" charset="2"/>
            </a:endParaRPr>
          </a:p>
          <a:p>
            <a:pPr marL="685800" lvl="1" indent="-228600">
              <a:lnSpc>
                <a:spcPct val="110000"/>
              </a:lnSpc>
              <a:buClr>
                <a:srgbClr val="FF0000"/>
              </a:buClr>
              <a:buSzPct val="110000"/>
              <a:buFont typeface="Symbol" panose="05050102010706020507" pitchFamily="18" charset="2"/>
              <a:buNone/>
            </a:pPr>
            <a:r>
              <a:rPr lang="zh-CN" altLang="en-US">
                <a:sym typeface="Wingdings" panose="05000000000000000000" pitchFamily="2" charset="2"/>
              </a:rPr>
              <a:t>控制面板系统</a:t>
            </a:r>
            <a:r>
              <a:rPr lang="en-US" altLang="zh-CN">
                <a:sym typeface="Wingdings" panose="05000000000000000000" pitchFamily="2" charset="2"/>
              </a:rPr>
              <a:t></a:t>
            </a:r>
            <a:r>
              <a:rPr lang="zh-CN" altLang="en-US">
                <a:sym typeface="Wingdings" panose="05000000000000000000" pitchFamily="2" charset="2"/>
              </a:rPr>
              <a:t>高级</a:t>
            </a:r>
            <a:r>
              <a:rPr lang="en-US" altLang="zh-CN">
                <a:sym typeface="Wingdings" panose="05000000000000000000" pitchFamily="2" charset="2"/>
              </a:rPr>
              <a:t></a:t>
            </a:r>
            <a:r>
              <a:rPr lang="zh-CN" altLang="en-US">
                <a:sym typeface="Wingdings" panose="05000000000000000000" pitchFamily="2" charset="2"/>
              </a:rPr>
              <a:t>性能</a:t>
            </a:r>
          </a:p>
          <a:p>
            <a:pPr marL="685800" lvl="1" indent="-228600"/>
            <a:r>
              <a:rPr lang="zh-CN" altLang="en-US">
                <a:sym typeface="Wingdings" panose="05000000000000000000" pitchFamily="2" charset="2"/>
              </a:rPr>
              <a:t>网友问题：</a:t>
            </a:r>
          </a:p>
          <a:p>
            <a:pPr marL="685800" lvl="1" indent="-228600"/>
            <a:r>
              <a:rPr lang="zh-CN" altLang="en-US">
                <a:sym typeface="Wingdings" panose="05000000000000000000" pitchFamily="2" charset="2"/>
              </a:rPr>
              <a:t>我在使用</a:t>
            </a:r>
            <a:r>
              <a:rPr lang="en-US" altLang="zh-CN">
                <a:sym typeface="Wingdings" panose="05000000000000000000" pitchFamily="2" charset="2"/>
              </a:rPr>
              <a:t>Windows XP</a:t>
            </a:r>
            <a:r>
              <a:rPr lang="zh-CN" altLang="en-US">
                <a:sym typeface="Wingdings" panose="05000000000000000000" pitchFamily="2" charset="2"/>
              </a:rPr>
              <a:t>的时候发现系统目录下会有一个名为</a:t>
            </a:r>
            <a:r>
              <a:rPr lang="en-US" altLang="zh-CN">
                <a:sym typeface="Wingdings" panose="05000000000000000000" pitchFamily="2" charset="2"/>
              </a:rPr>
              <a:t>Pagefile.sys</a:t>
            </a:r>
            <a:r>
              <a:rPr lang="zh-CN" altLang="en-US">
                <a:sym typeface="Wingdings" panose="05000000000000000000" pitchFamily="2" charset="2"/>
              </a:rPr>
              <a:t>的文件，它的大小经常发生变动，大的时候达到数百兆，请问分析家这到底是个什么文件？</a:t>
            </a:r>
          </a:p>
          <a:p>
            <a:pPr marL="685800" lvl="1" indent="-228600"/>
            <a:r>
              <a:rPr lang="zh-CN" altLang="en-US">
                <a:sym typeface="Wingdings" panose="05000000000000000000" pitchFamily="2" charset="2"/>
              </a:rPr>
              <a:t>笨小孩站长提议解决方案：</a:t>
            </a:r>
          </a:p>
          <a:p>
            <a:pPr marL="685800" lvl="1" indent="-228600"/>
            <a:r>
              <a:rPr lang="zh-CN" altLang="en-US">
                <a:sym typeface="Wingdings" panose="05000000000000000000" pitchFamily="2" charset="2"/>
              </a:rPr>
              <a:t>不用担心，它其实是</a:t>
            </a:r>
            <a:r>
              <a:rPr lang="en-US" altLang="zh-CN">
                <a:sym typeface="Wingdings" panose="05000000000000000000" pitchFamily="2" charset="2"/>
              </a:rPr>
              <a:t>Windows</a:t>
            </a:r>
            <a:r>
              <a:rPr lang="zh-CN" altLang="en-US">
                <a:sym typeface="Wingdings" panose="05000000000000000000" pitchFamily="2" charset="2"/>
              </a:rPr>
              <a:t>的“虚拟内存交换文件”。其作用是拿一部分的硬盘空间来当作内存使用，先把内存中一些闲置太久的数据存到硬盘上，等你要回头再用的时候，再从</a:t>
            </a:r>
            <a:r>
              <a:rPr lang="en-US" altLang="zh-CN">
                <a:sym typeface="Wingdings" panose="05000000000000000000" pitchFamily="2" charset="2"/>
              </a:rPr>
              <a:t>Pagefile.sys</a:t>
            </a:r>
            <a:r>
              <a:rPr lang="zh-CN" altLang="en-US">
                <a:sym typeface="Wingdings" panose="05000000000000000000" pitchFamily="2" charset="2"/>
              </a:rPr>
              <a:t>里调出。 </a:t>
            </a:r>
          </a:p>
          <a:p>
            <a:pPr marL="685800" lvl="1" indent="-228600"/>
            <a:r>
              <a:rPr lang="zh-CN" altLang="en-US">
                <a:sym typeface="Wingdings" panose="05000000000000000000" pitchFamily="2" charset="2"/>
              </a:rPr>
              <a:t>　　它并不是永远维持固定大小（除非你限制了虚拟内存的大小），运行的应用程序越多它就越大，它会根据内存使用状况自动调整大小。改变这个页面文件位置的方法是：用鼠标右键点击“我的电脑”，选择“属性→高级→性能设置→高级→更改虚拟内存”，在驱动器栏里选择想要改变到的位置即可。</a:t>
            </a:r>
          </a:p>
          <a:p>
            <a:pPr marL="685800" lvl="1" indent="-228600">
              <a:lnSpc>
                <a:spcPct val="110000"/>
              </a:lnSpc>
              <a:buClr>
                <a:srgbClr val="FF0000"/>
              </a:buClr>
              <a:buSzPct val="110000"/>
              <a:buFont typeface="Symbol" panose="05050102010706020507" pitchFamily="18" charset="2"/>
              <a:buNone/>
            </a:pPr>
            <a:endParaRPr lang="zh-CN" altLang="en-US">
              <a:sym typeface="Wingdings" panose="05000000000000000000" pitchFamily="2" charset="2"/>
            </a:endParaRPr>
          </a:p>
        </p:txBody>
      </p:sp>
    </p:spTree>
    <p:extLst>
      <p:ext uri="{BB962C8B-B14F-4D97-AF65-F5344CB8AC3E}">
        <p14:creationId xmlns="" xmlns:p14="http://schemas.microsoft.com/office/powerpoint/2010/main" val="127359577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ln/>
          <a:extLst>
            <a:ext uri="{91240B29-F687-4F45-9708-019B960494DF}">
              <a14:hiddenLine xmlns="" xmlns:a14="http://schemas.microsoft.com/office/drawing/2010/main" w="1" cmpd="sng">
                <a:solidFill>
                  <a:schemeClr val="tx1"/>
                </a:solidFill>
                <a:miter lim="800000"/>
                <a:headEnd/>
                <a:tailEnd/>
              </a14:hiddenLine>
            </a:ext>
          </a:extLst>
        </p:spPr>
        <p:txBody>
          <a:bodyPr/>
          <a:lstStyle/>
          <a:p>
            <a:r>
              <a:rPr lang="zh-CN" altLang="en-US"/>
              <a:t>左边为</a:t>
            </a:r>
            <a:r>
              <a:rPr lang="zh-CN" altLang="en-US">
                <a:latin typeface="幼圆" panose="02010509060101010101" pitchFamily="49" charset="-122"/>
                <a:ea typeface="幼圆" panose="02010509060101010101" pitchFamily="49" charset="-122"/>
                <a:sym typeface="Symbol" panose="05050102010706020507" pitchFamily="18" charset="2"/>
              </a:rPr>
              <a:t>页面调入过程</a:t>
            </a:r>
            <a:endParaRPr lang="en-US" altLang="zh-CN">
              <a:latin typeface="幼圆" panose="02010509060101010101" pitchFamily="49" charset="-122"/>
              <a:ea typeface="幼圆" panose="02010509060101010101" pitchFamily="49" charset="-122"/>
              <a:sym typeface="Symbol" panose="05050102010706020507" pitchFamily="18" charset="2"/>
            </a:endParaRPr>
          </a:p>
          <a:p>
            <a:endParaRPr lang="zh-CN" altLang="en-US">
              <a:latin typeface="幼圆" panose="02010509060101010101" pitchFamily="49" charset="-122"/>
              <a:ea typeface="幼圆" panose="02010509060101010101" pitchFamily="49" charset="-122"/>
              <a:sym typeface="Symbol" panose="05050102010706020507" pitchFamily="18" charset="2"/>
            </a:endParaRPr>
          </a:p>
        </p:txBody>
      </p:sp>
    </p:spTree>
    <p:extLst>
      <p:ext uri="{BB962C8B-B14F-4D97-AF65-F5344CB8AC3E}">
        <p14:creationId xmlns="" xmlns:p14="http://schemas.microsoft.com/office/powerpoint/2010/main" val="342860898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36867" name="Rectangle 3"/>
          <p:cNvSpPr>
            <a:spLocks noGrp="1" noChangeArrowheads="1"/>
          </p:cNvSpPr>
          <p:nvPr>
            <p:ph type="body" idx="1"/>
          </p:nvPr>
        </p:nvSpPr>
        <p:spPr>
          <a:ln/>
          <a:extLst>
            <a:ext uri="{91240B29-F687-4F45-9708-019B960494DF}">
              <a14:hiddenLine xmlns="" xmlns:a14="http://schemas.microsoft.com/office/drawing/2010/main" w="1" cmpd="sng">
                <a:solidFill>
                  <a:schemeClr val="tx1"/>
                </a:solidFill>
                <a:miter lim="800000"/>
                <a:headEnd/>
                <a:tailEnd/>
              </a14:hiddenLine>
            </a:ext>
          </a:extLst>
        </p:spPr>
        <p:txBody>
          <a:bodyPr/>
          <a:lstStyle/>
          <a:p>
            <a:r>
              <a:rPr lang="en-US" altLang="zh-CN" sz="3000">
                <a:latin typeface="Arial" panose="020B0604020202020204" pitchFamily="34" charset="0"/>
              </a:rPr>
              <a:t>LRU, Least Recently Used</a:t>
            </a:r>
            <a:r>
              <a:rPr lang="zh-CN" altLang="en-US" sz="3000"/>
              <a:t>，最近最久未用算法</a:t>
            </a:r>
          </a:p>
        </p:txBody>
      </p:sp>
    </p:spTree>
    <p:extLst>
      <p:ext uri="{BB962C8B-B14F-4D97-AF65-F5344CB8AC3E}">
        <p14:creationId xmlns="" xmlns:p14="http://schemas.microsoft.com/office/powerpoint/2010/main" val="234780221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0D5F3-68AA-4D35-BEF8-2BD18B4DCCEE}" type="slidenum">
              <a:rPr lang="zh-CN" altLang="en-US"/>
              <a:pPr/>
              <a:t>26</a:t>
            </a:fld>
            <a:endParaRPr lang="en-US" altLang="zh-CN"/>
          </a:p>
        </p:txBody>
      </p:sp>
      <p:sp>
        <p:nvSpPr>
          <p:cNvPr id="99330" name="Rectangle 2"/>
          <p:cNvSpPr>
            <a:spLocks noGrp="1" noRot="1" noChangeAspect="1" noChangeArrowheads="1" noTextEdit="1"/>
          </p:cNvSpPr>
          <p:nvPr>
            <p:ph type="sldImg"/>
          </p:nvPr>
        </p:nvSpPr>
        <p:spPr>
          <a:xfrm>
            <a:off x="1144588" y="684213"/>
            <a:ext cx="4573587" cy="3430587"/>
          </a:xfrm>
        </p:spPr>
      </p:sp>
      <p:sp>
        <p:nvSpPr>
          <p:cNvPr id="99331" name="Rectangle 3"/>
          <p:cNvSpPr>
            <a:spLocks noGrp="1" noChangeArrowheads="1"/>
          </p:cNvSpPr>
          <p:nvPr>
            <p:ph type="body" idx="1"/>
          </p:nvPr>
        </p:nvSpPr>
        <p:spPr/>
        <p:txBody>
          <a:bodyPr/>
          <a:lstStyle/>
          <a:p>
            <a:r>
              <a:rPr lang="zh-CN" altLang="en-US" b="1">
                <a:solidFill>
                  <a:srgbClr val="FF33CC"/>
                </a:solidFill>
                <a:latin typeface="幼圆" panose="02010509060101010101" pitchFamily="49" charset="-122"/>
                <a:ea typeface="幼圆" panose="02010509060101010101" pitchFamily="49" charset="-122"/>
              </a:rPr>
              <a:t>颠簸或抖动：</a:t>
            </a:r>
            <a:r>
              <a:rPr lang="zh-CN" altLang="en-US" b="1">
                <a:latin typeface="宋体" panose="02010600030101010101" pitchFamily="2" charset="-122"/>
              </a:rPr>
              <a:t> 页面置换算法是用来确定哪一页换出，但算法的优劣直接影响到系统的效率，若选用不合适，可能会出现这种现象：刚被淘汰出去的页，过后不久又要访问它，需要再次调入，而调入后不久又再次被淘汰，然后又要访问，如此反复，使系统把大部时间用在了页面的调进调出上，这种现象称为颠簸或抖动。 </a:t>
            </a:r>
            <a:r>
              <a:rPr lang="zh-CN" altLang="en-US" b="1">
                <a:latin typeface="宋体" panose="02010600030101010101" pitchFamily="2" charset="-122"/>
                <a:sym typeface="Symbol" panose="05050102010706020507" pitchFamily="18" charset="2"/>
              </a:rPr>
              <a:t>（一个进程的页面经常换入换出）</a:t>
            </a:r>
            <a:endParaRPr lang="zh-CN" altLang="en-US">
              <a:latin typeface="宋体" panose="02010600030101010101" pitchFamily="2" charset="-122"/>
            </a:endParaRPr>
          </a:p>
          <a:p>
            <a:pPr>
              <a:lnSpc>
                <a:spcPct val="95000"/>
              </a:lnSpc>
              <a:buFontTx/>
              <a:buChar char="•"/>
            </a:pPr>
            <a:r>
              <a:rPr lang="zh-CN" altLang="en-US">
                <a:latin typeface="幼圆" panose="02010509060101010101" pitchFamily="49" charset="-122"/>
                <a:ea typeface="幼圆" panose="02010509060101010101" pitchFamily="49" charset="-122"/>
              </a:rPr>
              <a:t>抖动</a:t>
            </a:r>
            <a:r>
              <a:rPr lang="en-US" altLang="zh-CN">
                <a:latin typeface="幼圆" panose="02010509060101010101" pitchFamily="49" charset="-122"/>
                <a:ea typeface="幼圆" panose="02010509060101010101" pitchFamily="49" charset="-122"/>
              </a:rPr>
              <a:t>(</a:t>
            </a:r>
            <a:r>
              <a:rPr lang="zh-CN" altLang="en-US">
                <a:latin typeface="幼圆" panose="02010509060101010101" pitchFamily="49" charset="-122"/>
                <a:ea typeface="幼圆" panose="02010509060101010101" pitchFamily="49" charset="-122"/>
              </a:rPr>
              <a:t>颠簸</a:t>
            </a:r>
            <a:r>
              <a:rPr lang="en-US" altLang="zh-CN">
                <a:latin typeface="幼圆" panose="02010509060101010101" pitchFamily="49" charset="-122"/>
                <a:ea typeface="幼圆" panose="02010509060101010101" pitchFamily="49" charset="-122"/>
              </a:rPr>
              <a:t>)</a:t>
            </a:r>
            <a:r>
              <a:rPr lang="zh-CN" altLang="en-US">
                <a:latin typeface="宋体" panose="02010600030101010101" pitchFamily="2" charset="-122"/>
              </a:rPr>
              <a:t>：刚被淘汰出内存的页面，过后不久又要访问它，需要再次将其调入，而该页调入内存后不入又再次被淘汰出内存，然后又要访问它，如此反复，使得系统把大部分时间用在了页面的调进换出上，而几乎不能完成任何有效的工作。</a:t>
            </a:r>
            <a:endParaRPr lang="zh-CN" altLang="en-US" b="1">
              <a:latin typeface="宋体" panose="02010600030101010101" pitchFamily="2" charset="-122"/>
              <a:sym typeface="Symbol" panose="05050102010706020507" pitchFamily="18" charset="2"/>
            </a:endParaRPr>
          </a:p>
          <a:p>
            <a:r>
              <a:rPr lang="zh-CN" altLang="en-US" b="1">
                <a:solidFill>
                  <a:srgbClr val="FF33CC"/>
                </a:solidFill>
                <a:latin typeface="幼圆" panose="02010509060101010101" pitchFamily="49" charset="-122"/>
                <a:ea typeface="幼圆" panose="02010509060101010101" pitchFamily="49" charset="-122"/>
              </a:rPr>
              <a:t>预防方法</a:t>
            </a:r>
          </a:p>
          <a:p>
            <a:pPr lvl="2"/>
            <a:r>
              <a:rPr lang="zh-CN" altLang="en-US" b="1">
                <a:latin typeface="宋体" panose="02010600030101010101" pitchFamily="2" charset="-122"/>
              </a:rPr>
              <a:t>采取局部置换策略</a:t>
            </a:r>
          </a:p>
          <a:p>
            <a:pPr lvl="2"/>
            <a:r>
              <a:rPr lang="zh-CN" altLang="en-US" b="1">
                <a:latin typeface="宋体" panose="02010600030101010101" pitchFamily="2" charset="-122"/>
              </a:rPr>
              <a:t>在</a:t>
            </a:r>
            <a:r>
              <a:rPr lang="en-US" altLang="zh-CN" b="1">
                <a:latin typeface="宋体" panose="02010600030101010101" pitchFamily="2" charset="-122"/>
              </a:rPr>
              <a:t>CPU</a:t>
            </a:r>
            <a:r>
              <a:rPr lang="zh-CN" altLang="en-US" b="1">
                <a:latin typeface="宋体" panose="02010600030101010101" pitchFamily="2" charset="-122"/>
              </a:rPr>
              <a:t>调度程序中引入工作集算法</a:t>
            </a:r>
          </a:p>
          <a:p>
            <a:pPr lvl="2"/>
            <a:r>
              <a:rPr lang="en-US" altLang="zh-CN" b="1">
                <a:latin typeface="宋体" panose="02010600030101010101" pitchFamily="2" charset="-122"/>
              </a:rPr>
              <a:t>L=S</a:t>
            </a:r>
            <a:r>
              <a:rPr lang="zh-CN" altLang="en-US" b="1">
                <a:latin typeface="宋体" panose="02010600030101010101" pitchFamily="2" charset="-122"/>
              </a:rPr>
              <a:t>准则</a:t>
            </a:r>
          </a:p>
          <a:p>
            <a:pPr lvl="2"/>
            <a:r>
              <a:rPr lang="zh-CN" altLang="en-US" b="1">
                <a:latin typeface="宋体" panose="02010600030101010101" pitchFamily="2" charset="-122"/>
              </a:rPr>
              <a:t>挂起若干进程</a:t>
            </a:r>
          </a:p>
          <a:p>
            <a:endParaRPr lang="zh-CN" altLang="en-US"/>
          </a:p>
        </p:txBody>
      </p:sp>
    </p:spTree>
    <p:extLst>
      <p:ext uri="{BB962C8B-B14F-4D97-AF65-F5344CB8AC3E}">
        <p14:creationId xmlns="" xmlns:p14="http://schemas.microsoft.com/office/powerpoint/2010/main" val="11682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46083" name="Rectangle 3"/>
          <p:cNvSpPr>
            <a:spLocks noGrp="1" noChangeArrowheads="1"/>
          </p:cNvSpPr>
          <p:nvPr>
            <p:ph type="body" idx="1"/>
          </p:nvPr>
        </p:nvSpPr>
        <p:spPr>
          <a:ln/>
          <a:extLst>
            <a:ext uri="{91240B29-F687-4F45-9708-019B960494DF}">
              <a14:hiddenLine xmlns="" xmlns:a14="http://schemas.microsoft.com/office/drawing/2010/main" w="1" cmpd="sng">
                <a:solidFill>
                  <a:schemeClr val="tx1"/>
                </a:solidFill>
                <a:miter lim="800000"/>
                <a:headEnd/>
                <a:tailEnd/>
              </a14:hiddenLine>
            </a:ext>
          </a:extLst>
        </p:spPr>
        <p:txBody>
          <a:bodyPr/>
          <a:lstStyle/>
          <a:p>
            <a:pPr lvl="1">
              <a:lnSpc>
                <a:spcPct val="95000"/>
              </a:lnSpc>
            </a:pPr>
            <a:r>
              <a:rPr lang="en-US" altLang="zh-CN" sz="3000"/>
              <a:t>FIFO</a:t>
            </a:r>
            <a:r>
              <a:rPr lang="zh-CN" altLang="en-US" sz="3000"/>
              <a:t>算法的置换特征与进程访问内存的动态特征是矛盾的，即被置换的页面并不是进程不会访问的。</a:t>
            </a:r>
          </a:p>
          <a:p>
            <a:endParaRPr lang="zh-CN" altLang="en-US" sz="3000"/>
          </a:p>
        </p:txBody>
      </p:sp>
    </p:spTree>
    <p:extLst>
      <p:ext uri="{BB962C8B-B14F-4D97-AF65-F5344CB8AC3E}">
        <p14:creationId xmlns="" xmlns:p14="http://schemas.microsoft.com/office/powerpoint/2010/main" val="262781465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Rot="1" noChangeAspect="1" noChangeArrowheads="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53251" name="Rectangle 3"/>
          <p:cNvSpPr>
            <a:spLocks noGrp="1" noChangeArrowheads="1"/>
          </p:cNvSpPr>
          <p:nvPr>
            <p:ph type="body" idx="1"/>
          </p:nvPr>
        </p:nvSpPr>
        <p:spPr>
          <a:ln/>
          <a:extLst>
            <a:ext uri="{91240B29-F687-4F45-9708-019B960494DF}">
              <a14:hiddenLine xmlns="" xmlns:a14="http://schemas.microsoft.com/office/drawing/2010/main" w="1" cmpd="sng">
                <a:solidFill>
                  <a:schemeClr val="tx1"/>
                </a:solidFill>
                <a:miter lim="800000"/>
                <a:headEnd/>
                <a:tailEnd/>
              </a14:hiddenLine>
            </a:ext>
          </a:extLst>
        </p:spPr>
        <p:txBody>
          <a:bodyPr/>
          <a:lstStyle/>
          <a:p>
            <a:pPr>
              <a:buSzPct val="135000"/>
            </a:pPr>
            <a:r>
              <a:rPr lang="zh-CN" altLang="en-US" sz="2400">
                <a:latin typeface="宋体" panose="02010600030101010101" pitchFamily="2" charset="-122"/>
              </a:rPr>
              <a:t>该算法的性能接近于最佳算法，但</a:t>
            </a:r>
            <a:r>
              <a:rPr lang="zh-CN" altLang="en-US" sz="2400" b="1">
                <a:latin typeface="幼圆" panose="02010509060101010101" pitchFamily="49" charset="-122"/>
                <a:ea typeface="幼圆" panose="02010509060101010101" pitchFamily="49" charset="-122"/>
              </a:rPr>
              <a:t>实现起来较困难</a:t>
            </a:r>
            <a:r>
              <a:rPr lang="zh-CN" altLang="en-US" sz="2400">
                <a:latin typeface="宋体" panose="02010600030101010101" pitchFamily="2" charset="-122"/>
              </a:rPr>
              <a:t>。因为要找出最近最久未使用的页面，必须为每一页设置相关记录项，用于记录页面的访问情况，并且每访问一次页面都须更新该信息。这将使系统的开销加大，所以在实际系统中</a:t>
            </a:r>
            <a:r>
              <a:rPr lang="zh-CN" altLang="en-US" sz="2400" b="1">
                <a:latin typeface="幼圆" panose="02010509060101010101" pitchFamily="49" charset="-122"/>
                <a:ea typeface="幼圆" panose="02010509060101010101" pitchFamily="49" charset="-122"/>
              </a:rPr>
              <a:t>往往使用该算法的近似算法</a:t>
            </a:r>
            <a:r>
              <a:rPr lang="zh-CN" altLang="en-US" sz="2400">
                <a:latin typeface="宋体" panose="02010600030101010101" pitchFamily="2" charset="-122"/>
              </a:rPr>
              <a:t>。</a:t>
            </a:r>
          </a:p>
          <a:p>
            <a:r>
              <a:rPr lang="zh-CN" altLang="en-US"/>
              <a:t>软件实现方法</a:t>
            </a:r>
          </a:p>
          <a:p>
            <a:pPr lvl="1">
              <a:buFont typeface="Wingdings 2" panose="05020102010507070707" pitchFamily="18" charset="2"/>
              <a:buNone/>
            </a:pPr>
            <a:r>
              <a:rPr lang="zh-CN" altLang="en-US"/>
              <a:t>为每一页设置一个单元记录自上次访问以来经历的时间t,t最大的页被淘汰。</a:t>
            </a:r>
          </a:p>
          <a:p>
            <a:pPr lvl="2"/>
            <a:r>
              <a:rPr lang="zh-CN" altLang="en-US"/>
              <a:t>问题：每次访问都要进行记录，开销大</a:t>
            </a:r>
          </a:p>
          <a:p>
            <a:pPr lvl="1">
              <a:buFont typeface="Wingdings 2" panose="05020102010507070707" pitchFamily="18" charset="2"/>
              <a:buNone/>
            </a:pPr>
            <a:r>
              <a:rPr lang="zh-CN" altLang="en-US"/>
              <a:t>用链表将访问的页链起来，访问时间最长的页在链尾，最近访问的页在链头，淘汰链尾的页。</a:t>
            </a:r>
          </a:p>
          <a:p>
            <a:pPr lvl="2"/>
            <a:r>
              <a:rPr lang="zh-CN" altLang="en-US"/>
              <a:t>问题：链的维护、更新及从链尾移出页，开销大</a:t>
            </a:r>
          </a:p>
          <a:p>
            <a:pPr>
              <a:buSzPct val="135000"/>
            </a:pPr>
            <a:r>
              <a:rPr lang="zh-CN" altLang="en-US" sz="2400" b="1">
                <a:latin typeface="幼圆" panose="02010509060101010101" pitchFamily="49" charset="-122"/>
                <a:ea typeface="幼圆" panose="02010509060101010101" pitchFamily="49" charset="-122"/>
              </a:rPr>
              <a:t>该算法的近似算法实现</a:t>
            </a:r>
            <a:r>
              <a:rPr lang="zh-CN" altLang="en-US" sz="2400">
                <a:latin typeface="宋体" panose="02010600030101010101" pitchFamily="2" charset="-122"/>
              </a:rPr>
              <a:t>：</a:t>
            </a:r>
          </a:p>
          <a:p>
            <a:pPr>
              <a:buFont typeface="Tahoma" panose="020B0604030504040204" pitchFamily="34" charset="0"/>
              <a:buNone/>
            </a:pPr>
            <a:r>
              <a:rPr lang="zh-CN" altLang="en-US" sz="2400">
                <a:latin typeface="宋体" panose="02010600030101010101" pitchFamily="2" charset="-122"/>
              </a:rPr>
              <a:t>   </a:t>
            </a:r>
            <a:r>
              <a:rPr lang="zh-CN" altLang="en-US" sz="2400" b="1">
                <a:latin typeface="幼圆" panose="02010509060101010101" pitchFamily="49" charset="-122"/>
                <a:ea typeface="幼圆" panose="02010509060101010101" pitchFamily="49" charset="-122"/>
              </a:rPr>
              <a:t>方法</a:t>
            </a:r>
            <a:r>
              <a:rPr lang="en-US" altLang="zh-CN" sz="2400" b="1">
                <a:latin typeface="幼圆" panose="02010509060101010101" pitchFamily="49" charset="-122"/>
                <a:ea typeface="幼圆" panose="02010509060101010101" pitchFamily="49" charset="-122"/>
              </a:rPr>
              <a:t>1</a:t>
            </a:r>
            <a:r>
              <a:rPr lang="zh-CN" altLang="en-US" sz="2400">
                <a:latin typeface="宋体" panose="02010600030101010101" pitchFamily="2" charset="-122"/>
              </a:rPr>
              <a:t>：利用一特殊的栈保存当前使用的页号，每当进程访问某页面时，把被访问页面移到栈顶，于是栈底的页面就是最久未使用的页面。</a:t>
            </a:r>
          </a:p>
          <a:p>
            <a:pPr>
              <a:buFont typeface="Tahoma" panose="020B0604030504040204" pitchFamily="34" charset="0"/>
              <a:buNone/>
            </a:pPr>
            <a:r>
              <a:rPr lang="zh-CN" altLang="en-US" sz="2400">
                <a:latin typeface="宋体" panose="02010600030101010101" pitchFamily="2" charset="-122"/>
              </a:rPr>
              <a:t>   </a:t>
            </a:r>
            <a:r>
              <a:rPr lang="zh-CN" altLang="en-US" sz="2400" b="1">
                <a:latin typeface="幼圆" panose="02010509060101010101" pitchFamily="49" charset="-122"/>
                <a:ea typeface="幼圆" panose="02010509060101010101" pitchFamily="49" charset="-122"/>
              </a:rPr>
              <a:t>方法</a:t>
            </a:r>
            <a:r>
              <a:rPr lang="en-US" altLang="zh-CN" sz="2400" b="1">
                <a:latin typeface="幼圆" panose="02010509060101010101" pitchFamily="49" charset="-122"/>
                <a:ea typeface="幼圆" panose="02010509060101010101" pitchFamily="49" charset="-122"/>
              </a:rPr>
              <a:t>2</a:t>
            </a:r>
            <a:r>
              <a:rPr lang="zh-CN" altLang="en-US" sz="2400">
                <a:latin typeface="宋体" panose="02010600030101010101" pitchFamily="2" charset="-122"/>
              </a:rPr>
              <a:t>：为每个页面设立一个寄存器记录页面的访问情况。每当进程访问某页面时，将该页面对应寄存器的最高位置</a:t>
            </a:r>
            <a:r>
              <a:rPr lang="en-US" altLang="zh-CN" sz="2400">
                <a:latin typeface="宋体" panose="02010600030101010101" pitchFamily="2" charset="-122"/>
              </a:rPr>
              <a:t>1</a:t>
            </a:r>
            <a:r>
              <a:rPr lang="zh-CN" altLang="en-US" sz="2400">
                <a:latin typeface="宋体" panose="02010600030101010101" pitchFamily="2" charset="-122"/>
              </a:rPr>
              <a:t>，系统定期将寄存器右移一位并将最高位补</a:t>
            </a:r>
            <a:r>
              <a:rPr lang="en-US" altLang="zh-CN" sz="2400">
                <a:latin typeface="宋体" panose="02010600030101010101" pitchFamily="2" charset="-122"/>
              </a:rPr>
              <a:t>0</a:t>
            </a:r>
            <a:r>
              <a:rPr lang="zh-CN" altLang="en-US" sz="2400">
                <a:latin typeface="宋体" panose="02010600030101010101" pitchFamily="2" charset="-122"/>
              </a:rPr>
              <a:t>，于是寄存器数值最小的页面是最久未使用的页面。</a:t>
            </a:r>
          </a:p>
          <a:p>
            <a:endParaRPr lang="zh-CN" altLang="en-US" sz="2400">
              <a:latin typeface="宋体" panose="02010600030101010101" pitchFamily="2" charset="-122"/>
            </a:endParaRPr>
          </a:p>
        </p:txBody>
      </p:sp>
    </p:spTree>
    <p:extLst>
      <p:ext uri="{BB962C8B-B14F-4D97-AF65-F5344CB8AC3E}">
        <p14:creationId xmlns="" xmlns:p14="http://schemas.microsoft.com/office/powerpoint/2010/main" val="3246364513"/>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106499" name="Rectangle 3"/>
          <p:cNvSpPr>
            <a:spLocks noGrp="1" noChangeArrowheads="1"/>
          </p:cNvSpPr>
          <p:nvPr>
            <p:ph type="body" idx="1"/>
          </p:nvPr>
        </p:nvSpPr>
        <p:spPr>
          <a:ln/>
          <a:extLst>
            <a:ext uri="{91240B29-F687-4F45-9708-019B960494DF}">
              <a14:hiddenLine xmlns="" xmlns:a14="http://schemas.microsoft.com/office/drawing/2010/main" w="1" cmpd="sng">
                <a:solidFill>
                  <a:schemeClr val="tx1"/>
                </a:solidFill>
                <a:miter lim="800000"/>
                <a:headEnd/>
                <a:tailEnd/>
              </a14:hiddenLine>
            </a:ext>
          </a:extLst>
        </p:spPr>
        <p:txBody>
          <a:bodyPr/>
          <a:lstStyle/>
          <a:p>
            <a:endParaRPr lang="zh-CN" altLang="en-US" sz="2400">
              <a:latin typeface="宋体" panose="02010600030101010101" pitchFamily="2" charset="-122"/>
            </a:endParaRPr>
          </a:p>
        </p:txBody>
      </p:sp>
    </p:spTree>
    <p:extLst>
      <p:ext uri="{BB962C8B-B14F-4D97-AF65-F5344CB8AC3E}">
        <p14:creationId xmlns="" xmlns:p14="http://schemas.microsoft.com/office/powerpoint/2010/main" val="3170983866"/>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4588" y="684213"/>
            <a:ext cx="4573587" cy="3430587"/>
          </a:xfrm>
        </p:spPr>
      </p:sp>
      <p:sp>
        <p:nvSpPr>
          <p:cNvPr id="108547" name="Rectangle 3"/>
          <p:cNvSpPr>
            <a:spLocks noGrp="1" noChangeArrowheads="1"/>
          </p:cNvSpPr>
          <p:nvPr>
            <p:ph type="body" idx="1"/>
          </p:nvPr>
        </p:nvSpPr>
        <p:spPr/>
        <p:txBody>
          <a:bodyPr/>
          <a:lstStyle/>
          <a:p>
            <a:pPr marL="228600" indent="-228600">
              <a:buSzPct val="110000"/>
              <a:buFont typeface="Wingdings" panose="05000000000000000000" pitchFamily="2" charset="2"/>
              <a:buNone/>
            </a:pPr>
            <a:r>
              <a:rPr lang="zh-CN" altLang="en-US"/>
              <a:t>请求分段存储管理系统也与请求分页存储管理系统一样，为用户提供了一个比内存空间大得多的</a:t>
            </a:r>
            <a:r>
              <a:rPr lang="zh-CN" altLang="en-US">
                <a:solidFill>
                  <a:srgbClr val="FF33CC"/>
                </a:solidFill>
                <a:ea typeface="幼圆" panose="02010509060101010101" pitchFamily="49" charset="-122"/>
              </a:rPr>
              <a:t>虚拟存储器</a:t>
            </a:r>
            <a:r>
              <a:rPr lang="zh-CN" altLang="en-US"/>
              <a:t>。虚拟存储器的实际容量由计算机的地址结构确定。在请求分段存储管理系统中，作业运行之前，只要求将当前需要的若干个分段装入内存，便可启动作业运行。在作业运行过程中，如果要访问的分段不在内存中，则通过</a:t>
            </a:r>
            <a:r>
              <a:rPr lang="zh-CN" altLang="en-US">
                <a:solidFill>
                  <a:srgbClr val="FF33CC"/>
                </a:solidFill>
                <a:ea typeface="幼圆" panose="02010509060101010101" pitchFamily="49" charset="-122"/>
              </a:rPr>
              <a:t>调段功能</a:t>
            </a:r>
            <a:r>
              <a:rPr lang="zh-CN" altLang="en-US"/>
              <a:t>将其调入，同时还可以通过</a:t>
            </a:r>
            <a:r>
              <a:rPr lang="zh-CN" altLang="en-US">
                <a:solidFill>
                  <a:srgbClr val="FF33CC"/>
                </a:solidFill>
                <a:ea typeface="幼圆" panose="02010509060101010101" pitchFamily="49" charset="-122"/>
              </a:rPr>
              <a:t>置换功能</a:t>
            </a:r>
            <a:r>
              <a:rPr lang="zh-CN" altLang="en-US"/>
              <a:t>将暂时不用的分段换出到外存，以便 腾出内存空间。</a:t>
            </a:r>
          </a:p>
          <a:p>
            <a:pPr marL="228600" indent="-228600">
              <a:buSzPct val="110000"/>
              <a:buFont typeface="Wingdings" panose="05000000000000000000" pitchFamily="2" charset="2"/>
              <a:buNone/>
            </a:pPr>
            <a:endParaRPr lang="zh-CN" altLang="en-US">
              <a:latin typeface="宋体" panose="02010600030101010101" pitchFamily="2" charset="-122"/>
            </a:endParaRPr>
          </a:p>
          <a:p>
            <a:pPr marL="228600" indent="-228600">
              <a:buSzPct val="110000"/>
              <a:buFont typeface="Wingdings" panose="05000000000000000000" pitchFamily="2" charset="2"/>
              <a:buNone/>
            </a:pPr>
            <a:r>
              <a:rPr lang="zh-CN" altLang="en-US">
                <a:latin typeface="宋体" panose="02010600030101010101" pitchFamily="2" charset="-122"/>
              </a:rPr>
              <a:t>      它允许只装入若干段的用户程序和数据，便可启动运行，以后再硬件支持下通过请求调段功能和分段置换功能，陆续将要运行的段调入内存，同时把暂不运行的段换到外存上，置换时以段为单位。</a:t>
            </a:r>
          </a:p>
          <a:p>
            <a:pPr marL="228600" indent="-228600">
              <a:buSzPct val="110000"/>
              <a:buFont typeface="Wingdings" panose="05000000000000000000" pitchFamily="2" charset="2"/>
              <a:buNone/>
            </a:pPr>
            <a:r>
              <a:rPr lang="zh-CN" altLang="en-US">
                <a:latin typeface="宋体" panose="02010600030101010101" pitchFamily="2" charset="-122"/>
              </a:rPr>
              <a:t>   系统须设置相应的硬件支持和软件：</a:t>
            </a:r>
          </a:p>
          <a:p>
            <a:pPr marL="228600" indent="-228600">
              <a:buSzPct val="110000"/>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1</a:t>
            </a:r>
            <a:r>
              <a:rPr lang="zh-CN" altLang="en-US">
                <a:latin typeface="宋体" panose="02010600030101010101" pitchFamily="2" charset="-122"/>
              </a:rPr>
              <a:t>）硬件支持：请求分段的段表机制、缺段中断机构和地址变换机构</a:t>
            </a:r>
          </a:p>
          <a:p>
            <a:pPr marL="228600" indent="-228600">
              <a:buSzPct val="110000"/>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2</a:t>
            </a:r>
            <a:r>
              <a:rPr lang="zh-CN" altLang="en-US">
                <a:latin typeface="宋体" panose="02010600030101010101" pitchFamily="2" charset="-122"/>
              </a:rPr>
              <a:t>）软件：请求调段功能和段置换功能的软件</a:t>
            </a:r>
          </a:p>
          <a:p>
            <a:pPr marL="228600" indent="-228600"/>
            <a:endParaRPr lang="zh-CN" altLang="en-US"/>
          </a:p>
        </p:txBody>
      </p:sp>
    </p:spTree>
    <p:extLst>
      <p:ext uri="{BB962C8B-B14F-4D97-AF65-F5344CB8AC3E}">
        <p14:creationId xmlns="" xmlns:p14="http://schemas.microsoft.com/office/powerpoint/2010/main" val="73870509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BAE49-C5D7-4E63-A515-1EB9FF8F2ABC}" type="slidenum">
              <a:rPr lang="zh-CN" altLang="en-US"/>
              <a:pPr/>
              <a:t>37</a:t>
            </a:fld>
            <a:endParaRPr lang="en-US" altLang="zh-CN"/>
          </a:p>
        </p:txBody>
      </p:sp>
      <p:sp>
        <p:nvSpPr>
          <p:cNvPr id="110594" name="Rectangle 2"/>
          <p:cNvSpPr>
            <a:spLocks noGrp="1" noRot="1" noChangeAspect="1" noChangeArrowheads="1" noTextEdit="1"/>
          </p:cNvSpPr>
          <p:nvPr>
            <p:ph type="sldImg"/>
          </p:nvPr>
        </p:nvSpPr>
        <p:spPr>
          <a:xfrm>
            <a:off x="1144588" y="684213"/>
            <a:ext cx="4573587" cy="3430587"/>
          </a:xfrm>
        </p:spPr>
      </p:sp>
      <p:sp>
        <p:nvSpPr>
          <p:cNvPr id="110595" name="Rectangle 3"/>
          <p:cNvSpPr>
            <a:spLocks noGrp="1" noChangeArrowheads="1"/>
          </p:cNvSpPr>
          <p:nvPr>
            <p:ph type="body" idx="1"/>
          </p:nvPr>
        </p:nvSpPr>
        <p:spPr/>
        <p:txBody>
          <a:bodyPr/>
          <a:lstStyle/>
          <a:p>
            <a:r>
              <a:rPr lang="zh-CN" altLang="en-US"/>
              <a:t>段号不需存储</a:t>
            </a:r>
          </a:p>
        </p:txBody>
      </p:sp>
    </p:spTree>
    <p:extLst>
      <p:ext uri="{BB962C8B-B14F-4D97-AF65-F5344CB8AC3E}">
        <p14:creationId xmlns="" xmlns:p14="http://schemas.microsoft.com/office/powerpoint/2010/main" val="73931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118F2-2725-4915-AAF8-4CA5AB421611}" type="slidenum">
              <a:rPr lang="zh-CN" altLang="en-US"/>
              <a:pPr/>
              <a:t>40</a:t>
            </a:fld>
            <a:endParaRPr lang="en-US" altLang="zh-CN"/>
          </a:p>
        </p:txBody>
      </p:sp>
      <p:sp>
        <p:nvSpPr>
          <p:cNvPr id="113666" name="Rectangle 2"/>
          <p:cNvSpPr>
            <a:spLocks noGrp="1" noRot="1" noChangeAspect="1" noChangeArrowheads="1" noTextEdit="1"/>
          </p:cNvSpPr>
          <p:nvPr>
            <p:ph type="sldImg"/>
          </p:nvPr>
        </p:nvSpPr>
        <p:spPr>
          <a:xfrm>
            <a:off x="1144588" y="684213"/>
            <a:ext cx="4573587" cy="3430587"/>
          </a:xfrm>
        </p:spPr>
      </p:sp>
      <p:sp>
        <p:nvSpPr>
          <p:cNvPr id="113667" name="Rectangle 3"/>
          <p:cNvSpPr>
            <a:spLocks noGrp="1" noChangeArrowheads="1"/>
          </p:cNvSpPr>
          <p:nvPr>
            <p:ph type="body" idx="1"/>
          </p:nvPr>
        </p:nvSpPr>
        <p:spPr/>
        <p:txBody>
          <a:bodyPr/>
          <a:lstStyle/>
          <a:p>
            <a:r>
              <a:rPr lang="zh-CN" altLang="en-US">
                <a:ea typeface="幼圆" panose="02010509060101010101" pitchFamily="49" charset="-122"/>
              </a:rPr>
              <a:t>地址越界保护：</a:t>
            </a:r>
            <a:r>
              <a:rPr lang="zh-CN" altLang="en-US"/>
              <a:t>先利用段表寄存器中的段表长度与逻辑地址中的段号比较，若段号超界则产生越界中断；再利用段表项中的段长与逻辑地址中的段内位移进行比较，若段内位移大于段长，也会产生越界中断。注：在允许段动态增长的系统中，允许段内位移大于段长。</a:t>
            </a:r>
          </a:p>
          <a:p>
            <a:r>
              <a:rPr lang="zh-CN" altLang="en-US">
                <a:ea typeface="幼圆" panose="02010509060101010101" pitchFamily="49" charset="-122"/>
              </a:rPr>
              <a:t>访问控制保护（存取控制保护）：</a:t>
            </a:r>
            <a:r>
              <a:rPr lang="zh-CN" altLang="en-US"/>
              <a:t>在段表中设置了一个存取控制字段，用于规定对该段的访问方式。</a:t>
            </a:r>
          </a:p>
        </p:txBody>
      </p:sp>
    </p:spTree>
    <p:extLst>
      <p:ext uri="{BB962C8B-B14F-4D97-AF65-F5344CB8AC3E}">
        <p14:creationId xmlns="" xmlns:p14="http://schemas.microsoft.com/office/powerpoint/2010/main" val="260658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4588" y="684213"/>
            <a:ext cx="4573587" cy="3430587"/>
          </a:xfrm>
        </p:spPr>
      </p:sp>
      <p:sp>
        <p:nvSpPr>
          <p:cNvPr id="9219" name="Rectangle 3"/>
          <p:cNvSpPr>
            <a:spLocks noGrp="1" noChangeArrowheads="1"/>
          </p:cNvSpPr>
          <p:nvPr>
            <p:ph type="body" idx="1"/>
          </p:nvPr>
        </p:nvSpPr>
        <p:spPr/>
        <p:txBody>
          <a:bodyPr/>
          <a:lstStyle/>
          <a:p>
            <a:r>
              <a:rPr lang="en-US" altLang="zh-CN"/>
              <a:t>1968</a:t>
            </a:r>
            <a:r>
              <a:rPr lang="zh-CN" altLang="en-US"/>
              <a:t>年，</a:t>
            </a:r>
            <a:r>
              <a:rPr lang="en-US" altLang="zh-CN"/>
              <a:t>P.Denning</a:t>
            </a:r>
            <a:r>
              <a:rPr lang="zh-CN" altLang="en-US"/>
              <a:t>提出程序在执行时将呈现出局部性规律，即：在一段时间内，程序的执行仅局限于某个部分；相应地，它所访问的存储空间也局限于某个区域内。时间局部性</a:t>
            </a:r>
            <a:r>
              <a:rPr lang="en-US" altLang="zh-CN"/>
              <a:t>(</a:t>
            </a:r>
            <a:r>
              <a:rPr lang="zh-CN" altLang="en-US"/>
              <a:t>由于大量的循环操作，某指令或数据被访问后，则不久可能会被再次访问</a:t>
            </a:r>
            <a:r>
              <a:rPr lang="en-US" altLang="zh-CN"/>
              <a:t>)</a:t>
            </a:r>
          </a:p>
          <a:p>
            <a:pPr lvl="1">
              <a:buFont typeface="Wingdings" panose="05000000000000000000" pitchFamily="2" charset="2"/>
              <a:buNone/>
            </a:pPr>
            <a:r>
              <a:rPr lang="zh-CN" altLang="en-US"/>
              <a:t>空间局部性（如顺序执行，指程序在一段时间内访问的地址，可能集中在一定的范围之内）。</a:t>
            </a:r>
          </a:p>
        </p:txBody>
      </p:sp>
    </p:spTree>
    <p:extLst>
      <p:ext uri="{BB962C8B-B14F-4D97-AF65-F5344CB8AC3E}">
        <p14:creationId xmlns="" xmlns:p14="http://schemas.microsoft.com/office/powerpoint/2010/main" val="17839066"/>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44588" y="684213"/>
            <a:ext cx="4573587" cy="3430587"/>
          </a:xfrm>
        </p:spPr>
      </p:sp>
      <p:sp>
        <p:nvSpPr>
          <p:cNvPr id="11267" name="Rectangle 3"/>
          <p:cNvSpPr>
            <a:spLocks noGrp="1" noChangeArrowheads="1"/>
          </p:cNvSpPr>
          <p:nvPr>
            <p:ph type="body" idx="1"/>
          </p:nvPr>
        </p:nvSpPr>
        <p:spPr/>
        <p:txBody>
          <a:bodyPr/>
          <a:lstStyle/>
          <a:p>
            <a:pPr>
              <a:buFont typeface="Wingdings" panose="05000000000000000000" pitchFamily="2" charset="2"/>
              <a:buNone/>
            </a:pPr>
            <a:r>
              <a:rPr lang="zh-CN" altLang="en-US">
                <a:latin typeface="宋体" panose="02010600030101010101" pitchFamily="2" charset="-122"/>
              </a:rPr>
              <a:t>类似于吃饭上菜的过程</a:t>
            </a:r>
          </a:p>
          <a:p>
            <a:pPr>
              <a:buFont typeface="Wingdings" panose="05000000000000000000" pitchFamily="2" charset="2"/>
              <a:buNone/>
            </a:pPr>
            <a:r>
              <a:rPr lang="zh-CN" altLang="en-US">
                <a:latin typeface="宋体" panose="02010600030101010101" pitchFamily="2" charset="-122"/>
              </a:rPr>
              <a:t>基于局部性原理，程序在运行之前，没有必要全部装入内存，仅须将当前要运行的页（段）装入内存即可。</a:t>
            </a:r>
          </a:p>
          <a:p>
            <a:pPr>
              <a:buFont typeface="Wingdings" panose="05000000000000000000" pitchFamily="2" charset="2"/>
              <a:buNone/>
            </a:pPr>
            <a:r>
              <a:rPr lang="zh-CN" altLang="en-US">
                <a:latin typeface="宋体" panose="02010600030101010101" pitchFamily="2" charset="-122"/>
              </a:rPr>
              <a:t>运行时，如访问的页（段）在内存中，则继续执行，如访问的页未在内存中（缺页或缺段），则利用</a:t>
            </a:r>
            <a:r>
              <a:rPr lang="en-US" altLang="zh-CN">
                <a:latin typeface="宋体" panose="02010600030101010101" pitchFamily="2" charset="-122"/>
              </a:rPr>
              <a:t>OS</a:t>
            </a:r>
            <a:r>
              <a:rPr lang="zh-CN" altLang="en-US">
                <a:latin typeface="宋体" panose="02010600030101010101" pitchFamily="2" charset="-122"/>
              </a:rPr>
              <a:t>的请求调页（段）功能，将该页（段）调入内存。 </a:t>
            </a:r>
          </a:p>
          <a:p>
            <a:pPr>
              <a:buFont typeface="Wingdings" panose="05000000000000000000" pitchFamily="2" charset="2"/>
              <a:buNone/>
            </a:pPr>
            <a:r>
              <a:rPr lang="zh-CN" altLang="en-US">
                <a:latin typeface="宋体" panose="02010600030101010101" pitchFamily="2" charset="-122"/>
              </a:rPr>
              <a:t>如内存已满，则利用</a:t>
            </a:r>
            <a:r>
              <a:rPr lang="en-US" altLang="zh-CN">
                <a:latin typeface="宋体" panose="02010600030101010101" pitchFamily="2" charset="-122"/>
              </a:rPr>
              <a:t>OS</a:t>
            </a:r>
            <a:r>
              <a:rPr lang="zh-CN" altLang="en-US">
                <a:latin typeface="宋体" panose="02010600030101010101" pitchFamily="2" charset="-122"/>
              </a:rPr>
              <a:t>的页（段）置换功能，按某种置换算法将内存中的某页（段）调至外存，从而调入需访问的页。</a:t>
            </a:r>
          </a:p>
        </p:txBody>
      </p:sp>
    </p:spTree>
    <p:extLst>
      <p:ext uri="{BB962C8B-B14F-4D97-AF65-F5344CB8AC3E}">
        <p14:creationId xmlns="" xmlns:p14="http://schemas.microsoft.com/office/powerpoint/2010/main" val="53376146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44588" y="684213"/>
            <a:ext cx="4573587" cy="3430587"/>
          </a:xfrm>
        </p:spPr>
      </p:sp>
      <p:sp>
        <p:nvSpPr>
          <p:cNvPr id="13315" name="Rectangle 3"/>
          <p:cNvSpPr>
            <a:spLocks noGrp="1" noChangeArrowheads="1"/>
          </p:cNvSpPr>
          <p:nvPr>
            <p:ph type="body" idx="1"/>
          </p:nvPr>
        </p:nvSpPr>
        <p:spPr/>
        <p:txBody>
          <a:bodyPr/>
          <a:lstStyle/>
          <a:p>
            <a:pPr lvl="1"/>
            <a:r>
              <a:rPr lang="zh-CN" altLang="en-US">
                <a:latin typeface="宋体" panose="02010600030101010101" pitchFamily="2" charset="-122"/>
              </a:rPr>
              <a:t>虚拟存储器就是一个</a:t>
            </a:r>
            <a:r>
              <a:rPr lang="zh-CN" altLang="en-US">
                <a:solidFill>
                  <a:schemeClr val="accent2"/>
                </a:solidFill>
                <a:latin typeface="宋体" panose="02010600030101010101" pitchFamily="2" charset="-122"/>
              </a:rPr>
              <a:t>地址空间</a:t>
            </a:r>
            <a:r>
              <a:rPr lang="zh-CN" altLang="en-US">
                <a:latin typeface="宋体" panose="02010600030101010101" pitchFamily="2" charset="-122"/>
              </a:rPr>
              <a:t>，且具有比实存大得多的容量。</a:t>
            </a:r>
          </a:p>
          <a:p>
            <a:pPr lvl="2" algn="just">
              <a:buFont typeface="Wingdings 2" panose="05020102010507070707" pitchFamily="18" charset="2"/>
              <a:buNone/>
            </a:pPr>
            <a:r>
              <a:rPr lang="zh-CN" altLang="en-US">
                <a:solidFill>
                  <a:schemeClr val="accent2"/>
                </a:solidFill>
                <a:latin typeface="宋体" panose="02010600030101010101" pitchFamily="2" charset="-122"/>
              </a:rPr>
              <a:t>对用户来说</a:t>
            </a:r>
            <a:r>
              <a:rPr lang="zh-CN" altLang="en-US">
                <a:latin typeface="宋体" panose="02010600030101010101" pitchFamily="2" charset="-122"/>
              </a:rPr>
              <a:t>，</a:t>
            </a:r>
            <a:r>
              <a:rPr lang="zh-CN" altLang="en-US">
                <a:solidFill>
                  <a:srgbClr val="FF0000"/>
                </a:solidFill>
                <a:latin typeface="宋体" panose="02010600030101010101" pitchFamily="2" charset="-122"/>
              </a:rPr>
              <a:t>虚拟存储器是由指令地址</a:t>
            </a: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虚拟地址</a:t>
            </a: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部分所限定的</a:t>
            </a:r>
            <a:r>
              <a:rPr lang="zh-CN" altLang="en-US">
                <a:latin typeface="宋体" panose="02010600030101010101" pitchFamily="2" charset="-122"/>
              </a:rPr>
              <a:t>、</a:t>
            </a:r>
            <a:r>
              <a:rPr lang="zh-CN" altLang="en-US">
                <a:solidFill>
                  <a:schemeClr val="accent2"/>
                </a:solidFill>
                <a:latin typeface="宋体" panose="02010600030101010101" pitchFamily="2" charset="-122"/>
              </a:rPr>
              <a:t>比实存</a:t>
            </a:r>
            <a:r>
              <a:rPr lang="en-US" altLang="zh-CN">
                <a:latin typeface="宋体" panose="02010600030101010101" pitchFamily="2" charset="-122"/>
              </a:rPr>
              <a:t>(</a:t>
            </a:r>
            <a:r>
              <a:rPr lang="zh-CN" altLang="en-US">
                <a:latin typeface="宋体" panose="02010600030101010101" pitchFamily="2" charset="-122"/>
              </a:rPr>
              <a:t>实地址</a:t>
            </a:r>
            <a:r>
              <a:rPr lang="en-US" altLang="zh-CN">
                <a:latin typeface="宋体" panose="02010600030101010101" pitchFamily="2" charset="-122"/>
              </a:rPr>
              <a:t>)</a:t>
            </a:r>
            <a:r>
              <a:rPr lang="zh-CN" altLang="en-US">
                <a:solidFill>
                  <a:schemeClr val="accent2"/>
                </a:solidFill>
                <a:latin typeface="宋体" panose="02010600030101010101" pitchFamily="2" charset="-122"/>
              </a:rPr>
              <a:t>大得多的地址空间</a:t>
            </a:r>
            <a:r>
              <a:rPr lang="zh-CN" altLang="en-US">
                <a:latin typeface="宋体" panose="02010600030101010101" pitchFamily="2" charset="-122"/>
              </a:rPr>
              <a:t>。</a:t>
            </a:r>
          </a:p>
          <a:p>
            <a:pPr lvl="2" algn="just">
              <a:buFont typeface="Wingdings 2" panose="05020102010507070707" pitchFamily="18" charset="2"/>
              <a:buNone/>
            </a:pPr>
            <a:r>
              <a:rPr lang="zh-CN" altLang="en-US">
                <a:solidFill>
                  <a:schemeClr val="accent2"/>
                </a:solidFill>
                <a:latin typeface="宋体" panose="02010600030101010101" pitchFamily="2" charset="-122"/>
              </a:rPr>
              <a:t>对系统来说</a:t>
            </a:r>
            <a:r>
              <a:rPr lang="zh-CN" altLang="en-US">
                <a:latin typeface="宋体" panose="02010600030101010101" pitchFamily="2" charset="-122"/>
              </a:rPr>
              <a:t>，</a:t>
            </a:r>
            <a:r>
              <a:rPr lang="zh-CN" altLang="en-US">
                <a:solidFill>
                  <a:srgbClr val="FF0000"/>
                </a:solidFill>
                <a:latin typeface="宋体" panose="02010600030101010101" pitchFamily="2" charset="-122"/>
              </a:rPr>
              <a:t>要借助于各种表格机构</a:t>
            </a:r>
            <a:r>
              <a:rPr lang="zh-CN" altLang="en-US">
                <a:latin typeface="宋体" panose="02010600030101010101" pitchFamily="2" charset="-122"/>
              </a:rPr>
              <a:t>来</a:t>
            </a:r>
            <a:r>
              <a:rPr lang="zh-CN" altLang="en-US">
                <a:solidFill>
                  <a:schemeClr val="accent2"/>
                </a:solidFill>
                <a:latin typeface="宋体" panose="02010600030101010101" pitchFamily="2" charset="-122"/>
              </a:rPr>
              <a:t>实现虚拟空间</a:t>
            </a:r>
            <a:r>
              <a:rPr lang="zh-CN" altLang="en-US">
                <a:latin typeface="宋体" panose="02010600030101010101" pitchFamily="2" charset="-122"/>
              </a:rPr>
              <a:t>。</a:t>
            </a:r>
          </a:p>
          <a:p>
            <a:pPr algn="just">
              <a:buFont typeface="Wingdings 2" panose="05020102010507070707" pitchFamily="18" charset="2"/>
              <a:buNone/>
            </a:pPr>
            <a:r>
              <a:rPr lang="zh-CN" altLang="en-US">
                <a:latin typeface="宋体" panose="02010600030101010101" pitchFamily="2" charset="-122"/>
              </a:rPr>
              <a:t>一个虚拟存储器的最大容量是由计算机的地址结构确定的。如：若</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CPU</a:t>
            </a:r>
            <a:r>
              <a:rPr lang="zh-CN" altLang="en-US">
                <a:latin typeface="宋体" panose="02010600030101010101" pitchFamily="2" charset="-122"/>
              </a:rPr>
              <a:t>的有效地址长度为</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32</a:t>
            </a:r>
            <a:r>
              <a:rPr lang="zh-CN" altLang="en-US">
                <a:latin typeface="宋体" panose="02010600030101010101" pitchFamily="2" charset="-122"/>
              </a:rPr>
              <a:t>位，则程序可以寻址范围是</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0</a:t>
            </a:r>
            <a:r>
              <a:rPr lang="zh-CN" altLang="en-US">
                <a:latin typeface="宋体" panose="02010600030101010101" pitchFamily="2" charset="-122"/>
              </a:rPr>
              <a:t>～</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2</a:t>
            </a:r>
            <a:r>
              <a:rPr lang="en-US" altLang="zh-CN" baseline="40000">
                <a:latin typeface="Arial Unicode MS" panose="020B0604020202020204" pitchFamily="34" charset="-122"/>
                <a:ea typeface="Arial Unicode MS" panose="020B0604020202020204" pitchFamily="34" charset="-122"/>
                <a:cs typeface="Arial Unicode MS" panose="020B0604020202020204" pitchFamily="34" charset="-122"/>
              </a:rPr>
              <a:t>32</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-1 </a:t>
            </a:r>
            <a:r>
              <a:rPr lang="zh-CN" altLang="en-US">
                <a:latin typeface="宋体" panose="02010600030101010101" pitchFamily="2" charset="-122"/>
              </a:rPr>
              <a:t>，即虚存容量为</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4GB</a:t>
            </a:r>
            <a:r>
              <a:rPr lang="zh-CN" altLang="en-US">
                <a:latin typeface="宋体" panose="02010600030101010101" pitchFamily="2" charset="-122"/>
              </a:rPr>
              <a:t>。</a:t>
            </a:r>
          </a:p>
        </p:txBody>
      </p:sp>
    </p:spTree>
    <p:extLst>
      <p:ext uri="{BB962C8B-B14F-4D97-AF65-F5344CB8AC3E}">
        <p14:creationId xmlns="" xmlns:p14="http://schemas.microsoft.com/office/powerpoint/2010/main" val="1827204018"/>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p:cNvSpPr>
          <p:nvPr>
            <p:ph type="sldImg"/>
          </p:nvPr>
        </p:nvSpPr>
        <p:spPr>
          <a:xfrm>
            <a:off x="1144588" y="684213"/>
            <a:ext cx="4573587" cy="3430587"/>
          </a:xfrm>
          <a:ln/>
          <a:extLst>
            <a:ext uri="{91240B29-F687-4F45-9708-019B960494DF}">
              <a14:hiddenLine xmlns="" xmlns:a14="http://schemas.microsoft.com/office/drawing/2010/main" w="1" cmpd="sng">
                <a:solidFill>
                  <a:schemeClr val="tx1"/>
                </a:solidFill>
                <a:miter lim="800000"/>
                <a:headEnd/>
                <a:tailEnd/>
              </a14:hiddenLine>
            </a:ext>
          </a:extLst>
        </p:spPr>
      </p:sp>
      <p:sp>
        <p:nvSpPr>
          <p:cNvPr id="16387" name="Rectangle 3"/>
          <p:cNvSpPr>
            <a:spLocks noGrp="1" noChangeArrowheads="1"/>
          </p:cNvSpPr>
          <p:nvPr>
            <p:ph type="body" idx="1"/>
          </p:nvPr>
        </p:nvSpPr>
        <p:spPr>
          <a:ln/>
          <a:extLst>
            <a:ext uri="{91240B29-F687-4F45-9708-019B960494DF}">
              <a14:hiddenLine xmlns="" xmlns:a14="http://schemas.microsoft.com/office/drawing/2010/main" w="1" cmpd="sng">
                <a:solidFill>
                  <a:schemeClr val="tx1"/>
                </a:solidFill>
                <a:miter lim="800000"/>
                <a:headEnd/>
                <a:tailEnd/>
              </a14:hiddenLine>
            </a:ext>
          </a:extLst>
        </p:spPr>
        <p:txBody>
          <a:bodyPr/>
          <a:lstStyle/>
          <a:p>
            <a:r>
              <a:rPr lang="en-US" altLang="zh-CN">
                <a:latin typeface="宋体" panose="02010600030101010101" pitchFamily="2" charset="-122"/>
              </a:rPr>
              <a:t>(OS</a:t>
            </a:r>
            <a:r>
              <a:rPr lang="zh-CN" altLang="en-US">
                <a:latin typeface="宋体" panose="02010600030101010101" pitchFamily="2" charset="-122"/>
              </a:rPr>
              <a:t>的资源转换技术</a:t>
            </a:r>
            <a:r>
              <a:rPr lang="en-US" altLang="zh-CN">
                <a:latin typeface="宋体" panose="02010600030101010101" pitchFamily="2" charset="-122"/>
              </a:rPr>
              <a:t>)</a:t>
            </a:r>
          </a:p>
          <a:p>
            <a:r>
              <a:rPr lang="zh-CN" altLang="en-US"/>
              <a:t>以空间换时间的例子是：快表</a:t>
            </a:r>
          </a:p>
        </p:txBody>
      </p:sp>
    </p:spTree>
    <p:extLst>
      <p:ext uri="{BB962C8B-B14F-4D97-AF65-F5344CB8AC3E}">
        <p14:creationId xmlns="" xmlns:p14="http://schemas.microsoft.com/office/powerpoint/2010/main" val="178675259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44588" y="684213"/>
            <a:ext cx="4573587" cy="3430587"/>
          </a:xfrm>
        </p:spPr>
      </p:sp>
      <p:sp>
        <p:nvSpPr>
          <p:cNvPr id="18435" name="Rectangle 3"/>
          <p:cNvSpPr>
            <a:spLocks noGrp="1" noChangeArrowheads="1"/>
          </p:cNvSpPr>
          <p:nvPr>
            <p:ph type="body" idx="1"/>
          </p:nvPr>
        </p:nvSpPr>
        <p:spPr/>
        <p:txBody>
          <a:bodyPr/>
          <a:lstStyle/>
          <a:p>
            <a:r>
              <a:rPr lang="zh-CN" altLang="en-US"/>
              <a:t>对换性相当于足球队员替换上场，或上菜时撤下空盘上新菜</a:t>
            </a:r>
          </a:p>
          <a:p>
            <a:r>
              <a:rPr lang="zh-CN" altLang="en-US"/>
              <a:t>多道程序设计：扩充</a:t>
            </a:r>
            <a:r>
              <a:rPr lang="en-US" altLang="zh-CN"/>
              <a:t>CPU</a:t>
            </a:r>
            <a:r>
              <a:rPr lang="zh-CN" altLang="en-US"/>
              <a:t>数量</a:t>
            </a:r>
          </a:p>
          <a:p>
            <a:r>
              <a:rPr lang="en-US" altLang="zh-CN"/>
              <a:t>spool</a:t>
            </a:r>
            <a:r>
              <a:rPr lang="zh-CN" altLang="en-US"/>
              <a:t>：扩充外设数量</a:t>
            </a:r>
          </a:p>
          <a:p>
            <a:r>
              <a:rPr lang="zh-CN" altLang="en-US"/>
              <a:t>两种实现方式：请求分页和请求分段</a:t>
            </a:r>
          </a:p>
          <a:p>
            <a:r>
              <a:rPr lang="zh-CN" altLang="en-US"/>
              <a:t>注：虚拟性以多次性和对换性为基础，而多次性和对换性又以离散分配为基础。</a:t>
            </a:r>
          </a:p>
          <a:p>
            <a:endParaRPr lang="zh-CN" altLang="en-US"/>
          </a:p>
        </p:txBody>
      </p:sp>
    </p:spTree>
    <p:extLst>
      <p:ext uri="{BB962C8B-B14F-4D97-AF65-F5344CB8AC3E}">
        <p14:creationId xmlns="" xmlns:p14="http://schemas.microsoft.com/office/powerpoint/2010/main" val="9657418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44588" y="684213"/>
            <a:ext cx="4573587" cy="3430587"/>
          </a:xfrm>
        </p:spPr>
      </p:sp>
      <p:sp>
        <p:nvSpPr>
          <p:cNvPr id="20483" name="Rectangle 3"/>
          <p:cNvSpPr>
            <a:spLocks noGrp="1" noChangeArrowheads="1"/>
          </p:cNvSpPr>
          <p:nvPr>
            <p:ph type="body" idx="1"/>
          </p:nvPr>
        </p:nvSpPr>
        <p:spPr/>
        <p:txBody>
          <a:bodyPr/>
          <a:lstStyle/>
          <a:p>
            <a:pPr algn="just"/>
            <a:r>
              <a:rPr lang="zh-CN" altLang="en-US">
                <a:latin typeface="宋体" panose="02010600030101010101" pitchFamily="2" charset="-122"/>
              </a:rPr>
              <a:t>系统需解决的问题</a:t>
            </a:r>
            <a:endParaRPr lang="zh-CN" altLang="en-US">
              <a:latin typeface="Arial Unicode MS" panose="020B0604020202020204" pitchFamily="34" charset="-122"/>
            </a:endParaRPr>
          </a:p>
          <a:p>
            <a:pPr lvl="1">
              <a:buFont typeface="Wingdings 2" panose="05020102010507070707" pitchFamily="18" charset="2"/>
              <a:buNone/>
            </a:pPr>
            <a:r>
              <a:rPr lang="zh-CN" altLang="en-US">
                <a:latin typeface="Arial Unicode MS" panose="020B0604020202020204" pitchFamily="34" charset="-122"/>
              </a:rPr>
              <a:t>系统如何获知进程当前所需页面不在主存？</a:t>
            </a:r>
          </a:p>
          <a:p>
            <a:pPr lvl="1">
              <a:buFont typeface="Wingdings 2" panose="05020102010507070707" pitchFamily="18" charset="2"/>
              <a:buNone/>
            </a:pPr>
            <a:r>
              <a:rPr lang="zh-CN" altLang="en-US">
                <a:latin typeface="Arial Unicode MS" panose="020B0604020202020204" pitchFamily="34" charset="-122"/>
              </a:rPr>
              <a:t>当发现缺页时，如何把所缺页面调入主存？</a:t>
            </a:r>
          </a:p>
          <a:p>
            <a:pPr lvl="1">
              <a:buFont typeface="Wingdings 2" panose="05020102010507070707" pitchFamily="18" charset="2"/>
              <a:buNone/>
            </a:pPr>
            <a:r>
              <a:rPr lang="zh-CN" altLang="en-US">
                <a:latin typeface="Arial Unicode MS" panose="020B0604020202020204" pitchFamily="34" charset="-122"/>
              </a:rPr>
              <a:t>当主存中没有空闲页框时，为了要接受一个新页，需要</a:t>
            </a:r>
            <a:r>
              <a:rPr lang="zh-CN" altLang="en-US">
                <a:latin typeface="宋体" panose="02010600030101010101" pitchFamily="2" charset="-122"/>
              </a:rPr>
              <a:t>把老的一页淘汰出去，根据什么策略选择欲淘汰的页面？</a:t>
            </a:r>
          </a:p>
          <a:p>
            <a:pPr lvl="1">
              <a:buFont typeface="Wingdings 2" panose="05020102010507070707" pitchFamily="18" charset="2"/>
              <a:buNone/>
            </a:pPr>
            <a:endParaRPr lang="zh-CN" altLang="en-US">
              <a:latin typeface="宋体" panose="02010600030101010101" pitchFamily="2" charset="-122"/>
            </a:endParaRPr>
          </a:p>
          <a:p>
            <a:r>
              <a:rPr lang="zh-CN" altLang="en-US" sz="1400">
                <a:latin typeface="楷体_GB2312" pitchFamily="49" charset="-122"/>
                <a:sym typeface="Symbol" panose="05050102010706020507" pitchFamily="18" charset="2"/>
              </a:rPr>
              <a:t>请求分页中的硬件支持</a:t>
            </a:r>
          </a:p>
          <a:p>
            <a:r>
              <a:rPr lang="zh-CN" altLang="en-US" sz="1400">
                <a:latin typeface="楷体_GB2312" pitchFamily="49" charset="-122"/>
                <a:sym typeface="Symbol" panose="05050102010706020507" pitchFamily="18" charset="2"/>
              </a:rPr>
              <a:t>请求分页中的内存分配策略和分配算法</a:t>
            </a:r>
          </a:p>
          <a:p>
            <a:r>
              <a:rPr lang="zh-CN" altLang="en-US" sz="1400">
                <a:latin typeface="楷体_GB2312" pitchFamily="49" charset="-122"/>
                <a:sym typeface="Symbol" panose="05050102010706020507" pitchFamily="18" charset="2"/>
              </a:rPr>
              <a:t>请求分页中的的页面调入策略</a:t>
            </a:r>
          </a:p>
        </p:txBody>
      </p:sp>
    </p:spTree>
    <p:extLst>
      <p:ext uri="{BB962C8B-B14F-4D97-AF65-F5344CB8AC3E}">
        <p14:creationId xmlns="" xmlns:p14="http://schemas.microsoft.com/office/powerpoint/2010/main" val="332390994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00A62-41EA-4701-B2FA-5873FCAF03B3}" type="slidenum">
              <a:rPr lang="zh-CN" altLang="en-US"/>
              <a:pPr/>
              <a:t>11</a:t>
            </a:fld>
            <a:endParaRPr lang="en-US" altLang="zh-CN"/>
          </a:p>
        </p:txBody>
      </p:sp>
      <p:sp>
        <p:nvSpPr>
          <p:cNvPr id="100354" name="Rectangle 2"/>
          <p:cNvSpPr>
            <a:spLocks noGrp="1" noRot="1" noChangeAspect="1" noChangeArrowheads="1" noTextEdit="1"/>
          </p:cNvSpPr>
          <p:nvPr>
            <p:ph type="sldImg"/>
          </p:nvPr>
        </p:nvSpPr>
        <p:spPr>
          <a:xfrm>
            <a:off x="1144588" y="684213"/>
            <a:ext cx="4573587" cy="3430587"/>
          </a:xfrm>
        </p:spPr>
      </p:sp>
      <p:sp>
        <p:nvSpPr>
          <p:cNvPr id="100355" name="Rectangle 3"/>
          <p:cNvSpPr>
            <a:spLocks noGrp="1" noChangeArrowheads="1"/>
          </p:cNvSpPr>
          <p:nvPr>
            <p:ph type="body" idx="1"/>
          </p:nvPr>
        </p:nvSpPr>
        <p:spPr/>
        <p:txBody>
          <a:bodyPr/>
          <a:lstStyle/>
          <a:p>
            <a:r>
              <a:rPr lang="zh-CN" altLang="en-US"/>
              <a:t>页号不需存储</a:t>
            </a:r>
          </a:p>
        </p:txBody>
      </p:sp>
    </p:spTree>
    <p:extLst>
      <p:ext uri="{BB962C8B-B14F-4D97-AF65-F5344CB8AC3E}">
        <p14:creationId xmlns="" xmlns:p14="http://schemas.microsoft.com/office/powerpoint/2010/main" val="995244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7E5C5D-6A36-461A-86DC-086E0A9A0994}" type="slidenum">
              <a:rPr lang="zh-CN" altLang="en-US"/>
              <a:pPr/>
              <a:t>12</a:t>
            </a:fld>
            <a:endParaRPr lang="en-US" altLang="zh-CN"/>
          </a:p>
        </p:txBody>
      </p:sp>
      <p:sp>
        <p:nvSpPr>
          <p:cNvPr id="98306" name="Rectangle 2"/>
          <p:cNvSpPr>
            <a:spLocks noGrp="1" noRot="1" noChangeAspect="1" noChangeArrowheads="1" noTextEdit="1"/>
          </p:cNvSpPr>
          <p:nvPr>
            <p:ph type="sldImg"/>
          </p:nvPr>
        </p:nvSpPr>
        <p:spPr>
          <a:xfrm>
            <a:off x="1144588" y="684213"/>
            <a:ext cx="4573587" cy="3430587"/>
          </a:xfrm>
        </p:spPr>
      </p:sp>
      <p:sp>
        <p:nvSpPr>
          <p:cNvPr id="98307" name="Rectangle 3"/>
          <p:cNvSpPr>
            <a:spLocks noGrp="1" noChangeArrowheads="1"/>
          </p:cNvSpPr>
          <p:nvPr>
            <p:ph type="body" idx="1"/>
          </p:nvPr>
        </p:nvSpPr>
        <p:spPr/>
        <p:txBody>
          <a:bodyPr/>
          <a:lstStyle/>
          <a:p>
            <a:pPr>
              <a:buClr>
                <a:srgbClr val="FF0000"/>
              </a:buClr>
              <a:buSzPct val="105000"/>
              <a:buFont typeface="Wingdings" panose="05000000000000000000" pitchFamily="2" charset="2"/>
              <a:buNone/>
            </a:pPr>
            <a:endParaRPr lang="zh-CN" altLang="en-US">
              <a:sym typeface="Symbol" panose="05050102010706020507" pitchFamily="18" charset="2"/>
            </a:endParaRPr>
          </a:p>
          <a:p>
            <a:pPr>
              <a:buClr>
                <a:srgbClr val="FF0000"/>
              </a:buClr>
              <a:buSzPct val="105000"/>
              <a:buFont typeface="Wingdings" panose="05000000000000000000" pitchFamily="2" charset="2"/>
              <a:buNone/>
            </a:pPr>
            <a:r>
              <a:rPr lang="zh-CN" altLang="en-US">
                <a:sym typeface="Symbol" panose="05050102010706020507" pitchFamily="18" charset="2"/>
              </a:rPr>
              <a:t>  缺页中断与一般中断的区别：</a:t>
            </a:r>
          </a:p>
          <a:p>
            <a:pPr lvl="2">
              <a:buClr>
                <a:srgbClr val="FF0000"/>
              </a:buClr>
              <a:buSzPct val="105000"/>
              <a:buFont typeface="Wingdings" panose="05000000000000000000" pitchFamily="2" charset="2"/>
              <a:buNone/>
            </a:pP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）在指令执行期间产生和处理中断信号</a:t>
            </a:r>
          </a:p>
          <a:p>
            <a:pPr lvl="2">
              <a:buClr>
                <a:srgbClr val="FF0000"/>
              </a:buClr>
              <a:buSzPct val="105000"/>
              <a:buFont typeface="Wingdings" panose="05000000000000000000" pitchFamily="2" charset="2"/>
              <a:buNone/>
            </a:pPr>
            <a:r>
              <a:rPr lang="zh-CN" altLang="en-US">
                <a:sym typeface="Symbol" panose="05050102010706020507" pitchFamily="18" charset="2"/>
              </a:rPr>
              <a:t>（</a:t>
            </a:r>
            <a:r>
              <a:rPr lang="en-US" altLang="zh-CN">
                <a:sym typeface="Symbol" panose="05050102010706020507" pitchFamily="18" charset="2"/>
              </a:rPr>
              <a:t>2</a:t>
            </a:r>
            <a:r>
              <a:rPr lang="zh-CN" altLang="en-US">
                <a:sym typeface="Symbol" panose="05050102010706020507" pitchFamily="18" charset="2"/>
              </a:rPr>
              <a:t>）一条指令在执行期间，可能产生多次缺页中断</a:t>
            </a:r>
          </a:p>
          <a:p>
            <a:endParaRPr lang="zh-CN" altLang="en-US"/>
          </a:p>
        </p:txBody>
      </p:sp>
    </p:spTree>
    <p:extLst>
      <p:ext uri="{BB962C8B-B14F-4D97-AF65-F5344CB8AC3E}">
        <p14:creationId xmlns="" xmlns:p14="http://schemas.microsoft.com/office/powerpoint/2010/main" val="359786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0"/>
            <a:chExt cx="5675" cy="663"/>
          </a:xfrm>
        </p:grpSpPr>
        <p:grpSp>
          <p:nvGrpSpPr>
            <p:cNvPr id="2051" name="Group 3"/>
            <p:cNvGrpSpPr>
              <a:grpSpLocks/>
            </p:cNvGrpSpPr>
            <p:nvPr/>
          </p:nvGrpSpPr>
          <p:grpSpPr bwMode="auto">
            <a:xfrm>
              <a:off x="183" y="68"/>
              <a:ext cx="448" cy="299"/>
              <a:chOff x="0" y="0"/>
              <a:chExt cx="624" cy="432"/>
            </a:xfrm>
          </p:grpSpPr>
          <p:sp>
            <p:nvSpPr>
              <p:cNvPr id="2052" name="Rectangle 4"/>
              <p:cNvSpPr>
                <a:spLocks noChangeArrowheads="1"/>
              </p:cNvSpPr>
              <p:nvPr/>
            </p:nvSpPr>
            <p:spPr bwMode="auto">
              <a:xfrm>
                <a:off x="0" y="0"/>
                <a:ext cx="384" cy="432"/>
              </a:xfrm>
              <a:prstGeom prst="rect">
                <a:avLst/>
              </a:prstGeom>
              <a:solidFill>
                <a:schemeClr val="folHlink"/>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4" name="Group 6"/>
            <p:cNvGrpSpPr>
              <a:grpSpLocks/>
            </p:cNvGrpSpPr>
            <p:nvPr/>
          </p:nvGrpSpPr>
          <p:grpSpPr bwMode="auto">
            <a:xfrm>
              <a:off x="261" y="334"/>
              <a:ext cx="465" cy="299"/>
              <a:chOff x="0" y="0"/>
              <a:chExt cx="672" cy="432"/>
            </a:xfrm>
          </p:grpSpPr>
          <p:sp>
            <p:nvSpPr>
              <p:cNvPr id="2055" name="Rectangle 7"/>
              <p:cNvSpPr>
                <a:spLocks noChangeArrowheads="1"/>
              </p:cNvSpPr>
              <p:nvPr/>
            </p:nvSpPr>
            <p:spPr bwMode="auto">
              <a:xfrm>
                <a:off x="0" y="0"/>
                <a:ext cx="384" cy="432"/>
              </a:xfrm>
              <a:prstGeom prst="rect">
                <a:avLst/>
              </a:prstGeom>
              <a:solidFill>
                <a:schemeClr val="accent2"/>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Rectangle 10"/>
            <p:cNvSpPr>
              <a:spLocks noChangeArrowheads="1"/>
            </p:cNvSpPr>
            <p:nvPr/>
          </p:nvSpPr>
          <p:spPr bwMode="auto">
            <a:xfrm>
              <a:off x="400" y="0"/>
              <a:ext cx="20" cy="663"/>
            </a:xfrm>
            <a:prstGeom prst="rect">
              <a:avLst/>
            </a:prstGeom>
            <a:solidFill>
              <a:schemeClr val="bg2"/>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marL="0" indent="0">
              <a:defRPr/>
            </a:lvl1pPr>
          </a:lstStyle>
          <a:p>
            <a:pPr lvl="0"/>
            <a:r>
              <a:rPr lang="zh-CN" altLang="en-US" noProof="0" smtClean="0">
                <a:sym typeface="Arial" panose="020B0604020202020204" pitchFamily="34" charset="0"/>
              </a:rPr>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DA00D14-3757-44B0-9A6C-FE96345068FA}"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346022-FD7C-46B2-B874-99CDE913D6FE}" type="slidenum">
              <a:rPr lang="zh-CN" altLang="en-US"/>
              <a:pPr/>
              <a:t>‹#›</a:t>
            </a:fld>
            <a:endParaRPr lang="en-US" altLang="zh-CN"/>
          </a:p>
        </p:txBody>
      </p:sp>
    </p:spTree>
    <p:extLst>
      <p:ext uri="{BB962C8B-B14F-4D97-AF65-F5344CB8AC3E}">
        <p14:creationId xmlns="" xmlns:p14="http://schemas.microsoft.com/office/powerpoint/2010/main" val="170912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53975"/>
            <a:ext cx="2195512" cy="6300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53975"/>
            <a:ext cx="6434138" cy="6300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3444ED-AA9B-4892-8D30-A327FF870719}" type="slidenum">
              <a:rPr lang="zh-CN" altLang="en-US"/>
              <a:pPr/>
              <a:t>‹#›</a:t>
            </a:fld>
            <a:endParaRPr lang="en-US" altLang="zh-CN"/>
          </a:p>
        </p:txBody>
      </p:sp>
    </p:spTree>
    <p:extLst>
      <p:ext uri="{BB962C8B-B14F-4D97-AF65-F5344CB8AC3E}">
        <p14:creationId xmlns="" xmlns:p14="http://schemas.microsoft.com/office/powerpoint/2010/main" val="401800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53975"/>
            <a:ext cx="7793037"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32BC27A1-6543-4B0D-A92B-91CEB03CBAF7}" type="slidenum">
              <a:rPr lang="zh-CN" altLang="en-US"/>
              <a:pPr/>
              <a:t>‹#›</a:t>
            </a:fld>
            <a:endParaRPr lang="en-US" altLang="zh-CN"/>
          </a:p>
        </p:txBody>
      </p:sp>
    </p:spTree>
    <p:extLst>
      <p:ext uri="{BB962C8B-B14F-4D97-AF65-F5344CB8AC3E}">
        <p14:creationId xmlns="" xmlns:p14="http://schemas.microsoft.com/office/powerpoint/2010/main" val="268216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27BE67-AFB6-45D1-8E6D-701989B95266}" type="slidenum">
              <a:rPr lang="zh-CN" altLang="en-US"/>
              <a:pPr/>
              <a:t>‹#›</a:t>
            </a:fld>
            <a:endParaRPr lang="en-US" altLang="zh-CN"/>
          </a:p>
        </p:txBody>
      </p:sp>
    </p:spTree>
    <p:extLst>
      <p:ext uri="{BB962C8B-B14F-4D97-AF65-F5344CB8AC3E}">
        <p14:creationId xmlns="" xmlns:p14="http://schemas.microsoft.com/office/powerpoint/2010/main" val="303328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764920A-EAD0-40F1-BEEF-DCC6D366A442}" type="slidenum">
              <a:rPr lang="zh-CN" altLang="en-US"/>
              <a:pPr/>
              <a:t>‹#›</a:t>
            </a:fld>
            <a:endParaRPr lang="en-US" altLang="zh-CN"/>
          </a:p>
        </p:txBody>
      </p:sp>
    </p:spTree>
    <p:extLst>
      <p:ext uri="{BB962C8B-B14F-4D97-AF65-F5344CB8AC3E}">
        <p14:creationId xmlns="" xmlns:p14="http://schemas.microsoft.com/office/powerpoint/2010/main" val="363540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FE816E-3AE0-42FB-9FD7-FE5CDA8C29ED}" type="slidenum">
              <a:rPr lang="zh-CN" altLang="en-US"/>
              <a:pPr/>
              <a:t>‹#›</a:t>
            </a:fld>
            <a:endParaRPr lang="en-US" altLang="zh-CN"/>
          </a:p>
        </p:txBody>
      </p:sp>
    </p:spTree>
    <p:extLst>
      <p:ext uri="{BB962C8B-B14F-4D97-AF65-F5344CB8AC3E}">
        <p14:creationId xmlns="" xmlns:p14="http://schemas.microsoft.com/office/powerpoint/2010/main" val="315803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5701B25-195D-4737-AC47-19C383DF6CAF}" type="slidenum">
              <a:rPr lang="zh-CN" altLang="en-US"/>
              <a:pPr/>
              <a:t>‹#›</a:t>
            </a:fld>
            <a:endParaRPr lang="en-US" altLang="zh-CN"/>
          </a:p>
        </p:txBody>
      </p:sp>
    </p:spTree>
    <p:extLst>
      <p:ext uri="{BB962C8B-B14F-4D97-AF65-F5344CB8AC3E}">
        <p14:creationId xmlns="" xmlns:p14="http://schemas.microsoft.com/office/powerpoint/2010/main" val="163962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7B5C769-4D62-4240-84EF-F9922DA8D4E6}" type="slidenum">
              <a:rPr lang="zh-CN" altLang="en-US"/>
              <a:pPr/>
              <a:t>‹#›</a:t>
            </a:fld>
            <a:endParaRPr lang="en-US" altLang="zh-CN"/>
          </a:p>
        </p:txBody>
      </p:sp>
    </p:spTree>
    <p:extLst>
      <p:ext uri="{BB962C8B-B14F-4D97-AF65-F5344CB8AC3E}">
        <p14:creationId xmlns="" xmlns:p14="http://schemas.microsoft.com/office/powerpoint/2010/main" val="37655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162AE6D-C7EB-455F-A37D-FE2E5A1A7891}" type="slidenum">
              <a:rPr lang="zh-CN" altLang="en-US"/>
              <a:pPr/>
              <a:t>‹#›</a:t>
            </a:fld>
            <a:endParaRPr lang="en-US" altLang="zh-CN"/>
          </a:p>
        </p:txBody>
      </p:sp>
    </p:spTree>
    <p:extLst>
      <p:ext uri="{BB962C8B-B14F-4D97-AF65-F5344CB8AC3E}">
        <p14:creationId xmlns="" xmlns:p14="http://schemas.microsoft.com/office/powerpoint/2010/main" val="1954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B77DE2-A428-4F25-AC58-2469B1F07F57}" type="slidenum">
              <a:rPr lang="zh-CN" altLang="en-US"/>
              <a:pPr/>
              <a:t>‹#›</a:t>
            </a:fld>
            <a:endParaRPr lang="en-US" altLang="zh-CN"/>
          </a:p>
        </p:txBody>
      </p:sp>
    </p:spTree>
    <p:extLst>
      <p:ext uri="{BB962C8B-B14F-4D97-AF65-F5344CB8AC3E}">
        <p14:creationId xmlns="" xmlns:p14="http://schemas.microsoft.com/office/powerpoint/2010/main" val="306006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DDCB23-636D-4CD7-B2C5-679CED9B998A}" type="slidenum">
              <a:rPr lang="zh-CN" altLang="en-US"/>
              <a:pPr/>
              <a:t>‹#›</a:t>
            </a:fld>
            <a:endParaRPr lang="en-US" altLang="zh-CN"/>
          </a:p>
        </p:txBody>
      </p:sp>
    </p:spTree>
    <p:extLst>
      <p:ext uri="{BB962C8B-B14F-4D97-AF65-F5344CB8AC3E}">
        <p14:creationId xmlns="" xmlns:p14="http://schemas.microsoft.com/office/powerpoint/2010/main" val="97635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61925"/>
            <a:ext cx="438150" cy="474663"/>
          </a:xfrm>
          <a:prstGeom prst="rect">
            <a:avLst/>
          </a:prstGeom>
          <a:solidFill>
            <a:schemeClr val="accent2"/>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27" name="Rectangle 3"/>
          <p:cNvSpPr>
            <a:spLocks noChangeArrowheads="1"/>
          </p:cNvSpPr>
          <p:nvPr/>
        </p:nvSpPr>
        <p:spPr bwMode="auto">
          <a:xfrm>
            <a:off x="800100" y="16192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28" name="Rectangle 4"/>
          <p:cNvSpPr>
            <a:spLocks noChangeArrowheads="1"/>
          </p:cNvSpPr>
          <p:nvPr/>
        </p:nvSpPr>
        <p:spPr bwMode="auto">
          <a:xfrm>
            <a:off x="541338" y="584200"/>
            <a:ext cx="422275" cy="474663"/>
          </a:xfrm>
          <a:prstGeom prst="rect">
            <a:avLst/>
          </a:prstGeom>
          <a:solidFill>
            <a:schemeClr val="folHlink"/>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29" name="Rectangle 5"/>
          <p:cNvSpPr>
            <a:spLocks noChangeArrowheads="1"/>
          </p:cNvSpPr>
          <p:nvPr/>
        </p:nvSpPr>
        <p:spPr bwMode="auto">
          <a:xfrm>
            <a:off x="911225" y="5842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30" name="Rectangle 6"/>
          <p:cNvSpPr>
            <a:spLocks noChangeArrowheads="1"/>
          </p:cNvSpPr>
          <p:nvPr/>
        </p:nvSpPr>
        <p:spPr bwMode="auto">
          <a:xfrm>
            <a:off x="127000" y="5111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31" name="Rectangle 7"/>
          <p:cNvSpPr>
            <a:spLocks noChangeArrowheads="1"/>
          </p:cNvSpPr>
          <p:nvPr/>
        </p:nvSpPr>
        <p:spPr bwMode="auto">
          <a:xfrm>
            <a:off x="762000" y="53975"/>
            <a:ext cx="31750" cy="1052513"/>
          </a:xfrm>
          <a:prstGeom prst="rect">
            <a:avLst/>
          </a:prstGeom>
          <a:solidFill>
            <a:schemeClr val="bg2"/>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32" name="Rectangle 8"/>
          <p:cNvSpPr>
            <a:spLocks noChangeArrowheads="1"/>
          </p:cNvSpPr>
          <p:nvPr/>
        </p:nvSpPr>
        <p:spPr bwMode="auto">
          <a:xfrm>
            <a:off x="442913" y="8445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chemeClr val="tx1"/>
              </a:solidFill>
            </a:endParaRPr>
          </a:p>
        </p:txBody>
      </p:sp>
      <p:sp>
        <p:nvSpPr>
          <p:cNvPr id="1033" name="Rectangle 9"/>
          <p:cNvSpPr>
            <a:spLocks noGrp="1" noChangeArrowheads="1"/>
          </p:cNvSpPr>
          <p:nvPr>
            <p:ph type="title"/>
          </p:nvPr>
        </p:nvSpPr>
        <p:spPr bwMode="auto">
          <a:xfrm>
            <a:off x="1150938" y="53975"/>
            <a:ext cx="7793037"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sym typeface="Arial" panose="020B0604020202020204" pitchFamily="34" charset="0"/>
              </a:rPr>
              <a:t>单击此处编辑母版标题样式</a:t>
            </a:r>
          </a:p>
        </p:txBody>
      </p:sp>
      <p:sp>
        <p:nvSpPr>
          <p:cNvPr id="1034" name="Rectangle 10"/>
          <p:cNvSpPr>
            <a:spLocks noGrp="1" noChangeArrowheads="1"/>
          </p:cNvSpPr>
          <p:nvPr>
            <p:ph type="body" idx="1"/>
          </p:nvPr>
        </p:nvSpPr>
        <p:spPr bwMode="auto">
          <a:xfrm>
            <a:off x="161925" y="998538"/>
            <a:ext cx="8763000" cy="535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b="0">
                <a:solidFill>
                  <a:schemeClr val="tx1"/>
                </a:solidFill>
              </a:defRPr>
            </a:lvl1pPr>
          </a:lstStyle>
          <a:p>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solidFill>
                  <a:schemeClr val="tx1"/>
                </a:solidFill>
              </a:defRPr>
            </a:lvl1pPr>
          </a:lstStyle>
          <a:p>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solidFill>
                  <a:schemeClr val="tx1"/>
                </a:solidFill>
              </a:defRPr>
            </a:lvl1pPr>
          </a:lstStyle>
          <a:p>
            <a:fld id="{4CF3B7A0-B5F4-43E9-A263-5ACBC90A02E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33"/>
                                        </p:tgtEl>
                                        <p:attrNameLst>
                                          <p:attrName>style.visibility</p:attrName>
                                        </p:attrNameLst>
                                      </p:cBhvr>
                                      <p:to>
                                        <p:strVal val="visible"/>
                                      </p:to>
                                    </p:set>
                                    <p:animEffect transition="in" filter="fade">
                                      <p:cBhvr>
                                        <p:cTn id="7" dur="1000">
                                          <p:stCondLst>
                                            <p:cond delay="0"/>
                                          </p:stCondLst>
                                        </p:cTn>
                                        <p:tgtEl>
                                          <p:spTgt spid="1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34">
                                            <p:txEl>
                                              <p:pRg st="0" end="0"/>
                                            </p:txEl>
                                          </p:spTgt>
                                        </p:tgtEl>
                                        <p:attrNameLst>
                                          <p:attrName>style.visibility</p:attrName>
                                        </p:attrNameLst>
                                      </p:cBhvr>
                                      <p:to>
                                        <p:strVal val="visible"/>
                                      </p:to>
                                    </p:set>
                                    <p:animEffect transition="in" filter="fade">
                                      <p:cBhvr>
                                        <p:cTn id="12" dur="500">
                                          <p:stCondLst>
                                            <p:cond delay="0"/>
                                          </p:stCondLst>
                                        </p:cTn>
                                        <p:tgtEl>
                                          <p:spTgt spid="1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34">
                                            <p:txEl>
                                              <p:pRg st="1" end="1"/>
                                            </p:txEl>
                                          </p:spTgt>
                                        </p:tgtEl>
                                        <p:attrNameLst>
                                          <p:attrName>style.visibility</p:attrName>
                                        </p:attrNameLst>
                                      </p:cBhvr>
                                      <p:to>
                                        <p:strVal val="visible"/>
                                      </p:to>
                                    </p:set>
                                    <p:animEffect transition="in" filter="fade">
                                      <p:cBhvr>
                                        <p:cTn id="17" dur="500">
                                          <p:stCondLst>
                                            <p:cond delay="0"/>
                                          </p:stCondLst>
                                        </p:cTn>
                                        <p:tgtEl>
                                          <p:spTgt spid="1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34">
                                            <p:txEl>
                                              <p:pRg st="2" end="2"/>
                                            </p:txEl>
                                          </p:spTgt>
                                        </p:tgtEl>
                                        <p:attrNameLst>
                                          <p:attrName>style.visibility</p:attrName>
                                        </p:attrNameLst>
                                      </p:cBhvr>
                                      <p:to>
                                        <p:strVal val="visible"/>
                                      </p:to>
                                    </p:set>
                                    <p:animEffect transition="in" filter="fade">
                                      <p:cBhvr>
                                        <p:cTn id="22" dur="500">
                                          <p:stCondLst>
                                            <p:cond delay="0"/>
                                          </p:stCondLst>
                                        </p:cTn>
                                        <p:tgtEl>
                                          <p:spTgt spid="1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34">
                                            <p:txEl>
                                              <p:pRg st="3" end="3"/>
                                            </p:txEl>
                                          </p:spTgt>
                                        </p:tgtEl>
                                        <p:attrNameLst>
                                          <p:attrName>style.visibility</p:attrName>
                                        </p:attrNameLst>
                                      </p:cBhvr>
                                      <p:to>
                                        <p:strVal val="visible"/>
                                      </p:to>
                                    </p:set>
                                    <p:animEffect transition="in" filter="fade">
                                      <p:cBhvr>
                                        <p:cTn id="27" dur="500">
                                          <p:stCondLst>
                                            <p:cond delay="0"/>
                                          </p:stCondLst>
                                        </p:cTn>
                                        <p:tgtEl>
                                          <p:spTgt spid="1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034">
                                            <p:txEl>
                                              <p:pRg st="4" end="4"/>
                                            </p:txEl>
                                          </p:spTgt>
                                        </p:tgtEl>
                                        <p:attrNameLst>
                                          <p:attrName>style.visibility</p:attrName>
                                        </p:attrNameLst>
                                      </p:cBhvr>
                                      <p:to>
                                        <p:strVal val="visible"/>
                                      </p:to>
                                    </p:set>
                                    <p:animEffect transition="in" filter="fade">
                                      <p:cBhvr>
                                        <p:cTn id="32" dur="500">
                                          <p:stCondLst>
                                            <p:cond delay="0"/>
                                          </p:stCondLst>
                                        </p:cTn>
                                        <p:tgtEl>
                                          <p:spTgt spid="1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bldLvl="0" autoUpdateAnimBg="0"/>
      <p:bldP spid="1034" grpId="0" uiExpand="1" build="p" autoUpdateAnimBg="0">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2">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3">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4">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5">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Lst>
      </p:bldP>
    </p:bldLst>
  </p:timing>
  <p:txStyles>
    <p:titleStyle>
      <a:lvl1pPr marL="342900" indent="-342900" algn="l" rtl="0" fontAlgn="base">
        <a:spcBef>
          <a:spcPct val="0"/>
        </a:spcBef>
        <a:spcAft>
          <a:spcPct val="0"/>
        </a:spcAft>
        <a:defRPr sz="3200" b="1" kern="1200">
          <a:solidFill>
            <a:schemeClr val="hlink"/>
          </a:solidFill>
          <a:latin typeface="+mj-lt"/>
          <a:ea typeface="+mj-ea"/>
          <a:cs typeface="+mj-cs"/>
          <a:sym typeface="Arial" panose="020B0604020202020204" pitchFamily="34" charset="0"/>
        </a:defRPr>
      </a:lvl1pPr>
      <a:lvl2pPr marL="3429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2pPr>
      <a:lvl3pPr marL="3429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3pPr>
      <a:lvl4pPr marL="3429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4pPr>
      <a:lvl5pPr marL="3429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5pPr>
      <a:lvl6pPr marL="8001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6pPr>
      <a:lvl7pPr marL="12573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7pPr>
      <a:lvl8pPr marL="17145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8pPr>
      <a:lvl9pPr marL="2171700" indent="-342900" algn="l" rtl="0" fontAlgn="base">
        <a:spcBef>
          <a:spcPct val="0"/>
        </a:spcBef>
        <a:spcAft>
          <a:spcPct val="0"/>
        </a:spcAft>
        <a:defRPr sz="3200" b="1">
          <a:solidFill>
            <a:schemeClr val="hlink"/>
          </a:solidFill>
          <a:latin typeface="Tahoma" panose="020B0604030504040204" pitchFamily="34" charset="0"/>
          <a:ea typeface="楷体_GB2312" pitchFamily="49" charset="-122"/>
          <a:sym typeface="Arial" panose="020B0604020202020204" pitchFamily="34" charset="0"/>
        </a:defRPr>
      </a:lvl9pPr>
    </p:titleStyle>
    <p:bodyStyle>
      <a:lvl1pPr marL="342900" indent="-342900" algn="l" rtl="0" fontAlgn="base">
        <a:lnSpc>
          <a:spcPct val="115000"/>
        </a:lnSpc>
        <a:spcBef>
          <a:spcPct val="0"/>
        </a:spcBef>
        <a:spcAft>
          <a:spcPct val="0"/>
        </a:spcAft>
        <a:buClr>
          <a:srgbClr val="FF00FF"/>
        </a:buClr>
        <a:buFont typeface="Wingdings" panose="05000000000000000000" pitchFamily="2" charset="2"/>
        <a:buChar char="v"/>
        <a:defRPr sz="3200" b="1" kern="1200">
          <a:solidFill>
            <a:srgbClr val="0000CC"/>
          </a:solidFill>
          <a:latin typeface="+mn-lt"/>
          <a:ea typeface="+mn-ea"/>
          <a:cs typeface="+mn-cs"/>
        </a:defRPr>
      </a:lvl1pPr>
      <a:lvl2pPr marL="742950" indent="-285750" algn="l" rtl="0" fontAlgn="base">
        <a:lnSpc>
          <a:spcPct val="115000"/>
        </a:lnSpc>
        <a:spcBef>
          <a:spcPct val="0"/>
        </a:spcBef>
        <a:spcAft>
          <a:spcPct val="0"/>
        </a:spcAft>
        <a:buClr>
          <a:schemeClr val="hlink"/>
        </a:buClr>
        <a:buSzPct val="55000"/>
        <a:buFont typeface="Wingdings" panose="05000000000000000000" pitchFamily="2" charset="2"/>
        <a:buChar char="n"/>
        <a:defRPr sz="3200" b="1" kern="1200">
          <a:solidFill>
            <a:schemeClr val="tx1"/>
          </a:solidFill>
          <a:latin typeface="+mn-lt"/>
          <a:ea typeface="+mn-ea"/>
          <a:cs typeface="+mn-cs"/>
        </a:defRPr>
      </a:lvl2pPr>
      <a:lvl3pPr marL="1143000" indent="-228600" algn="l" rtl="0" fontAlgn="base">
        <a:lnSpc>
          <a:spcPct val="115000"/>
        </a:lnSpc>
        <a:spcBef>
          <a:spcPct val="0"/>
        </a:spcBef>
        <a:spcAft>
          <a:spcPct val="0"/>
        </a:spcAft>
        <a:buClr>
          <a:schemeClr val="folHlink"/>
        </a:buClr>
        <a:buSzPct val="50000"/>
        <a:buFont typeface="Wingdings" panose="05000000000000000000" pitchFamily="2" charset="2"/>
        <a:buChar char="n"/>
        <a:defRPr sz="3200" b="1" kern="1200">
          <a:solidFill>
            <a:srgbClr val="0000CC"/>
          </a:solidFill>
          <a:latin typeface="+mn-lt"/>
          <a:ea typeface="+mn-ea"/>
          <a:cs typeface="+mn-cs"/>
        </a:defRPr>
      </a:lvl3pPr>
      <a:lvl4pPr marL="1600200" indent="-228600" algn="l" rtl="0" fontAlgn="base">
        <a:lnSpc>
          <a:spcPct val="115000"/>
        </a:lnSpc>
        <a:spcBef>
          <a:spcPct val="0"/>
        </a:spcBef>
        <a:spcAft>
          <a:spcPct val="0"/>
        </a:spcAft>
        <a:buClr>
          <a:schemeClr val="accent2"/>
        </a:buClr>
        <a:buSzPct val="55000"/>
        <a:buFont typeface="Wingdings" panose="05000000000000000000" pitchFamily="2" charset="2"/>
        <a:buChar char="n"/>
        <a:defRPr sz="3200" b="1" kern="1200">
          <a:solidFill>
            <a:schemeClr val="tx1"/>
          </a:solidFill>
          <a:latin typeface="+mn-lt"/>
          <a:ea typeface="+mn-ea"/>
          <a:cs typeface="+mn-cs"/>
        </a:defRPr>
      </a:lvl4pPr>
      <a:lvl5pPr marL="2057400" indent="-228600" algn="l" rtl="0" fontAlgn="base">
        <a:lnSpc>
          <a:spcPct val="115000"/>
        </a:lnSpc>
        <a:spcBef>
          <a:spcPct val="0"/>
        </a:spcBef>
        <a:spcAft>
          <a:spcPct val="0"/>
        </a:spcAft>
        <a:buClr>
          <a:schemeClr val="accent1"/>
        </a:buClr>
        <a:buSzPct val="50000"/>
        <a:buFont typeface="Wingdings" panose="05000000000000000000" pitchFamily="2" charset="2"/>
        <a:buChar char="n"/>
        <a:defRPr sz="3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p>
        </p:txBody>
      </p:sp>
      <p:sp>
        <p:nvSpPr>
          <p:cNvPr id="6147" name="Rectangle 3"/>
          <p:cNvSpPr>
            <a:spLocks noGrp="1" noChangeArrowheads="1"/>
          </p:cNvSpPr>
          <p:nvPr>
            <p:ph type="body" idx="1"/>
          </p:nvPr>
        </p:nvSpPr>
        <p:spPr/>
        <p:txBody>
          <a:bodyPr/>
          <a:lstStyle/>
          <a:p>
            <a:pPr marL="609600" indent="-609600">
              <a:buFont typeface="Wingdings" panose="05000000000000000000" pitchFamily="2" charset="2"/>
              <a:buNone/>
            </a:pPr>
            <a:r>
              <a:rPr lang="zh-CN" altLang="en-US" dirty="0">
                <a:latin typeface="宋体" panose="02010600030101010101" pitchFamily="2" charset="-122"/>
              </a:rPr>
              <a:t>一、虚拟存储器的引入</a:t>
            </a:r>
          </a:p>
          <a:p>
            <a:pPr marL="609600" indent="-609600">
              <a:buFont typeface="Wingdings" panose="05000000000000000000" pitchFamily="2" charset="2"/>
              <a:buAutoNum type="arabicPeriod"/>
            </a:pPr>
            <a:r>
              <a:rPr lang="zh-CN" altLang="en-US" dirty="0">
                <a:latin typeface="幼圆" panose="02010509060101010101" pitchFamily="49" charset="-122"/>
              </a:rPr>
              <a:t>常规存储器管理方式的特征</a:t>
            </a:r>
          </a:p>
          <a:p>
            <a:pPr marL="1066800" lvl="1" indent="-609600">
              <a:buFont typeface="Wingdings" panose="05000000000000000000" pitchFamily="2" charset="2"/>
              <a:buAutoNum type="circleNumDbPlain"/>
            </a:pPr>
            <a:r>
              <a:rPr lang="zh-CN" altLang="en-US" dirty="0">
                <a:latin typeface="幼圆" panose="02010509060101010101" pitchFamily="49" charset="-122"/>
              </a:rPr>
              <a:t>一次性：</a:t>
            </a:r>
            <a:r>
              <a:rPr lang="zh-CN" altLang="en-US" dirty="0">
                <a:latin typeface="宋体" panose="02010600030101010101" pitchFamily="2" charset="-122"/>
              </a:rPr>
              <a:t>作业在运行前需一次性地全部装入内存。问题：大作业？许多作业？</a:t>
            </a:r>
          </a:p>
          <a:p>
            <a:pPr marL="1066800" lvl="1" indent="-609600">
              <a:buFont typeface="Wingdings" panose="05000000000000000000" pitchFamily="2" charset="2"/>
              <a:buAutoNum type="circleNumDbPlain"/>
            </a:pPr>
            <a:r>
              <a:rPr lang="zh-CN" altLang="en-US" dirty="0">
                <a:latin typeface="幼圆" panose="02010509060101010101" pitchFamily="49" charset="-122"/>
              </a:rPr>
              <a:t>驻留性：</a:t>
            </a:r>
            <a:r>
              <a:rPr lang="zh-CN" altLang="en-US" dirty="0">
                <a:latin typeface="宋体" panose="02010600030101010101" pitchFamily="2" charset="-122"/>
              </a:rPr>
              <a:t>作业装入内存后，便一直驻留内存，直至作业运行结束。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latin typeface="楷体_GB2312" pitchFamily="49" charset="-122"/>
              </a:rPr>
              <a:t>4.6 </a:t>
            </a:r>
            <a:r>
              <a:rPr lang="zh-CN" altLang="en-US">
                <a:latin typeface="楷体_GB2312" pitchFamily="49" charset="-122"/>
              </a:rPr>
              <a:t>请求分页存储管理方式</a:t>
            </a:r>
            <a:endParaRPr lang="zh-CN" altLang="en-US">
              <a:latin typeface="华文隶书" panose="02010800040101010101" pitchFamily="2" charset="-122"/>
              <a:ea typeface="幼圆" panose="02010509060101010101" pitchFamily="49" charset="-122"/>
              <a:sym typeface="Symbol" panose="05050102010706020507" pitchFamily="18" charset="2"/>
            </a:endParaRPr>
          </a:p>
        </p:txBody>
      </p:sp>
      <p:sp>
        <p:nvSpPr>
          <p:cNvPr id="22531" name="Rectangle 3"/>
          <p:cNvSpPr>
            <a:spLocks noGrp="1" noChangeArrowheads="1"/>
          </p:cNvSpPr>
          <p:nvPr>
            <p:ph type="body" idx="1"/>
          </p:nvPr>
        </p:nvSpPr>
        <p:spPr/>
        <p:txBody>
          <a:bodyPr/>
          <a:lstStyle/>
          <a:p>
            <a:pPr>
              <a:buClr>
                <a:srgbClr val="FF0000"/>
              </a:buClr>
              <a:buSzPct val="105000"/>
              <a:buFont typeface="Wingdings" panose="05000000000000000000" pitchFamily="2" charset="2"/>
              <a:buNone/>
            </a:pPr>
            <a:r>
              <a:rPr lang="zh-CN" altLang="en-US">
                <a:latin typeface="Times New Roman" panose="02020603050405020304" pitchFamily="18" charset="0"/>
              </a:rPr>
              <a:t>一、</a:t>
            </a:r>
            <a:r>
              <a:rPr lang="zh-CN" altLang="en-US">
                <a:latin typeface="Times New Roman" panose="02020603050405020304" pitchFamily="18" charset="0"/>
                <a:sym typeface="Symbol" panose="05050102010706020507" pitchFamily="18" charset="2"/>
              </a:rPr>
              <a:t>硬件支持</a:t>
            </a:r>
          </a:p>
          <a:p>
            <a:pPr>
              <a:buClr>
                <a:srgbClr val="FF0000"/>
              </a:buClr>
              <a:buSzPct val="105000"/>
              <a:buFont typeface="Wingdings" panose="05000000000000000000" pitchFamily="2" charset="2"/>
              <a:buNone/>
            </a:pPr>
            <a:r>
              <a:rPr lang="en-US" altLang="zh-CN">
                <a:solidFill>
                  <a:srgbClr val="FF33CC"/>
                </a:solidFill>
                <a:latin typeface="Times New Roman" panose="02020603050405020304" pitchFamily="18" charset="0"/>
                <a:sym typeface="Symbol" panose="05050102010706020507" pitchFamily="18" charset="2"/>
              </a:rPr>
              <a:t>2</a:t>
            </a:r>
            <a:r>
              <a:rPr lang="zh-CN" altLang="en-US">
                <a:solidFill>
                  <a:srgbClr val="FF33CC"/>
                </a:solidFill>
                <a:latin typeface="Times New Roman" panose="02020603050405020304" pitchFamily="18" charset="0"/>
                <a:sym typeface="Symbol" panose="05050102010706020507" pitchFamily="18" charset="2"/>
              </a:rPr>
              <a:t>、缺页中断机构</a:t>
            </a:r>
          </a:p>
          <a:p>
            <a:pPr>
              <a:buClr>
                <a:srgbClr val="FF0000"/>
              </a:buClr>
              <a:buSzPct val="105000"/>
              <a:buFont typeface="Wingdings" panose="05000000000000000000" pitchFamily="2" charset="2"/>
              <a:buNone/>
            </a:pPr>
            <a:r>
              <a:rPr lang="zh-CN" altLang="en-US">
                <a:solidFill>
                  <a:schemeClr val="tx1"/>
                </a:solidFill>
                <a:latin typeface="Times New Roman" panose="02020603050405020304" pitchFamily="18" charset="0"/>
                <a:sym typeface="Symbol" panose="05050102010706020507" pitchFamily="18" charset="2"/>
              </a:rPr>
              <a:t>  </a:t>
            </a:r>
            <a:r>
              <a:rPr lang="en-US" altLang="zh-CN">
                <a:solidFill>
                  <a:schemeClr val="tx1"/>
                </a:solidFill>
                <a:latin typeface="Times New Roman" panose="02020603050405020304" pitchFamily="18" charset="0"/>
                <a:sym typeface="Symbol" panose="05050102010706020507" pitchFamily="18" charset="2"/>
              </a:rPr>
              <a:t> </a:t>
            </a:r>
            <a:r>
              <a:rPr lang="zh-CN" altLang="en-US">
                <a:solidFill>
                  <a:schemeClr val="tx1"/>
                </a:solidFill>
                <a:latin typeface="Times New Roman" panose="02020603050405020304" pitchFamily="18" charset="0"/>
                <a:sym typeface="Symbol" panose="05050102010706020507" pitchFamily="18" charset="2"/>
              </a:rPr>
              <a:t>在请求分页系统中，当访问的页不在内存</a:t>
            </a:r>
            <a:r>
              <a:rPr lang="en-US" altLang="zh-CN">
                <a:solidFill>
                  <a:schemeClr val="tx1"/>
                </a:solidFill>
                <a:latin typeface="Times New Roman" panose="02020603050405020304" pitchFamily="18" charset="0"/>
                <a:sym typeface="Symbol" panose="05050102010706020507" pitchFamily="18" charset="2"/>
              </a:rPr>
              <a:t>(</a:t>
            </a:r>
            <a:r>
              <a:rPr lang="zh-CN" altLang="en-US">
                <a:solidFill>
                  <a:schemeClr val="tx1"/>
                </a:solidFill>
                <a:latin typeface="Times New Roman" panose="02020603050405020304" pitchFamily="18" charset="0"/>
                <a:sym typeface="Symbol" panose="05050102010706020507" pitchFamily="18" charset="2"/>
              </a:rPr>
              <a:t>即缺页</a:t>
            </a:r>
            <a:r>
              <a:rPr lang="en-US" altLang="zh-CN">
                <a:solidFill>
                  <a:schemeClr val="tx1"/>
                </a:solidFill>
                <a:latin typeface="Times New Roman" panose="02020603050405020304" pitchFamily="18" charset="0"/>
                <a:sym typeface="Symbol" panose="05050102010706020507" pitchFamily="18" charset="2"/>
              </a:rPr>
              <a:t>)</a:t>
            </a:r>
            <a:r>
              <a:rPr lang="zh-CN" altLang="en-US">
                <a:solidFill>
                  <a:schemeClr val="tx1"/>
                </a:solidFill>
                <a:latin typeface="Times New Roman" panose="02020603050405020304" pitchFamily="18" charset="0"/>
                <a:sym typeface="Symbol" panose="05050102010706020507" pitchFamily="18" charset="2"/>
              </a:rPr>
              <a:t>，便产生一个缺页中断</a:t>
            </a:r>
            <a:r>
              <a:rPr lang="en-US" altLang="zh-CN">
                <a:solidFill>
                  <a:schemeClr val="tx1"/>
                </a:solidFill>
                <a:latin typeface="Times New Roman" panose="02020603050405020304" pitchFamily="18" charset="0"/>
                <a:sym typeface="Symbol" panose="05050102010706020507" pitchFamily="18" charset="2"/>
              </a:rPr>
              <a:t>，请求OS</a:t>
            </a:r>
            <a:r>
              <a:rPr lang="zh-CN" altLang="en-US">
                <a:solidFill>
                  <a:schemeClr val="tx1"/>
                </a:solidFill>
                <a:latin typeface="Times New Roman" panose="02020603050405020304" pitchFamily="18" charset="0"/>
                <a:sym typeface="Symbol" panose="05050102010706020507" pitchFamily="18" charset="2"/>
              </a:rPr>
              <a:t>将所缺页调入内存空闲块，若无空闲块，则需置换某一页，同时修改相应页表表目。</a:t>
            </a:r>
            <a:endParaRPr lang="zh-CN" altLang="en-US">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743200" y="5791200"/>
            <a:ext cx="4476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b="0">
                <a:solidFill>
                  <a:schemeClr val="tx1"/>
                </a:solidFill>
                <a:latin typeface="宋体" panose="02010600030101010101" pitchFamily="2" charset="-122"/>
              </a:rPr>
              <a:t>图</a:t>
            </a:r>
            <a:r>
              <a:rPr kumimoji="1" lang="en-US" altLang="zh-CN" b="0">
                <a:solidFill>
                  <a:schemeClr val="tx1"/>
                </a:solidFill>
                <a:latin typeface="Times New Roman" panose="02020603050405020304" pitchFamily="18" charset="0"/>
              </a:rPr>
              <a:t>4-24  </a:t>
            </a:r>
            <a:r>
              <a:rPr kumimoji="1" lang="zh-CN" altLang="en-US" b="0">
                <a:solidFill>
                  <a:schemeClr val="tx1"/>
                </a:solidFill>
                <a:latin typeface="宋体" panose="02010600030101010101" pitchFamily="2" charset="-122"/>
              </a:rPr>
              <a:t>涉及</a:t>
            </a:r>
            <a:r>
              <a:rPr kumimoji="1" lang="en-US" altLang="zh-CN" b="0">
                <a:solidFill>
                  <a:schemeClr val="tx1"/>
                </a:solidFill>
                <a:latin typeface="Times New Roman" panose="02020603050405020304" pitchFamily="18" charset="0"/>
              </a:rPr>
              <a:t>6</a:t>
            </a:r>
            <a:r>
              <a:rPr kumimoji="1" lang="zh-CN" altLang="en-US" b="0">
                <a:solidFill>
                  <a:schemeClr val="tx1"/>
                </a:solidFill>
                <a:latin typeface="宋体" panose="02010600030101010101" pitchFamily="2" charset="-122"/>
              </a:rPr>
              <a:t>次缺页中断的指令</a:t>
            </a:r>
            <a:r>
              <a:rPr kumimoji="1" lang="zh-CN" altLang="en-US" b="0">
                <a:solidFill>
                  <a:schemeClr val="tx1"/>
                </a:solidFill>
                <a:latin typeface="Times New Roman" panose="02020603050405020304" pitchFamily="18" charset="0"/>
              </a:rPr>
              <a:t> </a:t>
            </a:r>
          </a:p>
        </p:txBody>
      </p:sp>
      <p:graphicFrame>
        <p:nvGraphicFramePr>
          <p:cNvPr id="101379" name="Object 3"/>
          <p:cNvGraphicFramePr>
            <a:graphicFrameLocks noChangeAspect="1"/>
          </p:cNvGraphicFramePr>
          <p:nvPr/>
        </p:nvGraphicFramePr>
        <p:xfrm>
          <a:off x="2895600" y="838200"/>
          <a:ext cx="3444875" cy="4876800"/>
        </p:xfrm>
        <a:graphic>
          <a:graphicData uri="http://schemas.openxmlformats.org/presentationml/2006/ole">
            <p:oleObj spid="_x0000_s101380" r:id="rId3" imgW="1361098" imgH="1937193" progId="">
              <p:embed/>
            </p:oleObj>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latin typeface="楷体_GB2312" pitchFamily="49" charset="-122"/>
              </a:rPr>
              <a:t>4.6 </a:t>
            </a:r>
            <a:r>
              <a:rPr lang="zh-CN" altLang="en-US">
                <a:latin typeface="楷体_GB2312" pitchFamily="49" charset="-122"/>
              </a:rPr>
              <a:t>请求分页存储管理方式</a:t>
            </a:r>
          </a:p>
        </p:txBody>
      </p:sp>
      <p:sp>
        <p:nvSpPr>
          <p:cNvPr id="25603" name="Rectangle 3"/>
          <p:cNvSpPr>
            <a:spLocks noGrp="1" noChangeArrowheads="1"/>
          </p:cNvSpPr>
          <p:nvPr>
            <p:ph type="body" idx="1"/>
          </p:nvPr>
        </p:nvSpPr>
        <p:spPr/>
        <p:txBody>
          <a:bodyPr/>
          <a:lstStyle/>
          <a:p>
            <a:pPr>
              <a:buFont typeface="Wingdings" panose="05000000000000000000" pitchFamily="2" charset="2"/>
              <a:buNone/>
            </a:pPr>
            <a:r>
              <a:rPr lang="zh-CN" altLang="en-US" sz="2800">
                <a:sym typeface="Symbol" panose="05050102010706020507" pitchFamily="18" charset="2"/>
              </a:rPr>
              <a:t>一</a:t>
            </a:r>
            <a:r>
              <a:rPr lang="zh-CN" altLang="en-US" sz="2800"/>
              <a:t>、</a:t>
            </a:r>
            <a:r>
              <a:rPr lang="zh-CN" altLang="en-US" sz="2800">
                <a:sym typeface="Symbol" panose="05050102010706020507" pitchFamily="18" charset="2"/>
              </a:rPr>
              <a:t>硬件支持</a:t>
            </a:r>
          </a:p>
          <a:p>
            <a:pPr>
              <a:buFont typeface="Wingdings" panose="05000000000000000000" pitchFamily="2" charset="2"/>
              <a:buNone/>
            </a:pPr>
            <a:r>
              <a:rPr lang="en-US" altLang="zh-CN" sz="2800">
                <a:solidFill>
                  <a:srgbClr val="FF33CC"/>
                </a:solidFill>
                <a:sym typeface="Symbol" panose="05050102010706020507" pitchFamily="18" charset="2"/>
              </a:rPr>
              <a:t>3</a:t>
            </a:r>
            <a:r>
              <a:rPr lang="zh-CN" altLang="en-US" sz="2800">
                <a:solidFill>
                  <a:srgbClr val="FF33CC"/>
                </a:solidFill>
                <a:sym typeface="Symbol" panose="05050102010706020507" pitchFamily="18" charset="2"/>
              </a:rPr>
              <a:t>、地址变换机构</a:t>
            </a:r>
            <a:endParaRPr lang="zh-CN" altLang="en-US" sz="2800">
              <a:solidFill>
                <a:srgbClr val="FF33CC"/>
              </a:solidFill>
            </a:endParaRPr>
          </a:p>
        </p:txBody>
      </p:sp>
      <p:grpSp>
        <p:nvGrpSpPr>
          <p:cNvPr id="25604" name="Group 4"/>
          <p:cNvGrpSpPr>
            <a:grpSpLocks/>
          </p:cNvGrpSpPr>
          <p:nvPr/>
        </p:nvGrpSpPr>
        <p:grpSpPr bwMode="auto">
          <a:xfrm>
            <a:off x="936625" y="1358900"/>
            <a:ext cx="7956550" cy="5229225"/>
            <a:chOff x="0" y="0"/>
            <a:chExt cx="5012" cy="3022"/>
          </a:xfrm>
        </p:grpSpPr>
        <p:grpSp>
          <p:nvGrpSpPr>
            <p:cNvPr id="25605" name="Group 5"/>
            <p:cNvGrpSpPr>
              <a:grpSpLocks/>
            </p:cNvGrpSpPr>
            <p:nvPr/>
          </p:nvGrpSpPr>
          <p:grpSpPr bwMode="auto">
            <a:xfrm>
              <a:off x="0" y="0"/>
              <a:ext cx="5012" cy="3022"/>
              <a:chOff x="0" y="0"/>
              <a:chExt cx="4854" cy="2795"/>
            </a:xfrm>
          </p:grpSpPr>
          <p:grpSp>
            <p:nvGrpSpPr>
              <p:cNvPr id="25606" name="Group 6"/>
              <p:cNvGrpSpPr>
                <a:grpSpLocks/>
              </p:cNvGrpSpPr>
              <p:nvPr/>
            </p:nvGrpSpPr>
            <p:grpSpPr bwMode="auto">
              <a:xfrm>
                <a:off x="0" y="0"/>
                <a:ext cx="4854" cy="2795"/>
                <a:chOff x="0" y="0"/>
                <a:chExt cx="5760" cy="3538"/>
              </a:xfrm>
            </p:grpSpPr>
            <p:graphicFrame>
              <p:nvGraphicFramePr>
                <p:cNvPr id="25607" name="Object 7"/>
                <p:cNvGraphicFramePr>
                  <a:graphicFrameLocks noChangeAspect="1"/>
                </p:cNvGraphicFramePr>
                <p:nvPr/>
              </p:nvGraphicFramePr>
              <p:xfrm>
                <a:off x="0" y="0"/>
                <a:ext cx="5760" cy="3538"/>
              </p:xfrm>
              <a:graphic>
                <a:graphicData uri="http://schemas.openxmlformats.org/presentationml/2006/ole">
                  <p:oleObj spid="_x0000_s25613" r:id="rId3" imgW="9574603" imgH="5473016" progId="">
                    <p:embed/>
                  </p:oleObj>
                </a:graphicData>
              </a:graphic>
            </p:graphicFrame>
            <p:sp>
              <p:nvSpPr>
                <p:cNvPr id="25608" name="Line 8"/>
                <p:cNvSpPr>
                  <a:spLocks noChangeShapeType="1"/>
                </p:cNvSpPr>
                <p:nvPr/>
              </p:nvSpPr>
              <p:spPr bwMode="auto">
                <a:xfrm>
                  <a:off x="2209" y="952"/>
                  <a:ext cx="907" cy="0"/>
                </a:xfrm>
                <a:prstGeom prst="line">
                  <a:avLst/>
                </a:prstGeom>
                <a:noFill/>
                <a:ln w="12700" cap="sq">
                  <a:solidFill>
                    <a:schemeClr val="tx2"/>
                  </a:solidFill>
                  <a:round/>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9" name="Line 9"/>
                <p:cNvSpPr>
                  <a:spLocks noChangeShapeType="1"/>
                </p:cNvSpPr>
                <p:nvPr/>
              </p:nvSpPr>
              <p:spPr bwMode="auto">
                <a:xfrm flipV="1">
                  <a:off x="3379" y="943"/>
                  <a:ext cx="427" cy="9"/>
                </a:xfrm>
                <a:prstGeom prst="line">
                  <a:avLst/>
                </a:prstGeom>
                <a:noFill/>
                <a:ln w="12700" cap="sq">
                  <a:solidFill>
                    <a:schemeClr val="tx2"/>
                  </a:solidFill>
                  <a:round/>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610" name="Text Box 10"/>
              <p:cNvSpPr txBox="1">
                <a:spLocks noChangeArrowheads="1"/>
              </p:cNvSpPr>
              <p:nvPr/>
            </p:nvSpPr>
            <p:spPr bwMode="auto">
              <a:xfrm>
                <a:off x="3675" y="36"/>
                <a:ext cx="953" cy="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en-US" sz="2800">
                  <a:solidFill>
                    <a:srgbClr val="5F5F5F"/>
                  </a:solidFill>
                  <a:latin typeface="Times New Roman" panose="02020603050405020304" pitchFamily="18" charset="0"/>
                  <a:ea typeface="楷体_GB2312" pitchFamily="49" charset="-122"/>
                </a:endParaRPr>
              </a:p>
            </p:txBody>
          </p:sp>
        </p:grpSp>
        <p:sp>
          <p:nvSpPr>
            <p:cNvPr id="25611" name="Oval 11"/>
            <p:cNvSpPr>
              <a:spLocks noChangeArrowheads="1"/>
            </p:cNvSpPr>
            <p:nvPr/>
          </p:nvSpPr>
          <p:spPr bwMode="auto">
            <a:xfrm>
              <a:off x="2726" y="681"/>
              <a:ext cx="227" cy="227"/>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latinLnBrk="1"/>
              <a:r>
                <a:rPr lang="zh-CN" altLang="en-US">
                  <a:solidFill>
                    <a:schemeClr val="tx1"/>
                  </a:solidFill>
                  <a:latin typeface="楷体_GB2312" pitchFamily="49" charset="-122"/>
                  <a:ea typeface="楷体_GB2312" pitchFamily="49" charset="-122"/>
                </a:rPr>
                <a:t>≤</a:t>
              </a:r>
            </a:p>
          </p:txBody>
        </p:sp>
      </p:grpSp>
      <p:sp>
        <p:nvSpPr>
          <p:cNvPr id="25612" name="Text Box 12"/>
          <p:cNvSpPr txBox="1">
            <a:spLocks noChangeArrowheads="1"/>
          </p:cNvSpPr>
          <p:nvPr/>
        </p:nvSpPr>
        <p:spPr bwMode="auto">
          <a:xfrm>
            <a:off x="1084263" y="6038850"/>
            <a:ext cx="23161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rgbClr val="0000CC"/>
                </a:solidFill>
                <a:latin typeface="Times New Roman" panose="02020603050405020304" pitchFamily="18" charset="0"/>
              </a:rPr>
              <a:t>地址转换示意图</a:t>
            </a:r>
            <a:endParaRPr lang="zh-CN" altLang="en-US">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par>
                                <p:cTn id="7" presetID="27" presetClass="entr" presetSubtype="0" fill="hold" grpId="0" nodeType="withEffect">
                                  <p:stCondLst>
                                    <p:cond delay="0"/>
                                  </p:stCondLst>
                                  <p:iterate type="lt">
                                    <p:tmPct val="50000"/>
                                  </p:iterate>
                                  <p:childTnLst>
                                    <p:set>
                                      <p:cBhvr>
                                        <p:cTn id="8" dur="1" fill="hold">
                                          <p:stCondLst>
                                            <p:cond delay="0"/>
                                          </p:stCondLst>
                                        </p:cTn>
                                        <p:tgtEl>
                                          <p:spTgt spid="25612"/>
                                        </p:tgtEl>
                                        <p:attrNameLst>
                                          <p:attrName>style.visibility</p:attrName>
                                        </p:attrNameLst>
                                      </p:cBhvr>
                                      <p:to>
                                        <p:strVal val="visible"/>
                                      </p:to>
                                    </p:set>
                                    <p:anim calcmode="discrete" valueType="clr">
                                      <p:cBhvr override="childStyle">
                                        <p:cTn id="9" dur="80"/>
                                        <p:tgtEl>
                                          <p:spTgt spid="25612"/>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25612"/>
                                        </p:tgtEl>
                                        <p:attrNameLst>
                                          <p:attrName>fillcolor</p:attrName>
                                        </p:attrNameLst>
                                      </p:cBhvr>
                                      <p:tavLst>
                                        <p:tav tm="0">
                                          <p:val>
                                            <p:clrVal>
                                              <a:schemeClr val="accent2"/>
                                            </p:clrVal>
                                          </p:val>
                                        </p:tav>
                                        <p:tav tm="50000">
                                          <p:val>
                                            <p:clrVal>
                                              <a:schemeClr val="hlink"/>
                                            </p:clrVal>
                                          </p:val>
                                        </p:tav>
                                      </p:tavLst>
                                    </p:anim>
                                    <p:set>
                                      <p:cBhvr>
                                        <p:cTn id="11" dur="80"/>
                                        <p:tgtEl>
                                          <p:spTgt spid="256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76363" y="190500"/>
            <a:ext cx="6172200" cy="538163"/>
          </a:xfrm>
        </p:spPr>
        <p:txBody>
          <a:bodyPr/>
          <a:lstStyle/>
          <a:p>
            <a:r>
              <a:rPr lang="en-US" altLang="zh-CN">
                <a:latin typeface="楷体_GB2312" pitchFamily="49" charset="-122"/>
              </a:rPr>
              <a:t>4.6 </a:t>
            </a:r>
            <a:r>
              <a:rPr lang="zh-CN" altLang="en-US">
                <a:latin typeface="楷体_GB2312" pitchFamily="49" charset="-122"/>
              </a:rPr>
              <a:t>请求分页存储管理方式</a:t>
            </a:r>
            <a:endParaRPr lang="zh-CN" altLang="en-US">
              <a:solidFill>
                <a:srgbClr val="FF33CC"/>
              </a:solidFill>
              <a:latin typeface="幼圆" panose="02010509060101010101" pitchFamily="49" charset="-122"/>
              <a:ea typeface="幼圆" panose="02010509060101010101" pitchFamily="49" charset="-122"/>
              <a:sym typeface="Symbol" panose="05050102010706020507" pitchFamily="18" charset="2"/>
            </a:endParaRPr>
          </a:p>
        </p:txBody>
      </p:sp>
      <p:sp>
        <p:nvSpPr>
          <p:cNvPr id="23555" name="AutoShape 3"/>
          <p:cNvSpPr>
            <a:spLocks noChangeArrowheads="1"/>
          </p:cNvSpPr>
          <p:nvPr/>
        </p:nvSpPr>
        <p:spPr bwMode="auto">
          <a:xfrm>
            <a:off x="5999163" y="1143000"/>
            <a:ext cx="838200" cy="228600"/>
          </a:xfrm>
          <a:prstGeom prst="flowChartTerminator">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开始</a:t>
            </a:r>
          </a:p>
        </p:txBody>
      </p:sp>
      <p:sp>
        <p:nvSpPr>
          <p:cNvPr id="23556" name="AutoShape 4"/>
          <p:cNvSpPr>
            <a:spLocks noChangeArrowheads="1"/>
          </p:cNvSpPr>
          <p:nvPr/>
        </p:nvSpPr>
        <p:spPr bwMode="auto">
          <a:xfrm>
            <a:off x="5541963" y="1676400"/>
            <a:ext cx="1828800" cy="4572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CC"/>
                </a:solidFill>
              </a:rPr>
              <a:t>页号</a:t>
            </a:r>
            <a:r>
              <a:rPr lang="en-US" altLang="zh-CN" sz="1600">
                <a:solidFill>
                  <a:srgbClr val="0000CC"/>
                </a:solidFill>
              </a:rPr>
              <a:t>&gt;</a:t>
            </a:r>
            <a:r>
              <a:rPr lang="zh-CN" altLang="en-US" sz="1600">
                <a:solidFill>
                  <a:srgbClr val="0000CC"/>
                </a:solidFill>
              </a:rPr>
              <a:t>页表长度</a:t>
            </a:r>
            <a:r>
              <a:rPr lang="zh-CN" altLang="en-US" sz="1600">
                <a:solidFill>
                  <a:schemeClr val="tx1"/>
                </a:solidFill>
              </a:rPr>
              <a:t>？</a:t>
            </a:r>
          </a:p>
        </p:txBody>
      </p:sp>
      <p:sp>
        <p:nvSpPr>
          <p:cNvPr id="23557" name="AutoShape 5"/>
          <p:cNvSpPr>
            <a:spLocks noChangeArrowheads="1"/>
          </p:cNvSpPr>
          <p:nvPr/>
        </p:nvSpPr>
        <p:spPr bwMode="auto">
          <a:xfrm>
            <a:off x="5618163" y="2438400"/>
            <a:ext cx="175260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chemeClr val="tx1"/>
                </a:solidFill>
              </a:rPr>
              <a:t>CPU</a:t>
            </a:r>
            <a:r>
              <a:rPr lang="zh-CN" altLang="en-US" sz="1600">
                <a:solidFill>
                  <a:schemeClr val="tx1"/>
                </a:solidFill>
              </a:rPr>
              <a:t>检索快表</a:t>
            </a:r>
          </a:p>
        </p:txBody>
      </p:sp>
      <p:sp>
        <p:nvSpPr>
          <p:cNvPr id="23558" name="Text Box 6"/>
          <p:cNvSpPr txBox="1">
            <a:spLocks noChangeArrowheads="1"/>
          </p:cNvSpPr>
          <p:nvPr/>
        </p:nvSpPr>
        <p:spPr bwMode="auto">
          <a:xfrm>
            <a:off x="6456363" y="31242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N</a:t>
            </a:r>
          </a:p>
        </p:txBody>
      </p:sp>
      <p:sp>
        <p:nvSpPr>
          <p:cNvPr id="23559" name="Text Box 7"/>
          <p:cNvSpPr txBox="1">
            <a:spLocks noChangeArrowheads="1"/>
          </p:cNvSpPr>
          <p:nvPr/>
        </p:nvSpPr>
        <p:spPr bwMode="auto">
          <a:xfrm>
            <a:off x="6532563" y="21336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N</a:t>
            </a:r>
          </a:p>
        </p:txBody>
      </p:sp>
      <p:sp>
        <p:nvSpPr>
          <p:cNvPr id="23560" name="Text Box 8"/>
          <p:cNvSpPr txBox="1">
            <a:spLocks noChangeArrowheads="1"/>
          </p:cNvSpPr>
          <p:nvPr/>
        </p:nvSpPr>
        <p:spPr bwMode="auto">
          <a:xfrm>
            <a:off x="7370763" y="16764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Y</a:t>
            </a:r>
          </a:p>
        </p:txBody>
      </p:sp>
      <p:sp>
        <p:nvSpPr>
          <p:cNvPr id="23561" name="AutoShape 9"/>
          <p:cNvSpPr>
            <a:spLocks noChangeArrowheads="1"/>
          </p:cNvSpPr>
          <p:nvPr/>
        </p:nvSpPr>
        <p:spPr bwMode="auto">
          <a:xfrm>
            <a:off x="5541963" y="2895600"/>
            <a:ext cx="1752600" cy="3048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页表项在快表中？</a:t>
            </a:r>
          </a:p>
        </p:txBody>
      </p:sp>
      <p:sp>
        <p:nvSpPr>
          <p:cNvPr id="23562" name="AutoShape 10"/>
          <p:cNvSpPr>
            <a:spLocks noChangeArrowheads="1"/>
          </p:cNvSpPr>
          <p:nvPr/>
        </p:nvSpPr>
        <p:spPr bwMode="auto">
          <a:xfrm>
            <a:off x="5694363" y="3429000"/>
            <a:ext cx="175260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访问页表</a:t>
            </a:r>
          </a:p>
        </p:txBody>
      </p:sp>
      <p:sp>
        <p:nvSpPr>
          <p:cNvPr id="23563" name="AutoShape 11"/>
          <p:cNvSpPr>
            <a:spLocks noChangeArrowheads="1"/>
          </p:cNvSpPr>
          <p:nvPr/>
        </p:nvSpPr>
        <p:spPr bwMode="auto">
          <a:xfrm>
            <a:off x="5541963" y="3886200"/>
            <a:ext cx="1828800" cy="3048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页在内存？</a:t>
            </a:r>
          </a:p>
        </p:txBody>
      </p:sp>
      <p:sp>
        <p:nvSpPr>
          <p:cNvPr id="23564" name="AutoShape 12"/>
          <p:cNvSpPr>
            <a:spLocks noChangeArrowheads="1"/>
          </p:cNvSpPr>
          <p:nvPr/>
        </p:nvSpPr>
        <p:spPr bwMode="auto">
          <a:xfrm>
            <a:off x="5618163" y="5105400"/>
            <a:ext cx="190500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修改访问位和修改位</a:t>
            </a:r>
          </a:p>
        </p:txBody>
      </p:sp>
      <p:sp>
        <p:nvSpPr>
          <p:cNvPr id="23565" name="AutoShape 13"/>
          <p:cNvSpPr>
            <a:spLocks noChangeArrowheads="1"/>
          </p:cNvSpPr>
          <p:nvPr/>
        </p:nvSpPr>
        <p:spPr bwMode="auto">
          <a:xfrm>
            <a:off x="5694363" y="4572000"/>
            <a:ext cx="175260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修改</a:t>
            </a:r>
            <a:r>
              <a:rPr lang="zh-CN" altLang="en-US" sz="1600">
                <a:solidFill>
                  <a:srgbClr val="FF0000"/>
                </a:solidFill>
              </a:rPr>
              <a:t>快</a:t>
            </a:r>
            <a:r>
              <a:rPr lang="zh-CN" altLang="en-US" sz="1600">
                <a:solidFill>
                  <a:schemeClr val="tx1"/>
                </a:solidFill>
              </a:rPr>
              <a:t>表</a:t>
            </a:r>
          </a:p>
        </p:txBody>
      </p:sp>
      <p:sp>
        <p:nvSpPr>
          <p:cNvPr id="23566" name="AutoShape 14"/>
          <p:cNvSpPr>
            <a:spLocks noChangeArrowheads="1"/>
          </p:cNvSpPr>
          <p:nvPr/>
        </p:nvSpPr>
        <p:spPr bwMode="auto">
          <a:xfrm>
            <a:off x="5618163" y="5562600"/>
            <a:ext cx="175260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形成物理地址</a:t>
            </a:r>
          </a:p>
        </p:txBody>
      </p:sp>
      <p:sp>
        <p:nvSpPr>
          <p:cNvPr id="23567" name="AutoShape 15"/>
          <p:cNvSpPr>
            <a:spLocks noChangeArrowheads="1"/>
          </p:cNvSpPr>
          <p:nvPr/>
        </p:nvSpPr>
        <p:spPr bwMode="auto">
          <a:xfrm>
            <a:off x="5846763" y="6096000"/>
            <a:ext cx="1219200" cy="228600"/>
          </a:xfrm>
          <a:prstGeom prst="flowChartTerminator">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地址变换结束</a:t>
            </a:r>
          </a:p>
        </p:txBody>
      </p:sp>
      <p:sp>
        <p:nvSpPr>
          <p:cNvPr id="23568" name="AutoShape 16"/>
          <p:cNvSpPr>
            <a:spLocks noChangeArrowheads="1"/>
          </p:cNvSpPr>
          <p:nvPr/>
        </p:nvSpPr>
        <p:spPr bwMode="auto">
          <a:xfrm>
            <a:off x="7751763" y="1752600"/>
            <a:ext cx="838200" cy="228600"/>
          </a:xfrm>
          <a:prstGeom prst="flowChartTerminator">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越界中断</a:t>
            </a:r>
          </a:p>
        </p:txBody>
      </p:sp>
      <p:sp>
        <p:nvSpPr>
          <p:cNvPr id="23569" name="Line 17"/>
          <p:cNvSpPr>
            <a:spLocks noChangeShapeType="1"/>
          </p:cNvSpPr>
          <p:nvPr/>
        </p:nvSpPr>
        <p:spPr bwMode="auto">
          <a:xfrm>
            <a:off x="5008563" y="1219200"/>
            <a:ext cx="9906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0" name="Text Box 18"/>
          <p:cNvSpPr txBox="1">
            <a:spLocks noChangeArrowheads="1"/>
          </p:cNvSpPr>
          <p:nvPr/>
        </p:nvSpPr>
        <p:spPr bwMode="auto">
          <a:xfrm>
            <a:off x="4398963" y="838200"/>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tx1"/>
                </a:solidFill>
              </a:rPr>
              <a:t>程序请求访问一页</a:t>
            </a:r>
          </a:p>
        </p:txBody>
      </p:sp>
      <p:sp>
        <p:nvSpPr>
          <p:cNvPr id="23571" name="Line 19"/>
          <p:cNvSpPr>
            <a:spLocks noChangeShapeType="1"/>
          </p:cNvSpPr>
          <p:nvPr/>
        </p:nvSpPr>
        <p:spPr bwMode="auto">
          <a:xfrm>
            <a:off x="6456363" y="13716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2" name="Line 20"/>
          <p:cNvSpPr>
            <a:spLocks noChangeShapeType="1"/>
          </p:cNvSpPr>
          <p:nvPr/>
        </p:nvSpPr>
        <p:spPr bwMode="auto">
          <a:xfrm>
            <a:off x="7294563" y="1905000"/>
            <a:ext cx="4572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3" name="Line 21"/>
          <p:cNvSpPr>
            <a:spLocks noChangeShapeType="1"/>
          </p:cNvSpPr>
          <p:nvPr/>
        </p:nvSpPr>
        <p:spPr bwMode="auto">
          <a:xfrm>
            <a:off x="6456363" y="21336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4" name="Line 22"/>
          <p:cNvSpPr>
            <a:spLocks noChangeShapeType="1"/>
          </p:cNvSpPr>
          <p:nvPr/>
        </p:nvSpPr>
        <p:spPr bwMode="auto">
          <a:xfrm>
            <a:off x="6456363" y="2667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5" name="Line 23"/>
          <p:cNvSpPr>
            <a:spLocks noChangeShapeType="1"/>
          </p:cNvSpPr>
          <p:nvPr/>
        </p:nvSpPr>
        <p:spPr bwMode="auto">
          <a:xfrm>
            <a:off x="6456363" y="32004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6" name="Line 24"/>
          <p:cNvSpPr>
            <a:spLocks noChangeShapeType="1"/>
          </p:cNvSpPr>
          <p:nvPr/>
        </p:nvSpPr>
        <p:spPr bwMode="auto">
          <a:xfrm>
            <a:off x="7294563" y="3048000"/>
            <a:ext cx="7620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7" name="Line 25"/>
          <p:cNvSpPr>
            <a:spLocks noChangeShapeType="1"/>
          </p:cNvSpPr>
          <p:nvPr/>
        </p:nvSpPr>
        <p:spPr bwMode="auto">
          <a:xfrm>
            <a:off x="8056563" y="3048000"/>
            <a:ext cx="0" cy="1905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8" name="Line 26"/>
          <p:cNvSpPr>
            <a:spLocks noChangeShapeType="1"/>
          </p:cNvSpPr>
          <p:nvPr/>
        </p:nvSpPr>
        <p:spPr bwMode="auto">
          <a:xfrm flipH="1">
            <a:off x="6456363" y="4953000"/>
            <a:ext cx="16002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9" name="Line 27"/>
          <p:cNvSpPr>
            <a:spLocks noChangeShapeType="1"/>
          </p:cNvSpPr>
          <p:nvPr/>
        </p:nvSpPr>
        <p:spPr bwMode="auto">
          <a:xfrm>
            <a:off x="6456363" y="3657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0" name="Line 28"/>
          <p:cNvSpPr>
            <a:spLocks noChangeShapeType="1"/>
          </p:cNvSpPr>
          <p:nvPr/>
        </p:nvSpPr>
        <p:spPr bwMode="auto">
          <a:xfrm>
            <a:off x="6456363" y="41910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1" name="Text Box 29"/>
          <p:cNvSpPr txBox="1">
            <a:spLocks noChangeArrowheads="1"/>
          </p:cNvSpPr>
          <p:nvPr/>
        </p:nvSpPr>
        <p:spPr bwMode="auto">
          <a:xfrm>
            <a:off x="6532563" y="42672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Y</a:t>
            </a:r>
          </a:p>
        </p:txBody>
      </p:sp>
      <p:sp>
        <p:nvSpPr>
          <p:cNvPr id="23582" name="Line 30"/>
          <p:cNvSpPr>
            <a:spLocks noChangeShapeType="1"/>
          </p:cNvSpPr>
          <p:nvPr/>
        </p:nvSpPr>
        <p:spPr bwMode="auto">
          <a:xfrm flipH="1">
            <a:off x="4627563" y="4038600"/>
            <a:ext cx="9144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3" name="Text Box 31"/>
          <p:cNvSpPr txBox="1">
            <a:spLocks noChangeArrowheads="1"/>
          </p:cNvSpPr>
          <p:nvPr/>
        </p:nvSpPr>
        <p:spPr bwMode="auto">
          <a:xfrm>
            <a:off x="5160963" y="37338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N</a:t>
            </a:r>
          </a:p>
        </p:txBody>
      </p:sp>
      <p:sp>
        <p:nvSpPr>
          <p:cNvPr id="23584" name="Line 32"/>
          <p:cNvSpPr>
            <a:spLocks noChangeShapeType="1"/>
          </p:cNvSpPr>
          <p:nvPr/>
        </p:nvSpPr>
        <p:spPr bwMode="auto">
          <a:xfrm>
            <a:off x="4627563" y="1447800"/>
            <a:ext cx="0" cy="2590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5" name="Line 33"/>
          <p:cNvSpPr>
            <a:spLocks noChangeShapeType="1"/>
          </p:cNvSpPr>
          <p:nvPr/>
        </p:nvSpPr>
        <p:spPr bwMode="auto">
          <a:xfrm flipH="1">
            <a:off x="2493963" y="1447800"/>
            <a:ext cx="2133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6" name="Line 34"/>
          <p:cNvSpPr>
            <a:spLocks noChangeShapeType="1"/>
          </p:cNvSpPr>
          <p:nvPr/>
        </p:nvSpPr>
        <p:spPr bwMode="auto">
          <a:xfrm>
            <a:off x="2493963" y="1447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7" name="Text Box 35"/>
          <p:cNvSpPr txBox="1">
            <a:spLocks noChangeArrowheads="1"/>
          </p:cNvSpPr>
          <p:nvPr/>
        </p:nvSpPr>
        <p:spPr bwMode="auto">
          <a:xfrm>
            <a:off x="2570163" y="1219200"/>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tx1"/>
                </a:solidFill>
              </a:rPr>
              <a:t>缺页中断处理</a:t>
            </a:r>
          </a:p>
        </p:txBody>
      </p:sp>
      <p:sp>
        <p:nvSpPr>
          <p:cNvPr id="23588" name="Line 36"/>
          <p:cNvSpPr>
            <a:spLocks noChangeShapeType="1"/>
          </p:cNvSpPr>
          <p:nvPr/>
        </p:nvSpPr>
        <p:spPr bwMode="auto">
          <a:xfrm>
            <a:off x="6456363" y="48006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9" name="Line 37"/>
          <p:cNvSpPr>
            <a:spLocks noChangeShapeType="1"/>
          </p:cNvSpPr>
          <p:nvPr/>
        </p:nvSpPr>
        <p:spPr bwMode="auto">
          <a:xfrm>
            <a:off x="6456363" y="5334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0" name="Line 38"/>
          <p:cNvSpPr>
            <a:spLocks noChangeShapeType="1"/>
          </p:cNvSpPr>
          <p:nvPr/>
        </p:nvSpPr>
        <p:spPr bwMode="auto">
          <a:xfrm>
            <a:off x="6456363" y="57912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1" name="Text Box 39"/>
          <p:cNvSpPr txBox="1">
            <a:spLocks noChangeArrowheads="1"/>
          </p:cNvSpPr>
          <p:nvPr/>
        </p:nvSpPr>
        <p:spPr bwMode="auto">
          <a:xfrm>
            <a:off x="7446963" y="2819400"/>
            <a:ext cx="304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Y</a:t>
            </a:r>
          </a:p>
        </p:txBody>
      </p:sp>
      <p:sp>
        <p:nvSpPr>
          <p:cNvPr id="23592" name="Line 40"/>
          <p:cNvSpPr>
            <a:spLocks noChangeShapeType="1"/>
          </p:cNvSpPr>
          <p:nvPr/>
        </p:nvSpPr>
        <p:spPr bwMode="auto">
          <a:xfrm>
            <a:off x="2232025" y="64770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3" name="Line 41"/>
          <p:cNvSpPr>
            <a:spLocks noChangeShapeType="1"/>
          </p:cNvSpPr>
          <p:nvPr/>
        </p:nvSpPr>
        <p:spPr bwMode="auto">
          <a:xfrm flipV="1">
            <a:off x="8756650" y="1268413"/>
            <a:ext cx="11113" cy="5400675"/>
          </a:xfrm>
          <a:prstGeom prst="line">
            <a:avLst/>
          </a:prstGeom>
          <a:noFill/>
          <a:ln w="9525">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4" name="Line 42"/>
          <p:cNvSpPr>
            <a:spLocks noChangeShapeType="1"/>
          </p:cNvSpPr>
          <p:nvPr/>
        </p:nvSpPr>
        <p:spPr bwMode="auto">
          <a:xfrm flipH="1" flipV="1">
            <a:off x="6867525" y="1268413"/>
            <a:ext cx="1889125" cy="0"/>
          </a:xfrm>
          <a:prstGeom prst="line">
            <a:avLst/>
          </a:prstGeom>
          <a:noFill/>
          <a:ln w="9525">
            <a:solidFill>
              <a:srgbClr val="8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6" name="AutoShape 44"/>
          <p:cNvSpPr>
            <a:spLocks noChangeArrowheads="1"/>
          </p:cNvSpPr>
          <p:nvPr/>
        </p:nvSpPr>
        <p:spPr bwMode="auto">
          <a:xfrm>
            <a:off x="1604963" y="1828800"/>
            <a:ext cx="1266825"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保留</a:t>
            </a:r>
            <a:r>
              <a:rPr lang="en-US" altLang="zh-CN" sz="1600">
                <a:solidFill>
                  <a:schemeClr val="tx1"/>
                </a:solidFill>
              </a:rPr>
              <a:t>CPU</a:t>
            </a:r>
            <a:r>
              <a:rPr lang="zh-CN" altLang="en-US" sz="1600">
                <a:solidFill>
                  <a:schemeClr val="tx1"/>
                </a:solidFill>
              </a:rPr>
              <a:t>现场</a:t>
            </a:r>
          </a:p>
        </p:txBody>
      </p:sp>
      <p:sp>
        <p:nvSpPr>
          <p:cNvPr id="23597" name="AutoShape 45"/>
          <p:cNvSpPr>
            <a:spLocks noChangeArrowheads="1"/>
          </p:cNvSpPr>
          <p:nvPr/>
        </p:nvSpPr>
        <p:spPr bwMode="auto">
          <a:xfrm>
            <a:off x="1366838" y="2819400"/>
            <a:ext cx="1743075" cy="3048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内存满吗？</a:t>
            </a:r>
          </a:p>
        </p:txBody>
      </p:sp>
      <p:sp>
        <p:nvSpPr>
          <p:cNvPr id="23598" name="AutoShape 46"/>
          <p:cNvSpPr>
            <a:spLocks noChangeArrowheads="1"/>
          </p:cNvSpPr>
          <p:nvPr/>
        </p:nvSpPr>
        <p:spPr bwMode="auto">
          <a:xfrm>
            <a:off x="1289050" y="5791200"/>
            <a:ext cx="1900238"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将一页从外存换入内存</a:t>
            </a:r>
          </a:p>
        </p:txBody>
      </p:sp>
      <p:sp>
        <p:nvSpPr>
          <p:cNvPr id="23599" name="AutoShape 47"/>
          <p:cNvSpPr>
            <a:spLocks noChangeArrowheads="1"/>
          </p:cNvSpPr>
          <p:nvPr/>
        </p:nvSpPr>
        <p:spPr bwMode="auto">
          <a:xfrm>
            <a:off x="971550" y="4876800"/>
            <a:ext cx="2297113" cy="3048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chemeClr val="tx1"/>
                </a:solidFill>
              </a:rPr>
              <a:t>OS</a:t>
            </a:r>
            <a:r>
              <a:rPr lang="zh-CN" altLang="en-US" sz="1600">
                <a:solidFill>
                  <a:schemeClr val="tx1"/>
                </a:solidFill>
              </a:rPr>
              <a:t>命令</a:t>
            </a:r>
            <a:r>
              <a:rPr lang="en-US" altLang="zh-CN" sz="1600">
                <a:solidFill>
                  <a:schemeClr val="tx1"/>
                </a:solidFill>
              </a:rPr>
              <a:t>CPU</a:t>
            </a:r>
            <a:r>
              <a:rPr lang="zh-CN" altLang="en-US" sz="1600">
                <a:solidFill>
                  <a:schemeClr val="tx1"/>
                </a:solidFill>
              </a:rPr>
              <a:t>从外存读缺页</a:t>
            </a:r>
          </a:p>
        </p:txBody>
      </p:sp>
      <p:sp>
        <p:nvSpPr>
          <p:cNvPr id="23600" name="AutoShape 48"/>
          <p:cNvSpPr>
            <a:spLocks noChangeArrowheads="1"/>
          </p:cNvSpPr>
          <p:nvPr/>
        </p:nvSpPr>
        <p:spPr bwMode="auto">
          <a:xfrm>
            <a:off x="1604963" y="5410200"/>
            <a:ext cx="1266825"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启动</a:t>
            </a:r>
            <a:r>
              <a:rPr lang="en-US" altLang="zh-CN" sz="1600">
                <a:solidFill>
                  <a:schemeClr val="tx1"/>
                </a:solidFill>
              </a:rPr>
              <a:t>I/O</a:t>
            </a:r>
            <a:r>
              <a:rPr lang="zh-CN" altLang="en-US" sz="1600">
                <a:solidFill>
                  <a:schemeClr val="tx1"/>
                </a:solidFill>
              </a:rPr>
              <a:t>硬件</a:t>
            </a:r>
          </a:p>
        </p:txBody>
      </p:sp>
      <p:sp>
        <p:nvSpPr>
          <p:cNvPr id="23601" name="Text Box 49"/>
          <p:cNvSpPr txBox="1">
            <a:spLocks noChangeArrowheads="1"/>
          </p:cNvSpPr>
          <p:nvPr/>
        </p:nvSpPr>
        <p:spPr bwMode="auto">
          <a:xfrm>
            <a:off x="2317750" y="3124200"/>
            <a:ext cx="3175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Y</a:t>
            </a:r>
          </a:p>
        </p:txBody>
      </p:sp>
      <p:sp>
        <p:nvSpPr>
          <p:cNvPr id="23602" name="AutoShape 50"/>
          <p:cNvSpPr>
            <a:spLocks noChangeArrowheads="1"/>
          </p:cNvSpPr>
          <p:nvPr/>
        </p:nvSpPr>
        <p:spPr bwMode="auto">
          <a:xfrm>
            <a:off x="1366838" y="2362200"/>
            <a:ext cx="182245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从外存中找到缺页</a:t>
            </a:r>
          </a:p>
        </p:txBody>
      </p:sp>
      <p:sp>
        <p:nvSpPr>
          <p:cNvPr id="23603" name="AutoShape 51"/>
          <p:cNvSpPr>
            <a:spLocks noChangeArrowheads="1"/>
          </p:cNvSpPr>
          <p:nvPr/>
        </p:nvSpPr>
        <p:spPr bwMode="auto">
          <a:xfrm>
            <a:off x="1366838" y="3352800"/>
            <a:ext cx="1822450"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CC"/>
                </a:solidFill>
              </a:rPr>
              <a:t>选择一页换出</a:t>
            </a:r>
          </a:p>
        </p:txBody>
      </p:sp>
      <p:sp>
        <p:nvSpPr>
          <p:cNvPr id="23604" name="AutoShape 52"/>
          <p:cNvSpPr>
            <a:spLocks noChangeArrowheads="1"/>
          </p:cNvSpPr>
          <p:nvPr/>
        </p:nvSpPr>
        <p:spPr bwMode="auto">
          <a:xfrm>
            <a:off x="1446213" y="3886200"/>
            <a:ext cx="1584325" cy="3048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该页被修改否？</a:t>
            </a:r>
          </a:p>
        </p:txBody>
      </p:sp>
      <p:sp>
        <p:nvSpPr>
          <p:cNvPr id="23605" name="AutoShape 53"/>
          <p:cNvSpPr>
            <a:spLocks noChangeArrowheads="1"/>
          </p:cNvSpPr>
          <p:nvPr/>
        </p:nvSpPr>
        <p:spPr bwMode="auto">
          <a:xfrm>
            <a:off x="1289050" y="4419600"/>
            <a:ext cx="1820863"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将该页写回外存</a:t>
            </a:r>
          </a:p>
        </p:txBody>
      </p:sp>
      <p:sp>
        <p:nvSpPr>
          <p:cNvPr id="23606" name="AutoShape 54"/>
          <p:cNvSpPr>
            <a:spLocks noChangeArrowheads="1"/>
          </p:cNvSpPr>
          <p:nvPr/>
        </p:nvSpPr>
        <p:spPr bwMode="auto">
          <a:xfrm>
            <a:off x="1366838" y="6248400"/>
            <a:ext cx="1743075" cy="2286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rPr>
              <a:t>修改</a:t>
            </a:r>
            <a:r>
              <a:rPr lang="zh-CN" altLang="en-US" sz="1600">
                <a:solidFill>
                  <a:srgbClr val="FF0000"/>
                </a:solidFill>
              </a:rPr>
              <a:t>页</a:t>
            </a:r>
            <a:r>
              <a:rPr lang="zh-CN" altLang="en-US" sz="1600">
                <a:solidFill>
                  <a:schemeClr val="tx1"/>
                </a:solidFill>
              </a:rPr>
              <a:t>表</a:t>
            </a:r>
          </a:p>
        </p:txBody>
      </p:sp>
      <p:sp>
        <p:nvSpPr>
          <p:cNvPr id="23607" name="Line 55"/>
          <p:cNvSpPr>
            <a:spLocks noChangeShapeType="1"/>
          </p:cNvSpPr>
          <p:nvPr/>
        </p:nvSpPr>
        <p:spPr bwMode="auto">
          <a:xfrm>
            <a:off x="2238375" y="20574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8" name="Line 56"/>
          <p:cNvSpPr>
            <a:spLocks noChangeShapeType="1"/>
          </p:cNvSpPr>
          <p:nvPr/>
        </p:nvSpPr>
        <p:spPr bwMode="auto">
          <a:xfrm>
            <a:off x="2238375" y="25908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09" name="Line 57"/>
          <p:cNvSpPr>
            <a:spLocks noChangeShapeType="1"/>
          </p:cNvSpPr>
          <p:nvPr/>
        </p:nvSpPr>
        <p:spPr bwMode="auto">
          <a:xfrm>
            <a:off x="2238375" y="3124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0" name="Line 58"/>
          <p:cNvSpPr>
            <a:spLocks noChangeShapeType="1"/>
          </p:cNvSpPr>
          <p:nvPr/>
        </p:nvSpPr>
        <p:spPr bwMode="auto">
          <a:xfrm>
            <a:off x="3109913" y="2971800"/>
            <a:ext cx="71278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1" name="Line 59"/>
          <p:cNvSpPr>
            <a:spLocks noChangeShapeType="1"/>
          </p:cNvSpPr>
          <p:nvPr/>
        </p:nvSpPr>
        <p:spPr bwMode="auto">
          <a:xfrm>
            <a:off x="3822700" y="2971800"/>
            <a:ext cx="0" cy="1752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2" name="Line 60"/>
          <p:cNvSpPr>
            <a:spLocks noChangeShapeType="1"/>
          </p:cNvSpPr>
          <p:nvPr/>
        </p:nvSpPr>
        <p:spPr bwMode="auto">
          <a:xfrm>
            <a:off x="2238375" y="3581400"/>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3" name="Line 61"/>
          <p:cNvSpPr>
            <a:spLocks noChangeShapeType="1"/>
          </p:cNvSpPr>
          <p:nvPr/>
        </p:nvSpPr>
        <p:spPr bwMode="auto">
          <a:xfrm>
            <a:off x="2238375" y="41910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4" name="Line 62"/>
          <p:cNvSpPr>
            <a:spLocks noChangeShapeType="1"/>
          </p:cNvSpPr>
          <p:nvPr/>
        </p:nvSpPr>
        <p:spPr bwMode="auto">
          <a:xfrm>
            <a:off x="971550" y="4038600"/>
            <a:ext cx="4746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5" name="Line 63"/>
          <p:cNvSpPr>
            <a:spLocks noChangeShapeType="1"/>
          </p:cNvSpPr>
          <p:nvPr/>
        </p:nvSpPr>
        <p:spPr bwMode="auto">
          <a:xfrm>
            <a:off x="2238375" y="46482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6" name="Line 64"/>
          <p:cNvSpPr>
            <a:spLocks noChangeShapeType="1"/>
          </p:cNvSpPr>
          <p:nvPr/>
        </p:nvSpPr>
        <p:spPr bwMode="auto">
          <a:xfrm>
            <a:off x="971550" y="4038600"/>
            <a:ext cx="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7" name="Line 65"/>
          <p:cNvSpPr>
            <a:spLocks noChangeShapeType="1"/>
          </p:cNvSpPr>
          <p:nvPr/>
        </p:nvSpPr>
        <p:spPr bwMode="auto">
          <a:xfrm>
            <a:off x="971550" y="4724400"/>
            <a:ext cx="12668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8" name="Line 66"/>
          <p:cNvSpPr>
            <a:spLocks noChangeShapeType="1"/>
          </p:cNvSpPr>
          <p:nvPr/>
        </p:nvSpPr>
        <p:spPr bwMode="auto">
          <a:xfrm>
            <a:off x="2238375" y="51816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19" name="Line 67"/>
          <p:cNvSpPr>
            <a:spLocks noChangeShapeType="1"/>
          </p:cNvSpPr>
          <p:nvPr/>
        </p:nvSpPr>
        <p:spPr bwMode="auto">
          <a:xfrm>
            <a:off x="2238375" y="5638800"/>
            <a:ext cx="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20" name="Line 68"/>
          <p:cNvSpPr>
            <a:spLocks noChangeShapeType="1"/>
          </p:cNvSpPr>
          <p:nvPr/>
        </p:nvSpPr>
        <p:spPr bwMode="auto">
          <a:xfrm>
            <a:off x="2238375" y="6019800"/>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21" name="Text Box 69"/>
          <p:cNvSpPr txBox="1">
            <a:spLocks noChangeArrowheads="1"/>
          </p:cNvSpPr>
          <p:nvPr/>
        </p:nvSpPr>
        <p:spPr bwMode="auto">
          <a:xfrm>
            <a:off x="3268663" y="2743200"/>
            <a:ext cx="3159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N</a:t>
            </a:r>
          </a:p>
        </p:txBody>
      </p:sp>
      <p:sp>
        <p:nvSpPr>
          <p:cNvPr id="23622" name="Line 70"/>
          <p:cNvSpPr>
            <a:spLocks noChangeShapeType="1"/>
          </p:cNvSpPr>
          <p:nvPr/>
        </p:nvSpPr>
        <p:spPr bwMode="auto">
          <a:xfrm flipH="1">
            <a:off x="2238375" y="4724400"/>
            <a:ext cx="15843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23" name="Line 71"/>
          <p:cNvSpPr>
            <a:spLocks noChangeShapeType="1"/>
          </p:cNvSpPr>
          <p:nvPr/>
        </p:nvSpPr>
        <p:spPr bwMode="auto">
          <a:xfrm flipV="1">
            <a:off x="2238375" y="6669088"/>
            <a:ext cx="6518275" cy="36512"/>
          </a:xfrm>
          <a:prstGeom prst="line">
            <a:avLst/>
          </a:prstGeom>
          <a:noFill/>
          <a:ln w="9525">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624" name="Text Box 72"/>
          <p:cNvSpPr txBox="1">
            <a:spLocks noChangeArrowheads="1"/>
          </p:cNvSpPr>
          <p:nvPr/>
        </p:nvSpPr>
        <p:spPr bwMode="auto">
          <a:xfrm>
            <a:off x="2317750" y="4114800"/>
            <a:ext cx="3175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Y</a:t>
            </a:r>
          </a:p>
        </p:txBody>
      </p:sp>
      <p:sp>
        <p:nvSpPr>
          <p:cNvPr id="23625" name="Text Box 73"/>
          <p:cNvSpPr txBox="1">
            <a:spLocks noChangeArrowheads="1"/>
          </p:cNvSpPr>
          <p:nvPr/>
        </p:nvSpPr>
        <p:spPr bwMode="auto">
          <a:xfrm>
            <a:off x="1130300" y="3810000"/>
            <a:ext cx="3159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solidFill>
                  <a:schemeClr val="tx1"/>
                </a:solidFill>
              </a:rPr>
              <a:t>N</a:t>
            </a:r>
          </a:p>
        </p:txBody>
      </p:sp>
      <p:sp>
        <p:nvSpPr>
          <p:cNvPr id="23626" name="Text Box 74"/>
          <p:cNvSpPr txBox="1">
            <a:spLocks noChangeArrowheads="1"/>
          </p:cNvSpPr>
          <p:nvPr/>
        </p:nvSpPr>
        <p:spPr bwMode="auto">
          <a:xfrm>
            <a:off x="73025" y="1096963"/>
            <a:ext cx="584200" cy="2139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l">
              <a:lnSpc>
                <a:spcPct val="80000"/>
              </a:lnSpc>
            </a:pPr>
            <a:r>
              <a:rPr lang="zh-CN" altLang="en-US" sz="2800">
                <a:solidFill>
                  <a:srgbClr val="FF33CC"/>
                </a:solidFill>
                <a:latin typeface="Times New Roman" panose="02020603050405020304" pitchFamily="18" charset="0"/>
                <a:ea typeface="楷体_GB2312" pitchFamily="49" charset="-122"/>
                <a:sym typeface="Symbol" panose="05050102010706020507" pitchFamily="18" charset="2"/>
              </a:rPr>
              <a:t>地址变换</a:t>
            </a:r>
            <a:r>
              <a:rPr lang="en-US" altLang="zh-CN" sz="2800">
                <a:solidFill>
                  <a:srgbClr val="FF33CC"/>
                </a:solidFill>
                <a:latin typeface="Times New Roman" panose="02020603050405020304" pitchFamily="18" charset="0"/>
                <a:ea typeface="楷体_GB2312" pitchFamily="49" charset="-122"/>
                <a:sym typeface="Symbol" panose="05050102010706020507" pitchFamily="18" charset="2"/>
              </a:rPr>
              <a:t>过程</a:t>
            </a:r>
            <a:endParaRPr lang="zh-CN" altLang="en-US" sz="2800">
              <a:solidFill>
                <a:srgbClr val="FF33CC"/>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latin typeface="楷体_GB2312" pitchFamily="49" charset="-122"/>
              </a:rPr>
              <a:t>4.6 </a:t>
            </a:r>
            <a:r>
              <a:rPr lang="zh-CN" altLang="en-US">
                <a:latin typeface="楷体_GB2312" pitchFamily="49" charset="-122"/>
              </a:rPr>
              <a:t>请求分页存储管理方式</a:t>
            </a:r>
          </a:p>
        </p:txBody>
      </p:sp>
      <p:sp>
        <p:nvSpPr>
          <p:cNvPr id="26627" name="Rectangle 3"/>
          <p:cNvSpPr>
            <a:spLocks noGrp="1" noChangeArrowheads="1"/>
          </p:cNvSpPr>
          <p:nvPr>
            <p:ph type="body" idx="1"/>
          </p:nvPr>
        </p:nvSpPr>
        <p:spPr/>
        <p:txBody>
          <a:bodyPr/>
          <a:lstStyle/>
          <a:p>
            <a:r>
              <a:rPr lang="zh-CN" altLang="en-US" sz="3000">
                <a:latin typeface="幼圆" panose="02010509060101010101" pitchFamily="49" charset="-122"/>
                <a:ea typeface="幼圆" panose="02010509060101010101" pitchFamily="49" charset="-122"/>
                <a:sym typeface="Symbol" panose="05050102010706020507" pitchFamily="18" charset="2"/>
              </a:rPr>
              <a:t>例：</a:t>
            </a:r>
            <a:r>
              <a:rPr lang="zh-CN" altLang="en-US" sz="3000">
                <a:latin typeface="宋体" panose="02010600030101010101" pitchFamily="2" charset="-122"/>
              </a:rPr>
              <a:t>某虚拟存储器的用户空间共</a:t>
            </a:r>
            <a:r>
              <a:rPr lang="en-US" altLang="zh-CN" sz="3000">
                <a:latin typeface="宋体" panose="02010600030101010101" pitchFamily="2" charset="-122"/>
              </a:rPr>
              <a:t>32</a:t>
            </a:r>
            <a:r>
              <a:rPr lang="zh-CN" altLang="en-US" sz="3000">
                <a:latin typeface="宋体" panose="02010600030101010101" pitchFamily="2" charset="-122"/>
              </a:rPr>
              <a:t>个页面，每页</a:t>
            </a:r>
            <a:r>
              <a:rPr lang="en-US" altLang="zh-CN" sz="3000">
                <a:latin typeface="宋体" panose="02010600030101010101" pitchFamily="2" charset="-122"/>
              </a:rPr>
              <a:t>1KB</a:t>
            </a:r>
            <a:r>
              <a:rPr lang="zh-CN" altLang="en-US" sz="3000">
                <a:latin typeface="宋体" panose="02010600030101010101" pitchFamily="2" charset="-122"/>
              </a:rPr>
              <a:t>，主存</a:t>
            </a:r>
            <a:r>
              <a:rPr lang="en-US" altLang="zh-CN" sz="3000">
                <a:latin typeface="宋体" panose="02010600030101010101" pitchFamily="2" charset="-122"/>
              </a:rPr>
              <a:t>16KB</a:t>
            </a:r>
            <a:r>
              <a:rPr lang="zh-CN" altLang="en-US" sz="3000">
                <a:latin typeface="宋体" panose="02010600030101010101" pitchFamily="2" charset="-122"/>
              </a:rPr>
              <a:t>。假定某时刻系统为用户的第</a:t>
            </a:r>
            <a:r>
              <a:rPr lang="en-US" altLang="zh-CN" sz="3000">
                <a:latin typeface="宋体" panose="02010600030101010101" pitchFamily="2" charset="-122"/>
              </a:rPr>
              <a:t>0</a:t>
            </a:r>
            <a:r>
              <a:rPr lang="zh-CN" altLang="en-US" sz="3000">
                <a:latin typeface="宋体" panose="02010600030101010101" pitchFamily="2" charset="-122"/>
              </a:rPr>
              <a:t>、</a:t>
            </a:r>
            <a:r>
              <a:rPr lang="en-US" altLang="zh-CN" sz="3000">
                <a:latin typeface="宋体" panose="02010600030101010101" pitchFamily="2" charset="-122"/>
              </a:rPr>
              <a:t>1</a:t>
            </a:r>
            <a:r>
              <a:rPr lang="zh-CN" altLang="en-US" sz="3000">
                <a:latin typeface="宋体" panose="02010600030101010101" pitchFamily="2" charset="-122"/>
              </a:rPr>
              <a:t>、</a:t>
            </a:r>
            <a:r>
              <a:rPr lang="en-US" altLang="zh-CN" sz="3000">
                <a:latin typeface="宋体" panose="02010600030101010101" pitchFamily="2" charset="-122"/>
              </a:rPr>
              <a:t>2</a:t>
            </a:r>
            <a:r>
              <a:rPr lang="zh-CN" altLang="en-US" sz="3000">
                <a:latin typeface="宋体" panose="02010600030101010101" pitchFamily="2" charset="-122"/>
              </a:rPr>
              <a:t>、</a:t>
            </a:r>
            <a:r>
              <a:rPr lang="en-US" altLang="zh-CN" sz="3000">
                <a:latin typeface="宋体" panose="02010600030101010101" pitchFamily="2" charset="-122"/>
              </a:rPr>
              <a:t>3</a:t>
            </a:r>
            <a:r>
              <a:rPr lang="zh-CN" altLang="en-US" sz="3000">
                <a:latin typeface="宋体" panose="02010600030101010101" pitchFamily="2" charset="-122"/>
              </a:rPr>
              <a:t>页分别分配的物理块号为</a:t>
            </a:r>
            <a:r>
              <a:rPr lang="en-US" altLang="zh-CN" sz="3000">
                <a:latin typeface="宋体" panose="02010600030101010101" pitchFamily="2" charset="-122"/>
              </a:rPr>
              <a:t>5</a:t>
            </a:r>
            <a:r>
              <a:rPr lang="zh-CN" altLang="en-US" sz="3000">
                <a:latin typeface="宋体" panose="02010600030101010101" pitchFamily="2" charset="-122"/>
              </a:rPr>
              <a:t>、</a:t>
            </a:r>
            <a:r>
              <a:rPr lang="en-US" altLang="zh-CN" sz="3000">
                <a:latin typeface="宋体" panose="02010600030101010101" pitchFamily="2" charset="-122"/>
              </a:rPr>
              <a:t>10</a:t>
            </a:r>
            <a:r>
              <a:rPr lang="zh-CN" altLang="en-US" sz="3000">
                <a:latin typeface="宋体" panose="02010600030101010101" pitchFamily="2" charset="-122"/>
              </a:rPr>
              <a:t>、</a:t>
            </a:r>
            <a:r>
              <a:rPr lang="en-US" altLang="zh-CN" sz="3000">
                <a:latin typeface="宋体" panose="02010600030101010101" pitchFamily="2" charset="-122"/>
              </a:rPr>
              <a:t>4</a:t>
            </a:r>
            <a:r>
              <a:rPr lang="zh-CN" altLang="en-US" sz="3000">
                <a:latin typeface="宋体" panose="02010600030101010101" pitchFamily="2" charset="-122"/>
              </a:rPr>
              <a:t>、</a:t>
            </a:r>
            <a:r>
              <a:rPr lang="en-US" altLang="zh-CN" sz="3000">
                <a:latin typeface="宋体" panose="02010600030101010101" pitchFamily="2" charset="-122"/>
              </a:rPr>
              <a:t>7</a:t>
            </a:r>
            <a:r>
              <a:rPr lang="zh-CN" altLang="en-US" sz="3000">
                <a:latin typeface="宋体" panose="02010600030101010101" pitchFamily="2" charset="-122"/>
              </a:rPr>
              <a:t>，试将虚拟地址</a:t>
            </a:r>
            <a:r>
              <a:rPr lang="en-US" altLang="zh-CN" sz="3000">
                <a:latin typeface="宋体" panose="02010600030101010101" pitchFamily="2" charset="-122"/>
              </a:rPr>
              <a:t>0A5C</a:t>
            </a:r>
            <a:r>
              <a:rPr lang="zh-CN" altLang="en-US" sz="3000">
                <a:latin typeface="宋体" panose="02010600030101010101" pitchFamily="2" charset="-122"/>
              </a:rPr>
              <a:t>和</a:t>
            </a:r>
            <a:r>
              <a:rPr lang="en-US" altLang="zh-CN" sz="3000">
                <a:latin typeface="宋体" panose="02010600030101010101" pitchFamily="2" charset="-122"/>
              </a:rPr>
              <a:t>093C</a:t>
            </a:r>
            <a:r>
              <a:rPr lang="zh-CN" altLang="en-US" sz="3000">
                <a:latin typeface="宋体" panose="02010600030101010101" pitchFamily="2" charset="-122"/>
              </a:rPr>
              <a:t>变换为物理地址。</a:t>
            </a:r>
          </a:p>
          <a:p>
            <a:r>
              <a:rPr lang="zh-CN" altLang="en-US" sz="3000">
                <a:latin typeface="宋体" panose="02010600030101010101" pitchFamily="2" charset="-122"/>
              </a:rPr>
              <a:t>解：</a:t>
            </a:r>
            <a:r>
              <a:rPr lang="en-US" altLang="zh-CN" sz="3000">
                <a:latin typeface="宋体" panose="02010600030101010101" pitchFamily="2" charset="-122"/>
              </a:rPr>
              <a:t>虚拟地址</a:t>
            </a:r>
            <a:r>
              <a:rPr lang="zh-CN" altLang="en-US" sz="3000">
                <a:latin typeface="宋体" panose="02010600030101010101" pitchFamily="2" charset="-122"/>
              </a:rPr>
              <a:t>为1</a:t>
            </a:r>
            <a:r>
              <a:rPr lang="en-US" altLang="zh-CN" sz="3000">
                <a:latin typeface="宋体" panose="02010600030101010101" pitchFamily="2" charset="-122"/>
              </a:rPr>
              <a:t>5</a:t>
            </a:r>
            <a:r>
              <a:rPr lang="zh-CN" altLang="en-US" sz="3000">
                <a:latin typeface="宋体" panose="02010600030101010101" pitchFamily="2" charset="-122"/>
              </a:rPr>
              <a:t>bits（</a:t>
            </a:r>
            <a:r>
              <a:rPr lang="en-US" altLang="zh-CN" sz="3000">
                <a:latin typeface="宋体" panose="02010600030101010101" pitchFamily="2" charset="-122"/>
              </a:rPr>
              <a:t>2</a:t>
            </a:r>
            <a:r>
              <a:rPr lang="en-US" altLang="zh-CN" sz="3000" baseline="30000">
                <a:latin typeface="宋体" panose="02010600030101010101" pitchFamily="2" charset="-122"/>
              </a:rPr>
              <a:t>10</a:t>
            </a:r>
            <a:r>
              <a:rPr lang="en-US" altLang="zh-CN" sz="3000">
                <a:latin typeface="宋体" panose="02010600030101010101" pitchFamily="2" charset="-122"/>
              </a:rPr>
              <a:t>=1K</a:t>
            </a:r>
            <a:r>
              <a:rPr lang="zh-CN" altLang="en-US" sz="3000">
                <a:latin typeface="宋体" panose="02010600030101010101" pitchFamily="2" charset="-122"/>
              </a:rPr>
              <a:t>，</a:t>
            </a:r>
            <a:r>
              <a:rPr lang="en-US" altLang="zh-CN" sz="3000">
                <a:latin typeface="宋体" panose="02010600030101010101" pitchFamily="2" charset="-122"/>
              </a:rPr>
              <a:t>2</a:t>
            </a:r>
            <a:r>
              <a:rPr lang="en-US" altLang="zh-CN" sz="3000" baseline="30000">
                <a:latin typeface="宋体" panose="02010600030101010101" pitchFamily="2" charset="-122"/>
              </a:rPr>
              <a:t>5</a:t>
            </a:r>
            <a:r>
              <a:rPr lang="en-US" altLang="zh-CN" sz="3000">
                <a:latin typeface="宋体" panose="02010600030101010101" pitchFamily="2" charset="-122"/>
              </a:rPr>
              <a:t>=32）</a:t>
            </a:r>
          </a:p>
          <a:p>
            <a:r>
              <a:rPr lang="zh-CN" altLang="en-US" sz="3000">
                <a:latin typeface="宋体" panose="02010600030101010101" pitchFamily="2" charset="-122"/>
              </a:rPr>
              <a:t>虚拟地址</a:t>
            </a:r>
            <a:r>
              <a:rPr lang="en-US" altLang="zh-CN" sz="3000">
                <a:latin typeface="宋体" panose="02010600030101010101" pitchFamily="2" charset="-122"/>
              </a:rPr>
              <a:t>OA5C</a:t>
            </a:r>
            <a:r>
              <a:rPr lang="zh-CN" altLang="en-US" sz="3000">
                <a:latin typeface="宋体" panose="02010600030101010101" pitchFamily="2" charset="-122"/>
              </a:rPr>
              <a:t>对应的二进制为：</a:t>
            </a:r>
            <a:br>
              <a:rPr lang="zh-CN" altLang="en-US" sz="3000">
                <a:latin typeface="宋体" panose="02010600030101010101" pitchFamily="2" charset="-122"/>
              </a:rPr>
            </a:br>
            <a:r>
              <a:rPr lang="en-US" altLang="zh-CN" sz="3000">
                <a:latin typeface="宋体" panose="02010600030101010101" pitchFamily="2" charset="-122"/>
              </a:rPr>
              <a:t>00010 1001011100</a:t>
            </a:r>
          </a:p>
          <a:p>
            <a:r>
              <a:rPr lang="zh-CN" altLang="en-US" sz="3000">
                <a:latin typeface="宋体" panose="02010600030101010101" pitchFamily="2" charset="-122"/>
              </a:rPr>
              <a:t>即虚拟地址</a:t>
            </a:r>
            <a:r>
              <a:rPr lang="en-US" altLang="zh-CN" sz="3000">
                <a:latin typeface="宋体" panose="02010600030101010101" pitchFamily="2" charset="-122"/>
              </a:rPr>
              <a:t>OA5C</a:t>
            </a:r>
            <a:r>
              <a:rPr lang="zh-CN" altLang="en-US" sz="3000">
                <a:latin typeface="宋体" panose="02010600030101010101" pitchFamily="2" charset="-122"/>
              </a:rPr>
              <a:t>的页号为</a:t>
            </a:r>
            <a:r>
              <a:rPr lang="en-US" altLang="zh-CN" sz="3000">
                <a:latin typeface="宋体" panose="02010600030101010101" pitchFamily="2" charset="-122"/>
              </a:rPr>
              <a:t>2</a:t>
            </a:r>
            <a:r>
              <a:rPr lang="zh-CN" altLang="en-US" sz="3000">
                <a:latin typeface="宋体" panose="02010600030101010101" pitchFamily="2" charset="-122"/>
              </a:rPr>
              <a:t>，对应的物理块号为4，所以对应的物理地址为：</a:t>
            </a:r>
            <a:br>
              <a:rPr lang="zh-CN" altLang="en-US" sz="3000">
                <a:latin typeface="宋体" panose="02010600030101010101" pitchFamily="2" charset="-122"/>
              </a:rPr>
            </a:br>
            <a:r>
              <a:rPr lang="en-US" altLang="zh-CN" sz="3000">
                <a:latin typeface="宋体" panose="02010600030101010101" pitchFamily="2" charset="-122"/>
              </a:rPr>
              <a:t>0100 1001011100</a:t>
            </a:r>
            <a:r>
              <a:rPr lang="zh-CN" altLang="en-US" sz="3000">
                <a:latin typeface="宋体" panose="02010600030101010101" pitchFamily="2" charset="-122"/>
              </a:rPr>
              <a:t> 即</a:t>
            </a:r>
            <a:r>
              <a:rPr lang="en-US" altLang="zh-CN" sz="3000">
                <a:latin typeface="宋体" panose="02010600030101010101" pitchFamily="2" charset="-122"/>
              </a:rPr>
              <a:t>125C</a:t>
            </a:r>
          </a:p>
        </p:txBody>
      </p:sp>
      <p:sp>
        <p:nvSpPr>
          <p:cNvPr id="26628" name="Rectangle 4"/>
          <p:cNvSpPr>
            <a:spLocks noChangeArrowheads="1"/>
          </p:cNvSpPr>
          <p:nvPr/>
        </p:nvSpPr>
        <p:spPr bwMode="auto">
          <a:xfrm>
            <a:off x="1143000" y="1752600"/>
            <a:ext cx="7467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buClr>
                <a:srgbClr val="FF00FF"/>
              </a:buClr>
              <a:buFont typeface="Wingdings" panose="05000000000000000000" pitchFamily="2" charset="2"/>
              <a:buChar char="v"/>
            </a:pPr>
            <a:endParaRPr lang="zh-CN" altLang="en-US" sz="1800" b="0">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stCondLst>
                                            <p:cond delay="0"/>
                                          </p:stCondLst>
                                        </p:cTn>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stCondLst>
                                            <p:cond delay="0"/>
                                          </p:stCondLst>
                                        </p:cTn>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stCondLst>
                                            <p:cond delay="0"/>
                                          </p:stCondLst>
                                        </p:cTn>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stCondLst>
                                            <p:cond delay="0"/>
                                          </p:stCondLst>
                                        </p:cTn>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41425" y="392113"/>
            <a:ext cx="6324600" cy="381000"/>
          </a:xfrm>
        </p:spPr>
        <p:txBody>
          <a:bodyPr/>
          <a:lstStyle/>
          <a:p>
            <a:r>
              <a:rPr lang="en-US" altLang="zh-CN">
                <a:latin typeface="楷体_GB2312" pitchFamily="49" charset="-122"/>
              </a:rPr>
              <a:t>4.6 </a:t>
            </a:r>
            <a:r>
              <a:rPr lang="zh-CN" altLang="en-US">
                <a:latin typeface="楷体_GB2312" pitchFamily="49" charset="-122"/>
              </a:rPr>
              <a:t>请求分页存储管理方式</a:t>
            </a:r>
            <a:endParaRPr lang="zh-CN" altLang="en-US" b="0">
              <a:latin typeface="幼圆" panose="02010509060101010101" pitchFamily="49" charset="-122"/>
              <a:ea typeface="幼圆" panose="02010509060101010101" pitchFamily="49" charset="-122"/>
              <a:sym typeface="Symbol" panose="05050102010706020507" pitchFamily="18" charset="2"/>
            </a:endParaRPr>
          </a:p>
        </p:txBody>
      </p:sp>
      <p:sp>
        <p:nvSpPr>
          <p:cNvPr id="34819" name="Rectangle 3"/>
          <p:cNvSpPr>
            <a:spLocks noGrp="1" noChangeArrowheads="1"/>
          </p:cNvSpPr>
          <p:nvPr>
            <p:ph type="body" idx="1"/>
          </p:nvPr>
        </p:nvSpPr>
        <p:spPr>
          <a:xfrm>
            <a:off x="250825" y="1044575"/>
            <a:ext cx="7620000" cy="4495800"/>
          </a:xfrm>
        </p:spPr>
        <p:txBody>
          <a:bodyPr/>
          <a:lstStyle/>
          <a:p>
            <a:pPr>
              <a:lnSpc>
                <a:spcPct val="120000"/>
              </a:lnSpc>
              <a:buClr>
                <a:srgbClr val="FF0000"/>
              </a:buClr>
              <a:buSzPct val="105000"/>
              <a:buFont typeface="Wingdings" panose="05000000000000000000" pitchFamily="2" charset="2"/>
              <a:buNone/>
            </a:pPr>
            <a:r>
              <a:rPr lang="zh-CN" altLang="en-US">
                <a:latin typeface="楷体_GB2312" pitchFamily="49" charset="-122"/>
              </a:rPr>
              <a:t>二、</a:t>
            </a:r>
            <a:r>
              <a:rPr lang="zh-CN" altLang="en-US">
                <a:solidFill>
                  <a:schemeClr val="folHlink"/>
                </a:solidFill>
                <a:latin typeface="楷体_GB2312" pitchFamily="49" charset="-122"/>
                <a:sym typeface="Symbol" panose="05050102010706020507" pitchFamily="18" charset="2"/>
              </a:rPr>
              <a:t>页面调入过程</a:t>
            </a:r>
          </a:p>
        </p:txBody>
      </p:sp>
      <p:grpSp>
        <p:nvGrpSpPr>
          <p:cNvPr id="34820" name="Group 4"/>
          <p:cNvGrpSpPr>
            <a:grpSpLocks/>
          </p:cNvGrpSpPr>
          <p:nvPr/>
        </p:nvGrpSpPr>
        <p:grpSpPr bwMode="auto">
          <a:xfrm>
            <a:off x="3851275" y="865188"/>
            <a:ext cx="4951413" cy="5851525"/>
            <a:chOff x="0" y="0"/>
            <a:chExt cx="4278" cy="7680"/>
          </a:xfrm>
        </p:grpSpPr>
        <p:sp>
          <p:nvSpPr>
            <p:cNvPr id="34821" name="AutoShape 5"/>
            <p:cNvSpPr>
              <a:spLocks noChangeArrowheads="1"/>
            </p:cNvSpPr>
            <p:nvPr/>
          </p:nvSpPr>
          <p:spPr bwMode="auto">
            <a:xfrm>
              <a:off x="950" y="360"/>
              <a:ext cx="190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保留</a:t>
              </a:r>
              <a:r>
                <a:rPr lang="en-US" altLang="zh-CN" sz="2000">
                  <a:solidFill>
                    <a:schemeClr val="tx1"/>
                  </a:solidFill>
                </a:rPr>
                <a:t>CPU</a:t>
              </a:r>
              <a:r>
                <a:rPr lang="zh-CN" altLang="en-US" sz="2000">
                  <a:solidFill>
                    <a:schemeClr val="tx1"/>
                  </a:solidFill>
                </a:rPr>
                <a:t>现场</a:t>
              </a:r>
            </a:p>
          </p:txBody>
        </p:sp>
        <p:sp>
          <p:nvSpPr>
            <p:cNvPr id="34822" name="AutoShape 6"/>
            <p:cNvSpPr>
              <a:spLocks noChangeArrowheads="1"/>
            </p:cNvSpPr>
            <p:nvPr/>
          </p:nvSpPr>
          <p:spPr bwMode="auto">
            <a:xfrm>
              <a:off x="595" y="1920"/>
              <a:ext cx="2613" cy="48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内存满吗？</a:t>
              </a:r>
            </a:p>
          </p:txBody>
        </p:sp>
        <p:sp>
          <p:nvSpPr>
            <p:cNvPr id="34823" name="AutoShape 7"/>
            <p:cNvSpPr>
              <a:spLocks noChangeArrowheads="1"/>
            </p:cNvSpPr>
            <p:nvPr/>
          </p:nvSpPr>
          <p:spPr bwMode="auto">
            <a:xfrm>
              <a:off x="475" y="6600"/>
              <a:ext cx="285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将一页从外存换入内存</a:t>
              </a:r>
            </a:p>
          </p:txBody>
        </p:sp>
        <p:sp>
          <p:nvSpPr>
            <p:cNvPr id="34824" name="AutoShape 8"/>
            <p:cNvSpPr>
              <a:spLocks noChangeArrowheads="1"/>
            </p:cNvSpPr>
            <p:nvPr/>
          </p:nvSpPr>
          <p:spPr bwMode="auto">
            <a:xfrm>
              <a:off x="0" y="5160"/>
              <a:ext cx="3445" cy="48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solidFill>
                    <a:schemeClr val="tx1"/>
                  </a:solidFill>
                </a:rPr>
                <a:t>OS</a:t>
              </a:r>
              <a:r>
                <a:rPr lang="zh-CN" altLang="en-US" sz="2000">
                  <a:solidFill>
                    <a:schemeClr val="tx1"/>
                  </a:solidFill>
                </a:rPr>
                <a:t>命令</a:t>
              </a:r>
              <a:r>
                <a:rPr lang="en-US" altLang="zh-CN" sz="2000">
                  <a:solidFill>
                    <a:schemeClr val="tx1"/>
                  </a:solidFill>
                </a:rPr>
                <a:t>CPU</a:t>
              </a:r>
              <a:r>
                <a:rPr lang="zh-CN" altLang="en-US" sz="2000">
                  <a:solidFill>
                    <a:schemeClr val="tx1"/>
                  </a:solidFill>
                </a:rPr>
                <a:t>从外存读缺页</a:t>
              </a:r>
            </a:p>
          </p:txBody>
        </p:sp>
        <p:sp>
          <p:nvSpPr>
            <p:cNvPr id="34825" name="AutoShape 9"/>
            <p:cNvSpPr>
              <a:spLocks noChangeArrowheads="1"/>
            </p:cNvSpPr>
            <p:nvPr/>
          </p:nvSpPr>
          <p:spPr bwMode="auto">
            <a:xfrm>
              <a:off x="950" y="6000"/>
              <a:ext cx="190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启动</a:t>
              </a:r>
              <a:r>
                <a:rPr lang="en-US" altLang="zh-CN" sz="2000">
                  <a:solidFill>
                    <a:schemeClr val="tx1"/>
                  </a:solidFill>
                </a:rPr>
                <a:t>I/O</a:t>
              </a:r>
              <a:r>
                <a:rPr lang="zh-CN" altLang="en-US" sz="2000">
                  <a:solidFill>
                    <a:schemeClr val="tx1"/>
                  </a:solidFill>
                </a:rPr>
                <a:t>硬件</a:t>
              </a:r>
            </a:p>
          </p:txBody>
        </p:sp>
        <p:sp>
          <p:nvSpPr>
            <p:cNvPr id="34826" name="Text Box 10"/>
            <p:cNvSpPr txBox="1">
              <a:spLocks noChangeArrowheads="1"/>
            </p:cNvSpPr>
            <p:nvPr/>
          </p:nvSpPr>
          <p:spPr bwMode="auto">
            <a:xfrm>
              <a:off x="2020" y="2400"/>
              <a:ext cx="475" cy="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Y</a:t>
              </a:r>
            </a:p>
          </p:txBody>
        </p:sp>
        <p:sp>
          <p:nvSpPr>
            <p:cNvPr id="34827" name="AutoShape 11"/>
            <p:cNvSpPr>
              <a:spLocks noChangeArrowheads="1"/>
            </p:cNvSpPr>
            <p:nvPr/>
          </p:nvSpPr>
          <p:spPr bwMode="auto">
            <a:xfrm>
              <a:off x="595" y="1200"/>
              <a:ext cx="273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从外存中找到缺页</a:t>
              </a:r>
            </a:p>
          </p:txBody>
        </p:sp>
        <p:sp>
          <p:nvSpPr>
            <p:cNvPr id="34828" name="AutoShape 12"/>
            <p:cNvSpPr>
              <a:spLocks noChangeArrowheads="1"/>
            </p:cNvSpPr>
            <p:nvPr/>
          </p:nvSpPr>
          <p:spPr bwMode="auto">
            <a:xfrm>
              <a:off x="595" y="2760"/>
              <a:ext cx="273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rgbClr val="0000CC"/>
                  </a:solidFill>
                </a:rPr>
                <a:t>选择一页换出</a:t>
              </a:r>
            </a:p>
          </p:txBody>
        </p:sp>
        <p:sp>
          <p:nvSpPr>
            <p:cNvPr id="34829" name="AutoShape 13"/>
            <p:cNvSpPr>
              <a:spLocks noChangeArrowheads="1"/>
            </p:cNvSpPr>
            <p:nvPr/>
          </p:nvSpPr>
          <p:spPr bwMode="auto">
            <a:xfrm>
              <a:off x="713" y="3600"/>
              <a:ext cx="2377" cy="48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该页被修改否？</a:t>
              </a:r>
            </a:p>
          </p:txBody>
        </p:sp>
        <p:sp>
          <p:nvSpPr>
            <p:cNvPr id="34830" name="AutoShape 14"/>
            <p:cNvSpPr>
              <a:spLocks noChangeArrowheads="1"/>
            </p:cNvSpPr>
            <p:nvPr/>
          </p:nvSpPr>
          <p:spPr bwMode="auto">
            <a:xfrm>
              <a:off x="475" y="4440"/>
              <a:ext cx="273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将该页写回外存</a:t>
              </a:r>
            </a:p>
          </p:txBody>
        </p:sp>
        <p:sp>
          <p:nvSpPr>
            <p:cNvPr id="34831" name="AutoShape 15"/>
            <p:cNvSpPr>
              <a:spLocks noChangeArrowheads="1"/>
            </p:cNvSpPr>
            <p:nvPr/>
          </p:nvSpPr>
          <p:spPr bwMode="auto">
            <a:xfrm>
              <a:off x="595" y="7320"/>
              <a:ext cx="2613" cy="36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solidFill>
                    <a:schemeClr val="tx1"/>
                  </a:solidFill>
                </a:rPr>
                <a:t>修改页表</a:t>
              </a:r>
            </a:p>
          </p:txBody>
        </p:sp>
        <p:sp>
          <p:nvSpPr>
            <p:cNvPr id="34832" name="Line 16"/>
            <p:cNvSpPr>
              <a:spLocks noChangeShapeType="1"/>
            </p:cNvSpPr>
            <p:nvPr/>
          </p:nvSpPr>
          <p:spPr bwMode="auto">
            <a:xfrm>
              <a:off x="1900" y="720"/>
              <a:ext cx="0" cy="4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3" name="Line 17"/>
            <p:cNvSpPr>
              <a:spLocks noChangeShapeType="1"/>
            </p:cNvSpPr>
            <p:nvPr/>
          </p:nvSpPr>
          <p:spPr bwMode="auto">
            <a:xfrm>
              <a:off x="1900" y="156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4" name="Line 18"/>
            <p:cNvSpPr>
              <a:spLocks noChangeShapeType="1"/>
            </p:cNvSpPr>
            <p:nvPr/>
          </p:nvSpPr>
          <p:spPr bwMode="auto">
            <a:xfrm>
              <a:off x="1900" y="240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5" name="Line 19"/>
            <p:cNvSpPr>
              <a:spLocks noChangeShapeType="1"/>
            </p:cNvSpPr>
            <p:nvPr/>
          </p:nvSpPr>
          <p:spPr bwMode="auto">
            <a:xfrm>
              <a:off x="3208" y="2160"/>
              <a:ext cx="107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6" name="Line 20"/>
            <p:cNvSpPr>
              <a:spLocks noChangeShapeType="1"/>
            </p:cNvSpPr>
            <p:nvPr/>
          </p:nvSpPr>
          <p:spPr bwMode="auto">
            <a:xfrm>
              <a:off x="4278" y="2160"/>
              <a:ext cx="0" cy="276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7" name="Line 21"/>
            <p:cNvSpPr>
              <a:spLocks noChangeShapeType="1"/>
            </p:cNvSpPr>
            <p:nvPr/>
          </p:nvSpPr>
          <p:spPr bwMode="auto">
            <a:xfrm>
              <a:off x="1900" y="3120"/>
              <a:ext cx="0" cy="48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8" name="Line 22"/>
            <p:cNvSpPr>
              <a:spLocks noChangeShapeType="1"/>
            </p:cNvSpPr>
            <p:nvPr/>
          </p:nvSpPr>
          <p:spPr bwMode="auto">
            <a:xfrm>
              <a:off x="1900" y="408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9" name="Line 23"/>
            <p:cNvSpPr>
              <a:spLocks noChangeShapeType="1"/>
            </p:cNvSpPr>
            <p:nvPr/>
          </p:nvSpPr>
          <p:spPr bwMode="auto">
            <a:xfrm>
              <a:off x="0" y="3840"/>
              <a:ext cx="71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0" name="Line 24"/>
            <p:cNvSpPr>
              <a:spLocks noChangeShapeType="1"/>
            </p:cNvSpPr>
            <p:nvPr/>
          </p:nvSpPr>
          <p:spPr bwMode="auto">
            <a:xfrm>
              <a:off x="1900" y="480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1" name="Line 25"/>
            <p:cNvSpPr>
              <a:spLocks noChangeShapeType="1"/>
            </p:cNvSpPr>
            <p:nvPr/>
          </p:nvSpPr>
          <p:spPr bwMode="auto">
            <a:xfrm>
              <a:off x="0" y="3840"/>
              <a:ext cx="0" cy="10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2" name="Line 26"/>
            <p:cNvSpPr>
              <a:spLocks noChangeShapeType="1"/>
            </p:cNvSpPr>
            <p:nvPr/>
          </p:nvSpPr>
          <p:spPr bwMode="auto">
            <a:xfrm>
              <a:off x="0" y="4920"/>
              <a:ext cx="19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3" name="Line 27"/>
            <p:cNvSpPr>
              <a:spLocks noChangeShapeType="1"/>
            </p:cNvSpPr>
            <p:nvPr/>
          </p:nvSpPr>
          <p:spPr bwMode="auto">
            <a:xfrm>
              <a:off x="1900" y="564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4" name="Line 28"/>
            <p:cNvSpPr>
              <a:spLocks noChangeShapeType="1"/>
            </p:cNvSpPr>
            <p:nvPr/>
          </p:nvSpPr>
          <p:spPr bwMode="auto">
            <a:xfrm>
              <a:off x="1900" y="6360"/>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5" name="Line 29"/>
            <p:cNvSpPr>
              <a:spLocks noChangeShapeType="1"/>
            </p:cNvSpPr>
            <p:nvPr/>
          </p:nvSpPr>
          <p:spPr bwMode="auto">
            <a:xfrm>
              <a:off x="1900" y="696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6" name="Text Box 30"/>
            <p:cNvSpPr txBox="1">
              <a:spLocks noChangeArrowheads="1"/>
            </p:cNvSpPr>
            <p:nvPr/>
          </p:nvSpPr>
          <p:spPr bwMode="auto">
            <a:xfrm>
              <a:off x="3445" y="1800"/>
              <a:ext cx="475" cy="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N</a:t>
              </a:r>
            </a:p>
          </p:txBody>
        </p:sp>
        <p:sp>
          <p:nvSpPr>
            <p:cNvPr id="34847" name="Line 31"/>
            <p:cNvSpPr>
              <a:spLocks noChangeShapeType="1"/>
            </p:cNvSpPr>
            <p:nvPr/>
          </p:nvSpPr>
          <p:spPr bwMode="auto">
            <a:xfrm flipH="1">
              <a:off x="1900" y="4920"/>
              <a:ext cx="237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8" name="Text Box 32"/>
            <p:cNvSpPr txBox="1">
              <a:spLocks noChangeArrowheads="1"/>
            </p:cNvSpPr>
            <p:nvPr/>
          </p:nvSpPr>
          <p:spPr bwMode="auto">
            <a:xfrm>
              <a:off x="2020" y="3960"/>
              <a:ext cx="475" cy="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Y</a:t>
              </a:r>
            </a:p>
          </p:txBody>
        </p:sp>
        <p:sp>
          <p:nvSpPr>
            <p:cNvPr id="34849" name="Text Box 33"/>
            <p:cNvSpPr txBox="1">
              <a:spLocks noChangeArrowheads="1"/>
            </p:cNvSpPr>
            <p:nvPr/>
          </p:nvSpPr>
          <p:spPr bwMode="auto">
            <a:xfrm>
              <a:off x="238" y="3480"/>
              <a:ext cx="475" cy="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N</a:t>
              </a:r>
            </a:p>
          </p:txBody>
        </p:sp>
        <p:sp>
          <p:nvSpPr>
            <p:cNvPr id="34850" name="Line 34"/>
            <p:cNvSpPr>
              <a:spLocks noChangeShapeType="1"/>
            </p:cNvSpPr>
            <p:nvPr/>
          </p:nvSpPr>
          <p:spPr bwMode="auto">
            <a:xfrm>
              <a:off x="1920" y="0"/>
              <a:ext cx="0" cy="36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51" name="Text Box 35"/>
          <p:cNvSpPr txBox="1">
            <a:spLocks noChangeArrowheads="1"/>
          </p:cNvSpPr>
          <p:nvPr/>
        </p:nvSpPr>
        <p:spPr bwMode="auto">
          <a:xfrm>
            <a:off x="566738" y="2393950"/>
            <a:ext cx="2820987" cy="3952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l">
              <a:lnSpc>
                <a:spcPct val="115000"/>
              </a:lnSpc>
              <a:buFontTx/>
              <a:buChar char="•"/>
            </a:pPr>
            <a:r>
              <a:rPr lang="zh-CN" altLang="en-US" sz="2800">
                <a:solidFill>
                  <a:schemeClr val="tx1"/>
                </a:solidFill>
                <a:latin typeface="Times New Roman" panose="02020603050405020304" pitchFamily="18" charset="0"/>
                <a:ea typeface="楷体_GB2312" pitchFamily="49" charset="-122"/>
              </a:rPr>
              <a:t>内存空间有限，不能装入进程申请的所有页面。</a:t>
            </a:r>
          </a:p>
          <a:p>
            <a:pPr algn="l">
              <a:lnSpc>
                <a:spcPct val="115000"/>
              </a:lnSpc>
              <a:buFontTx/>
              <a:buChar char="•"/>
            </a:pPr>
            <a:r>
              <a:rPr lang="zh-CN" altLang="en-US" sz="2800">
                <a:solidFill>
                  <a:schemeClr val="tx1"/>
                </a:solidFill>
                <a:latin typeface="Times New Roman" panose="02020603050405020304" pitchFamily="18" charset="0"/>
                <a:ea typeface="楷体_GB2312" pitchFamily="49" charset="-122"/>
              </a:rPr>
              <a:t>在装入新的页面时，如果内存满，需要淘汰已装入页面。</a:t>
            </a:r>
          </a:p>
          <a:p>
            <a:pPr algn="l">
              <a:buFontTx/>
              <a:buChar char="•"/>
            </a:pPr>
            <a:endParaRPr lang="zh-CN" altLang="en-US" sz="2800">
              <a:solidFill>
                <a:schemeClr val="tx1"/>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stCondLst>
                                            <p:cond delay="0"/>
                                          </p:stCondLst>
                                        </p:cTn>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dissolve">
                                      <p:cBhvr>
                                        <p:cTn id="12" dur="500"/>
                                        <p:tgtEl>
                                          <p:spTgt spid="3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7" presetClass="entr" presetSubtype="0" fill="hold" grpId="1" nodeType="clickEffect">
                                  <p:stCondLst>
                                    <p:cond delay="0"/>
                                  </p:stCondLst>
                                  <p:iterate type="lt">
                                    <p:tmPct val="50000"/>
                                  </p:iterate>
                                  <p:childTnLst>
                                    <p:set>
                                      <p:cBhvr>
                                        <p:cTn id="16" dur="1" fill="hold">
                                          <p:stCondLst>
                                            <p:cond delay="0"/>
                                          </p:stCondLst>
                                        </p:cTn>
                                        <p:tgtEl>
                                          <p:spTgt spid="34851"/>
                                        </p:tgtEl>
                                        <p:attrNameLst>
                                          <p:attrName>style.visibility</p:attrName>
                                        </p:attrNameLst>
                                      </p:cBhvr>
                                      <p:to>
                                        <p:strVal val="visible"/>
                                      </p:to>
                                    </p:set>
                                    <p:anim calcmode="discrete" valueType="clr">
                                      <p:cBhvr override="childStyle">
                                        <p:cTn id="17" dur="80"/>
                                        <p:tgtEl>
                                          <p:spTgt spid="34851"/>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4851"/>
                                        </p:tgtEl>
                                        <p:attrNameLst>
                                          <p:attrName>fillcolor</p:attrName>
                                        </p:attrNameLst>
                                      </p:cBhvr>
                                      <p:tavLst>
                                        <p:tav tm="0">
                                          <p:val>
                                            <p:clrVal>
                                              <a:schemeClr val="accent2"/>
                                            </p:clrVal>
                                          </p:val>
                                        </p:tav>
                                        <p:tav tm="50000">
                                          <p:val>
                                            <p:clrVal>
                                              <a:schemeClr val="hlink"/>
                                            </p:clrVal>
                                          </p:val>
                                        </p:tav>
                                      </p:tavLst>
                                    </p:anim>
                                    <p:set>
                                      <p:cBhvr>
                                        <p:cTn id="19" dur="80"/>
                                        <p:tgtEl>
                                          <p:spTgt spid="348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P spid="34851" grpId="0" bldLvl="0" autoUpdateAnimBg="0"/>
      <p:bldP spid="34851" grpId="1"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a:latin typeface="楷体_GB2312" pitchFamily="49" charset="-122"/>
              </a:rPr>
              <a:t>4.6 </a:t>
            </a:r>
            <a:r>
              <a:rPr lang="zh-CN" altLang="en-US">
                <a:latin typeface="楷体_GB2312" pitchFamily="49" charset="-122"/>
              </a:rPr>
              <a:t>请求分页存储管理方式</a:t>
            </a:r>
          </a:p>
        </p:txBody>
      </p:sp>
      <p:sp>
        <p:nvSpPr>
          <p:cNvPr id="103427" name="Rectangle 3"/>
          <p:cNvSpPr>
            <a:spLocks noGrp="1" noChangeArrowheads="1"/>
          </p:cNvSpPr>
          <p:nvPr>
            <p:ph type="body" idx="1"/>
          </p:nvPr>
        </p:nvSpPr>
        <p:spPr/>
        <p:txBody>
          <a:bodyPr/>
          <a:lstStyle/>
          <a:p>
            <a:pPr marL="609600" indent="-609600"/>
            <a:r>
              <a:rPr kumimoji="1" lang="zh-CN" altLang="en-US">
                <a:solidFill>
                  <a:schemeClr val="tx1"/>
                </a:solidFill>
              </a:rPr>
              <a:t>三、内存分配策略和分配算法</a:t>
            </a:r>
            <a:r>
              <a:rPr kumimoji="1" lang="en-US" altLang="zh-CN">
                <a:solidFill>
                  <a:schemeClr val="tx1"/>
                </a:solidFill>
              </a:rPr>
              <a:t>(</a:t>
            </a:r>
            <a:r>
              <a:rPr kumimoji="1" lang="zh-CN" altLang="en-US">
                <a:solidFill>
                  <a:schemeClr val="tx1"/>
                </a:solidFill>
              </a:rPr>
              <a:t>自学</a:t>
            </a:r>
            <a:r>
              <a:rPr kumimoji="1" lang="en-US" altLang="zh-CN">
                <a:solidFill>
                  <a:schemeClr val="tx1"/>
                </a:solidFill>
              </a:rPr>
              <a:t>)</a:t>
            </a:r>
          </a:p>
          <a:p>
            <a:pPr marL="1066800" lvl="1" indent="-609600"/>
            <a:r>
              <a:rPr kumimoji="1" lang="zh-CN" altLang="en-US"/>
              <a:t>策略</a:t>
            </a:r>
          </a:p>
          <a:p>
            <a:pPr marL="1066800" lvl="1" indent="-609600">
              <a:buFont typeface="Wingdings" panose="05000000000000000000" pitchFamily="2" charset="2"/>
              <a:buAutoNum type="arabicPeriod"/>
            </a:pPr>
            <a:r>
              <a:rPr kumimoji="1" lang="zh-CN" altLang="en-US" b="0"/>
              <a:t>固定分配局部置换</a:t>
            </a:r>
          </a:p>
          <a:p>
            <a:pPr marL="1066800" lvl="1" indent="-609600">
              <a:buFont typeface="Wingdings" panose="05000000000000000000" pitchFamily="2" charset="2"/>
              <a:buAutoNum type="arabicPeriod"/>
            </a:pPr>
            <a:r>
              <a:rPr kumimoji="1" lang="zh-CN" altLang="en-US" b="0"/>
              <a:t>可变分配全局置换</a:t>
            </a:r>
          </a:p>
          <a:p>
            <a:pPr marL="1066800" lvl="1" indent="-609600">
              <a:buFont typeface="Wingdings" panose="05000000000000000000" pitchFamily="2" charset="2"/>
              <a:buAutoNum type="arabicPeriod"/>
            </a:pPr>
            <a:r>
              <a:rPr kumimoji="1" lang="zh-CN" altLang="en-US" b="0"/>
              <a:t>可变分配局部置换</a:t>
            </a:r>
          </a:p>
          <a:p>
            <a:pPr marL="1066800" lvl="1" indent="-609600"/>
            <a:r>
              <a:rPr kumimoji="1" lang="zh-CN" altLang="en-US"/>
              <a:t>算法</a:t>
            </a:r>
          </a:p>
          <a:p>
            <a:pPr marL="1066800" lvl="1" indent="-609600">
              <a:buFont typeface="Wingdings" panose="05000000000000000000" pitchFamily="2" charset="2"/>
              <a:buAutoNum type="arabicPeriod"/>
            </a:pPr>
            <a:r>
              <a:rPr kumimoji="1" lang="zh-CN" altLang="en-US" b="0"/>
              <a:t>平均分配算法</a:t>
            </a:r>
          </a:p>
          <a:p>
            <a:pPr marL="1066800" lvl="1" indent="-609600">
              <a:buFont typeface="Wingdings" panose="05000000000000000000" pitchFamily="2" charset="2"/>
              <a:buAutoNum type="arabicPeriod"/>
            </a:pPr>
            <a:r>
              <a:rPr kumimoji="1" lang="zh-CN" altLang="en-US" b="0"/>
              <a:t>按比例分配算法</a:t>
            </a:r>
          </a:p>
          <a:p>
            <a:pPr marL="1066800" lvl="1" indent="-609600">
              <a:buFont typeface="Wingdings" panose="05000000000000000000" pitchFamily="2" charset="2"/>
              <a:buAutoNum type="arabicPeriod"/>
            </a:pPr>
            <a:r>
              <a:rPr kumimoji="1" lang="zh-CN" altLang="en-US" b="0"/>
              <a:t>考虑优先权的分配算法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35843" name="Rectangle 3"/>
          <p:cNvSpPr>
            <a:spLocks noGrp="1" noChangeArrowheads="1"/>
          </p:cNvSpPr>
          <p:nvPr>
            <p:ph type="body" idx="1"/>
          </p:nvPr>
        </p:nvSpPr>
        <p:spPr>
          <a:xfrm>
            <a:off x="71438" y="998538"/>
            <a:ext cx="8982075" cy="5356225"/>
          </a:xfrm>
        </p:spPr>
        <p:txBody>
          <a:bodyPr/>
          <a:lstStyle/>
          <a:p>
            <a:pPr>
              <a:lnSpc>
                <a:spcPct val="110000"/>
              </a:lnSpc>
              <a:buClr>
                <a:schemeClr val="folHlink"/>
              </a:buClr>
            </a:pPr>
            <a:r>
              <a:rPr lang="zh-CN" altLang="en-US" sz="3000">
                <a:solidFill>
                  <a:schemeClr val="tx1"/>
                </a:solidFill>
                <a:latin typeface="Times New Roman" panose="02020603050405020304" pitchFamily="18" charset="0"/>
              </a:rPr>
              <a:t>页面置换算法也称为页面淘汰算法，是</a:t>
            </a:r>
            <a:r>
              <a:rPr lang="zh-CN" altLang="en-US" sz="3000">
                <a:latin typeface="宋体" panose="02010600030101010101" pitchFamily="2" charset="-122"/>
              </a:rPr>
              <a:t>决定选择淘汰哪一页的规则</a:t>
            </a:r>
            <a:r>
              <a:rPr lang="zh-CN" altLang="en-US" sz="3000">
                <a:solidFill>
                  <a:schemeClr val="tx1"/>
                </a:solidFill>
                <a:latin typeface="Times New Roman" panose="02020603050405020304" pitchFamily="18" charset="0"/>
              </a:rPr>
              <a:t>。</a:t>
            </a:r>
          </a:p>
          <a:p>
            <a:pPr>
              <a:lnSpc>
                <a:spcPct val="110000"/>
              </a:lnSpc>
              <a:buClr>
                <a:schemeClr val="folHlink"/>
              </a:buClr>
            </a:pPr>
            <a:r>
              <a:rPr lang="zh-CN" altLang="en-US" sz="3000">
                <a:latin typeface="Times New Roman" panose="02020603050405020304" pitchFamily="18" charset="0"/>
              </a:rPr>
              <a:t>衡量标准：</a:t>
            </a:r>
            <a:r>
              <a:rPr lang="zh-CN" altLang="en-US" sz="3000">
                <a:solidFill>
                  <a:srgbClr val="FF3300"/>
                </a:solidFill>
                <a:latin typeface="Times New Roman" panose="02020603050405020304" pitchFamily="18" charset="0"/>
              </a:rPr>
              <a:t>缺页率</a:t>
            </a:r>
            <a:r>
              <a:rPr lang="en-US" altLang="zh-CN" sz="3000">
                <a:latin typeface="Times New Roman" panose="02020603050405020304" pitchFamily="18" charset="0"/>
              </a:rPr>
              <a:t>(算法</a:t>
            </a:r>
            <a:r>
              <a:rPr lang="zh-CN" altLang="en-US" sz="3000">
                <a:latin typeface="Times New Roman" panose="02020603050405020304" pitchFamily="18" charset="0"/>
              </a:rPr>
              <a:t>目标：降低缺页率</a:t>
            </a:r>
            <a:r>
              <a:rPr lang="en-US" altLang="zh-CN" sz="3000">
                <a:latin typeface="Times New Roman" panose="02020603050405020304" pitchFamily="18" charset="0"/>
              </a:rPr>
              <a:t>)</a:t>
            </a:r>
          </a:p>
          <a:p>
            <a:pPr>
              <a:lnSpc>
                <a:spcPct val="110000"/>
              </a:lnSpc>
              <a:buClr>
                <a:schemeClr val="folHlink"/>
              </a:buClr>
            </a:pPr>
            <a:r>
              <a:rPr lang="zh-CN" altLang="en-US" sz="3000">
                <a:latin typeface="Times New Roman" panose="02020603050405020304" pitchFamily="18" charset="0"/>
              </a:rPr>
              <a:t>常用算法</a:t>
            </a:r>
          </a:p>
          <a:p>
            <a:pPr lvl="1">
              <a:lnSpc>
                <a:spcPct val="110000"/>
              </a:lnSpc>
              <a:buClr>
                <a:schemeClr val="folHlink"/>
              </a:buClr>
            </a:pPr>
            <a:r>
              <a:rPr lang="zh-CN" altLang="en-US" sz="3000">
                <a:solidFill>
                  <a:srgbClr val="FF33CC"/>
                </a:solidFill>
                <a:latin typeface="Times New Roman" panose="02020603050405020304" pitchFamily="18" charset="0"/>
              </a:rPr>
              <a:t>最佳置换算法OPT：</a:t>
            </a:r>
            <a:r>
              <a:rPr lang="zh-CN" altLang="en-US" sz="3000">
                <a:latin typeface="Times New Roman" panose="02020603050405020304" pitchFamily="18" charset="0"/>
              </a:rPr>
              <a:t>选择永远不再需要的页面或最长时间以后才需要访问的页面予以淘汰。</a:t>
            </a:r>
          </a:p>
          <a:p>
            <a:pPr lvl="1">
              <a:lnSpc>
                <a:spcPct val="110000"/>
              </a:lnSpc>
              <a:buClr>
                <a:schemeClr val="folHlink"/>
              </a:buClr>
            </a:pPr>
            <a:r>
              <a:rPr lang="zh-CN" altLang="en-US" sz="3000">
                <a:solidFill>
                  <a:srgbClr val="FF33CC"/>
                </a:solidFill>
                <a:latin typeface="Times New Roman" panose="02020603050405020304" pitchFamily="18" charset="0"/>
              </a:rPr>
              <a:t>先进先出置换算法</a:t>
            </a:r>
            <a:r>
              <a:rPr lang="en-US" altLang="zh-CN" sz="3000">
                <a:solidFill>
                  <a:srgbClr val="FF33CC"/>
                </a:solidFill>
                <a:latin typeface="Times New Roman" panose="02020603050405020304" pitchFamily="18" charset="0"/>
              </a:rPr>
              <a:t>FIFO</a:t>
            </a:r>
            <a:r>
              <a:rPr lang="zh-CN" altLang="en-US" sz="3000">
                <a:solidFill>
                  <a:srgbClr val="FF33CC"/>
                </a:solidFill>
                <a:latin typeface="Times New Roman" panose="02020603050405020304" pitchFamily="18" charset="0"/>
              </a:rPr>
              <a:t>：</a:t>
            </a:r>
            <a:r>
              <a:rPr lang="zh-CN" altLang="en-US" sz="3000">
                <a:latin typeface="Times New Roman" panose="02020603050405020304" pitchFamily="18" charset="0"/>
              </a:rPr>
              <a:t>选择先进入内存的页面予以淘汰。</a:t>
            </a:r>
            <a:endParaRPr lang="zh-CN" altLang="en-US" sz="3000">
              <a:latin typeface="Times New Roman" panose="02020603050405020304" pitchFamily="18" charset="0"/>
              <a:sym typeface="Symbol" panose="05050102010706020507" pitchFamily="18" charset="2"/>
            </a:endParaRPr>
          </a:p>
          <a:p>
            <a:pPr lvl="1">
              <a:lnSpc>
                <a:spcPct val="110000"/>
              </a:lnSpc>
              <a:buClr>
                <a:schemeClr val="folHlink"/>
              </a:buClr>
            </a:pPr>
            <a:r>
              <a:rPr lang="zh-CN" altLang="en-US" sz="3000">
                <a:solidFill>
                  <a:srgbClr val="FF33CC"/>
                </a:solidFill>
                <a:latin typeface="Times New Roman" panose="02020603050405020304" pitchFamily="18" charset="0"/>
              </a:rPr>
              <a:t>最近最久未使用置换算法</a:t>
            </a:r>
            <a:r>
              <a:rPr lang="en-US" altLang="zh-CN" sz="3000">
                <a:solidFill>
                  <a:srgbClr val="FF33CC"/>
                </a:solidFill>
                <a:latin typeface="Times New Roman" panose="02020603050405020304" pitchFamily="18" charset="0"/>
              </a:rPr>
              <a:t>LRU</a:t>
            </a:r>
            <a:r>
              <a:rPr lang="zh-CN" altLang="en-US" sz="3000">
                <a:solidFill>
                  <a:srgbClr val="FF33CC"/>
                </a:solidFill>
                <a:latin typeface="Times New Roman" panose="02020603050405020304" pitchFamily="18" charset="0"/>
              </a:rPr>
              <a:t>：</a:t>
            </a:r>
            <a:r>
              <a:rPr lang="zh-CN" altLang="en-US" sz="3000">
                <a:latin typeface="Times New Roman" panose="02020603050405020304" pitchFamily="18" charset="0"/>
              </a:rPr>
              <a:t>选择最近一段时间最长时间没有被访问过的页面予以淘汰。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5842"/>
                                        </p:tgtEl>
                                        <p:attrNameLst>
                                          <p:attrName>style.visibility</p:attrName>
                                        </p:attrNameLst>
                                      </p:cBhvr>
                                      <p:to>
                                        <p:strVal val="visible"/>
                                      </p:to>
                                    </p:set>
                                    <p:animEffect transition="in" filter="fade">
                                      <p:cBhvr>
                                        <p:cTn id="7" dur="1000">
                                          <p:stCondLst>
                                            <p:cond delay="0"/>
                                          </p:stCondLst>
                                        </p:cTn>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500">
                                          <p:stCondLst>
                                            <p:cond delay="0"/>
                                          </p:stCondLst>
                                        </p:cTn>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fade">
                                      <p:cBhvr>
                                        <p:cTn id="17" dur="500">
                                          <p:stCondLst>
                                            <p:cond delay="0"/>
                                          </p:stCondLst>
                                        </p:cTn>
                                        <p:tgtEl>
                                          <p:spTgt spid="35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5843">
                                            <p:txEl>
                                              <p:pRg st="2" end="2"/>
                                            </p:txEl>
                                          </p:spTgt>
                                        </p:tgtEl>
                                        <p:attrNameLst>
                                          <p:attrName>style.visibility</p:attrName>
                                        </p:attrNameLst>
                                      </p:cBhvr>
                                      <p:to>
                                        <p:strVal val="visible"/>
                                      </p:to>
                                    </p:set>
                                    <p:animEffect transition="in" filter="fade">
                                      <p:cBhvr>
                                        <p:cTn id="22" dur="500">
                                          <p:stCondLst>
                                            <p:cond delay="0"/>
                                          </p:stCondLst>
                                        </p:cTn>
                                        <p:tgtEl>
                                          <p:spTgt spid="35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35843">
                                            <p:txEl>
                                              <p:pRg st="3" end="3"/>
                                            </p:txEl>
                                          </p:spTgt>
                                        </p:tgtEl>
                                        <p:attrNameLst>
                                          <p:attrName>style.visibility</p:attrName>
                                        </p:attrNameLst>
                                      </p:cBhvr>
                                      <p:to>
                                        <p:strVal val="visible"/>
                                      </p:to>
                                    </p:set>
                                    <p:animEffect transition="in" filter="fade">
                                      <p:cBhvr>
                                        <p:cTn id="27" dur="500">
                                          <p:stCondLst>
                                            <p:cond delay="0"/>
                                          </p:stCondLst>
                                        </p:cTn>
                                        <p:tgtEl>
                                          <p:spTgt spid="358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35843">
                                            <p:txEl>
                                              <p:pRg st="4" end="4"/>
                                            </p:txEl>
                                          </p:spTgt>
                                        </p:tgtEl>
                                        <p:attrNameLst>
                                          <p:attrName>style.visibility</p:attrName>
                                        </p:attrNameLst>
                                      </p:cBhvr>
                                      <p:to>
                                        <p:strVal val="visible"/>
                                      </p:to>
                                    </p:set>
                                    <p:animEffect transition="in" filter="fade">
                                      <p:cBhvr>
                                        <p:cTn id="32" dur="500">
                                          <p:stCondLst>
                                            <p:cond delay="0"/>
                                          </p:stCondLst>
                                        </p:cTn>
                                        <p:tgtEl>
                                          <p:spTgt spid="358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35843">
                                            <p:txEl>
                                              <p:pRg st="5" end="5"/>
                                            </p:txEl>
                                          </p:spTgt>
                                        </p:tgtEl>
                                        <p:attrNameLst>
                                          <p:attrName>style.visibility</p:attrName>
                                        </p:attrNameLst>
                                      </p:cBhvr>
                                      <p:to>
                                        <p:strVal val="visible"/>
                                      </p:to>
                                    </p:set>
                                    <p:animEffect transition="in" filter="fade">
                                      <p:cBhvr>
                                        <p:cTn id="37" dur="500">
                                          <p:stCondLst>
                                            <p:cond delay="0"/>
                                          </p:stCondLst>
                                        </p:cTn>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37891" name="Rectangle 3"/>
          <p:cNvSpPr>
            <a:spLocks noGrp="1" noChangeArrowheads="1"/>
          </p:cNvSpPr>
          <p:nvPr>
            <p:ph type="body" idx="1"/>
          </p:nvPr>
        </p:nvSpPr>
        <p:spPr/>
        <p:txBody>
          <a:bodyPr/>
          <a:lstStyle/>
          <a:p>
            <a:r>
              <a:rPr lang="zh-CN" altLang="en-US" dirty="0">
                <a:latin typeface="宋体" panose="02010600030101010101" pitchFamily="2" charset="-122"/>
              </a:rPr>
              <a:t>一、最佳置换</a:t>
            </a:r>
            <a:r>
              <a:rPr lang="zh-CN" altLang="en-US" dirty="0" smtClean="0">
                <a:latin typeface="宋体" panose="02010600030101010101" pitchFamily="2" charset="-122"/>
              </a:rPr>
              <a:t>算法</a:t>
            </a:r>
            <a:r>
              <a:rPr lang="en-US" altLang="zh-CN" dirty="0" smtClean="0">
                <a:latin typeface="宋体" panose="02010600030101010101" pitchFamily="2" charset="-122"/>
              </a:rPr>
              <a:t>(OPT)</a:t>
            </a:r>
            <a:endParaRPr lang="zh-CN" altLang="en-US" dirty="0">
              <a:latin typeface="宋体" panose="02010600030101010101" pitchFamily="2" charset="-122"/>
            </a:endParaRPr>
          </a:p>
          <a:p>
            <a:pPr lvl="1"/>
            <a:r>
              <a:rPr lang="zh-CN" altLang="en-US" dirty="0">
                <a:latin typeface="宋体" panose="02010600030101010101" pitchFamily="2" charset="-122"/>
              </a:rPr>
              <a:t>思想：</a:t>
            </a:r>
            <a:r>
              <a:rPr lang="en-US" altLang="zh-CN" dirty="0" err="1">
                <a:latin typeface="宋体" panose="02010600030101010101" pitchFamily="2" charset="-122"/>
              </a:rPr>
              <a:t>Belady</a:t>
            </a:r>
            <a:r>
              <a:rPr lang="zh-CN" altLang="en-US" dirty="0">
                <a:latin typeface="宋体" panose="02010600030101010101" pitchFamily="2" charset="-122"/>
              </a:rPr>
              <a:t>于</a:t>
            </a:r>
            <a:r>
              <a:rPr lang="en-US" altLang="zh-CN" dirty="0">
                <a:latin typeface="宋体" panose="02010600030101010101" pitchFamily="2" charset="-122"/>
              </a:rPr>
              <a:t>1966</a:t>
            </a:r>
            <a:r>
              <a:rPr lang="zh-CN" altLang="en-US" dirty="0">
                <a:latin typeface="宋体" panose="02010600030101010101" pitchFamily="2" charset="-122"/>
              </a:rPr>
              <a:t>年提出的一种</a:t>
            </a:r>
            <a:r>
              <a:rPr lang="zh-CN" altLang="en-US" dirty="0">
                <a:solidFill>
                  <a:srgbClr val="FF0000"/>
                </a:solidFill>
                <a:latin typeface="宋体" panose="02010600030101010101" pitchFamily="2" charset="-122"/>
              </a:rPr>
              <a:t>理论上</a:t>
            </a:r>
            <a:r>
              <a:rPr lang="zh-CN" altLang="en-US" dirty="0">
                <a:latin typeface="宋体" panose="02010600030101010101" pitchFamily="2" charset="-122"/>
              </a:rPr>
              <a:t>的算法。其所选择的被淘汰页面，将是以后永不使用的，或者是在最长</a:t>
            </a:r>
            <a:r>
              <a:rPr lang="en-US" altLang="zh-CN" dirty="0">
                <a:latin typeface="宋体" panose="02010600030101010101" pitchFamily="2" charset="-122"/>
              </a:rPr>
              <a:t>(</a:t>
            </a:r>
            <a:r>
              <a:rPr lang="zh-CN" altLang="en-US" dirty="0">
                <a:latin typeface="宋体" panose="02010600030101010101" pitchFamily="2" charset="-122"/>
              </a:rPr>
              <a:t>未来</a:t>
            </a:r>
            <a:r>
              <a:rPr lang="en-US" altLang="zh-CN" dirty="0">
                <a:latin typeface="宋体" panose="02010600030101010101" pitchFamily="2" charset="-122"/>
              </a:rPr>
              <a:t>)</a:t>
            </a:r>
            <a:r>
              <a:rPr lang="zh-CN" altLang="en-US" dirty="0">
                <a:latin typeface="宋体" panose="02010600030101010101" pitchFamily="2" charset="-122"/>
              </a:rPr>
              <a:t>时间内不再被访问的页面。简单地说</a:t>
            </a:r>
            <a:r>
              <a:rPr lang="en-US" altLang="zh-CN" dirty="0">
                <a:latin typeface="宋体" panose="02010600030101010101" pitchFamily="2" charset="-122"/>
              </a:rPr>
              <a:t>: </a:t>
            </a:r>
            <a:r>
              <a:rPr lang="zh-CN" altLang="en-US" dirty="0">
                <a:latin typeface="宋体" panose="02010600030101010101" pitchFamily="2" charset="-122"/>
              </a:rPr>
              <a:t>淘汰在</a:t>
            </a:r>
            <a:r>
              <a:rPr lang="zh-CN" altLang="en-US" dirty="0">
                <a:solidFill>
                  <a:schemeClr val="hlink"/>
                </a:solidFill>
                <a:latin typeface="宋体" panose="02010600030101010101" pitchFamily="2" charset="-122"/>
              </a:rPr>
              <a:t>最远的将来</a:t>
            </a:r>
            <a:r>
              <a:rPr lang="zh-CN" altLang="en-US" dirty="0">
                <a:latin typeface="宋体" panose="02010600030101010101" pitchFamily="2" charset="-122"/>
              </a:rPr>
              <a:t>需要访问的页面。</a:t>
            </a:r>
          </a:p>
          <a:p>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stCondLst>
                                            <p:cond delay="0"/>
                                          </p:stCondLst>
                                        </p:cTn>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fade">
                                      <p:cBhvr>
                                        <p:cTn id="12" dur="500">
                                          <p:stCondLst>
                                            <p:cond delay="0"/>
                                          </p:stCondLst>
                                        </p:cTn>
                                        <p:tgtEl>
                                          <p:spTgt spid="3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38915" name="Rectangle 3"/>
          <p:cNvSpPr>
            <a:spLocks noGrp="1" noChangeArrowheads="1"/>
          </p:cNvSpPr>
          <p:nvPr>
            <p:ph type="body" idx="1"/>
          </p:nvPr>
        </p:nvSpPr>
        <p:spPr/>
        <p:txBody>
          <a:bodyPr/>
          <a:lstStyle/>
          <a:p>
            <a:r>
              <a:rPr lang="zh-CN" altLang="en-US">
                <a:latin typeface="宋体" panose="02010600030101010101" pitchFamily="2" charset="-122"/>
              </a:rPr>
              <a:t>一、最佳置换算法</a:t>
            </a:r>
          </a:p>
          <a:p>
            <a:pPr lvl="1">
              <a:lnSpc>
                <a:spcPct val="130000"/>
              </a:lnSpc>
            </a:pPr>
            <a:r>
              <a:rPr lang="zh-CN" altLang="en-US" sz="2800">
                <a:latin typeface="宋体" panose="02010600030101010101" pitchFamily="2" charset="-122"/>
              </a:rPr>
              <a:t>例：假定</a:t>
            </a:r>
            <a:r>
              <a:rPr lang="zh-CN" altLang="en-US" sz="2800"/>
              <a:t>系统为某进程分配了三个页框。该进程有以下页面引用序列：</a:t>
            </a:r>
            <a:r>
              <a:rPr lang="zh-CN" altLang="en-US" sz="2800" b="0"/>
              <a:t>7，0，1，2，0，3，0，4，2，3，0，3，2，1，2，0，1，7，0，1</a:t>
            </a:r>
          </a:p>
          <a:p>
            <a:pPr lvl="1">
              <a:lnSpc>
                <a:spcPct val="130000"/>
              </a:lnSpc>
            </a:pPr>
            <a:r>
              <a:rPr lang="zh-CN" altLang="en-US" sz="2800">
                <a:latin typeface="宋体" panose="02010600030101010101" pitchFamily="2" charset="-122"/>
              </a:rPr>
              <a:t>开始时</a:t>
            </a:r>
            <a:r>
              <a:rPr lang="en-US" altLang="zh-CN" sz="2800">
                <a:latin typeface="宋体" panose="02010600030101010101" pitchFamily="2" charset="-122"/>
              </a:rPr>
              <a:t>3</a:t>
            </a:r>
            <a:r>
              <a:rPr lang="zh-CN" altLang="en-US" sz="2800">
                <a:latin typeface="宋体" panose="02010600030101010101" pitchFamily="2" charset="-122"/>
              </a:rPr>
              <a:t>个物理块均为空。进程开始运行时，先将7，0，1三个页面装入内存。以后，当进程要访问页面2时，</a:t>
            </a:r>
            <a:r>
              <a:rPr lang="zh-CN" altLang="en-US" sz="2800"/>
              <a:t>将会产生缺页中断，</a:t>
            </a:r>
            <a:r>
              <a:rPr lang="en-US" altLang="zh-CN" sz="2800">
                <a:latin typeface="宋体" panose="02010600030101010101" pitchFamily="2" charset="-122"/>
              </a:rPr>
              <a:t>OS</a:t>
            </a:r>
            <a:r>
              <a:rPr lang="zh-CN" altLang="en-US" sz="2800">
                <a:latin typeface="宋体" panose="02010600030101010101" pitchFamily="2" charset="-122"/>
              </a:rPr>
              <a:t>根据最佳置换算法选择页面7予以淘汰。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fade">
                                      <p:cBhvr>
                                        <p:cTn id="7" dur="500">
                                          <p:stCondLst>
                                            <p:cond delay="0"/>
                                          </p:stCondLst>
                                        </p:cTn>
                                        <p:tgtEl>
                                          <p:spTgt spid="389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fade">
                                      <p:cBhvr>
                                        <p:cTn id="12" dur="500">
                                          <p:stCondLst>
                                            <p:cond delay="0"/>
                                          </p:stCondLst>
                                        </p:cTn>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p>
        </p:txBody>
      </p:sp>
      <p:sp>
        <p:nvSpPr>
          <p:cNvPr id="8195" name="Rectangle 3"/>
          <p:cNvSpPr>
            <a:spLocks noGrp="1" noChangeArrowheads="1"/>
          </p:cNvSpPr>
          <p:nvPr>
            <p:ph type="body" idx="1"/>
          </p:nvPr>
        </p:nvSpPr>
        <p:spPr/>
        <p:txBody>
          <a:bodyPr/>
          <a:lstStyle/>
          <a:p>
            <a:pPr marL="533400" indent="-533400">
              <a:lnSpc>
                <a:spcPct val="95000"/>
              </a:lnSpc>
              <a:buFont typeface="Wingdings" panose="05000000000000000000" pitchFamily="2" charset="2"/>
              <a:buNone/>
            </a:pPr>
            <a:r>
              <a:rPr lang="zh-CN" altLang="en-US">
                <a:latin typeface="Times New Roman" panose="02020603050405020304" pitchFamily="18" charset="0"/>
              </a:rPr>
              <a:t>一、虚拟存储器的引入</a:t>
            </a:r>
          </a:p>
          <a:p>
            <a:pPr marL="533400" indent="-533400">
              <a:lnSpc>
                <a:spcPct val="95000"/>
              </a:lnSpc>
              <a:buFont typeface="Wingdings" panose="05000000000000000000" pitchFamily="2" charset="2"/>
              <a:buAutoNum type="arabicPeriod" startAt="2"/>
            </a:pPr>
            <a:r>
              <a:rPr lang="zh-CN" altLang="en-US" sz="2800">
                <a:latin typeface="Times New Roman" panose="02020603050405020304" pitchFamily="18" charset="0"/>
              </a:rPr>
              <a:t>局部性原理</a:t>
            </a:r>
          </a:p>
          <a:p>
            <a:pPr marL="990600" lvl="1" indent="-533400">
              <a:lnSpc>
                <a:spcPct val="95000"/>
              </a:lnSpc>
              <a:buFont typeface="Wingdings" panose="05000000000000000000" pitchFamily="2" charset="2"/>
              <a:buChar char="v"/>
            </a:pPr>
            <a:r>
              <a:rPr lang="zh-CN" altLang="en-US" sz="2800">
                <a:latin typeface="Times New Roman" panose="02020603050405020304" pitchFamily="18" charset="0"/>
              </a:rPr>
              <a:t>指程序在执行时呈现出局部性规律，即在</a:t>
            </a:r>
            <a:r>
              <a:rPr lang="zh-CN" altLang="en-US" sz="2800">
                <a:solidFill>
                  <a:srgbClr val="0000CC"/>
                </a:solidFill>
                <a:latin typeface="Times New Roman" panose="02020603050405020304" pitchFamily="18" charset="0"/>
              </a:rPr>
              <a:t>一较短时间</a:t>
            </a:r>
            <a:r>
              <a:rPr lang="zh-CN" altLang="en-US" sz="2800">
                <a:latin typeface="Times New Roman" panose="02020603050405020304" pitchFamily="18" charset="0"/>
              </a:rPr>
              <a:t>内，</a:t>
            </a:r>
            <a:r>
              <a:rPr lang="zh-CN" altLang="en-US" sz="2800">
                <a:solidFill>
                  <a:srgbClr val="0000CC"/>
                </a:solidFill>
                <a:latin typeface="Times New Roman" panose="02020603050405020304" pitchFamily="18" charset="0"/>
              </a:rPr>
              <a:t>程序</a:t>
            </a:r>
            <a:r>
              <a:rPr lang="zh-CN" altLang="en-US" sz="2800">
                <a:latin typeface="Times New Roman" panose="02020603050405020304" pitchFamily="18" charset="0"/>
              </a:rPr>
              <a:t>的</a:t>
            </a:r>
            <a:r>
              <a:rPr lang="zh-CN" altLang="en-US" sz="2800">
                <a:solidFill>
                  <a:srgbClr val="0000CC"/>
                </a:solidFill>
                <a:latin typeface="Times New Roman" panose="02020603050405020304" pitchFamily="18" charset="0"/>
              </a:rPr>
              <a:t>执行</a:t>
            </a:r>
            <a:r>
              <a:rPr lang="zh-CN" altLang="en-US" sz="2800">
                <a:latin typeface="Times New Roman" panose="02020603050405020304" pitchFamily="18" charset="0"/>
              </a:rPr>
              <a:t>仅限于</a:t>
            </a:r>
            <a:r>
              <a:rPr lang="zh-CN" altLang="en-US" sz="2800">
                <a:solidFill>
                  <a:srgbClr val="0000CC"/>
                </a:solidFill>
                <a:latin typeface="Times New Roman" panose="02020603050405020304" pitchFamily="18" charset="0"/>
              </a:rPr>
              <a:t>某个部分</a:t>
            </a:r>
            <a:r>
              <a:rPr lang="zh-CN" altLang="en-US" sz="2800">
                <a:latin typeface="Times New Roman" panose="02020603050405020304" pitchFamily="18" charset="0"/>
              </a:rPr>
              <a:t>，相应地，它所</a:t>
            </a:r>
            <a:r>
              <a:rPr lang="zh-CN" altLang="en-US" sz="2800">
                <a:solidFill>
                  <a:srgbClr val="0000CC"/>
                </a:solidFill>
                <a:latin typeface="Times New Roman" panose="02020603050405020304" pitchFamily="18" charset="0"/>
              </a:rPr>
              <a:t>访问</a:t>
            </a:r>
            <a:r>
              <a:rPr lang="zh-CN" altLang="en-US" sz="2800">
                <a:latin typeface="Times New Roman" panose="02020603050405020304" pitchFamily="18" charset="0"/>
              </a:rPr>
              <a:t>的存储</a:t>
            </a:r>
            <a:r>
              <a:rPr lang="zh-CN" altLang="en-US" sz="2800">
                <a:solidFill>
                  <a:srgbClr val="0000CC"/>
                </a:solidFill>
                <a:latin typeface="Times New Roman" panose="02020603050405020304" pitchFamily="18" charset="0"/>
              </a:rPr>
              <a:t>空间</a:t>
            </a:r>
            <a:r>
              <a:rPr lang="zh-CN" altLang="en-US" sz="2800">
                <a:latin typeface="Times New Roman" panose="02020603050405020304" pitchFamily="18" charset="0"/>
              </a:rPr>
              <a:t>也局限于</a:t>
            </a:r>
            <a:r>
              <a:rPr lang="zh-CN" altLang="en-US" sz="2800">
                <a:solidFill>
                  <a:srgbClr val="0000CC"/>
                </a:solidFill>
                <a:latin typeface="Times New Roman" panose="02020603050405020304" pitchFamily="18" charset="0"/>
              </a:rPr>
              <a:t>某个区域</a:t>
            </a:r>
            <a:r>
              <a:rPr lang="zh-CN" altLang="en-US" sz="2800">
                <a:latin typeface="Times New Roman" panose="02020603050405020304" pitchFamily="18" charset="0"/>
              </a:rPr>
              <a:t>。</a:t>
            </a:r>
          </a:p>
          <a:p>
            <a:pPr marL="990600" lvl="1" indent="-533400">
              <a:lnSpc>
                <a:spcPct val="95000"/>
              </a:lnSpc>
              <a:buFont typeface="Wingdings 2" panose="05020102010507070707" pitchFamily="18" charset="2"/>
              <a:buAutoNum type="circleNumDbPlain"/>
            </a:pPr>
            <a:r>
              <a:rPr lang="zh-CN" altLang="en-US" sz="2800">
                <a:latin typeface="宋体" panose="02010600030101010101" pitchFamily="2" charset="-122"/>
              </a:rPr>
              <a:t>时间局部性</a:t>
            </a:r>
            <a:r>
              <a:rPr lang="en-US" altLang="zh-CN" sz="2800">
                <a:latin typeface="宋体" panose="02010600030101010101" pitchFamily="2" charset="-122"/>
              </a:rPr>
              <a:t>(</a:t>
            </a:r>
            <a:r>
              <a:rPr lang="zh-CN" altLang="en-US" sz="2800">
                <a:latin typeface="宋体" panose="02010600030101010101" pitchFamily="2" charset="-122"/>
              </a:rPr>
              <a:t>程序的循环结构</a:t>
            </a:r>
            <a:r>
              <a:rPr lang="en-US" altLang="zh-CN" sz="2800">
                <a:latin typeface="宋体" panose="02010600030101010101" pitchFamily="2" charset="-122"/>
              </a:rPr>
              <a:t>)</a:t>
            </a:r>
          </a:p>
          <a:p>
            <a:pPr marL="1447800" lvl="2" indent="-533400">
              <a:lnSpc>
                <a:spcPct val="95000"/>
              </a:lnSpc>
            </a:pPr>
            <a:r>
              <a:rPr lang="zh-CN" altLang="en-US" sz="2800">
                <a:latin typeface="宋体" panose="02010600030101010101" pitchFamily="2" charset="-122"/>
              </a:rPr>
              <a:t>一条指令被执行</a:t>
            </a:r>
            <a:r>
              <a:rPr lang="en-US" altLang="zh-CN" sz="2800">
                <a:latin typeface="宋体" panose="02010600030101010101" pitchFamily="2" charset="-122"/>
              </a:rPr>
              <a:t>/</a:t>
            </a:r>
            <a:r>
              <a:rPr lang="zh-CN" altLang="en-US" sz="2800">
                <a:solidFill>
                  <a:schemeClr val="tx2"/>
                </a:solidFill>
                <a:latin typeface="宋体" panose="02010600030101010101" pitchFamily="2" charset="-122"/>
              </a:rPr>
              <a:t>一个存储单元被访问</a:t>
            </a:r>
            <a:r>
              <a:rPr lang="zh-CN" altLang="en-US" sz="2800">
                <a:latin typeface="宋体" panose="02010600030101010101" pitchFamily="2" charset="-122"/>
              </a:rPr>
              <a:t>，则在不久的将来它可能再次被执行</a:t>
            </a:r>
            <a:r>
              <a:rPr lang="en-US" altLang="zh-CN" sz="2800">
                <a:latin typeface="宋体" panose="02010600030101010101" pitchFamily="2" charset="-122"/>
              </a:rPr>
              <a:t>/</a:t>
            </a:r>
            <a:r>
              <a:rPr lang="zh-CN" altLang="en-US" sz="2800">
                <a:solidFill>
                  <a:schemeClr val="tx2"/>
                </a:solidFill>
                <a:latin typeface="宋体" panose="02010600030101010101" pitchFamily="2" charset="-122"/>
              </a:rPr>
              <a:t>访问</a:t>
            </a:r>
          </a:p>
          <a:p>
            <a:pPr marL="990600" lvl="1" indent="-533400">
              <a:lnSpc>
                <a:spcPct val="95000"/>
              </a:lnSpc>
              <a:buFont typeface="Wingdings 2" panose="05020102010507070707" pitchFamily="18" charset="2"/>
              <a:buAutoNum type="circleNumDbPlain"/>
            </a:pPr>
            <a:r>
              <a:rPr lang="zh-CN" altLang="en-US" sz="2800">
                <a:latin typeface="宋体" panose="02010600030101010101" pitchFamily="2" charset="-122"/>
              </a:rPr>
              <a:t>空间局部性</a:t>
            </a:r>
            <a:r>
              <a:rPr lang="en-US" altLang="zh-CN" sz="2800">
                <a:latin typeface="宋体" panose="02010600030101010101" pitchFamily="2" charset="-122"/>
              </a:rPr>
              <a:t>(</a:t>
            </a:r>
            <a:r>
              <a:rPr lang="zh-CN" altLang="en-US" sz="2800">
                <a:latin typeface="宋体" panose="02010600030101010101" pitchFamily="2" charset="-122"/>
              </a:rPr>
              <a:t>程序的顺序结构</a:t>
            </a:r>
            <a:r>
              <a:rPr lang="en-US" altLang="zh-CN" sz="2800">
                <a:latin typeface="宋体" panose="02010600030101010101" pitchFamily="2" charset="-122"/>
              </a:rPr>
              <a:t>)</a:t>
            </a:r>
          </a:p>
          <a:p>
            <a:pPr marL="1447800" lvl="2" indent="-533400">
              <a:lnSpc>
                <a:spcPct val="95000"/>
              </a:lnSpc>
            </a:pPr>
            <a:r>
              <a:rPr lang="zh-CN" altLang="en-US" sz="2800">
                <a:latin typeface="宋体" panose="02010600030101010101" pitchFamily="2" charset="-122"/>
              </a:rPr>
              <a:t>一条指令被执行</a:t>
            </a:r>
            <a:r>
              <a:rPr lang="en-US" altLang="zh-CN" sz="2800">
                <a:latin typeface="宋体" panose="02010600030101010101" pitchFamily="2" charset="-122"/>
              </a:rPr>
              <a:t>/</a:t>
            </a:r>
            <a:r>
              <a:rPr lang="zh-CN" altLang="en-US" sz="2800">
                <a:solidFill>
                  <a:schemeClr val="tx2"/>
                </a:solidFill>
                <a:latin typeface="宋体" panose="02010600030101010101" pitchFamily="2" charset="-122"/>
              </a:rPr>
              <a:t>一个存储单元被访问</a:t>
            </a:r>
            <a:r>
              <a:rPr lang="zh-CN" altLang="en-US" sz="2800">
                <a:latin typeface="宋体" panose="02010600030101010101" pitchFamily="2" charset="-122"/>
              </a:rPr>
              <a:t>，则在不久的将来，其附近的指令</a:t>
            </a:r>
            <a:r>
              <a:rPr lang="en-US" altLang="zh-CN" sz="2800">
                <a:latin typeface="宋体" panose="02010600030101010101" pitchFamily="2" charset="-122"/>
              </a:rPr>
              <a:t>/</a:t>
            </a:r>
            <a:r>
              <a:rPr lang="zh-CN" altLang="en-US" sz="2800">
                <a:latin typeface="宋体" panose="02010600030101010101" pitchFamily="2" charset="-122"/>
              </a:rPr>
              <a:t>存储单元也可能被执行</a:t>
            </a:r>
            <a:r>
              <a:rPr lang="en-US" altLang="zh-CN" sz="2800">
                <a:latin typeface="宋体" panose="02010600030101010101" pitchFamily="2" charset="-122"/>
              </a:rPr>
              <a:t>/</a:t>
            </a:r>
            <a:r>
              <a:rPr lang="zh-CN" altLang="en-US" sz="2800">
                <a:solidFill>
                  <a:schemeClr val="tx2"/>
                </a:solidFill>
                <a:latin typeface="宋体" panose="02010600030101010101" pitchFamily="2" charset="-122"/>
              </a:rPr>
              <a:t>访问</a:t>
            </a:r>
            <a:endParaRPr lang="zh-CN" altLang="en-US" sz="2800">
              <a:solidFill>
                <a:schemeClr val="tx1"/>
              </a:solidFill>
              <a:latin typeface="Times New Roman" panose="02020603050405020304" pitchFamily="18" charset="0"/>
            </a:endParaRPr>
          </a:p>
          <a:p>
            <a:pPr marL="990600" lvl="1" indent="-533400">
              <a:lnSpc>
                <a:spcPct val="95000"/>
              </a:lnSpc>
              <a:buFont typeface="Wingdings" panose="05000000000000000000" pitchFamily="2" charset="2"/>
              <a:buChar char="v"/>
            </a:pPr>
            <a:endParaRPr lang="zh-CN" alt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04" name="Rectangle 68"/>
          <p:cNvSpPr>
            <a:spLocks noChangeArrowheads="1"/>
          </p:cNvSpPr>
          <p:nvPr/>
        </p:nvSpPr>
        <p:spPr bwMode="auto">
          <a:xfrm>
            <a:off x="2501900" y="2889250"/>
            <a:ext cx="404813" cy="27447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tLang="zh-CN">
              <a:solidFill>
                <a:schemeClr val="bg1"/>
              </a:solidFill>
            </a:endParaRPr>
          </a:p>
        </p:txBody>
      </p:sp>
      <p:sp>
        <p:nvSpPr>
          <p:cNvPr id="40005" name="Rectangle 69"/>
          <p:cNvSpPr>
            <a:spLocks noChangeArrowheads="1"/>
          </p:cNvSpPr>
          <p:nvPr/>
        </p:nvSpPr>
        <p:spPr bwMode="auto">
          <a:xfrm>
            <a:off x="3446463" y="2889250"/>
            <a:ext cx="404812" cy="27447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9</a:t>
            </a:r>
          </a:p>
          <a:p>
            <a:endParaRPr lang="en-US" altLang="zh-CN">
              <a:solidFill>
                <a:schemeClr val="bg1"/>
              </a:solidFill>
            </a:endParaRPr>
          </a:p>
          <a:p>
            <a:r>
              <a:rPr lang="en-US" altLang="zh-CN">
                <a:solidFill>
                  <a:schemeClr val="bg1"/>
                </a:solidFill>
              </a:rPr>
              <a:t>11</a:t>
            </a:r>
          </a:p>
          <a:p>
            <a:endParaRPr lang="en-US" altLang="zh-CN">
              <a:solidFill>
                <a:schemeClr val="bg1"/>
              </a:solidFill>
            </a:endParaRPr>
          </a:p>
          <a:p>
            <a:r>
              <a:rPr lang="en-US" altLang="zh-CN">
                <a:solidFill>
                  <a:schemeClr val="bg1"/>
                </a:solidFill>
              </a:rPr>
              <a:t>10</a:t>
            </a:r>
          </a:p>
        </p:txBody>
      </p:sp>
      <p:sp>
        <p:nvSpPr>
          <p:cNvPr id="40006" name="Rectangle 70"/>
          <p:cNvSpPr>
            <a:spLocks noChangeArrowheads="1"/>
          </p:cNvSpPr>
          <p:nvPr/>
        </p:nvSpPr>
        <p:spPr bwMode="auto">
          <a:xfrm>
            <a:off x="4346575" y="2889250"/>
            <a:ext cx="404813" cy="27447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13</a:t>
            </a:r>
          </a:p>
          <a:p>
            <a:endParaRPr lang="en-US" altLang="zh-CN">
              <a:solidFill>
                <a:schemeClr val="bg1"/>
              </a:solidFill>
            </a:endParaRPr>
          </a:p>
          <a:p>
            <a:r>
              <a:rPr lang="en-US" altLang="zh-CN">
                <a:solidFill>
                  <a:schemeClr val="bg1"/>
                </a:solidFill>
              </a:rPr>
              <a:t>∞</a:t>
            </a:r>
          </a:p>
          <a:p>
            <a:endParaRPr lang="en-US" altLang="zh-CN">
              <a:solidFill>
                <a:schemeClr val="bg1"/>
              </a:solidFill>
            </a:endParaRPr>
          </a:p>
          <a:p>
            <a:r>
              <a:rPr lang="en-US" altLang="zh-CN">
                <a:solidFill>
                  <a:schemeClr val="bg1"/>
                </a:solidFill>
              </a:rPr>
              <a:t>12</a:t>
            </a:r>
          </a:p>
        </p:txBody>
      </p:sp>
      <p:sp>
        <p:nvSpPr>
          <p:cNvPr id="40007" name="Rectangle 71"/>
          <p:cNvSpPr>
            <a:spLocks noChangeArrowheads="1"/>
          </p:cNvSpPr>
          <p:nvPr/>
        </p:nvSpPr>
        <p:spPr bwMode="auto">
          <a:xfrm>
            <a:off x="6146800" y="2889250"/>
            <a:ext cx="404813" cy="27447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13</a:t>
            </a:r>
          </a:p>
          <a:p>
            <a:endParaRPr lang="en-US" altLang="zh-CN">
              <a:solidFill>
                <a:schemeClr val="bg1"/>
              </a:solidFill>
            </a:endParaRPr>
          </a:p>
          <a:p>
            <a:r>
              <a:rPr lang="en-US" altLang="zh-CN">
                <a:solidFill>
                  <a:schemeClr val="bg1"/>
                </a:solidFill>
              </a:rPr>
              <a:t>16</a:t>
            </a:r>
          </a:p>
          <a:p>
            <a:endParaRPr lang="en-US" altLang="zh-CN">
              <a:solidFill>
                <a:schemeClr val="bg1"/>
              </a:solidFill>
            </a:endParaRPr>
          </a:p>
          <a:p>
            <a:r>
              <a:rPr lang="en-US" altLang="zh-CN">
                <a:solidFill>
                  <a:schemeClr val="bg1"/>
                </a:solidFill>
              </a:rPr>
              <a:t>∞</a:t>
            </a:r>
          </a:p>
        </p:txBody>
      </p:sp>
      <p:sp>
        <p:nvSpPr>
          <p:cNvPr id="40008" name="Rectangle 72"/>
          <p:cNvSpPr>
            <a:spLocks noChangeArrowheads="1"/>
          </p:cNvSpPr>
          <p:nvPr/>
        </p:nvSpPr>
        <p:spPr bwMode="auto">
          <a:xfrm>
            <a:off x="7991475" y="2889250"/>
            <a:ext cx="404813" cy="27447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t>
            </a:r>
          </a:p>
          <a:p>
            <a:endParaRPr lang="en-US" altLang="zh-CN">
              <a:solidFill>
                <a:schemeClr val="bg1"/>
              </a:solidFill>
            </a:endParaRPr>
          </a:p>
          <a:p>
            <a:r>
              <a:rPr lang="en-US" altLang="zh-CN">
                <a:solidFill>
                  <a:schemeClr val="bg1"/>
                </a:solidFill>
              </a:rPr>
              <a:t>19</a:t>
            </a:r>
          </a:p>
          <a:p>
            <a:endParaRPr lang="en-US" altLang="zh-CN">
              <a:solidFill>
                <a:schemeClr val="bg1"/>
              </a:solidFill>
            </a:endParaRPr>
          </a:p>
          <a:p>
            <a:r>
              <a:rPr lang="en-US" altLang="zh-CN">
                <a:solidFill>
                  <a:schemeClr val="bg1"/>
                </a:solidFill>
              </a:rPr>
              <a:t>20</a:t>
            </a:r>
          </a:p>
        </p:txBody>
      </p:sp>
      <p:sp>
        <p:nvSpPr>
          <p:cNvPr id="39938" name="Rectangle 2"/>
          <p:cNvSpPr>
            <a:spLocks noGrp="1" noChangeArrowheads="1"/>
          </p:cNvSpPr>
          <p:nvPr>
            <p:ph type="title"/>
          </p:nvPr>
        </p:nvSpPr>
        <p:spPr>
          <a:xfrm>
            <a:off x="1152525" y="0"/>
            <a:ext cx="7793038" cy="676275"/>
          </a:xfrm>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39939" name="Rectangle 3"/>
          <p:cNvSpPr>
            <a:spLocks noGrp="1" noChangeArrowheads="1"/>
          </p:cNvSpPr>
          <p:nvPr>
            <p:ph type="body" sz="half" idx="1"/>
          </p:nvPr>
        </p:nvSpPr>
        <p:spPr>
          <a:xfrm>
            <a:off x="161925" y="998538"/>
            <a:ext cx="4365625" cy="990600"/>
          </a:xfrm>
        </p:spPr>
        <p:txBody>
          <a:bodyPr/>
          <a:lstStyle/>
          <a:p>
            <a:r>
              <a:rPr lang="zh-CN" altLang="en-US" sz="2400">
                <a:latin typeface="宋体" panose="02010600030101010101" pitchFamily="2" charset="-122"/>
              </a:rPr>
              <a:t>一、最佳置换算法</a:t>
            </a:r>
          </a:p>
          <a:p>
            <a:pPr lvl="1"/>
            <a:r>
              <a:rPr lang="zh-CN" altLang="en-US" sz="2000">
                <a:latin typeface="宋体" panose="02010600030101010101" pitchFamily="2" charset="-122"/>
              </a:rPr>
              <a:t>例：</a:t>
            </a:r>
            <a:r>
              <a:rPr lang="zh-CN" altLang="en-US" sz="2000">
                <a:solidFill>
                  <a:srgbClr val="0000FF"/>
                </a:solidFill>
              </a:rPr>
              <a:t>页面置换图如下所示</a:t>
            </a:r>
            <a:endParaRPr lang="en-US" altLang="zh-CN" sz="2000">
              <a:solidFill>
                <a:srgbClr val="0000FF"/>
              </a:solidFill>
            </a:endParaRPr>
          </a:p>
        </p:txBody>
      </p:sp>
      <p:sp>
        <p:nvSpPr>
          <p:cNvPr id="39942" name="Text Box 6"/>
          <p:cNvSpPr txBox="1">
            <a:spLocks noChangeArrowheads="1"/>
          </p:cNvSpPr>
          <p:nvPr/>
        </p:nvSpPr>
        <p:spPr bwMode="auto">
          <a:xfrm>
            <a:off x="1500166" y="6072206"/>
            <a:ext cx="652938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sz="2800" dirty="0">
                <a:solidFill>
                  <a:srgbClr val="0000FF"/>
                </a:solidFill>
                <a:latin typeface="Times New Roman" panose="02020603050405020304" pitchFamily="18" charset="0"/>
              </a:rPr>
              <a:t>6</a:t>
            </a:r>
            <a:r>
              <a:rPr lang="zh-CN" altLang="en-US" sz="2800" dirty="0">
                <a:solidFill>
                  <a:srgbClr val="0000FF"/>
                </a:solidFill>
                <a:latin typeface="Times New Roman" panose="02020603050405020304" pitchFamily="18" charset="0"/>
              </a:rPr>
              <a:t>次页面置换，9次缺页中断，缺页率9/20</a:t>
            </a:r>
            <a:endParaRPr lang="zh-CN" altLang="en-US" sz="2800" dirty="0">
              <a:solidFill>
                <a:schemeClr val="tx1"/>
              </a:solidFill>
            </a:endParaRPr>
          </a:p>
        </p:txBody>
      </p:sp>
      <p:graphicFrame>
        <p:nvGraphicFramePr>
          <p:cNvPr id="21" name="表格 20"/>
          <p:cNvGraphicFramePr>
            <a:graphicFrameLocks noGrp="1"/>
          </p:cNvGraphicFramePr>
          <p:nvPr/>
        </p:nvGraphicFramePr>
        <p:xfrm>
          <a:off x="0" y="1785926"/>
          <a:ext cx="9143995" cy="3964305"/>
        </p:xfrm>
        <a:graphic>
          <a:graphicData uri="http://schemas.openxmlformats.org/drawingml/2006/table">
            <a:tbl>
              <a:tblPr/>
              <a:tblGrid>
                <a:gridCol w="504497"/>
                <a:gridCol w="441434"/>
                <a:gridCol w="504497"/>
                <a:gridCol w="441434"/>
                <a:gridCol w="441434"/>
                <a:gridCol w="504497"/>
                <a:gridCol w="441434"/>
                <a:gridCol w="441434"/>
                <a:gridCol w="441434"/>
                <a:gridCol w="504497"/>
                <a:gridCol w="441434"/>
                <a:gridCol w="441434"/>
                <a:gridCol w="504497"/>
                <a:gridCol w="441434"/>
                <a:gridCol w="441434"/>
                <a:gridCol w="441434"/>
                <a:gridCol w="441434"/>
                <a:gridCol w="441434"/>
                <a:gridCol w="441434"/>
                <a:gridCol w="441434"/>
              </a:tblGrid>
              <a:tr h="274762">
                <a:tc>
                  <a:txBody>
                    <a:bodyPr/>
                    <a:lstStyle/>
                    <a:p>
                      <a:pPr algn="r" fontAlgn="ctr"/>
                      <a:r>
                        <a:rPr lang="en-US" sz="1800" b="0" i="0" u="none" strike="noStrike" dirty="0">
                          <a:solidFill>
                            <a:srgbClr val="000000"/>
                          </a:solidFill>
                          <a:latin typeface="宋体"/>
                        </a:rPr>
                        <a:t>t=1</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4</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5</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6</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7</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8</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9</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10</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11</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12</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13</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14</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15</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16</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17</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18</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19</a:t>
                      </a:r>
                    </a:p>
                  </a:txBody>
                  <a:tcPr marL="9525" marR="9525" marT="9525" marB="0" anchor="ctr">
                    <a:lnL>
                      <a:noFill/>
                    </a:lnL>
                    <a:lnR>
                      <a:noFill/>
                    </a:lnR>
                    <a:lnT>
                      <a:noFill/>
                    </a:lnT>
                    <a:lnB>
                      <a:noFill/>
                    </a:lnB>
                    <a:solidFill>
                      <a:srgbClr val="FFFF00"/>
                    </a:solidFill>
                  </a:tcPr>
                </a:tc>
                <a:tc>
                  <a:txBody>
                    <a:bodyPr/>
                    <a:lstStyle/>
                    <a:p>
                      <a:pPr algn="r" fontAlgn="ctr"/>
                      <a:r>
                        <a:rPr lang="en-US" altLang="zh-CN" sz="1800" b="0" i="0" u="none" strike="noStrike">
                          <a:solidFill>
                            <a:srgbClr val="000000"/>
                          </a:solidFill>
                          <a:latin typeface="宋体"/>
                        </a:rPr>
                        <a:t>20</a:t>
                      </a:r>
                    </a:p>
                  </a:txBody>
                  <a:tcPr marL="9525" marR="9525" marT="9525" marB="0" anchor="ctr">
                    <a:lnL>
                      <a:noFill/>
                    </a:lnL>
                    <a:lnR>
                      <a:noFill/>
                    </a:lnR>
                    <a:lnT>
                      <a:noFill/>
                    </a:lnT>
                    <a:lnB>
                      <a:noFill/>
                    </a:lnB>
                    <a:solidFill>
                      <a:srgbClr val="FFFF00"/>
                    </a:solidFill>
                  </a:tcPr>
                </a:tc>
              </a:tr>
              <a:tr h="274762">
                <a:tc>
                  <a:txBody>
                    <a:bodyPr/>
                    <a:lstStyle/>
                    <a:p>
                      <a:pPr algn="r" fontAlgn="ctr"/>
                      <a:r>
                        <a:rPr lang="en-US" altLang="zh-CN" sz="1800" b="0" i="0" u="none" strike="noStrike">
                          <a:solidFill>
                            <a:srgbClr val="000000"/>
                          </a:solidFill>
                          <a:latin typeface="宋体"/>
                        </a:rPr>
                        <a:t>7</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4</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7</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a:noFill/>
                    </a:lnL>
                    <a:lnR>
                      <a:noFill/>
                    </a:lnR>
                    <a:lnT>
                      <a:noFill/>
                    </a:lnT>
                    <a:lnB>
                      <a:noFill/>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a:noFill/>
                    </a:lnL>
                    <a:lnR>
                      <a:noFill/>
                    </a:lnR>
                    <a:lnT>
                      <a:noFill/>
                    </a:lnT>
                    <a:lnB>
                      <a:noFill/>
                    </a:lnB>
                    <a:solidFill>
                      <a:srgbClr val="B6DDE8"/>
                    </a:solidFill>
                  </a:tcPr>
                </a:tc>
              </a:tr>
              <a:tr h="274762">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74762">
                <a:tc>
                  <a:txBody>
                    <a:bodyPr/>
                    <a:lstStyle/>
                    <a:p>
                      <a:pPr algn="r" fontAlgn="ctr"/>
                      <a:r>
                        <a:rPr lang="en-US" altLang="zh-CN" sz="1800" b="1"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762">
                <a:tc>
                  <a:txBody>
                    <a:bodyPr/>
                    <a:lstStyle/>
                    <a:p>
                      <a:pPr algn="r" fontAlgn="ctr"/>
                      <a:r>
                        <a:rPr lang="en-US" altLang="zh-CN" sz="1800" b="1" i="0" u="none" strike="noStrike">
                          <a:solidFill>
                            <a:srgbClr val="000000"/>
                          </a:solidFill>
                          <a:latin typeface="宋体"/>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FF0000"/>
                          </a:solidFill>
                          <a:latin typeface="宋体"/>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274762">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1"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762">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FF0000"/>
                          </a:solidFill>
                          <a:latin typeface="宋体"/>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274762">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1" i="0" u="none" strike="noStrike">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r>
              <a:tr h="274762">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zh-CN" altLang="en-US" sz="18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FF0000"/>
                          </a:solidFill>
                          <a:latin typeface="宋体"/>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FF0000"/>
                          </a:solidFill>
                          <a:latin typeface="宋体"/>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FF0000"/>
                          </a:solidFill>
                          <a:latin typeface="宋体"/>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0"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1"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en-US" altLang="zh-CN" sz="1800" b="0" i="0" u="none" strike="noStrike">
                          <a:solidFill>
                            <a:srgbClr val="000000"/>
                          </a:solidFill>
                          <a:latin typeface="宋体"/>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ctr"/>
                      <a:r>
                        <a:rPr lang="zh-CN" altLang="en-US" sz="1800" b="1" i="0" u="none" strike="noStrike">
                          <a:solidFill>
                            <a:srgbClr val="FF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274762">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宋体"/>
                        </a:rPr>
                        <a:t>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1800" b="0" i="0" u="none" strike="noStrike">
                        <a:solidFill>
                          <a:srgbClr val="000000"/>
                        </a:solidFill>
                        <a:latin typeface="宋体"/>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161946">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r>
              <a:tr h="274762">
                <a:tc gridSpan="2">
                  <a:txBody>
                    <a:bodyPr/>
                    <a:lstStyle/>
                    <a:p>
                      <a:pPr algn="l" fontAlgn="ctr"/>
                      <a:r>
                        <a:rPr lang="zh-CN" altLang="en-US" sz="1800" b="0" i="0" u="none" strike="noStrike">
                          <a:solidFill>
                            <a:srgbClr val="000000"/>
                          </a:solidFill>
                          <a:latin typeface="宋体"/>
                        </a:rPr>
                        <a:t>注：</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r>
              <a:tr h="274762">
                <a:tc>
                  <a:txBody>
                    <a:bodyPr/>
                    <a:lstStyle/>
                    <a:p>
                      <a:pPr algn="r" fontAlgn="ctr"/>
                      <a:r>
                        <a:rPr lang="en-US" altLang="zh-CN" sz="1800" b="1" i="0" u="none" strike="noStrike">
                          <a:solidFill>
                            <a:srgbClr val="000000"/>
                          </a:solidFill>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gridSpan="2">
                  <a:txBody>
                    <a:bodyPr/>
                    <a:lstStyle/>
                    <a:p>
                      <a:pPr algn="l" fontAlgn="ctr"/>
                      <a:r>
                        <a:rPr lang="zh-CN" altLang="en-US" sz="1800" b="0" i="0" u="none" strike="noStrike" dirty="0" smtClean="0">
                          <a:solidFill>
                            <a:srgbClr val="000000"/>
                          </a:solidFill>
                          <a:latin typeface="宋体"/>
                        </a:rPr>
                        <a:t>当前请求页页号</a:t>
                      </a:r>
                      <a:endParaRPr lang="zh-CN" altLang="en-US" sz="18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CN" altLang="en-US"/>
                    </a:p>
                  </a:txBody>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zh-CN" sz="1800" b="0" i="0" u="none" strike="noStrike" dirty="0">
                          <a:solidFill>
                            <a:srgbClr val="FF0000"/>
                          </a:solidFill>
                          <a:latin typeface="宋体"/>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gridSpan="4">
                  <a:txBody>
                    <a:bodyPr/>
                    <a:lstStyle/>
                    <a:p>
                      <a:pPr algn="l" fontAlgn="ctr"/>
                      <a:r>
                        <a:rPr lang="zh-CN" altLang="en-US" sz="1800" b="0" i="0" u="none" strike="noStrike" dirty="0" smtClean="0">
                          <a:solidFill>
                            <a:srgbClr val="000000"/>
                          </a:solidFill>
                          <a:latin typeface="宋体"/>
                        </a:rPr>
                        <a:t>下次访问时间</a:t>
                      </a:r>
                      <a:r>
                        <a:rPr lang="en-US" altLang="zh-CN" sz="1800" b="0" i="0" u="none" strike="noStrike" dirty="0" smtClean="0">
                          <a:solidFill>
                            <a:srgbClr val="000000"/>
                          </a:solidFill>
                          <a:latin typeface="宋体"/>
                        </a:rPr>
                        <a:t>(</a:t>
                      </a:r>
                      <a:r>
                        <a:rPr lang="zh-CN" altLang="en-US" sz="1800" b="0" i="0" u="none" strike="noStrike" dirty="0" smtClean="0">
                          <a:solidFill>
                            <a:srgbClr val="FF0000"/>
                          </a:solidFill>
                          <a:latin typeface="宋体"/>
                        </a:rPr>
                        <a:t>红色</a:t>
                      </a:r>
                      <a:r>
                        <a:rPr lang="zh-CN" altLang="en-US" sz="1800" b="0" i="0" u="none" strike="noStrike" dirty="0" smtClean="0">
                          <a:solidFill>
                            <a:srgbClr val="000000"/>
                          </a:solidFill>
                          <a:latin typeface="宋体"/>
                        </a:rPr>
                        <a:t>为当前最大值</a:t>
                      </a:r>
                      <a:r>
                        <a:rPr lang="en-US" altLang="zh-CN" sz="1800" b="0" i="0" u="none" strike="noStrike" dirty="0" smtClean="0">
                          <a:solidFill>
                            <a:srgbClr val="000000"/>
                          </a:solidFill>
                          <a:latin typeface="宋体"/>
                        </a:rPr>
                        <a:t>)</a:t>
                      </a:r>
                      <a:endParaRPr lang="zh-CN" altLang="en-US" sz="18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ctr" fontAlgn="ctr"/>
                      <a:r>
                        <a:rPr lang="en-US" sz="1800" b="0" i="0" u="none" strike="noStrike" dirty="0">
                          <a:solidFill>
                            <a:srgbClr val="000000"/>
                          </a:solidFill>
                          <a:latin typeface="宋体"/>
                        </a:rPr>
                        <a:t>X</a:t>
                      </a:r>
                    </a:p>
                  </a:txBody>
                  <a:tcPr marL="9525" marR="9525" marT="9525" marB="0" anchor="ctr">
                    <a:lnL>
                      <a:noFill/>
                    </a:lnL>
                    <a:lnR>
                      <a:noFill/>
                    </a:lnR>
                    <a:lnT>
                      <a:noFill/>
                    </a:lnT>
                    <a:lnB>
                      <a:noFill/>
                    </a:lnB>
                  </a:tcPr>
                </a:tc>
                <a:tc gridSpan="4">
                  <a:txBody>
                    <a:bodyPr/>
                    <a:lstStyle/>
                    <a:p>
                      <a:pPr algn="l" fontAlgn="ctr"/>
                      <a:r>
                        <a:rPr lang="zh-CN" altLang="en-US" sz="1800" b="0" i="0" u="none" strike="noStrike" dirty="0">
                          <a:solidFill>
                            <a:srgbClr val="000000"/>
                          </a:solidFill>
                          <a:latin typeface="宋体"/>
                        </a:rPr>
                        <a:t>发生缺页中断</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1800" b="0" i="0" u="none" strike="noStrike" dirty="0">
                        <a:solidFill>
                          <a:srgbClr val="000000"/>
                        </a:solidFill>
                        <a:latin typeface="宋体"/>
                      </a:endParaRPr>
                    </a:p>
                  </a:txBody>
                  <a:tcPr marL="9525" marR="9525" marT="9525" marB="0" anchor="ctr">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000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000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000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000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000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39942"/>
                                        </p:tgtEl>
                                        <p:attrNameLst>
                                          <p:attrName>style.visibility</p:attrName>
                                        </p:attrNameLst>
                                      </p:cBhvr>
                                      <p:to>
                                        <p:strVal val="visible"/>
                                      </p:to>
                                    </p:set>
                                    <p:anim calcmode="discrete" valueType="clr">
                                      <p:cBhvr override="childStyle">
                                        <p:cTn id="27" dur="80"/>
                                        <p:tgtEl>
                                          <p:spTgt spid="39942"/>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39942"/>
                                        </p:tgtEl>
                                        <p:attrNameLst>
                                          <p:attrName>fillcolor</p:attrName>
                                        </p:attrNameLst>
                                      </p:cBhvr>
                                      <p:tavLst>
                                        <p:tav tm="0">
                                          <p:val>
                                            <p:clrVal>
                                              <a:schemeClr val="accent2"/>
                                            </p:clrVal>
                                          </p:val>
                                        </p:tav>
                                        <p:tav tm="50000">
                                          <p:val>
                                            <p:clrVal>
                                              <a:schemeClr val="hlink"/>
                                            </p:clrVal>
                                          </p:val>
                                        </p:tav>
                                      </p:tavLst>
                                    </p:anim>
                                    <p:set>
                                      <p:cBhvr>
                                        <p:cTn id="29" dur="80"/>
                                        <p:tgtEl>
                                          <p:spTgt spid="399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4" grpId="1" animBg="1"/>
      <p:bldP spid="40005" grpId="0" animBg="1"/>
      <p:bldP spid="40006" grpId="0" animBg="1"/>
      <p:bldP spid="40007" grpId="0" animBg="1"/>
      <p:bldP spid="4000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0963" name="Rectangle 3"/>
          <p:cNvSpPr>
            <a:spLocks noGrp="1" noChangeArrowheads="1"/>
          </p:cNvSpPr>
          <p:nvPr>
            <p:ph type="body" idx="1"/>
          </p:nvPr>
        </p:nvSpPr>
        <p:spPr/>
        <p:txBody>
          <a:bodyPr/>
          <a:lstStyle/>
          <a:p>
            <a:r>
              <a:rPr lang="zh-CN" altLang="en-US">
                <a:latin typeface="宋体" panose="02010600030101010101" pitchFamily="2" charset="-122"/>
              </a:rPr>
              <a:t>一、最佳置换算法</a:t>
            </a:r>
          </a:p>
          <a:p>
            <a:pPr lvl="1"/>
            <a:r>
              <a:rPr lang="zh-CN" altLang="en-US"/>
              <a:t>优点：最理想的。</a:t>
            </a:r>
          </a:p>
          <a:p>
            <a:pPr lvl="1"/>
            <a:r>
              <a:rPr lang="zh-CN" altLang="en-US"/>
              <a:t>缺点：无法实现，因为难以预知一个作业将来会用到哪些页面。</a:t>
            </a:r>
          </a:p>
          <a:p>
            <a:pPr lvl="1"/>
            <a:r>
              <a:rPr lang="zh-CN" altLang="en-US">
                <a:latin typeface="Courier New" panose="02070309020205020404" pitchFamily="49" charset="0"/>
              </a:rPr>
              <a:t>因此，</a:t>
            </a:r>
            <a:r>
              <a:rPr lang="zh-CN" altLang="en-US">
                <a:latin typeface="宋体" panose="02010600030101010101" pitchFamily="2" charset="-122"/>
              </a:rPr>
              <a:t>可用该算法评价其它算法的优劣。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500">
                                          <p:stCondLst>
                                            <p:cond delay="0"/>
                                          </p:stCondLst>
                                        </p:cTn>
                                        <p:tgtEl>
                                          <p:spTgt spid="40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fade">
                                      <p:cBhvr>
                                        <p:cTn id="12" dur="500">
                                          <p:stCondLst>
                                            <p:cond delay="0"/>
                                          </p:stCondLst>
                                        </p:cTn>
                                        <p:tgtEl>
                                          <p:spTgt spid="40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fade">
                                      <p:cBhvr>
                                        <p:cTn id="17" dur="5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1987" name="Rectangle 3"/>
          <p:cNvSpPr>
            <a:spLocks noGrp="1" noChangeArrowheads="1"/>
          </p:cNvSpPr>
          <p:nvPr>
            <p:ph type="body" idx="1"/>
          </p:nvPr>
        </p:nvSpPr>
        <p:spPr>
          <a:xfrm>
            <a:off x="71438" y="998538"/>
            <a:ext cx="8982075" cy="5580062"/>
          </a:xfrm>
        </p:spPr>
        <p:txBody>
          <a:bodyPr/>
          <a:lstStyle/>
          <a:p>
            <a:pPr>
              <a:lnSpc>
                <a:spcPct val="110000"/>
              </a:lnSpc>
            </a:pPr>
            <a:r>
              <a:rPr lang="zh-CN" altLang="en-US" dirty="0"/>
              <a:t>二、</a:t>
            </a:r>
            <a:r>
              <a:rPr lang="zh-CN" altLang="en-US" dirty="0">
                <a:latin typeface="宋体" panose="02010600030101010101" pitchFamily="2" charset="-122"/>
              </a:rPr>
              <a:t>先进先出置换</a:t>
            </a:r>
            <a:r>
              <a:rPr lang="zh-CN" altLang="en-US" dirty="0" smtClean="0">
                <a:latin typeface="宋体" panose="02010600030101010101" pitchFamily="2" charset="-122"/>
              </a:rPr>
              <a:t>算法</a:t>
            </a:r>
            <a:r>
              <a:rPr lang="en-US" altLang="zh-CN" smtClean="0">
                <a:latin typeface="宋体" panose="02010600030101010101" pitchFamily="2" charset="-122"/>
              </a:rPr>
              <a:t>(FIFO)</a:t>
            </a:r>
            <a:endParaRPr lang="zh-CN" altLang="en-US" dirty="0">
              <a:latin typeface="宋体" panose="02010600030101010101" pitchFamily="2" charset="-122"/>
            </a:endParaRPr>
          </a:p>
          <a:p>
            <a:pPr lvl="1">
              <a:lnSpc>
                <a:spcPct val="110000"/>
              </a:lnSpc>
            </a:pPr>
            <a:r>
              <a:rPr lang="zh-CN" altLang="en-US" dirty="0">
                <a:solidFill>
                  <a:srgbClr val="FF0000"/>
                </a:solidFill>
                <a:latin typeface="宋体" panose="02010600030101010101" pitchFamily="2" charset="-122"/>
              </a:rPr>
              <a:t>思想</a:t>
            </a:r>
            <a:r>
              <a:rPr lang="zh-CN" altLang="en-US" dirty="0">
                <a:latin typeface="宋体" panose="02010600030101010101" pitchFamily="2" charset="-122"/>
              </a:rPr>
              <a:t>：选择在内存中驻留时间最长的页面，并将其淘汰。或者说是淘汰最早进入内存的页面。</a:t>
            </a:r>
          </a:p>
          <a:p>
            <a:pPr lvl="1">
              <a:lnSpc>
                <a:spcPct val="110000"/>
              </a:lnSpc>
            </a:pPr>
            <a:r>
              <a:rPr lang="zh-CN" altLang="en-US" dirty="0">
                <a:solidFill>
                  <a:srgbClr val="FF0000"/>
                </a:solidFill>
                <a:latin typeface="宋体" panose="02010600030101010101" pitchFamily="2" charset="-122"/>
              </a:rPr>
              <a:t>思想依据</a:t>
            </a:r>
            <a:r>
              <a:rPr lang="zh-CN" altLang="en-US" dirty="0">
                <a:latin typeface="宋体" panose="02010600030101010101" pitchFamily="2" charset="-122"/>
              </a:rPr>
              <a:t>：最早调入内存的页面，其不再被访问的可能性会大一些。</a:t>
            </a:r>
          </a:p>
          <a:p>
            <a:pPr lvl="1">
              <a:lnSpc>
                <a:spcPct val="110000"/>
              </a:lnSpc>
            </a:pPr>
            <a:r>
              <a:rPr lang="zh-CN" altLang="en-US" dirty="0">
                <a:solidFill>
                  <a:srgbClr val="FF0000"/>
                </a:solidFill>
              </a:rPr>
              <a:t>实现方法：</a:t>
            </a:r>
            <a:r>
              <a:rPr lang="zh-CN" altLang="en-US" dirty="0"/>
              <a:t>进入主存的各页面按进入的时间次序用链指针链成队列，</a:t>
            </a:r>
            <a:r>
              <a:rPr lang="zh-CN" altLang="en-US" dirty="0">
                <a:solidFill>
                  <a:srgbClr val="FF0000"/>
                </a:solidFill>
              </a:rPr>
              <a:t>新进入的页面放在链尾</a:t>
            </a:r>
            <a:r>
              <a:rPr lang="zh-CN" altLang="en-US" dirty="0"/>
              <a:t>，</a:t>
            </a:r>
            <a:r>
              <a:rPr lang="zh-CN" altLang="en-US" dirty="0">
                <a:solidFill>
                  <a:srgbClr val="FF0000"/>
                </a:solidFill>
              </a:rPr>
              <a:t>先进入的页面放在链头</a:t>
            </a:r>
            <a:r>
              <a:rPr lang="zh-CN" altLang="en-US" dirty="0"/>
              <a:t>，总是从链头淘汰页面。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500">
                                          <p:stCondLst>
                                            <p:cond delay="0"/>
                                          </p:stCondLst>
                                        </p:cTn>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500">
                                          <p:stCondLst>
                                            <p:cond delay="0"/>
                                          </p:stCondLst>
                                        </p:cTn>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500">
                                          <p:stCondLst>
                                            <p:cond delay="0"/>
                                          </p:stCondLst>
                                        </p:cTn>
                                        <p:tgtEl>
                                          <p:spTgt spid="41987">
                                            <p:txEl>
                                              <p:pRg st="2" end="2"/>
                                            </p:txEl>
                                          </p:spTgt>
                                        </p:tgtEl>
                                      </p:cBhvr>
                                    </p:animEffect>
                                  </p:childTnLst>
                                </p:cTn>
                              </p:par>
                              <p:par>
                                <p:cTn id="18" presetID="10" presetClass="entr" presetSubtype="0" fill="hold" grpId="0" nodeType="withEffect">
                                  <p:stCondLst>
                                    <p:cond delay="0"/>
                                  </p:stCondLst>
                                  <p:iterate type="lt">
                                    <p:tmPct val="10000"/>
                                  </p:iterate>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fade">
                                      <p:cBhvr>
                                        <p:cTn id="20" dur="500">
                                          <p:stCondLst>
                                            <p:cond delay="0"/>
                                          </p:stCondLst>
                                        </p:cTn>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3011" name="Rectangle 3"/>
          <p:cNvSpPr>
            <a:spLocks noGrp="1" noChangeArrowheads="1"/>
          </p:cNvSpPr>
          <p:nvPr>
            <p:ph type="body" idx="1"/>
          </p:nvPr>
        </p:nvSpPr>
        <p:spPr/>
        <p:txBody>
          <a:bodyPr/>
          <a:lstStyle/>
          <a:p>
            <a:r>
              <a:rPr lang="zh-CN" altLang="en-US" dirty="0"/>
              <a:t>二、</a:t>
            </a:r>
            <a:r>
              <a:rPr lang="zh-CN" altLang="en-US" dirty="0">
                <a:latin typeface="宋体" panose="02010600030101010101" pitchFamily="2" charset="-122"/>
              </a:rPr>
              <a:t>先进先出置换算法</a:t>
            </a:r>
          </a:p>
          <a:p>
            <a:pPr lvl="1"/>
            <a:r>
              <a:rPr lang="zh-CN" altLang="en-US" sz="2800" dirty="0">
                <a:latin typeface="宋体" panose="02010600030101010101" pitchFamily="2" charset="-122"/>
              </a:rPr>
              <a:t>例：假定</a:t>
            </a:r>
            <a:r>
              <a:rPr lang="zh-CN" altLang="en-US" sz="2800" dirty="0"/>
              <a:t>系统为某进程分配了三个页框。该进程有以下页面引用序列：</a:t>
            </a:r>
            <a:r>
              <a:rPr lang="zh-CN" altLang="en-US" sz="2800" b="0" dirty="0">
                <a:latin typeface="Times New Roman" panose="02020603050405020304" pitchFamily="18" charset="0"/>
              </a:rPr>
              <a:t>7，0，1，2，0，3，0，4，2，3，0，3，2，1，2，0，1，7，0，</a:t>
            </a:r>
            <a:r>
              <a:rPr lang="zh-CN" altLang="en-US" sz="2800" b="0" dirty="0" smtClean="0">
                <a:latin typeface="Times New Roman" panose="02020603050405020304" pitchFamily="18" charset="0"/>
              </a:rPr>
              <a:t>1</a:t>
            </a:r>
            <a:endParaRPr lang="zh-CN" altLang="en-US" sz="2800" dirty="0"/>
          </a:p>
          <a:p>
            <a:pPr lvl="1">
              <a:lnSpc>
                <a:spcPct val="130000"/>
              </a:lnSpc>
            </a:pPr>
            <a:r>
              <a:rPr lang="zh-CN" altLang="en-US" sz="2800" dirty="0">
                <a:latin typeface="宋体" panose="02010600030101010101" pitchFamily="2" charset="-122"/>
              </a:rPr>
              <a:t>开始时</a:t>
            </a:r>
            <a:r>
              <a:rPr lang="en-US" altLang="zh-CN" sz="2800" dirty="0">
                <a:latin typeface="宋体" panose="02010600030101010101" pitchFamily="2" charset="-122"/>
              </a:rPr>
              <a:t>3</a:t>
            </a:r>
            <a:r>
              <a:rPr lang="zh-CN" altLang="en-US" sz="2800" dirty="0">
                <a:latin typeface="宋体" panose="02010600030101010101" pitchFamily="2" charset="-122"/>
              </a:rPr>
              <a:t>个物理块均为空。进程开始运行时，先将7，0，1三个页面装入内存。以后，当进程要访问页面2时，</a:t>
            </a:r>
            <a:r>
              <a:rPr lang="zh-CN" altLang="en-US" sz="2800" dirty="0"/>
              <a:t>将会产生缺页中断，</a:t>
            </a:r>
            <a:r>
              <a:rPr lang="en-US" altLang="zh-CN" sz="2800" dirty="0">
                <a:latin typeface="宋体" panose="02010600030101010101" pitchFamily="2" charset="-122"/>
              </a:rPr>
              <a:t>OS</a:t>
            </a:r>
            <a:r>
              <a:rPr lang="zh-CN" altLang="en-US" sz="2800" dirty="0">
                <a:latin typeface="宋体" panose="02010600030101010101" pitchFamily="2" charset="-122"/>
              </a:rPr>
              <a:t>根据先进先出算法选择页面7予以淘汰。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fade">
                                      <p:cBhvr>
                                        <p:cTn id="7" dur="500">
                                          <p:stCondLst>
                                            <p:cond delay="0"/>
                                          </p:stCondLst>
                                        </p:cTn>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fade">
                                      <p:cBhvr>
                                        <p:cTn id="12" dur="500">
                                          <p:stCondLst>
                                            <p:cond delay="0"/>
                                          </p:stCondLst>
                                        </p:cTn>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4035" name="Rectangle 3"/>
          <p:cNvSpPr>
            <a:spLocks noGrp="1" noChangeArrowheads="1"/>
          </p:cNvSpPr>
          <p:nvPr>
            <p:ph type="body" idx="1"/>
          </p:nvPr>
        </p:nvSpPr>
        <p:spPr/>
        <p:txBody>
          <a:bodyPr/>
          <a:lstStyle/>
          <a:p>
            <a:r>
              <a:rPr lang="zh-CN" altLang="en-US"/>
              <a:t>二、</a:t>
            </a:r>
            <a:r>
              <a:rPr lang="zh-CN" altLang="en-US">
                <a:latin typeface="宋体" panose="02010600030101010101" pitchFamily="2" charset="-122"/>
              </a:rPr>
              <a:t>先进先出置换算法</a:t>
            </a:r>
          </a:p>
          <a:p>
            <a:pPr lvl="1"/>
            <a:r>
              <a:rPr lang="zh-CN" altLang="en-US">
                <a:latin typeface="宋体" panose="02010600030101010101" pitchFamily="2" charset="-122"/>
              </a:rPr>
              <a:t>例：</a:t>
            </a:r>
            <a:r>
              <a:rPr lang="zh-CN" altLang="en-US">
                <a:solidFill>
                  <a:srgbClr val="0000FF"/>
                </a:solidFill>
              </a:rPr>
              <a:t>页面置换图如下所示</a:t>
            </a:r>
          </a:p>
        </p:txBody>
      </p:sp>
      <p:graphicFrame>
        <p:nvGraphicFramePr>
          <p:cNvPr id="44036" name="Object 4"/>
          <p:cNvGraphicFramePr>
            <a:graphicFrameLocks noChangeAspect="1"/>
          </p:cNvGraphicFramePr>
          <p:nvPr/>
        </p:nvGraphicFramePr>
        <p:xfrm>
          <a:off x="0" y="2390775"/>
          <a:ext cx="9144000" cy="3436938"/>
        </p:xfrm>
        <a:graphic>
          <a:graphicData uri="http://schemas.openxmlformats.org/presentationml/2006/ole">
            <p:oleObj spid="_x0000_s44040" r:id="rId4" imgW="7609524" imgH="2076740" progId="PBrush">
              <p:embed/>
            </p:oleObj>
          </a:graphicData>
        </a:graphic>
      </p:graphicFrame>
      <p:sp>
        <p:nvSpPr>
          <p:cNvPr id="44038" name="Text Box 6"/>
          <p:cNvSpPr txBox="1">
            <a:spLocks noChangeArrowheads="1"/>
          </p:cNvSpPr>
          <p:nvPr/>
        </p:nvSpPr>
        <p:spPr bwMode="auto">
          <a:xfrm>
            <a:off x="2366963" y="5949950"/>
            <a:ext cx="4564062"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rgbClr val="0000FF"/>
                </a:solidFill>
                <a:latin typeface="Times New Roman" panose="02020603050405020304" pitchFamily="18" charset="0"/>
              </a:rPr>
              <a:t>15次缺页中断，缺页率15/20</a:t>
            </a:r>
            <a:endParaRPr lang="zh-CN" altLang="en-US" sz="2800">
              <a:solidFill>
                <a:schemeClr val="tx1"/>
              </a:solidFill>
            </a:endParaRPr>
          </a:p>
        </p:txBody>
      </p:sp>
      <p:sp>
        <p:nvSpPr>
          <p:cNvPr id="44039" name="Rectangle 7"/>
          <p:cNvSpPr>
            <a:spLocks noChangeArrowheads="1"/>
          </p:cNvSpPr>
          <p:nvPr/>
        </p:nvSpPr>
        <p:spPr bwMode="auto">
          <a:xfrm>
            <a:off x="1871663" y="2889250"/>
            <a:ext cx="7272337" cy="25193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0"/>
                                        <p:tgtEl>
                                          <p:spTgt spid="44039"/>
                                        </p:tgtEl>
                                        <p:attrNameLst>
                                          <p:attrName>ppt_x</p:attrName>
                                        </p:attrNameLst>
                                      </p:cBhvr>
                                      <p:tavLst>
                                        <p:tav tm="0">
                                          <p:val>
                                            <p:strVal val="ppt_x"/>
                                          </p:val>
                                        </p:tav>
                                        <p:tav tm="100000">
                                          <p:val>
                                            <p:strVal val="1+ppt_w/2"/>
                                          </p:val>
                                        </p:tav>
                                      </p:tavLst>
                                    </p:anim>
                                    <p:anim calcmode="lin" valueType="num">
                                      <p:cBhvr additive="base">
                                        <p:cTn id="7" dur="5000"/>
                                        <p:tgtEl>
                                          <p:spTgt spid="44039"/>
                                        </p:tgtEl>
                                        <p:attrNameLst>
                                          <p:attrName>ppt_y</p:attrName>
                                        </p:attrNameLst>
                                      </p:cBhvr>
                                      <p:tavLst>
                                        <p:tav tm="0">
                                          <p:val>
                                            <p:strVal val="ppt_y"/>
                                          </p:val>
                                        </p:tav>
                                        <p:tav tm="100000">
                                          <p:val>
                                            <p:strVal val="ppt_y"/>
                                          </p:val>
                                        </p:tav>
                                      </p:tavLst>
                                    </p:anim>
                                    <p:set>
                                      <p:cBhvr>
                                        <p:cTn id="8" dur="1" fill="hold">
                                          <p:stCondLst>
                                            <p:cond delay="4999"/>
                                          </p:stCondLst>
                                        </p:cTn>
                                        <p:tgtEl>
                                          <p:spTgt spid="44039"/>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44038"/>
                                        </p:tgtEl>
                                        <p:attrNameLst>
                                          <p:attrName>style.visibility</p:attrName>
                                        </p:attrNameLst>
                                      </p:cBhvr>
                                      <p:to>
                                        <p:strVal val="visible"/>
                                      </p:to>
                                    </p:set>
                                    <p:anim calcmode="discrete" valueType="clr">
                                      <p:cBhvr override="childStyle">
                                        <p:cTn id="13" dur="80"/>
                                        <p:tgtEl>
                                          <p:spTgt spid="4403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4038"/>
                                        </p:tgtEl>
                                        <p:attrNameLst>
                                          <p:attrName>fillcolor</p:attrName>
                                        </p:attrNameLst>
                                      </p:cBhvr>
                                      <p:tavLst>
                                        <p:tav tm="0">
                                          <p:val>
                                            <p:clrVal>
                                              <a:schemeClr val="accent2"/>
                                            </p:clrVal>
                                          </p:val>
                                        </p:tav>
                                        <p:tav tm="50000">
                                          <p:val>
                                            <p:clrVal>
                                              <a:schemeClr val="hlink"/>
                                            </p:clrVal>
                                          </p:val>
                                        </p:tav>
                                      </p:tavLst>
                                    </p:anim>
                                    <p:set>
                                      <p:cBhvr>
                                        <p:cTn id="15" dur="80"/>
                                        <p:tgtEl>
                                          <p:spTgt spid="440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autoUpdateAnimBg="0"/>
      <p:bldP spid="4403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5059" name="Rectangle 3"/>
          <p:cNvSpPr>
            <a:spLocks noGrp="1" noChangeArrowheads="1"/>
          </p:cNvSpPr>
          <p:nvPr>
            <p:ph type="body" idx="1"/>
          </p:nvPr>
        </p:nvSpPr>
        <p:spPr/>
        <p:txBody>
          <a:bodyPr/>
          <a:lstStyle/>
          <a:p>
            <a:r>
              <a:rPr lang="zh-CN" altLang="en-US">
                <a:latin typeface="Times New Roman" panose="02020603050405020304" pitchFamily="18" charset="0"/>
              </a:rPr>
              <a:t>二、先进先出置换算法</a:t>
            </a:r>
          </a:p>
          <a:p>
            <a:pPr lvl="1"/>
            <a:r>
              <a:rPr lang="zh-CN" altLang="en-US">
                <a:latin typeface="Times New Roman" panose="02020603050405020304" pitchFamily="18" charset="0"/>
              </a:rPr>
              <a:t>优点：实现简单；</a:t>
            </a:r>
            <a:r>
              <a:rPr lang="zh-CN" altLang="en-US">
                <a:solidFill>
                  <a:schemeClr val="hlink"/>
                </a:solidFill>
                <a:latin typeface="Times New Roman" panose="02020603050405020304" pitchFamily="18" charset="0"/>
              </a:rPr>
              <a:t>对具有线性顺序访问的程序比较合适。</a:t>
            </a:r>
            <a:endParaRPr lang="zh-CN" altLang="en-US">
              <a:latin typeface="Times New Roman" panose="02020603050405020304" pitchFamily="18" charset="0"/>
            </a:endParaRPr>
          </a:p>
          <a:p>
            <a:pPr lvl="1"/>
            <a:r>
              <a:rPr lang="zh-CN" altLang="en-US">
                <a:latin typeface="Times New Roman" panose="02020603050405020304" pitchFamily="18" charset="0"/>
              </a:rPr>
              <a:t>缺点：</a:t>
            </a:r>
          </a:p>
          <a:p>
            <a:pPr lvl="2"/>
            <a:r>
              <a:rPr lang="zh-CN" altLang="en-US" sz="2800">
                <a:latin typeface="Times New Roman" panose="02020603050405020304" pitchFamily="18" charset="0"/>
              </a:rPr>
              <a:t>效率不高（因为经常被访问的页面，往往在内存中停留最久，结果这些常用的页面却因变老而被淘汰）</a:t>
            </a:r>
          </a:p>
          <a:p>
            <a:pPr lvl="2"/>
            <a:r>
              <a:rPr lang="zh-CN" altLang="en-US" sz="2800">
                <a:latin typeface="Times New Roman" panose="02020603050405020304" pitchFamily="18" charset="0"/>
              </a:rPr>
              <a:t>存在一种异常现象，即在某些情况下会出现</a:t>
            </a:r>
            <a:r>
              <a:rPr lang="zh-CN" altLang="en-US" sz="2800">
                <a:solidFill>
                  <a:schemeClr val="hlink"/>
                </a:solidFill>
                <a:latin typeface="Times New Roman" panose="02020603050405020304" pitchFamily="18" charset="0"/>
              </a:rPr>
              <a:t>分配给的进程物理块数增多，缺页次数有时增加，有时减少的现象</a:t>
            </a:r>
            <a:r>
              <a:rPr lang="zh-CN" altLang="en-US" sz="2800">
                <a:latin typeface="Times New Roman" panose="02020603050405020304" pitchFamily="18" charset="0"/>
              </a:rPr>
              <a:t>，称为</a:t>
            </a:r>
            <a:r>
              <a:rPr lang="en-US" altLang="zh-CN" sz="2800">
                <a:solidFill>
                  <a:schemeClr val="hlink"/>
                </a:solidFill>
                <a:latin typeface="Times New Roman" panose="02020603050405020304" pitchFamily="18" charset="0"/>
              </a:rPr>
              <a:t>Belady</a:t>
            </a:r>
            <a:r>
              <a:rPr lang="zh-CN" altLang="en-US" sz="2800">
                <a:solidFill>
                  <a:schemeClr val="hlink"/>
                </a:solidFill>
                <a:latin typeface="Times New Roman" panose="02020603050405020304" pitchFamily="18" charset="0"/>
              </a:rPr>
              <a:t>现象。</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500">
                                          <p:stCondLst>
                                            <p:cond delay="0"/>
                                          </p:stCondLst>
                                        </p:cTn>
                                        <p:tgtEl>
                                          <p:spTgt spid="45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500">
                                          <p:stCondLst>
                                            <p:cond delay="0"/>
                                          </p:stCondLst>
                                        </p:cTn>
                                        <p:tgtEl>
                                          <p:spTgt spid="45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5059">
                                            <p:txEl>
                                              <p:pRg st="3" end="3"/>
                                            </p:txEl>
                                          </p:spTgt>
                                        </p:tgtEl>
                                        <p:attrNameLst>
                                          <p:attrName>style.visibility</p:attrName>
                                        </p:attrNameLst>
                                      </p:cBhvr>
                                      <p:to>
                                        <p:strVal val="visible"/>
                                      </p:to>
                                    </p:set>
                                    <p:animEffect transition="in" filter="fade">
                                      <p:cBhvr>
                                        <p:cTn id="17" dur="500">
                                          <p:stCondLst>
                                            <p:cond delay="0"/>
                                          </p:stCondLst>
                                        </p:cTn>
                                        <p:tgtEl>
                                          <p:spTgt spid="450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5059">
                                            <p:txEl>
                                              <p:pRg st="4" end="4"/>
                                            </p:txEl>
                                          </p:spTgt>
                                        </p:tgtEl>
                                        <p:attrNameLst>
                                          <p:attrName>style.visibility</p:attrName>
                                        </p:attrNameLst>
                                      </p:cBhvr>
                                      <p:to>
                                        <p:strVal val="visible"/>
                                      </p:to>
                                    </p:set>
                                    <p:animEffect transition="in" filter="fade">
                                      <p:cBhvr>
                                        <p:cTn id="22" dur="500">
                                          <p:stCondLst>
                                            <p:cond delay="0"/>
                                          </p:stCondLst>
                                        </p:cTn>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7107" name="Rectangle 3"/>
          <p:cNvSpPr>
            <a:spLocks noGrp="1" noChangeArrowheads="1"/>
          </p:cNvSpPr>
          <p:nvPr>
            <p:ph type="body" idx="1"/>
          </p:nvPr>
        </p:nvSpPr>
        <p:spPr/>
        <p:txBody>
          <a:bodyPr/>
          <a:lstStyle/>
          <a:p>
            <a:r>
              <a:rPr lang="zh-CN" altLang="en-US"/>
              <a:t>二、</a:t>
            </a:r>
            <a:r>
              <a:rPr lang="zh-CN" altLang="en-US">
                <a:latin typeface="宋体" panose="02010600030101010101" pitchFamily="2" charset="-122"/>
              </a:rPr>
              <a:t>先进先出置换算法</a:t>
            </a:r>
          </a:p>
          <a:p>
            <a:pPr lvl="1"/>
            <a:r>
              <a:rPr lang="zh-CN" altLang="en-US">
                <a:latin typeface="楷体_GB2312" pitchFamily="49" charset="-122"/>
              </a:rPr>
              <a:t>Belady现象示例：程序访问页的顺序为</a:t>
            </a:r>
            <a:r>
              <a:rPr lang="zh-CN" altLang="en-US" b="0">
                <a:latin typeface="Times New Roman" panose="02020603050405020304" pitchFamily="18" charset="0"/>
              </a:rPr>
              <a:t>1,2,3,4,1,2,5,1,2,3,4,5</a:t>
            </a:r>
          </a:p>
          <a:p>
            <a:pPr lvl="1">
              <a:buFont typeface="Wingdings 2" panose="05020102010507070707" pitchFamily="18" charset="2"/>
              <a:buAutoNum type="arabicPeriod"/>
            </a:pPr>
            <a:r>
              <a:rPr lang="zh-CN" altLang="en-US">
                <a:solidFill>
                  <a:srgbClr val="0000CC"/>
                </a:solidFill>
                <a:latin typeface="楷体_GB2312" pitchFamily="49" charset="-122"/>
              </a:rPr>
              <a:t>如果在内存中分配3个</a:t>
            </a:r>
            <a:r>
              <a:rPr lang="en-US" altLang="zh-CN">
                <a:solidFill>
                  <a:srgbClr val="0000CC"/>
                </a:solidFill>
                <a:latin typeface="楷体_GB2312" pitchFamily="49" charset="-122"/>
              </a:rPr>
              <a:t>物</a:t>
            </a:r>
            <a:r>
              <a:rPr lang="zh-CN" altLang="en-US">
                <a:solidFill>
                  <a:srgbClr val="0000CC"/>
                </a:solidFill>
                <a:latin typeface="楷体_GB2312" pitchFamily="49" charset="-122"/>
              </a:rPr>
              <a:t>理块，页面置换图如下所示</a:t>
            </a:r>
            <a:r>
              <a:rPr lang="en-US" altLang="zh-CN">
                <a:solidFill>
                  <a:srgbClr val="0000CC"/>
                </a:solidFill>
                <a:latin typeface="楷体_GB2312" pitchFamily="49" charset="-122"/>
              </a:rPr>
              <a:t>(</a:t>
            </a:r>
            <a:r>
              <a:rPr lang="zh-CN" altLang="en-US">
                <a:solidFill>
                  <a:srgbClr val="FF0000"/>
                </a:solidFill>
                <a:latin typeface="楷体_GB2312" pitchFamily="49" charset="-122"/>
              </a:rPr>
              <a:t>页号按</a:t>
            </a:r>
            <a:r>
              <a:rPr lang="en-US" altLang="zh-CN">
                <a:solidFill>
                  <a:srgbClr val="FF0000"/>
                </a:solidFill>
                <a:latin typeface="楷体_GB2312" pitchFamily="49" charset="-122"/>
              </a:rPr>
              <a:t>FIFO</a:t>
            </a:r>
            <a:r>
              <a:rPr lang="zh-CN" altLang="en-US">
                <a:solidFill>
                  <a:srgbClr val="FF0000"/>
                </a:solidFill>
                <a:latin typeface="楷体_GB2312" pitchFamily="49" charset="-122"/>
              </a:rPr>
              <a:t>排序</a:t>
            </a:r>
            <a:r>
              <a:rPr lang="en-US" altLang="zh-CN">
                <a:solidFill>
                  <a:srgbClr val="0000CC"/>
                </a:solidFill>
                <a:latin typeface="楷体_GB2312" pitchFamily="49" charset="-122"/>
              </a:rPr>
              <a:t>)</a:t>
            </a:r>
          </a:p>
        </p:txBody>
      </p:sp>
      <p:graphicFrame>
        <p:nvGraphicFramePr>
          <p:cNvPr id="47108" name="Object 4"/>
          <p:cNvGraphicFramePr>
            <a:graphicFrameLocks noChangeAspect="1"/>
          </p:cNvGraphicFramePr>
          <p:nvPr/>
        </p:nvGraphicFramePr>
        <p:xfrm>
          <a:off x="252413" y="3938588"/>
          <a:ext cx="8685212" cy="2595562"/>
        </p:xfrm>
        <a:graphic>
          <a:graphicData uri="http://schemas.openxmlformats.org/presentationml/2006/ole">
            <p:oleObj spid="_x0000_s47111" name="文档" r:id="rId3" imgW="4667098" imgH="1428241" progId="Word.Document.8">
              <p:embed/>
            </p:oleObj>
          </a:graphicData>
        </a:graphic>
      </p:graphicFrame>
      <p:sp>
        <p:nvSpPr>
          <p:cNvPr id="47110" name="Text Box 6"/>
          <p:cNvSpPr txBox="1">
            <a:spLocks noChangeArrowheads="1"/>
          </p:cNvSpPr>
          <p:nvPr/>
        </p:nvSpPr>
        <p:spPr bwMode="auto">
          <a:xfrm>
            <a:off x="6192838" y="3294063"/>
            <a:ext cx="2254250" cy="528637"/>
          </a:xfrm>
          <a:prstGeom prst="rect">
            <a:avLst/>
          </a:prstGeom>
          <a:solidFill>
            <a:srgbClr val="FFFFFF"/>
          </a:solidFill>
          <a:ln w="9525">
            <a:solidFill>
              <a:srgbClr val="800000"/>
            </a:solidFill>
            <a:miter lim="800000"/>
            <a:headEnd/>
            <a:tailEnd/>
          </a:ln>
        </p:spPr>
        <p:txBody>
          <a:bodyPr wrap="none">
            <a:spAutoFit/>
          </a:bodyPr>
          <a:lstStyle/>
          <a:p>
            <a:pPr algn="l"/>
            <a:r>
              <a:rPr lang="zh-CN" altLang="en-US" sz="2800">
                <a:solidFill>
                  <a:srgbClr val="0000CC"/>
                </a:solidFill>
                <a:latin typeface="Times New Roman" panose="02020603050405020304" pitchFamily="18" charset="0"/>
              </a:rPr>
              <a:t>缺页率：9/12</a:t>
            </a:r>
            <a:endParaRPr lang="zh-CN" altLang="en-US" sz="28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fade">
                                      <p:cBhvr>
                                        <p:cTn id="7" dur="500">
                                          <p:stCondLst>
                                            <p:cond delay="0"/>
                                          </p:stCondLst>
                                        </p:cTn>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fade">
                                      <p:cBhvr>
                                        <p:cTn id="12" dur="500">
                                          <p:stCondLst>
                                            <p:cond delay="0"/>
                                          </p:stCondLst>
                                        </p:cTn>
                                        <p:tgtEl>
                                          <p:spTgt spid="47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dissolve">
                                      <p:cBhvr>
                                        <p:cTn id="17" dur="500"/>
                                        <p:tgtEl>
                                          <p:spTgt spid="4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7110"/>
                                        </p:tgtEl>
                                        <p:attrNameLst>
                                          <p:attrName>style.visibility</p:attrName>
                                        </p:attrNameLst>
                                      </p:cBhvr>
                                      <p:to>
                                        <p:strVal val="visible"/>
                                      </p:to>
                                    </p:set>
                                    <p:anim calcmode="discrete" valueType="clr">
                                      <p:cBhvr override="childStyle">
                                        <p:cTn id="22" dur="80"/>
                                        <p:tgtEl>
                                          <p:spTgt spid="4711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7110"/>
                                        </p:tgtEl>
                                        <p:attrNameLst>
                                          <p:attrName>fillcolor</p:attrName>
                                        </p:attrNameLst>
                                      </p:cBhvr>
                                      <p:tavLst>
                                        <p:tav tm="0">
                                          <p:val>
                                            <p:clrVal>
                                              <a:schemeClr val="accent2"/>
                                            </p:clrVal>
                                          </p:val>
                                        </p:tav>
                                        <p:tav tm="50000">
                                          <p:val>
                                            <p:clrVal>
                                              <a:schemeClr val="hlink"/>
                                            </p:clrVal>
                                          </p:val>
                                        </p:tav>
                                      </p:tavLst>
                                    </p:anim>
                                    <p:set>
                                      <p:cBhvr>
                                        <p:cTn id="24" dur="80"/>
                                        <p:tgtEl>
                                          <p:spTgt spid="471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utoUpdateAnimBg="0"/>
      <p:bldP spid="4711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8131" name="Rectangle 3"/>
          <p:cNvSpPr>
            <a:spLocks noGrp="1" noChangeArrowheads="1"/>
          </p:cNvSpPr>
          <p:nvPr>
            <p:ph type="body" sz="half" idx="1"/>
          </p:nvPr>
        </p:nvSpPr>
        <p:spPr>
          <a:xfrm>
            <a:off x="161925" y="1000125"/>
            <a:ext cx="8866188" cy="5356225"/>
          </a:xfrm>
        </p:spPr>
        <p:txBody>
          <a:bodyPr/>
          <a:lstStyle/>
          <a:p>
            <a:r>
              <a:rPr lang="zh-CN" altLang="en-US"/>
              <a:t>二、</a:t>
            </a:r>
            <a:r>
              <a:rPr lang="zh-CN" altLang="en-US">
                <a:latin typeface="宋体" panose="02010600030101010101" pitchFamily="2" charset="-122"/>
              </a:rPr>
              <a:t>先进先出置换算法</a:t>
            </a:r>
          </a:p>
          <a:p>
            <a:pPr lvl="1"/>
            <a:r>
              <a:rPr lang="zh-CN" altLang="en-US">
                <a:latin typeface="楷体_GB2312" pitchFamily="49" charset="-122"/>
              </a:rPr>
              <a:t>Belady现象示例：</a:t>
            </a:r>
          </a:p>
          <a:p>
            <a:pPr lvl="1">
              <a:buFont typeface="Wingdings 2" panose="05020102010507070707" pitchFamily="18" charset="2"/>
              <a:buAutoNum type="arabicPeriod" startAt="2"/>
            </a:pPr>
            <a:r>
              <a:rPr lang="zh-CN" altLang="en-US">
                <a:solidFill>
                  <a:srgbClr val="0000CC"/>
                </a:solidFill>
                <a:latin typeface="楷体_GB2312" pitchFamily="49" charset="-122"/>
              </a:rPr>
              <a:t>如果在内存中分配4个</a:t>
            </a:r>
            <a:r>
              <a:rPr lang="en-US" altLang="zh-CN">
                <a:solidFill>
                  <a:srgbClr val="0000CC"/>
                </a:solidFill>
                <a:latin typeface="楷体_GB2312" pitchFamily="49" charset="-122"/>
              </a:rPr>
              <a:t>物理</a:t>
            </a:r>
            <a:r>
              <a:rPr lang="zh-CN" altLang="en-US">
                <a:solidFill>
                  <a:srgbClr val="0000CC"/>
                </a:solidFill>
                <a:latin typeface="楷体_GB2312" pitchFamily="49" charset="-122"/>
              </a:rPr>
              <a:t>块，页面置换图</a:t>
            </a:r>
            <a:r>
              <a:rPr lang="zh-CN" altLang="en-US">
                <a:solidFill>
                  <a:srgbClr val="0000CC"/>
                </a:solidFill>
              </a:rPr>
              <a:t>如下所示</a:t>
            </a:r>
            <a:r>
              <a:rPr lang="en-US" altLang="zh-CN">
                <a:solidFill>
                  <a:srgbClr val="0000CC"/>
                </a:solidFill>
                <a:latin typeface="楷体_GB2312" pitchFamily="49" charset="-122"/>
              </a:rPr>
              <a:t>(</a:t>
            </a:r>
            <a:r>
              <a:rPr lang="zh-CN" altLang="en-US">
                <a:solidFill>
                  <a:srgbClr val="FF0000"/>
                </a:solidFill>
                <a:latin typeface="楷体_GB2312" pitchFamily="49" charset="-122"/>
              </a:rPr>
              <a:t>页号按</a:t>
            </a:r>
            <a:r>
              <a:rPr lang="en-US" altLang="zh-CN">
                <a:solidFill>
                  <a:srgbClr val="FF0000"/>
                </a:solidFill>
                <a:latin typeface="楷体_GB2312" pitchFamily="49" charset="-122"/>
              </a:rPr>
              <a:t>FIFO</a:t>
            </a:r>
            <a:r>
              <a:rPr lang="zh-CN" altLang="en-US">
                <a:solidFill>
                  <a:srgbClr val="FF0000"/>
                </a:solidFill>
                <a:latin typeface="楷体_GB2312" pitchFamily="49" charset="-122"/>
              </a:rPr>
              <a:t>排序</a:t>
            </a:r>
            <a:r>
              <a:rPr lang="en-US" altLang="zh-CN">
                <a:solidFill>
                  <a:srgbClr val="0000CC"/>
                </a:solidFill>
                <a:latin typeface="楷体_GB2312" pitchFamily="49" charset="-122"/>
              </a:rPr>
              <a:t>)</a:t>
            </a:r>
          </a:p>
        </p:txBody>
      </p:sp>
      <p:sp>
        <p:nvSpPr>
          <p:cNvPr id="48133" name="Text Box 5"/>
          <p:cNvSpPr txBox="1">
            <a:spLocks noChangeArrowheads="1"/>
          </p:cNvSpPr>
          <p:nvPr/>
        </p:nvSpPr>
        <p:spPr bwMode="auto">
          <a:xfrm>
            <a:off x="6146800" y="2798763"/>
            <a:ext cx="2432050" cy="528637"/>
          </a:xfrm>
          <a:prstGeom prst="rect">
            <a:avLst/>
          </a:prstGeom>
          <a:solidFill>
            <a:srgbClr val="FFFFFF"/>
          </a:solidFill>
          <a:ln w="9525">
            <a:solidFill>
              <a:srgbClr val="800000"/>
            </a:solidFill>
            <a:miter lim="800000"/>
            <a:headEnd/>
            <a:tailEnd/>
          </a:ln>
        </p:spPr>
        <p:txBody>
          <a:bodyPr wrap="none">
            <a:spAutoFit/>
          </a:bodyPr>
          <a:lstStyle/>
          <a:p>
            <a:pPr algn="l"/>
            <a:r>
              <a:rPr lang="zh-CN" altLang="en-US" sz="2800">
                <a:solidFill>
                  <a:srgbClr val="0000CC"/>
                </a:solidFill>
                <a:latin typeface="Times New Roman" panose="02020603050405020304" pitchFamily="18" charset="0"/>
              </a:rPr>
              <a:t>缺页率：10/12</a:t>
            </a:r>
            <a:endParaRPr lang="zh-CN" altLang="en-US" sz="2800">
              <a:solidFill>
                <a:srgbClr val="0000CC"/>
              </a:solidFill>
            </a:endParaRPr>
          </a:p>
        </p:txBody>
      </p:sp>
      <p:graphicFrame>
        <p:nvGraphicFramePr>
          <p:cNvPr id="48134" name="Object 6"/>
          <p:cNvGraphicFramePr>
            <a:graphicFrameLocks noChangeAspect="1"/>
          </p:cNvGraphicFramePr>
          <p:nvPr>
            <p:ph sz="half" idx="2"/>
          </p:nvPr>
        </p:nvGraphicFramePr>
        <p:xfrm>
          <a:off x="898525" y="3517900"/>
          <a:ext cx="7329488" cy="2655888"/>
        </p:xfrm>
        <a:graphic>
          <a:graphicData uri="http://schemas.openxmlformats.org/presentationml/2006/ole">
            <p:oleObj spid="_x0000_s48135" name="文档" r:id="rId3" imgW="4600042" imgH="1666213"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fade">
                                      <p:cBhvr>
                                        <p:cTn id="7" dur="500">
                                          <p:stCondLst>
                                            <p:cond delay="0"/>
                                          </p:stCondLst>
                                        </p:cTn>
                                        <p:tgtEl>
                                          <p:spTgt spid="48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fade">
                                      <p:cBhvr>
                                        <p:cTn id="12" dur="500">
                                          <p:stCondLst>
                                            <p:cond delay="0"/>
                                          </p:stCondLst>
                                        </p:cTn>
                                        <p:tgtEl>
                                          <p:spTgt spid="481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8134">
                                            <p:bg/>
                                          </p:spTgt>
                                        </p:tgtEl>
                                        <p:attrNameLst>
                                          <p:attrName>style.visibility</p:attrName>
                                        </p:attrNameLst>
                                      </p:cBhvr>
                                      <p:to>
                                        <p:strVal val="visible"/>
                                      </p:to>
                                    </p:set>
                                    <p:animEffect transition="in" filter="fade">
                                      <p:cBhvr>
                                        <p:cTn id="17" dur="500">
                                          <p:stCondLst>
                                            <p:cond delay="0"/>
                                          </p:stCondLst>
                                        </p:cTn>
                                        <p:tgtEl>
                                          <p:spTgt spid="48134">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8133"/>
                                        </p:tgtEl>
                                        <p:attrNameLst>
                                          <p:attrName>style.visibility</p:attrName>
                                        </p:attrNameLst>
                                      </p:cBhvr>
                                      <p:to>
                                        <p:strVal val="visible"/>
                                      </p:to>
                                    </p:set>
                                    <p:anim calcmode="discrete" valueType="clr">
                                      <p:cBhvr override="childStyle">
                                        <p:cTn id="22" dur="80"/>
                                        <p:tgtEl>
                                          <p:spTgt spid="48133"/>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8133"/>
                                        </p:tgtEl>
                                        <p:attrNameLst>
                                          <p:attrName>fillcolor</p:attrName>
                                        </p:attrNameLst>
                                      </p:cBhvr>
                                      <p:tavLst>
                                        <p:tav tm="0">
                                          <p:val>
                                            <p:clrVal>
                                              <a:schemeClr val="accent2"/>
                                            </p:clrVal>
                                          </p:val>
                                        </p:tav>
                                        <p:tav tm="50000">
                                          <p:val>
                                            <p:clrVal>
                                              <a:schemeClr val="hlink"/>
                                            </p:clrVal>
                                          </p:val>
                                        </p:tav>
                                      </p:tavLst>
                                    </p:anim>
                                    <p:set>
                                      <p:cBhvr>
                                        <p:cTn id="24" dur="80"/>
                                        <p:tgtEl>
                                          <p:spTgt spid="4813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autoUpdateAnimBg="0"/>
      <p:bldP spid="48133" grpId="0" animBg="1"/>
      <p:bldP spid="48134" grpId="0" build="p"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49155" name="Rectangle 3"/>
          <p:cNvSpPr>
            <a:spLocks noGrp="1" noChangeArrowheads="1"/>
          </p:cNvSpPr>
          <p:nvPr>
            <p:ph type="body" idx="1"/>
          </p:nvPr>
        </p:nvSpPr>
        <p:spPr/>
        <p:txBody>
          <a:bodyPr/>
          <a:lstStyle/>
          <a:p>
            <a:r>
              <a:rPr lang="zh-CN" altLang="en-US">
                <a:latin typeface="宋体" panose="02010600030101010101" pitchFamily="2" charset="-122"/>
              </a:rPr>
              <a:t>三、最近最久未使用算法</a:t>
            </a:r>
          </a:p>
          <a:p>
            <a:pPr lvl="1"/>
            <a:r>
              <a:rPr lang="zh-CN" altLang="en-US">
                <a:latin typeface="宋体" panose="02010600030101010101" pitchFamily="2" charset="-122"/>
              </a:rPr>
              <a:t>思想：</a:t>
            </a:r>
            <a:r>
              <a:rPr lang="zh-CN" altLang="en-US"/>
              <a:t>从主存中淘汰到当前时间为止最早被访问过的页面。</a:t>
            </a:r>
          </a:p>
          <a:p>
            <a:pPr lvl="1"/>
            <a:r>
              <a:rPr lang="zh-CN" altLang="en-US" sz="3000"/>
              <a:t>思想依据：如果某页被访问了，它可能马上还要被访问；或者说，</a:t>
            </a:r>
            <a:r>
              <a:rPr lang="zh-CN" altLang="en-US" sz="3000">
                <a:solidFill>
                  <a:srgbClr val="0000CC"/>
                </a:solidFill>
              </a:rPr>
              <a:t>如果某页很长时间未被访问，则它在最近一段时间也不会被访问。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stCondLst>
                                            <p:cond delay="0"/>
                                          </p:stCondLst>
                                        </p:cTn>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stCondLst>
                                            <p:cond delay="0"/>
                                          </p:stCondLst>
                                        </p:cTn>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stCondLst>
                                            <p:cond delay="0"/>
                                          </p:stCondLst>
                                        </p:cTn>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50179" name="Rectangle 3"/>
          <p:cNvSpPr>
            <a:spLocks noGrp="1" noChangeArrowheads="1"/>
          </p:cNvSpPr>
          <p:nvPr>
            <p:ph type="body" idx="1"/>
          </p:nvPr>
        </p:nvSpPr>
        <p:spPr/>
        <p:txBody>
          <a:bodyPr/>
          <a:lstStyle/>
          <a:p>
            <a:r>
              <a:rPr lang="zh-CN" altLang="en-US">
                <a:latin typeface="宋体" panose="02010600030101010101" pitchFamily="2" charset="-122"/>
              </a:rPr>
              <a:t>三、最近最久未使用算法</a:t>
            </a:r>
          </a:p>
          <a:p>
            <a:pPr lvl="1"/>
            <a:r>
              <a:rPr lang="zh-CN" altLang="en-US" sz="2800">
                <a:latin typeface="宋体" panose="02010600030101010101" pitchFamily="2" charset="-122"/>
              </a:rPr>
              <a:t>例：假定</a:t>
            </a:r>
            <a:r>
              <a:rPr lang="zh-CN" altLang="en-US" sz="2800"/>
              <a:t>系统为某进程分配了三个页框。该进程有以下页面引用序列：</a:t>
            </a:r>
            <a:r>
              <a:rPr lang="zh-CN" altLang="en-US" sz="2800" b="0"/>
              <a:t>7，0，1，2，0，3，0，4，2，3，0，3，2，1，2，0，1，7，0，1</a:t>
            </a:r>
            <a:r>
              <a:rPr lang="zh-CN" altLang="en-US" sz="2800"/>
              <a:t></a:t>
            </a:r>
          </a:p>
          <a:p>
            <a:pPr lvl="1">
              <a:lnSpc>
                <a:spcPct val="130000"/>
              </a:lnSpc>
            </a:pPr>
            <a:r>
              <a:rPr lang="zh-CN" altLang="en-US" sz="2800">
                <a:latin typeface="宋体" panose="02010600030101010101" pitchFamily="2" charset="-122"/>
              </a:rPr>
              <a:t>开始时</a:t>
            </a:r>
            <a:r>
              <a:rPr lang="en-US" altLang="zh-CN" sz="2800">
                <a:latin typeface="宋体" panose="02010600030101010101" pitchFamily="2" charset="-122"/>
              </a:rPr>
              <a:t>3</a:t>
            </a:r>
            <a:r>
              <a:rPr lang="zh-CN" altLang="en-US" sz="2800">
                <a:latin typeface="宋体" panose="02010600030101010101" pitchFamily="2" charset="-122"/>
              </a:rPr>
              <a:t>个物理块均为空。进程开始运行时，先将</a:t>
            </a:r>
            <a:r>
              <a:rPr lang="zh-CN" altLang="en-US" sz="2800" b="0">
                <a:latin typeface="Times New Roman" panose="02020603050405020304" pitchFamily="18" charset="0"/>
              </a:rPr>
              <a:t>7，0，1</a:t>
            </a:r>
            <a:r>
              <a:rPr lang="zh-CN" altLang="en-US" sz="2800">
                <a:latin typeface="宋体" panose="02010600030101010101" pitchFamily="2" charset="-122"/>
              </a:rPr>
              <a:t>三个页面装入内存。以后，当进程要访问页面2时，</a:t>
            </a:r>
            <a:r>
              <a:rPr lang="zh-CN" altLang="en-US" sz="2800"/>
              <a:t>将会产生缺页中断，</a:t>
            </a:r>
            <a:r>
              <a:rPr lang="en-US" altLang="zh-CN" sz="2800">
                <a:latin typeface="宋体" panose="02010600030101010101" pitchFamily="2" charset="-122"/>
              </a:rPr>
              <a:t>OS</a:t>
            </a:r>
            <a:r>
              <a:rPr lang="zh-CN" altLang="en-US" sz="2800">
                <a:latin typeface="宋体" panose="02010600030101010101" pitchFamily="2" charset="-122"/>
              </a:rPr>
              <a:t>根据最近最久未用算法选择页面7予以淘汰。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fade">
                                      <p:cBhvr>
                                        <p:cTn id="7" dur="500">
                                          <p:stCondLst>
                                            <p:cond delay="0"/>
                                          </p:stCondLst>
                                        </p:cTn>
                                        <p:tgtEl>
                                          <p:spTgt spid="50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fade">
                                      <p:cBhvr>
                                        <p:cTn id="12" dur="500">
                                          <p:stCondLst>
                                            <p:cond delay="0"/>
                                          </p:stCondLst>
                                        </p:cTn>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endParaRPr lang="zh-CN" altLang="en-US" sz="2800">
              <a:latin typeface="幼圆" panose="02010509060101010101" pitchFamily="49" charset="-122"/>
              <a:ea typeface="幼圆" panose="02010509060101010101" pitchFamily="49" charset="-122"/>
            </a:endParaRPr>
          </a:p>
        </p:txBody>
      </p:sp>
      <p:sp>
        <p:nvSpPr>
          <p:cNvPr id="10243" name="Rectangle 3"/>
          <p:cNvSpPr>
            <a:spLocks noGrp="1" noChangeArrowheads="1"/>
          </p:cNvSpPr>
          <p:nvPr>
            <p:ph type="body" idx="1"/>
          </p:nvPr>
        </p:nvSpPr>
        <p:spPr/>
        <p:txBody>
          <a:bodyPr/>
          <a:lstStyle/>
          <a:p>
            <a:pPr marL="609600" indent="-609600">
              <a:buFont typeface="Wingdings" panose="05000000000000000000" pitchFamily="2" charset="2"/>
              <a:buNone/>
            </a:pPr>
            <a:r>
              <a:rPr lang="zh-CN" altLang="en-US">
                <a:latin typeface="宋体" panose="02010600030101010101" pitchFamily="2" charset="-122"/>
              </a:rPr>
              <a:t>一、虚拟存储器的引入</a:t>
            </a:r>
          </a:p>
          <a:p>
            <a:pPr marL="609600" indent="-609600">
              <a:buFont typeface="Wingdings" panose="05000000000000000000" pitchFamily="2" charset="2"/>
              <a:buAutoNum type="arabicPeriod" startAt="3"/>
            </a:pPr>
            <a:r>
              <a:rPr lang="zh-CN" altLang="en-US" sz="2800">
                <a:latin typeface="宋体" panose="02010600030101010101" pitchFamily="2" charset="-122"/>
              </a:rPr>
              <a:t>虚拟存储管理的基本思想</a:t>
            </a:r>
          </a:p>
          <a:p>
            <a:pPr marL="1066800" lvl="1" indent="-609600">
              <a:lnSpc>
                <a:spcPct val="110000"/>
              </a:lnSpc>
              <a:buClr>
                <a:srgbClr val="800000"/>
              </a:buClr>
              <a:buFont typeface="Symbol" panose="05050102010706020507" pitchFamily="18" charset="2"/>
              <a:buAutoNum type="circleNumDbPlain"/>
            </a:pPr>
            <a:r>
              <a:rPr lang="zh-CN" altLang="en-US" sz="2800"/>
              <a:t>在</a:t>
            </a:r>
            <a:r>
              <a:rPr lang="zh-CN" altLang="en-US" sz="2800">
                <a:solidFill>
                  <a:schemeClr val="hlink"/>
                </a:solidFill>
              </a:rPr>
              <a:t>程序装入</a:t>
            </a:r>
            <a:r>
              <a:rPr lang="zh-CN" altLang="en-US" sz="2800"/>
              <a:t>时，只需将当前需要执行的</a:t>
            </a:r>
            <a:r>
              <a:rPr lang="zh-CN" altLang="en-US" sz="2800">
                <a:solidFill>
                  <a:schemeClr val="hlink"/>
                </a:solidFill>
              </a:rPr>
              <a:t>部分页</a:t>
            </a:r>
            <a:r>
              <a:rPr lang="en-US" altLang="zh-CN" sz="2800">
                <a:solidFill>
                  <a:schemeClr val="hlink"/>
                </a:solidFill>
              </a:rPr>
              <a:t>/</a:t>
            </a:r>
            <a:r>
              <a:rPr lang="zh-CN" altLang="en-US" sz="2800">
                <a:solidFill>
                  <a:schemeClr val="hlink"/>
                </a:solidFill>
              </a:rPr>
              <a:t>段</a:t>
            </a:r>
            <a:r>
              <a:rPr lang="zh-CN" altLang="en-US" sz="2800"/>
              <a:t>读入到内存，就可让程序</a:t>
            </a:r>
            <a:r>
              <a:rPr lang="zh-CN" altLang="en-US" sz="2800">
                <a:solidFill>
                  <a:schemeClr val="hlink"/>
                </a:solidFill>
              </a:rPr>
              <a:t>开始执行</a:t>
            </a:r>
            <a:r>
              <a:rPr lang="zh-CN" altLang="en-US" sz="2800"/>
              <a:t>。</a:t>
            </a:r>
          </a:p>
          <a:p>
            <a:pPr marL="1066800" lvl="1" indent="-609600">
              <a:lnSpc>
                <a:spcPct val="110000"/>
              </a:lnSpc>
              <a:buClr>
                <a:srgbClr val="800000"/>
              </a:buClr>
              <a:buFont typeface="Symbol" panose="05050102010706020507" pitchFamily="18" charset="2"/>
              <a:buAutoNum type="circleNumDbPlain"/>
            </a:pPr>
            <a:r>
              <a:rPr lang="zh-CN" altLang="en-US" sz="2800"/>
              <a:t>在程序执行过程中，如果需执行的指令或访问的数据不在内存</a:t>
            </a:r>
            <a:r>
              <a:rPr lang="en-US" altLang="zh-CN" sz="2800"/>
              <a:t>(</a:t>
            </a:r>
            <a:r>
              <a:rPr lang="zh-CN" altLang="en-US" sz="2800">
                <a:solidFill>
                  <a:schemeClr val="hlink"/>
                </a:solidFill>
              </a:rPr>
              <a:t>缺页</a:t>
            </a:r>
            <a:r>
              <a:rPr lang="en-US" altLang="zh-CN" sz="2800">
                <a:solidFill>
                  <a:schemeClr val="hlink"/>
                </a:solidFill>
              </a:rPr>
              <a:t>/</a:t>
            </a:r>
            <a:r>
              <a:rPr lang="zh-CN" altLang="en-US" sz="2800">
                <a:solidFill>
                  <a:schemeClr val="hlink"/>
                </a:solidFill>
              </a:rPr>
              <a:t>段</a:t>
            </a:r>
            <a:r>
              <a:rPr lang="en-US" altLang="zh-CN" sz="2800"/>
              <a:t>)</a:t>
            </a:r>
            <a:r>
              <a:rPr lang="zh-CN" altLang="en-US" sz="2800"/>
              <a:t>，则由处理器通知</a:t>
            </a:r>
            <a:r>
              <a:rPr lang="en-US" altLang="zh-CN" sz="2800"/>
              <a:t>OS</a:t>
            </a:r>
            <a:r>
              <a:rPr lang="zh-CN" altLang="en-US" sz="2800">
                <a:solidFill>
                  <a:schemeClr val="hlink"/>
                </a:solidFill>
              </a:rPr>
              <a:t>将相应的页</a:t>
            </a:r>
            <a:r>
              <a:rPr lang="en-US" altLang="zh-CN" sz="2800">
                <a:solidFill>
                  <a:schemeClr val="hlink"/>
                </a:solidFill>
              </a:rPr>
              <a:t>/</a:t>
            </a:r>
            <a:r>
              <a:rPr lang="zh-CN" altLang="en-US" sz="2800">
                <a:solidFill>
                  <a:schemeClr val="hlink"/>
                </a:solidFill>
              </a:rPr>
              <a:t>段调入内存</a:t>
            </a:r>
            <a:r>
              <a:rPr lang="zh-CN" altLang="en-US" sz="2800"/>
              <a:t>，然后继续</a:t>
            </a:r>
            <a:r>
              <a:rPr lang="zh-CN" altLang="en-US" sz="2800">
                <a:solidFill>
                  <a:srgbClr val="0000FF"/>
                </a:solidFill>
              </a:rPr>
              <a:t>执行程序</a:t>
            </a:r>
            <a:r>
              <a:rPr lang="zh-CN" altLang="en-US" sz="2800"/>
              <a:t>。</a:t>
            </a:r>
          </a:p>
          <a:p>
            <a:pPr marL="1066800" lvl="1" indent="-609600">
              <a:lnSpc>
                <a:spcPct val="110000"/>
              </a:lnSpc>
              <a:buClr>
                <a:srgbClr val="800000"/>
              </a:buClr>
              <a:buFont typeface="Symbol" panose="05050102010706020507" pitchFamily="18" charset="2"/>
              <a:buAutoNum type="circleNumDbPlain"/>
            </a:pPr>
            <a:r>
              <a:rPr lang="zh-CN" altLang="en-US" sz="2800"/>
              <a:t>另一方面，</a:t>
            </a:r>
            <a:r>
              <a:rPr lang="en-US" altLang="zh-CN" sz="2800"/>
              <a:t>OS</a:t>
            </a:r>
            <a:r>
              <a:rPr lang="zh-CN" altLang="en-US" sz="2800"/>
              <a:t>将内存中</a:t>
            </a:r>
            <a:r>
              <a:rPr lang="zh-CN" altLang="en-US" sz="2800">
                <a:solidFill>
                  <a:schemeClr val="hlink"/>
                </a:solidFill>
              </a:rPr>
              <a:t>暂时不用的页</a:t>
            </a:r>
            <a:r>
              <a:rPr lang="en-US" altLang="zh-CN" sz="2800">
                <a:solidFill>
                  <a:schemeClr val="hlink"/>
                </a:solidFill>
              </a:rPr>
              <a:t>/</a:t>
            </a:r>
            <a:r>
              <a:rPr lang="zh-CN" altLang="en-US" sz="2800">
                <a:solidFill>
                  <a:schemeClr val="hlink"/>
                </a:solidFill>
              </a:rPr>
              <a:t>段调出内存</a:t>
            </a:r>
            <a:r>
              <a:rPr lang="zh-CN" altLang="en-US" sz="2800"/>
              <a:t>，腾出空间存放将要装入的程序及将要调入的页</a:t>
            </a:r>
            <a:r>
              <a:rPr lang="en-US" altLang="zh-CN" sz="2800"/>
              <a:t>/</a:t>
            </a:r>
            <a:r>
              <a:rPr lang="zh-CN" altLang="en-US" sz="2800"/>
              <a:t>段。</a:t>
            </a:r>
            <a:endParaRPr lang="zh-CN" altLang="en-US" sz="2800">
              <a:latin typeface="宋体" panose="02010600030101010101" pitchFamily="2" charset="-122"/>
              <a:ea typeface="宋体" panose="02010600030101010101" pitchFamily="2" charset="-122"/>
            </a:endParaRPr>
          </a:p>
          <a:p>
            <a:pPr marL="609600" indent="-609600">
              <a:buFont typeface="Wingdings" panose="05000000000000000000" pitchFamily="2" charset="2"/>
              <a:buChar char="u"/>
            </a:pPr>
            <a:endParaRPr lang="zh-CN" altLang="en-US" sz="280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51203" name="Rectangle 3"/>
          <p:cNvSpPr>
            <a:spLocks noGrp="1" noChangeArrowheads="1"/>
          </p:cNvSpPr>
          <p:nvPr>
            <p:ph type="body" sz="half" idx="1"/>
          </p:nvPr>
        </p:nvSpPr>
        <p:spPr>
          <a:xfrm>
            <a:off x="161925" y="1000125"/>
            <a:ext cx="8731250" cy="5356225"/>
          </a:xfrm>
        </p:spPr>
        <p:txBody>
          <a:bodyPr/>
          <a:lstStyle/>
          <a:p>
            <a:r>
              <a:rPr lang="zh-CN" altLang="en-US">
                <a:latin typeface="宋体" panose="02010600030101010101" pitchFamily="2" charset="-122"/>
              </a:rPr>
              <a:t>三、最近最久未使用算法</a:t>
            </a:r>
          </a:p>
          <a:p>
            <a:pPr lvl="1"/>
            <a:r>
              <a:rPr lang="zh-CN" altLang="en-US">
                <a:latin typeface="宋体" panose="02010600030101010101" pitchFamily="2" charset="-122"/>
              </a:rPr>
              <a:t>例：</a:t>
            </a:r>
            <a:r>
              <a:rPr lang="zh-CN" altLang="en-US">
                <a:solidFill>
                  <a:srgbClr val="0000FF"/>
                </a:solidFill>
              </a:rPr>
              <a:t>页面置换图</a:t>
            </a:r>
            <a:endParaRPr lang="en-US" altLang="zh-CN">
              <a:solidFill>
                <a:srgbClr val="0000FF"/>
              </a:solidFill>
            </a:endParaRPr>
          </a:p>
        </p:txBody>
      </p:sp>
      <p:graphicFrame>
        <p:nvGraphicFramePr>
          <p:cNvPr id="51204" name="Object 4"/>
          <p:cNvGraphicFramePr>
            <a:graphicFrameLocks noChangeAspect="1"/>
          </p:cNvGraphicFramePr>
          <p:nvPr>
            <p:ph sz="half" idx="2"/>
          </p:nvPr>
        </p:nvGraphicFramePr>
        <p:xfrm>
          <a:off x="0" y="2349500"/>
          <a:ext cx="9013825" cy="2970213"/>
        </p:xfrm>
        <a:graphic>
          <a:graphicData uri="http://schemas.openxmlformats.org/presentationml/2006/ole">
            <p:oleObj spid="_x0000_s51208" r:id="rId3" imgW="7733333" imgH="2180952" progId="PBrush">
              <p:embed/>
            </p:oleObj>
          </a:graphicData>
        </a:graphic>
      </p:graphicFrame>
      <p:sp>
        <p:nvSpPr>
          <p:cNvPr id="51206" name="Text Box 6"/>
          <p:cNvSpPr txBox="1">
            <a:spLocks noChangeArrowheads="1"/>
          </p:cNvSpPr>
          <p:nvPr/>
        </p:nvSpPr>
        <p:spPr bwMode="auto">
          <a:xfrm>
            <a:off x="2411413" y="5446713"/>
            <a:ext cx="4564062" cy="5191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800">
                <a:solidFill>
                  <a:srgbClr val="0000FF"/>
                </a:solidFill>
                <a:latin typeface="Times New Roman" panose="02020603050405020304" pitchFamily="18" charset="0"/>
              </a:rPr>
              <a:t>12次缺页中断，缺页率12/20</a:t>
            </a:r>
            <a:endParaRPr lang="zh-CN" altLang="en-US" sz="2800">
              <a:solidFill>
                <a:schemeClr val="tx1"/>
              </a:solidFill>
            </a:endParaRPr>
          </a:p>
        </p:txBody>
      </p:sp>
      <p:sp>
        <p:nvSpPr>
          <p:cNvPr id="51207" name="Rectangle 7"/>
          <p:cNvSpPr>
            <a:spLocks noChangeArrowheads="1"/>
          </p:cNvSpPr>
          <p:nvPr/>
        </p:nvSpPr>
        <p:spPr bwMode="auto">
          <a:xfrm>
            <a:off x="1573213" y="2709863"/>
            <a:ext cx="7480300" cy="25193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1207"/>
                                        </p:tgtEl>
                                        <p:attrNameLst>
                                          <p:attrName>ppt_x</p:attrName>
                                        </p:attrNameLst>
                                      </p:cBhvr>
                                      <p:tavLst>
                                        <p:tav tm="0">
                                          <p:val>
                                            <p:strVal val="ppt_x"/>
                                          </p:val>
                                        </p:tav>
                                        <p:tav tm="100000">
                                          <p:val>
                                            <p:strVal val="ppt_x"/>
                                          </p:val>
                                        </p:tav>
                                      </p:tavLst>
                                    </p:anim>
                                    <p:anim calcmode="lin" valueType="num">
                                      <p:cBhvr additive="base">
                                        <p:cTn id="7" dur="500"/>
                                        <p:tgtEl>
                                          <p:spTgt spid="51207"/>
                                        </p:tgtEl>
                                        <p:attrNameLst>
                                          <p:attrName>ppt_y</p:attrName>
                                        </p:attrNameLst>
                                      </p:cBhvr>
                                      <p:tavLst>
                                        <p:tav tm="0">
                                          <p:val>
                                            <p:strVal val="ppt_y"/>
                                          </p:val>
                                        </p:tav>
                                        <p:tav tm="100000">
                                          <p:val>
                                            <p:strVal val="1+ppt_h/2"/>
                                          </p:val>
                                        </p:tav>
                                      </p:tavLst>
                                    </p:anim>
                                    <p:set>
                                      <p:cBhvr>
                                        <p:cTn id="8" dur="1" fill="hold">
                                          <p:stCondLst>
                                            <p:cond delay="499"/>
                                          </p:stCondLst>
                                        </p:cTn>
                                        <p:tgtEl>
                                          <p:spTgt spid="5120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51206"/>
                                        </p:tgtEl>
                                        <p:attrNameLst>
                                          <p:attrName>style.visibility</p:attrName>
                                        </p:attrNameLst>
                                      </p:cBhvr>
                                      <p:to>
                                        <p:strVal val="visible"/>
                                      </p:to>
                                    </p:set>
                                    <p:anim calcmode="discrete" valueType="clr">
                                      <p:cBhvr override="childStyle">
                                        <p:cTn id="13" dur="80"/>
                                        <p:tgtEl>
                                          <p:spTgt spid="51206"/>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1206"/>
                                        </p:tgtEl>
                                        <p:attrNameLst>
                                          <p:attrName>fillcolor</p:attrName>
                                        </p:attrNameLst>
                                      </p:cBhvr>
                                      <p:tavLst>
                                        <p:tav tm="0">
                                          <p:val>
                                            <p:clrVal>
                                              <a:schemeClr val="accent2"/>
                                            </p:clrVal>
                                          </p:val>
                                        </p:tav>
                                        <p:tav tm="50000">
                                          <p:val>
                                            <p:clrVal>
                                              <a:schemeClr val="hlink"/>
                                            </p:clrVal>
                                          </p:val>
                                        </p:tav>
                                      </p:tavLst>
                                    </p:anim>
                                    <p:set>
                                      <p:cBhvr>
                                        <p:cTn id="15" dur="80"/>
                                        <p:tgtEl>
                                          <p:spTgt spid="5120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ldLvl="0" autoUpdateAnimBg="0"/>
      <p:bldP spid="5120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52227" name="Rectangle 3"/>
          <p:cNvSpPr>
            <a:spLocks noGrp="1" noChangeArrowheads="1"/>
          </p:cNvSpPr>
          <p:nvPr>
            <p:ph type="body" idx="1"/>
          </p:nvPr>
        </p:nvSpPr>
        <p:spPr/>
        <p:txBody>
          <a:bodyPr/>
          <a:lstStyle/>
          <a:p>
            <a:r>
              <a:rPr lang="zh-CN" altLang="en-US">
                <a:latin typeface="宋体" panose="02010600030101010101" pitchFamily="2" charset="-122"/>
              </a:rPr>
              <a:t>三、最近最久未使用算法</a:t>
            </a:r>
          </a:p>
          <a:p>
            <a:pPr lvl="1"/>
            <a:r>
              <a:rPr lang="zh-CN" altLang="en-US">
                <a:latin typeface="宋体" panose="02010600030101010101" pitchFamily="2" charset="-122"/>
              </a:rPr>
              <a:t>优点：</a:t>
            </a:r>
            <a:r>
              <a:rPr lang="zh-CN" altLang="en-US" sz="3000"/>
              <a:t>性能接近于</a:t>
            </a:r>
            <a:r>
              <a:rPr lang="en-US" altLang="zh-CN" sz="3000"/>
              <a:t>OPT</a:t>
            </a:r>
            <a:r>
              <a:rPr lang="zh-CN" altLang="en-US" sz="3000"/>
              <a:t>算法</a:t>
            </a:r>
          </a:p>
          <a:p>
            <a:pPr lvl="1"/>
            <a:r>
              <a:rPr lang="zh-CN" altLang="en-US" sz="3000"/>
              <a:t>缺点：不易实现，系统开销大</a:t>
            </a:r>
          </a:p>
          <a:p>
            <a:pPr lvl="1"/>
            <a:endParaRPr lang="zh-CN" altLang="en-US" sz="3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fade">
                                      <p:cBhvr>
                                        <p:cTn id="7" dur="500">
                                          <p:stCondLst>
                                            <p:cond delay="0"/>
                                          </p:stCondLst>
                                        </p:cTn>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fade">
                                      <p:cBhvr>
                                        <p:cTn id="12" dur="500">
                                          <p:stCondLst>
                                            <p:cond delay="0"/>
                                          </p:stCondLst>
                                        </p:cTn>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105475" name="Rectangle 3"/>
          <p:cNvSpPr>
            <a:spLocks noGrp="1" noChangeArrowheads="1"/>
          </p:cNvSpPr>
          <p:nvPr>
            <p:ph type="body" idx="1"/>
          </p:nvPr>
        </p:nvSpPr>
        <p:spPr/>
        <p:txBody>
          <a:bodyPr/>
          <a:lstStyle/>
          <a:p>
            <a:r>
              <a:rPr lang="zh-CN" altLang="en-US">
                <a:latin typeface="宋体" panose="02010600030101010101" pitchFamily="2" charset="-122"/>
              </a:rPr>
              <a:t>三、其它置换算法</a:t>
            </a:r>
          </a:p>
          <a:p>
            <a:pPr lvl="1"/>
            <a:r>
              <a:rPr lang="en-US" altLang="zh-CN">
                <a:latin typeface="宋体" panose="02010600030101010101" pitchFamily="2" charset="-122"/>
              </a:rPr>
              <a:t>Clock</a:t>
            </a:r>
            <a:endParaRPr lang="en-US" altLang="zh-CN" sz="3000"/>
          </a:p>
          <a:p>
            <a:pPr lvl="1"/>
            <a:r>
              <a:rPr lang="zh-CN" altLang="en-US" sz="3000"/>
              <a:t>最少使用</a:t>
            </a:r>
          </a:p>
          <a:p>
            <a:pPr lvl="1"/>
            <a:r>
              <a:rPr lang="zh-CN" altLang="en-US" sz="3000"/>
              <a:t>页面缓冲</a:t>
            </a:r>
          </a:p>
          <a:p>
            <a:pPr lvl="1"/>
            <a:endParaRPr lang="zh-CN" altLang="en-US" sz="3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05475">
                                            <p:txEl>
                                              <p:pRg st="1" end="1"/>
                                            </p:txEl>
                                          </p:spTgt>
                                        </p:tgtEl>
                                        <p:attrNameLst>
                                          <p:attrName>style.visibility</p:attrName>
                                        </p:attrNameLst>
                                      </p:cBhvr>
                                      <p:to>
                                        <p:strVal val="visible"/>
                                      </p:to>
                                    </p:set>
                                    <p:animEffect transition="in" filter="fade">
                                      <p:cBhvr>
                                        <p:cTn id="7" dur="500">
                                          <p:stCondLst>
                                            <p:cond delay="0"/>
                                          </p:stCondLst>
                                        </p:cTn>
                                        <p:tgtEl>
                                          <p:spTgt spid="105475">
                                            <p:txEl>
                                              <p:pRg st="1" end="1"/>
                                            </p:txEl>
                                          </p:spTgt>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05475">
                                            <p:txEl>
                                              <p:pRg st="2" end="2"/>
                                            </p:txEl>
                                          </p:spTgt>
                                        </p:tgtEl>
                                        <p:attrNameLst>
                                          <p:attrName>style.visibility</p:attrName>
                                        </p:attrNameLst>
                                      </p:cBhvr>
                                      <p:to>
                                        <p:strVal val="visible"/>
                                      </p:to>
                                    </p:set>
                                    <p:animEffect transition="in" filter="fade">
                                      <p:cBhvr>
                                        <p:cTn id="10" dur="500">
                                          <p:stCondLst>
                                            <p:cond delay="0"/>
                                          </p:stCondLst>
                                        </p:cTn>
                                        <p:tgtEl>
                                          <p:spTgt spid="105475">
                                            <p:txEl>
                                              <p:pRg st="2" end="2"/>
                                            </p:txEl>
                                          </p:spTgt>
                                        </p:tgtEl>
                                      </p:cBhvr>
                                    </p:animEffect>
                                  </p:childTnLst>
                                </p:cTn>
                              </p:par>
                              <p:par>
                                <p:cTn id="11" presetID="10" presetClass="entr" presetSubtype="0" fill="hold" grpId="0" nodeType="withEffect">
                                  <p:stCondLst>
                                    <p:cond delay="0"/>
                                  </p:stCondLst>
                                  <p:iterate type="lt">
                                    <p:tmPct val="10000"/>
                                  </p:iterate>
                                  <p:childTnLst>
                                    <p:set>
                                      <p:cBhvr>
                                        <p:cTn id="12" dur="1" fill="hold">
                                          <p:stCondLst>
                                            <p:cond delay="0"/>
                                          </p:stCondLst>
                                        </p:cTn>
                                        <p:tgtEl>
                                          <p:spTgt spid="105475">
                                            <p:txEl>
                                              <p:pRg st="3" end="3"/>
                                            </p:txEl>
                                          </p:spTgt>
                                        </p:tgtEl>
                                        <p:attrNameLst>
                                          <p:attrName>style.visibility</p:attrName>
                                        </p:attrNameLst>
                                      </p:cBhvr>
                                      <p:to>
                                        <p:strVal val="visible"/>
                                      </p:to>
                                    </p:set>
                                    <p:animEffect transition="in" filter="fade">
                                      <p:cBhvr>
                                        <p:cTn id="13" dur="500">
                                          <p:stCondLst>
                                            <p:cond delay="0"/>
                                          </p:stCondLst>
                                        </p:cTn>
                                        <p:tgtEl>
                                          <p:spTgt spid="105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latin typeface="楷体_GB2312" pitchFamily="49" charset="-122"/>
              </a:rPr>
              <a:t>4.7 </a:t>
            </a:r>
            <a:r>
              <a:rPr lang="zh-CN" altLang="en-US">
                <a:latin typeface="楷体_GB2312" pitchFamily="49" charset="-122"/>
              </a:rPr>
              <a:t>请求分页中的页面置换算法</a:t>
            </a:r>
          </a:p>
        </p:txBody>
      </p:sp>
      <p:sp>
        <p:nvSpPr>
          <p:cNvPr id="54275" name="Rectangle 3"/>
          <p:cNvSpPr>
            <a:spLocks noGrp="1" noChangeArrowheads="1"/>
          </p:cNvSpPr>
          <p:nvPr>
            <p:ph type="body" idx="1"/>
          </p:nvPr>
        </p:nvSpPr>
        <p:spPr/>
        <p:txBody>
          <a:bodyPr/>
          <a:lstStyle/>
          <a:p>
            <a:pPr>
              <a:buFont typeface="Wingdings" panose="05000000000000000000" pitchFamily="2" charset="2"/>
              <a:buNone/>
            </a:pPr>
            <a:r>
              <a:rPr lang="zh-CN" altLang="en-US"/>
              <a:t>练习</a:t>
            </a:r>
            <a:r>
              <a:rPr lang="en-US" altLang="zh-CN">
                <a:sym typeface="Wingdings" panose="05000000000000000000" pitchFamily="2" charset="2"/>
              </a:rPr>
              <a:t>(P159,T26)</a:t>
            </a:r>
            <a:endParaRPr lang="en-US" altLang="zh-CN"/>
          </a:p>
          <a:p>
            <a:r>
              <a:rPr lang="zh-CN" altLang="en-US"/>
              <a:t>某进程在内存中分配三个页框，初始为空，页面走向为</a:t>
            </a:r>
            <a:r>
              <a:rPr lang="zh-CN" altLang="en-US" b="0"/>
              <a:t>4，3，2，1，4，3，5，4，3，2，1，5</a:t>
            </a:r>
            <a:r>
              <a:rPr lang="zh-CN" altLang="en-US"/>
              <a:t>。</a:t>
            </a:r>
            <a:r>
              <a:rPr lang="zh-CN" altLang="en-US">
                <a:latin typeface="宋体" panose="02010600030101010101" pitchFamily="2" charset="-122"/>
              </a:rPr>
              <a:t>请分别用</a:t>
            </a:r>
            <a:r>
              <a:rPr lang="zh-CN" altLang="en-US">
                <a:solidFill>
                  <a:srgbClr val="FF0000"/>
                </a:solidFill>
                <a:latin typeface="宋体" panose="02010600030101010101" pitchFamily="2" charset="-122"/>
              </a:rPr>
              <a:t>最佳置换</a:t>
            </a:r>
            <a:r>
              <a:rPr lang="zh-CN" altLang="en-US">
                <a:latin typeface="宋体" panose="02010600030101010101" pitchFamily="2" charset="-122"/>
              </a:rPr>
              <a:t>、</a:t>
            </a:r>
            <a:r>
              <a:rPr lang="zh-CN" altLang="en-US">
                <a:solidFill>
                  <a:srgbClr val="FF0000"/>
                </a:solidFill>
                <a:latin typeface="宋体" panose="02010600030101010101" pitchFamily="2" charset="-122"/>
              </a:rPr>
              <a:t>先进先出</a:t>
            </a:r>
            <a:r>
              <a:rPr lang="zh-CN" altLang="en-US">
                <a:latin typeface="宋体" panose="02010600030101010101" pitchFamily="2" charset="-122"/>
              </a:rPr>
              <a:t>和</a:t>
            </a:r>
            <a:r>
              <a:rPr lang="zh-CN" altLang="en-US">
                <a:solidFill>
                  <a:srgbClr val="FF0000"/>
                </a:solidFill>
                <a:latin typeface="宋体" panose="02010600030101010101" pitchFamily="2" charset="-122"/>
              </a:rPr>
              <a:t>最近最久未用</a:t>
            </a:r>
            <a:r>
              <a:rPr lang="zh-CN" altLang="en-US">
                <a:latin typeface="宋体" panose="02010600030101010101" pitchFamily="2" charset="-122"/>
              </a:rPr>
              <a:t>算法计算该引用串共发生了多少次缺页，依次被淘汰的页面有哪些？并分析先进先出算法是否会产生</a:t>
            </a:r>
            <a:r>
              <a:rPr lang="en-US" altLang="zh-CN">
                <a:solidFill>
                  <a:srgbClr val="FF0000"/>
                </a:solidFill>
                <a:latin typeface="宋体" panose="02010600030101010101" pitchFamily="2" charset="-122"/>
              </a:rPr>
              <a:t>Belady</a:t>
            </a:r>
            <a:r>
              <a:rPr lang="zh-CN" altLang="en-US">
                <a:latin typeface="宋体" panose="02010600030101010101" pitchFamily="2" charset="-122"/>
              </a:rPr>
              <a:t>现象？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stCondLst>
                                            <p:cond delay="0"/>
                                          </p:stCondLst>
                                        </p:cTn>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stCondLst>
                                            <p:cond delay="0"/>
                                          </p:stCondLst>
                                        </p:cTn>
                                        <p:tgtEl>
                                          <p:spTgt spid="54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285875" y="319088"/>
            <a:ext cx="5632450" cy="365125"/>
          </a:xfrm>
        </p:spPr>
        <p:txBody>
          <a:bodyPr/>
          <a:lstStyle/>
          <a:p>
            <a:r>
              <a:rPr lang="en-US" altLang="zh-CN">
                <a:latin typeface="楷体_GB2312" pitchFamily="49" charset="-122"/>
              </a:rPr>
              <a:t>4.8 </a:t>
            </a:r>
            <a:r>
              <a:rPr lang="zh-CN" altLang="en-US">
                <a:latin typeface="楷体_GB2312" pitchFamily="49" charset="-122"/>
              </a:rPr>
              <a:t>请求分段式存储管理方式</a:t>
            </a:r>
          </a:p>
        </p:txBody>
      </p:sp>
      <p:sp>
        <p:nvSpPr>
          <p:cNvPr id="107523" name="Rectangle 3"/>
          <p:cNvSpPr>
            <a:spLocks noGrp="1" noChangeArrowheads="1"/>
          </p:cNvSpPr>
          <p:nvPr>
            <p:ph type="body" idx="1"/>
          </p:nvPr>
        </p:nvSpPr>
        <p:spPr>
          <a:xfrm>
            <a:off x="90488" y="1006475"/>
            <a:ext cx="8847137" cy="5348288"/>
          </a:xfrm>
        </p:spPr>
        <p:txBody>
          <a:bodyPr/>
          <a:lstStyle/>
          <a:p>
            <a:pPr marL="533400" indent="-533400">
              <a:lnSpc>
                <a:spcPct val="120000"/>
              </a:lnSpc>
            </a:pPr>
            <a:r>
              <a:rPr lang="zh-CN" altLang="en-US"/>
              <a:t>在</a:t>
            </a:r>
            <a:r>
              <a:rPr lang="zh-CN" altLang="en-US">
                <a:solidFill>
                  <a:schemeClr val="hlink"/>
                </a:solidFill>
              </a:rPr>
              <a:t>简单分段</a:t>
            </a:r>
            <a:r>
              <a:rPr lang="zh-CN" altLang="en-US"/>
              <a:t>存储管理技术的基础上，</a:t>
            </a:r>
            <a:r>
              <a:rPr lang="zh-CN" altLang="en-US">
                <a:solidFill>
                  <a:schemeClr val="hlink"/>
                </a:solidFill>
              </a:rPr>
              <a:t>增加请求调段和段置换</a:t>
            </a:r>
            <a:r>
              <a:rPr lang="zh-CN" altLang="en-US"/>
              <a:t>功能所形成的段式虚拟存储器系统。</a:t>
            </a:r>
          </a:p>
          <a:p>
            <a:pPr marL="533400" indent="-533400">
              <a:lnSpc>
                <a:spcPct val="100000"/>
              </a:lnSpc>
            </a:pPr>
            <a:r>
              <a:rPr lang="zh-CN" altLang="en-US">
                <a:latin typeface="宋体" panose="02010600030101010101" pitchFamily="2" charset="-122"/>
              </a:rPr>
              <a:t>基本思想</a:t>
            </a:r>
          </a:p>
          <a:p>
            <a:pPr marL="990600" lvl="1" indent="-533400">
              <a:lnSpc>
                <a:spcPct val="100000"/>
              </a:lnSpc>
              <a:buFont typeface="Wingdings 2" panose="05020102010507070707" pitchFamily="18" charset="2"/>
              <a:buAutoNum type="arabicPeriod"/>
            </a:pPr>
            <a:r>
              <a:rPr lang="zh-CN" altLang="en-US">
                <a:latin typeface="楷体_GB2312" pitchFamily="49" charset="-122"/>
              </a:rPr>
              <a:t>地址空间的划分与段式相同。</a:t>
            </a:r>
            <a:r>
              <a:rPr lang="zh-CN" altLang="en-US">
                <a:latin typeface="宋体" panose="02010600030101010101" pitchFamily="2" charset="-122"/>
              </a:rPr>
              <a:t>在进程开始运行之前，不是装入全部段，而是</a:t>
            </a:r>
            <a:r>
              <a:rPr lang="zh-CN" altLang="en-US">
                <a:solidFill>
                  <a:srgbClr val="009900"/>
                </a:solidFill>
                <a:latin typeface="宋体" panose="02010600030101010101" pitchFamily="2" charset="-122"/>
              </a:rPr>
              <a:t>装入零或一段</a:t>
            </a:r>
            <a:r>
              <a:rPr lang="zh-CN" altLang="en-US">
                <a:latin typeface="宋体" panose="02010600030101010101" pitchFamily="2" charset="-122"/>
              </a:rPr>
              <a:t>，之后根据进程运行的需要，</a:t>
            </a:r>
            <a:r>
              <a:rPr lang="zh-CN" altLang="en-US">
                <a:solidFill>
                  <a:srgbClr val="009900"/>
                </a:solidFill>
                <a:latin typeface="宋体" panose="02010600030101010101" pitchFamily="2" charset="-122"/>
              </a:rPr>
              <a:t>动态装入其它段。</a:t>
            </a:r>
            <a:endParaRPr lang="zh-CN" altLang="en-US">
              <a:latin typeface="宋体" panose="02010600030101010101" pitchFamily="2" charset="-122"/>
            </a:endParaRPr>
          </a:p>
          <a:p>
            <a:pPr marL="990600" lvl="1" indent="-533400">
              <a:lnSpc>
                <a:spcPct val="105000"/>
              </a:lnSpc>
              <a:buFont typeface="Wingdings 2" panose="05020102010507070707" pitchFamily="18" charset="2"/>
              <a:buAutoNum type="arabicPeriod"/>
            </a:pPr>
            <a:r>
              <a:rPr lang="zh-CN" altLang="en-US">
                <a:latin typeface="宋体" panose="02010600030101010101" pitchFamily="2" charset="-122"/>
              </a:rPr>
              <a:t>当内存空间已满而又需要装入新的段时，则根据某种算法</a:t>
            </a:r>
            <a:r>
              <a:rPr lang="zh-CN" altLang="en-US">
                <a:solidFill>
                  <a:srgbClr val="009900"/>
                </a:solidFill>
                <a:latin typeface="宋体" panose="02010600030101010101" pitchFamily="2" charset="-122"/>
              </a:rPr>
              <a:t>淘汰某个段</a:t>
            </a:r>
            <a:r>
              <a:rPr lang="zh-CN" altLang="en-US">
                <a:latin typeface="宋体" panose="02010600030101010101" pitchFamily="2" charset="-122"/>
              </a:rPr>
              <a:t>，以便</a:t>
            </a:r>
            <a:r>
              <a:rPr lang="zh-CN" altLang="en-US">
                <a:solidFill>
                  <a:srgbClr val="009900"/>
                </a:solidFill>
                <a:latin typeface="宋体" panose="02010600030101010101" pitchFamily="2" charset="-122"/>
              </a:rPr>
              <a:t>装入新段。</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latin typeface="楷体_GB2312" pitchFamily="49" charset="-122"/>
              </a:rPr>
              <a:t>4.8 </a:t>
            </a:r>
            <a:r>
              <a:rPr lang="zh-CN" altLang="en-US">
                <a:latin typeface="楷体_GB2312" pitchFamily="49" charset="-122"/>
              </a:rPr>
              <a:t>请求分段式存储管理方式</a:t>
            </a:r>
          </a:p>
        </p:txBody>
      </p:sp>
      <p:sp>
        <p:nvSpPr>
          <p:cNvPr id="109571" name="Rectangle 3"/>
          <p:cNvSpPr>
            <a:spLocks noGrp="1" noChangeArrowheads="1"/>
          </p:cNvSpPr>
          <p:nvPr>
            <p:ph type="body" idx="1"/>
          </p:nvPr>
        </p:nvSpPr>
        <p:spPr>
          <a:xfrm>
            <a:off x="88900" y="908050"/>
            <a:ext cx="8893175" cy="5581650"/>
          </a:xfrm>
        </p:spPr>
        <p:txBody>
          <a:bodyPr/>
          <a:lstStyle/>
          <a:p>
            <a:pPr>
              <a:lnSpc>
                <a:spcPct val="120000"/>
              </a:lnSpc>
              <a:buFont typeface="Wingdings" panose="05000000000000000000" pitchFamily="2" charset="2"/>
              <a:buNone/>
            </a:pPr>
            <a:r>
              <a:rPr lang="zh-CN" altLang="en-US">
                <a:latin typeface="Times New Roman" panose="02020603050405020304" pitchFamily="18" charset="0"/>
              </a:rPr>
              <a:t>硬件支持</a:t>
            </a:r>
          </a:p>
          <a:p>
            <a:pPr>
              <a:lnSpc>
                <a:spcPct val="12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、段表机制</a:t>
            </a:r>
          </a:p>
          <a:p>
            <a:pPr>
              <a:lnSpc>
                <a:spcPct val="120000"/>
              </a:lnSpc>
              <a:buFont typeface="Wingdings" panose="05000000000000000000" pitchFamily="2" charset="2"/>
              <a:buNone/>
            </a:pPr>
            <a:endParaRPr lang="zh-CN" altLang="en-US" sz="2800">
              <a:latin typeface="Times New Roman" panose="02020603050405020304" pitchFamily="18" charset="0"/>
            </a:endParaRPr>
          </a:p>
          <a:p>
            <a:pPr>
              <a:lnSpc>
                <a:spcPct val="120000"/>
              </a:lnSpc>
              <a:buFont typeface="Wingdings" panose="05000000000000000000" pitchFamily="2" charset="2"/>
              <a:buNone/>
            </a:pPr>
            <a:endParaRPr lang="zh-CN" altLang="en-US" sz="2800">
              <a:latin typeface="Times New Roman" panose="02020603050405020304" pitchFamily="18" charset="0"/>
            </a:endParaRPr>
          </a:p>
          <a:p>
            <a:pPr>
              <a:lnSpc>
                <a:spcPct val="120000"/>
              </a:lnSpc>
            </a:pPr>
            <a:r>
              <a:rPr lang="zh-CN" altLang="en-US" sz="2800">
                <a:solidFill>
                  <a:schemeClr val="tx1"/>
                </a:solidFill>
                <a:latin typeface="Times New Roman" panose="02020603050405020304" pitchFamily="18" charset="0"/>
              </a:rPr>
              <a:t>存取方式：存取属性（执行、只读、允许读</a:t>
            </a: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写）</a:t>
            </a:r>
          </a:p>
          <a:p>
            <a:pPr>
              <a:lnSpc>
                <a:spcPct val="120000"/>
              </a:lnSpc>
            </a:pPr>
            <a:r>
              <a:rPr lang="zh-CN" altLang="en-US" sz="2800">
                <a:solidFill>
                  <a:schemeClr val="tx1"/>
                </a:solidFill>
                <a:latin typeface="Times New Roman" panose="02020603050405020304" pitchFamily="18" charset="0"/>
              </a:rPr>
              <a:t>访问字段：记录该段被访问的频繁程度</a:t>
            </a:r>
          </a:p>
          <a:p>
            <a:pPr>
              <a:lnSpc>
                <a:spcPct val="120000"/>
              </a:lnSpc>
            </a:pPr>
            <a:r>
              <a:rPr lang="zh-CN" altLang="en-US" sz="2800">
                <a:solidFill>
                  <a:schemeClr val="tx1"/>
                </a:solidFill>
                <a:latin typeface="Times New Roman" panose="02020603050405020304" pitchFamily="18" charset="0"/>
              </a:rPr>
              <a:t>修改位：该段在进入内存后，是否被修改过。</a:t>
            </a:r>
          </a:p>
          <a:p>
            <a:pPr>
              <a:lnSpc>
                <a:spcPct val="120000"/>
              </a:lnSpc>
            </a:pPr>
            <a:r>
              <a:rPr lang="zh-CN" altLang="en-US" sz="2800">
                <a:solidFill>
                  <a:schemeClr val="tx1"/>
                </a:solidFill>
                <a:latin typeface="Times New Roman" panose="02020603050405020304" pitchFamily="18" charset="0"/>
              </a:rPr>
              <a:t>存在位：该段是否在内存中。</a:t>
            </a:r>
          </a:p>
          <a:p>
            <a:pPr>
              <a:lnSpc>
                <a:spcPct val="120000"/>
              </a:lnSpc>
            </a:pPr>
            <a:r>
              <a:rPr lang="zh-CN" altLang="en-US" sz="2800">
                <a:solidFill>
                  <a:schemeClr val="tx1"/>
                </a:solidFill>
                <a:latin typeface="Times New Roman" panose="02020603050405020304" pitchFamily="18" charset="0"/>
              </a:rPr>
              <a:t>增补位：在运行过程中，该段是否做过动态增长。</a:t>
            </a:r>
          </a:p>
          <a:p>
            <a:pPr>
              <a:lnSpc>
                <a:spcPct val="120000"/>
              </a:lnSpc>
            </a:pPr>
            <a:r>
              <a:rPr lang="zh-CN" altLang="en-US" sz="2800">
                <a:solidFill>
                  <a:schemeClr val="tx1"/>
                </a:solidFill>
                <a:latin typeface="Times New Roman" panose="02020603050405020304" pitchFamily="18" charset="0"/>
              </a:rPr>
              <a:t>外存地址：该段在外存中的起始地址。</a:t>
            </a:r>
          </a:p>
        </p:txBody>
      </p:sp>
      <p:graphicFrame>
        <p:nvGraphicFramePr>
          <p:cNvPr id="109572" name="Group 4"/>
          <p:cNvGraphicFramePr>
            <a:graphicFrameLocks noGrp="1"/>
          </p:cNvGraphicFramePr>
          <p:nvPr/>
        </p:nvGraphicFramePr>
        <p:xfrm>
          <a:off x="196850" y="2079625"/>
          <a:ext cx="8740775" cy="1072896"/>
        </p:xfrm>
        <a:graphic>
          <a:graphicData uri="http://schemas.openxmlformats.org/drawingml/2006/table">
            <a:tbl>
              <a:tblPr/>
              <a:tblGrid>
                <a:gridCol w="687388"/>
                <a:gridCol w="1200150"/>
                <a:gridCol w="1198562"/>
                <a:gridCol w="1285875"/>
                <a:gridCol w="1112838"/>
                <a:gridCol w="1131887"/>
                <a:gridCol w="935038"/>
                <a:gridCol w="1189037"/>
              </a:tblGrid>
              <a:tr h="371475">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段长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段的</a:t>
                      </a:r>
                    </a:p>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基址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存取</a:t>
                      </a:r>
                    </a:p>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访问</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字段</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修改位</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存在位</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增补位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外存</a:t>
                      </a:r>
                    </a:p>
                    <a:p>
                      <a:pPr marL="0" marR="0" lvl="0" indent="0" algn="ctr"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fade">
                                      <p:cBhvr>
                                        <p:cTn id="7" dur="500">
                                          <p:stCondLst>
                                            <p:cond delay="0"/>
                                          </p:stCondLst>
                                        </p:cTn>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fade">
                                      <p:cBhvr>
                                        <p:cTn id="12" dur="500">
                                          <p:stCondLst>
                                            <p:cond delay="0"/>
                                          </p:stCondLst>
                                        </p:cTn>
                                        <p:tgtEl>
                                          <p:spTgt spid="109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9572"/>
                                        </p:tgtEl>
                                        <p:attrNameLst>
                                          <p:attrName>style.visibility</p:attrName>
                                        </p:attrNameLst>
                                      </p:cBhvr>
                                      <p:to>
                                        <p:strVal val="visible"/>
                                      </p:to>
                                    </p:set>
                                    <p:animEffect transition="in" filter="dissolve">
                                      <p:cBhvr>
                                        <p:cTn id="17" dur="500"/>
                                        <p:tgtEl>
                                          <p:spTgt spid="1095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9571">
                                            <p:txEl>
                                              <p:pRg st="4" end="4"/>
                                            </p:txEl>
                                          </p:spTgt>
                                        </p:tgtEl>
                                        <p:attrNameLst>
                                          <p:attrName>style.visibility</p:attrName>
                                        </p:attrNameLst>
                                      </p:cBhvr>
                                      <p:to>
                                        <p:strVal val="visible"/>
                                      </p:to>
                                    </p:set>
                                    <p:animEffect transition="in" filter="fade">
                                      <p:cBhvr>
                                        <p:cTn id="22" dur="500">
                                          <p:stCondLst>
                                            <p:cond delay="0"/>
                                          </p:stCondLst>
                                        </p:cTn>
                                        <p:tgtEl>
                                          <p:spTgt spid="1095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9571">
                                            <p:txEl>
                                              <p:pRg st="5" end="5"/>
                                            </p:txEl>
                                          </p:spTgt>
                                        </p:tgtEl>
                                        <p:attrNameLst>
                                          <p:attrName>style.visibility</p:attrName>
                                        </p:attrNameLst>
                                      </p:cBhvr>
                                      <p:to>
                                        <p:strVal val="visible"/>
                                      </p:to>
                                    </p:set>
                                    <p:animEffect transition="in" filter="fade">
                                      <p:cBhvr>
                                        <p:cTn id="27" dur="500">
                                          <p:stCondLst>
                                            <p:cond delay="0"/>
                                          </p:stCondLst>
                                        </p:cTn>
                                        <p:tgtEl>
                                          <p:spTgt spid="1095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09571">
                                            <p:txEl>
                                              <p:pRg st="6" end="6"/>
                                            </p:txEl>
                                          </p:spTgt>
                                        </p:tgtEl>
                                        <p:attrNameLst>
                                          <p:attrName>style.visibility</p:attrName>
                                        </p:attrNameLst>
                                      </p:cBhvr>
                                      <p:to>
                                        <p:strVal val="visible"/>
                                      </p:to>
                                    </p:set>
                                    <p:animEffect transition="in" filter="fade">
                                      <p:cBhvr>
                                        <p:cTn id="32" dur="500">
                                          <p:stCondLst>
                                            <p:cond delay="0"/>
                                          </p:stCondLst>
                                        </p:cTn>
                                        <p:tgtEl>
                                          <p:spTgt spid="1095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109571">
                                            <p:txEl>
                                              <p:pRg st="7" end="7"/>
                                            </p:txEl>
                                          </p:spTgt>
                                        </p:tgtEl>
                                        <p:attrNameLst>
                                          <p:attrName>style.visibility</p:attrName>
                                        </p:attrNameLst>
                                      </p:cBhvr>
                                      <p:to>
                                        <p:strVal val="visible"/>
                                      </p:to>
                                    </p:set>
                                    <p:animEffect transition="in" filter="fade">
                                      <p:cBhvr>
                                        <p:cTn id="37" dur="500">
                                          <p:stCondLst>
                                            <p:cond delay="0"/>
                                          </p:stCondLst>
                                        </p:cTn>
                                        <p:tgtEl>
                                          <p:spTgt spid="10957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109571">
                                            <p:txEl>
                                              <p:pRg st="8" end="8"/>
                                            </p:txEl>
                                          </p:spTgt>
                                        </p:tgtEl>
                                        <p:attrNameLst>
                                          <p:attrName>style.visibility</p:attrName>
                                        </p:attrNameLst>
                                      </p:cBhvr>
                                      <p:to>
                                        <p:strVal val="visible"/>
                                      </p:to>
                                    </p:set>
                                    <p:animEffect transition="in" filter="fade">
                                      <p:cBhvr>
                                        <p:cTn id="42" dur="500">
                                          <p:stCondLst>
                                            <p:cond delay="0"/>
                                          </p:stCondLst>
                                        </p:cTn>
                                        <p:tgtEl>
                                          <p:spTgt spid="10957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109571">
                                            <p:txEl>
                                              <p:pRg st="9" end="9"/>
                                            </p:txEl>
                                          </p:spTgt>
                                        </p:tgtEl>
                                        <p:attrNameLst>
                                          <p:attrName>style.visibility</p:attrName>
                                        </p:attrNameLst>
                                      </p:cBhvr>
                                      <p:to>
                                        <p:strVal val="visible"/>
                                      </p:to>
                                    </p:set>
                                    <p:animEffect transition="in" filter="fade">
                                      <p:cBhvr>
                                        <p:cTn id="47" dur="500">
                                          <p:stCondLst>
                                            <p:cond delay="0"/>
                                          </p:stCondLst>
                                        </p:cTn>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latin typeface="楷体_GB2312" pitchFamily="49" charset="-122"/>
              </a:rPr>
              <a:t>4.8 </a:t>
            </a:r>
            <a:r>
              <a:rPr lang="zh-CN" altLang="en-US">
                <a:latin typeface="楷体_GB2312" pitchFamily="49" charset="-122"/>
              </a:rPr>
              <a:t>请求分段式存储管理方式</a:t>
            </a:r>
            <a:endParaRPr lang="zh-CN" altLang="en-US" b="0">
              <a:latin typeface="幼圆" panose="02010509060101010101" pitchFamily="49" charset="-122"/>
              <a:ea typeface="幼圆" panose="02010509060101010101" pitchFamily="49" charset="-122"/>
            </a:endParaRPr>
          </a:p>
        </p:txBody>
      </p:sp>
      <p:sp>
        <p:nvSpPr>
          <p:cNvPr id="111619" name="Rectangle 3"/>
          <p:cNvSpPr>
            <a:spLocks noGrp="1" noChangeArrowheads="1"/>
          </p:cNvSpPr>
          <p:nvPr>
            <p:ph type="body" idx="1"/>
          </p:nvPr>
        </p:nvSpPr>
        <p:spPr/>
        <p:txBody>
          <a:bodyPr/>
          <a:lstStyle/>
          <a:p>
            <a:pPr>
              <a:lnSpc>
                <a:spcPct val="120000"/>
              </a:lnSpc>
              <a:buFont typeface="Wingdings" panose="05000000000000000000" pitchFamily="2" charset="2"/>
              <a:buNone/>
            </a:pPr>
            <a:r>
              <a:rPr lang="zh-CN" altLang="en-US">
                <a:latin typeface="Times New Roman" panose="02020603050405020304" pitchFamily="18" charset="0"/>
              </a:rPr>
              <a:t>硬件支持</a:t>
            </a:r>
            <a:endParaRPr lang="en-US" altLang="zh-CN">
              <a:solidFill>
                <a:schemeClr val="tx1"/>
              </a:solidFill>
              <a:latin typeface="Times New Roman" panose="02020603050405020304" pitchFamily="18" charset="0"/>
            </a:endParaRPr>
          </a:p>
          <a:p>
            <a:pPr>
              <a:lnSpc>
                <a:spcPct val="12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、缺段中断机构</a:t>
            </a:r>
          </a:p>
          <a:p>
            <a:pPr>
              <a:lnSpc>
                <a:spcPct val="120000"/>
              </a:lnSpc>
            </a:pPr>
            <a:r>
              <a:rPr lang="zh-CN" altLang="en-US">
                <a:solidFill>
                  <a:schemeClr val="tx1"/>
                </a:solidFill>
                <a:latin typeface="Times New Roman" panose="02020603050405020304" pitchFamily="18" charset="0"/>
              </a:rPr>
              <a:t>当被访问的段不在内存中（即缺段）时，将产生一缺段中断信号</a:t>
            </a:r>
            <a:r>
              <a:rPr lang="en-US" altLang="zh-CN">
                <a:solidFill>
                  <a:schemeClr val="tx1"/>
                </a:solidFill>
                <a:latin typeface="Times New Roman" panose="02020603050405020304" pitchFamily="18" charset="0"/>
                <a:sym typeface="Symbol" panose="05050102010706020507" pitchFamily="18" charset="2"/>
              </a:rPr>
              <a:t>，请求OS</a:t>
            </a:r>
            <a:r>
              <a:rPr lang="zh-CN" altLang="en-US">
                <a:solidFill>
                  <a:schemeClr val="tx1"/>
                </a:solidFill>
                <a:latin typeface="Times New Roman" panose="02020603050405020304" pitchFamily="18" charset="0"/>
                <a:sym typeface="Symbol" panose="05050102010706020507" pitchFamily="18" charset="2"/>
              </a:rPr>
              <a:t>将所缺段调入内存空闲块，若无空闲块，则需置换某一段，同时修改相应段表表目。</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5"/>
          <p:cNvSpPr>
            <a:spLocks noGrp="1" noChangeArrowheads="1"/>
          </p:cNvSpPr>
          <p:nvPr>
            <p:ph type="title"/>
          </p:nvPr>
        </p:nvSpPr>
        <p:spPr/>
        <p:txBody>
          <a:bodyPr/>
          <a:lstStyle/>
          <a:p>
            <a:r>
              <a:rPr lang="zh-CN" altLang="en-US"/>
              <a:t>中断处理过程</a:t>
            </a:r>
          </a:p>
        </p:txBody>
      </p:sp>
      <p:grpSp>
        <p:nvGrpSpPr>
          <p:cNvPr id="115779" name="Group 67"/>
          <p:cNvGrpSpPr>
            <a:grpSpLocks/>
          </p:cNvGrpSpPr>
          <p:nvPr/>
        </p:nvGrpSpPr>
        <p:grpSpPr bwMode="auto">
          <a:xfrm>
            <a:off x="1062038" y="819150"/>
            <a:ext cx="7739062" cy="5884863"/>
            <a:chOff x="669" y="516"/>
            <a:chExt cx="4875" cy="3707"/>
          </a:xfrm>
        </p:grpSpPr>
        <p:sp>
          <p:nvSpPr>
            <p:cNvPr id="115719" name="AutoShape 7"/>
            <p:cNvSpPr>
              <a:spLocks noChangeAspect="1" noChangeArrowheads="1" noTextEdit="1"/>
            </p:cNvSpPr>
            <p:nvPr/>
          </p:nvSpPr>
          <p:spPr bwMode="auto">
            <a:xfrm>
              <a:off x="669" y="516"/>
              <a:ext cx="4875" cy="37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115721" name="Freeform 9"/>
            <p:cNvSpPr>
              <a:spLocks/>
            </p:cNvSpPr>
            <p:nvPr/>
          </p:nvSpPr>
          <p:spPr bwMode="auto">
            <a:xfrm>
              <a:off x="1009" y="556"/>
              <a:ext cx="1057" cy="220"/>
            </a:xfrm>
            <a:custGeom>
              <a:avLst/>
              <a:gdLst>
                <a:gd name="T0" fmla="*/ 331 w 3173"/>
                <a:gd name="T1" fmla="*/ 661 h 661"/>
                <a:gd name="T2" fmla="*/ 2842 w 3173"/>
                <a:gd name="T3" fmla="*/ 661 h 661"/>
                <a:gd name="T4" fmla="*/ 2882 w 3173"/>
                <a:gd name="T5" fmla="*/ 658 h 661"/>
                <a:gd name="T6" fmla="*/ 2922 w 3173"/>
                <a:gd name="T7" fmla="*/ 651 h 661"/>
                <a:gd name="T8" fmla="*/ 2959 w 3173"/>
                <a:gd name="T9" fmla="*/ 639 h 661"/>
                <a:gd name="T10" fmla="*/ 2996 w 3173"/>
                <a:gd name="T11" fmla="*/ 623 h 661"/>
                <a:gd name="T12" fmla="*/ 3031 w 3173"/>
                <a:gd name="T13" fmla="*/ 602 h 661"/>
                <a:gd name="T14" fmla="*/ 3061 w 3173"/>
                <a:gd name="T15" fmla="*/ 577 h 661"/>
                <a:gd name="T16" fmla="*/ 3090 w 3173"/>
                <a:gd name="T17" fmla="*/ 549 h 661"/>
                <a:gd name="T18" fmla="*/ 3115 w 3173"/>
                <a:gd name="T19" fmla="*/ 518 h 661"/>
                <a:gd name="T20" fmla="*/ 3136 w 3173"/>
                <a:gd name="T21" fmla="*/ 483 h 661"/>
                <a:gd name="T22" fmla="*/ 3152 w 3173"/>
                <a:gd name="T23" fmla="*/ 448 h 661"/>
                <a:gd name="T24" fmla="*/ 3163 w 3173"/>
                <a:gd name="T25" fmla="*/ 409 h 661"/>
                <a:gd name="T26" fmla="*/ 3170 w 3173"/>
                <a:gd name="T27" fmla="*/ 370 h 661"/>
                <a:gd name="T28" fmla="*/ 3173 w 3173"/>
                <a:gd name="T29" fmla="*/ 330 h 661"/>
                <a:gd name="T30" fmla="*/ 3170 w 3173"/>
                <a:gd name="T31" fmla="*/ 291 h 661"/>
                <a:gd name="T32" fmla="*/ 3163 w 3173"/>
                <a:gd name="T33" fmla="*/ 251 h 661"/>
                <a:gd name="T34" fmla="*/ 3152 w 3173"/>
                <a:gd name="T35" fmla="*/ 213 h 661"/>
                <a:gd name="T36" fmla="*/ 3136 w 3173"/>
                <a:gd name="T37" fmla="*/ 176 h 661"/>
                <a:gd name="T38" fmla="*/ 3115 w 3173"/>
                <a:gd name="T39" fmla="*/ 143 h 661"/>
                <a:gd name="T40" fmla="*/ 3090 w 3173"/>
                <a:gd name="T41" fmla="*/ 111 h 661"/>
                <a:gd name="T42" fmla="*/ 3061 w 3173"/>
                <a:gd name="T43" fmla="*/ 83 h 661"/>
                <a:gd name="T44" fmla="*/ 3031 w 3173"/>
                <a:gd name="T45" fmla="*/ 58 h 661"/>
                <a:gd name="T46" fmla="*/ 2996 w 3173"/>
                <a:gd name="T47" fmla="*/ 37 h 661"/>
                <a:gd name="T48" fmla="*/ 2959 w 3173"/>
                <a:gd name="T49" fmla="*/ 21 h 661"/>
                <a:gd name="T50" fmla="*/ 2922 w 3173"/>
                <a:gd name="T51" fmla="*/ 9 h 661"/>
                <a:gd name="T52" fmla="*/ 2882 w 3173"/>
                <a:gd name="T53" fmla="*/ 3 h 661"/>
                <a:gd name="T54" fmla="*/ 2842 w 3173"/>
                <a:gd name="T55" fmla="*/ 0 h 661"/>
                <a:gd name="T56" fmla="*/ 331 w 3173"/>
                <a:gd name="T57" fmla="*/ 0 h 661"/>
                <a:gd name="T58" fmla="*/ 291 w 3173"/>
                <a:gd name="T59" fmla="*/ 3 h 661"/>
                <a:gd name="T60" fmla="*/ 251 w 3173"/>
                <a:gd name="T61" fmla="*/ 9 h 661"/>
                <a:gd name="T62" fmla="*/ 212 w 3173"/>
                <a:gd name="T63" fmla="*/ 21 h 661"/>
                <a:gd name="T64" fmla="*/ 177 w 3173"/>
                <a:gd name="T65" fmla="*/ 37 h 661"/>
                <a:gd name="T66" fmla="*/ 142 w 3173"/>
                <a:gd name="T67" fmla="*/ 58 h 661"/>
                <a:gd name="T68" fmla="*/ 111 w 3173"/>
                <a:gd name="T69" fmla="*/ 83 h 661"/>
                <a:gd name="T70" fmla="*/ 83 w 3173"/>
                <a:gd name="T71" fmla="*/ 111 h 661"/>
                <a:gd name="T72" fmla="*/ 58 w 3173"/>
                <a:gd name="T73" fmla="*/ 143 h 661"/>
                <a:gd name="T74" fmla="*/ 38 w 3173"/>
                <a:gd name="T75" fmla="*/ 176 h 661"/>
                <a:gd name="T76" fmla="*/ 21 w 3173"/>
                <a:gd name="T77" fmla="*/ 213 h 661"/>
                <a:gd name="T78" fmla="*/ 10 w 3173"/>
                <a:gd name="T79" fmla="*/ 251 h 661"/>
                <a:gd name="T80" fmla="*/ 2 w 3173"/>
                <a:gd name="T81" fmla="*/ 291 h 661"/>
                <a:gd name="T82" fmla="*/ 0 w 3173"/>
                <a:gd name="T83" fmla="*/ 330 h 661"/>
                <a:gd name="T84" fmla="*/ 0 w 3173"/>
                <a:gd name="T85" fmla="*/ 330 h 661"/>
                <a:gd name="T86" fmla="*/ 2 w 3173"/>
                <a:gd name="T87" fmla="*/ 370 h 661"/>
                <a:gd name="T88" fmla="*/ 10 w 3173"/>
                <a:gd name="T89" fmla="*/ 409 h 661"/>
                <a:gd name="T90" fmla="*/ 21 w 3173"/>
                <a:gd name="T91" fmla="*/ 448 h 661"/>
                <a:gd name="T92" fmla="*/ 38 w 3173"/>
                <a:gd name="T93" fmla="*/ 483 h 661"/>
                <a:gd name="T94" fmla="*/ 58 w 3173"/>
                <a:gd name="T95" fmla="*/ 518 h 661"/>
                <a:gd name="T96" fmla="*/ 83 w 3173"/>
                <a:gd name="T97" fmla="*/ 549 h 661"/>
                <a:gd name="T98" fmla="*/ 111 w 3173"/>
                <a:gd name="T99" fmla="*/ 577 h 661"/>
                <a:gd name="T100" fmla="*/ 142 w 3173"/>
                <a:gd name="T101" fmla="*/ 602 h 661"/>
                <a:gd name="T102" fmla="*/ 177 w 3173"/>
                <a:gd name="T103" fmla="*/ 623 h 661"/>
                <a:gd name="T104" fmla="*/ 212 w 3173"/>
                <a:gd name="T105" fmla="*/ 639 h 661"/>
                <a:gd name="T106" fmla="*/ 251 w 3173"/>
                <a:gd name="T107" fmla="*/ 651 h 661"/>
                <a:gd name="T108" fmla="*/ 291 w 3173"/>
                <a:gd name="T109" fmla="*/ 658 h 661"/>
                <a:gd name="T110" fmla="*/ 331 w 3173"/>
                <a:gd name="T11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73" h="661">
                  <a:moveTo>
                    <a:pt x="331" y="661"/>
                  </a:moveTo>
                  <a:lnTo>
                    <a:pt x="2842" y="661"/>
                  </a:lnTo>
                  <a:lnTo>
                    <a:pt x="2882" y="658"/>
                  </a:lnTo>
                  <a:lnTo>
                    <a:pt x="2922" y="651"/>
                  </a:lnTo>
                  <a:lnTo>
                    <a:pt x="2959" y="639"/>
                  </a:lnTo>
                  <a:lnTo>
                    <a:pt x="2996" y="623"/>
                  </a:lnTo>
                  <a:lnTo>
                    <a:pt x="3031" y="602"/>
                  </a:lnTo>
                  <a:lnTo>
                    <a:pt x="3061" y="577"/>
                  </a:lnTo>
                  <a:lnTo>
                    <a:pt x="3090" y="549"/>
                  </a:lnTo>
                  <a:lnTo>
                    <a:pt x="3115" y="518"/>
                  </a:lnTo>
                  <a:lnTo>
                    <a:pt x="3136" y="483"/>
                  </a:lnTo>
                  <a:lnTo>
                    <a:pt x="3152" y="448"/>
                  </a:lnTo>
                  <a:lnTo>
                    <a:pt x="3163" y="409"/>
                  </a:lnTo>
                  <a:lnTo>
                    <a:pt x="3170" y="370"/>
                  </a:lnTo>
                  <a:lnTo>
                    <a:pt x="3173" y="330"/>
                  </a:lnTo>
                  <a:lnTo>
                    <a:pt x="3170" y="291"/>
                  </a:lnTo>
                  <a:lnTo>
                    <a:pt x="3163" y="251"/>
                  </a:lnTo>
                  <a:lnTo>
                    <a:pt x="3152" y="213"/>
                  </a:lnTo>
                  <a:lnTo>
                    <a:pt x="3136" y="176"/>
                  </a:lnTo>
                  <a:lnTo>
                    <a:pt x="3115" y="143"/>
                  </a:lnTo>
                  <a:lnTo>
                    <a:pt x="3090" y="111"/>
                  </a:lnTo>
                  <a:lnTo>
                    <a:pt x="3061" y="83"/>
                  </a:lnTo>
                  <a:lnTo>
                    <a:pt x="3031" y="58"/>
                  </a:lnTo>
                  <a:lnTo>
                    <a:pt x="2996" y="37"/>
                  </a:lnTo>
                  <a:lnTo>
                    <a:pt x="2959" y="21"/>
                  </a:lnTo>
                  <a:lnTo>
                    <a:pt x="2922" y="9"/>
                  </a:lnTo>
                  <a:lnTo>
                    <a:pt x="2882" y="3"/>
                  </a:lnTo>
                  <a:lnTo>
                    <a:pt x="2842" y="0"/>
                  </a:lnTo>
                  <a:lnTo>
                    <a:pt x="331" y="0"/>
                  </a:lnTo>
                  <a:lnTo>
                    <a:pt x="291" y="3"/>
                  </a:lnTo>
                  <a:lnTo>
                    <a:pt x="251" y="9"/>
                  </a:lnTo>
                  <a:lnTo>
                    <a:pt x="212" y="21"/>
                  </a:lnTo>
                  <a:lnTo>
                    <a:pt x="177" y="37"/>
                  </a:lnTo>
                  <a:lnTo>
                    <a:pt x="142" y="58"/>
                  </a:lnTo>
                  <a:lnTo>
                    <a:pt x="111" y="83"/>
                  </a:lnTo>
                  <a:lnTo>
                    <a:pt x="83" y="111"/>
                  </a:lnTo>
                  <a:lnTo>
                    <a:pt x="58" y="143"/>
                  </a:lnTo>
                  <a:lnTo>
                    <a:pt x="38" y="176"/>
                  </a:lnTo>
                  <a:lnTo>
                    <a:pt x="21" y="213"/>
                  </a:lnTo>
                  <a:lnTo>
                    <a:pt x="10" y="251"/>
                  </a:lnTo>
                  <a:lnTo>
                    <a:pt x="2" y="291"/>
                  </a:lnTo>
                  <a:lnTo>
                    <a:pt x="0" y="330"/>
                  </a:lnTo>
                  <a:lnTo>
                    <a:pt x="0" y="330"/>
                  </a:lnTo>
                  <a:lnTo>
                    <a:pt x="2" y="370"/>
                  </a:lnTo>
                  <a:lnTo>
                    <a:pt x="10" y="409"/>
                  </a:lnTo>
                  <a:lnTo>
                    <a:pt x="21" y="448"/>
                  </a:lnTo>
                  <a:lnTo>
                    <a:pt x="38" y="483"/>
                  </a:lnTo>
                  <a:lnTo>
                    <a:pt x="58" y="518"/>
                  </a:lnTo>
                  <a:lnTo>
                    <a:pt x="83" y="549"/>
                  </a:lnTo>
                  <a:lnTo>
                    <a:pt x="111" y="577"/>
                  </a:lnTo>
                  <a:lnTo>
                    <a:pt x="142" y="602"/>
                  </a:lnTo>
                  <a:lnTo>
                    <a:pt x="177" y="623"/>
                  </a:lnTo>
                  <a:lnTo>
                    <a:pt x="212" y="639"/>
                  </a:lnTo>
                  <a:lnTo>
                    <a:pt x="251" y="651"/>
                  </a:lnTo>
                  <a:lnTo>
                    <a:pt x="291" y="658"/>
                  </a:lnTo>
                  <a:lnTo>
                    <a:pt x="331" y="66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115722" name="Rectangle 10"/>
            <p:cNvSpPr>
              <a:spLocks noChangeArrowheads="1"/>
            </p:cNvSpPr>
            <p:nvPr/>
          </p:nvSpPr>
          <p:spPr bwMode="auto">
            <a:xfrm>
              <a:off x="1157" y="596"/>
              <a:ext cx="25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虚段</a:t>
              </a:r>
              <a:endParaRPr lang="zh-CN" altLang="en-US"/>
            </a:p>
          </p:txBody>
        </p:sp>
        <p:sp>
          <p:nvSpPr>
            <p:cNvPr id="115723" name="Rectangle 11"/>
            <p:cNvSpPr>
              <a:spLocks noChangeArrowheads="1"/>
            </p:cNvSpPr>
            <p:nvPr/>
          </p:nvSpPr>
          <p:spPr bwMode="auto">
            <a:xfrm>
              <a:off x="1418" y="592"/>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panose="02020603050405020304" pitchFamily="18" charset="0"/>
                </a:rPr>
                <a:t>S</a:t>
              </a:r>
              <a:endParaRPr lang="en-US" altLang="zh-CN"/>
            </a:p>
          </p:txBody>
        </p:sp>
        <p:sp>
          <p:nvSpPr>
            <p:cNvPr id="115724" name="Rectangle 12"/>
            <p:cNvSpPr>
              <a:spLocks noChangeArrowheads="1"/>
            </p:cNvSpPr>
            <p:nvPr/>
          </p:nvSpPr>
          <p:spPr bwMode="auto">
            <a:xfrm>
              <a:off x="1471" y="596"/>
              <a:ext cx="51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不在内存</a:t>
              </a:r>
              <a:endParaRPr lang="zh-CN" altLang="en-US"/>
            </a:p>
          </p:txBody>
        </p:sp>
        <p:sp>
          <p:nvSpPr>
            <p:cNvPr id="115725" name="Rectangle 13"/>
            <p:cNvSpPr>
              <a:spLocks noChangeArrowheads="1"/>
            </p:cNvSpPr>
            <p:nvPr/>
          </p:nvSpPr>
          <p:spPr bwMode="auto">
            <a:xfrm>
              <a:off x="832" y="993"/>
              <a:ext cx="1411" cy="22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26" name="Rectangle 14"/>
            <p:cNvSpPr>
              <a:spLocks noChangeArrowheads="1"/>
            </p:cNvSpPr>
            <p:nvPr/>
          </p:nvSpPr>
          <p:spPr bwMode="auto">
            <a:xfrm>
              <a:off x="1183" y="1033"/>
              <a:ext cx="77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阻塞请求进程</a:t>
              </a:r>
              <a:endParaRPr lang="zh-CN" altLang="en-US"/>
            </a:p>
          </p:txBody>
        </p:sp>
        <p:sp>
          <p:nvSpPr>
            <p:cNvPr id="115727" name="Freeform 15"/>
            <p:cNvSpPr>
              <a:spLocks/>
            </p:cNvSpPr>
            <p:nvPr/>
          </p:nvSpPr>
          <p:spPr bwMode="auto">
            <a:xfrm>
              <a:off x="709" y="1430"/>
              <a:ext cx="1661" cy="617"/>
            </a:xfrm>
            <a:custGeom>
              <a:avLst/>
              <a:gdLst>
                <a:gd name="T0" fmla="*/ 0 w 4984"/>
                <a:gd name="T1" fmla="*/ 924 h 1850"/>
                <a:gd name="T2" fmla="*/ 2492 w 4984"/>
                <a:gd name="T3" fmla="*/ 0 h 1850"/>
                <a:gd name="T4" fmla="*/ 4984 w 4984"/>
                <a:gd name="T5" fmla="*/ 924 h 1850"/>
                <a:gd name="T6" fmla="*/ 2492 w 4984"/>
                <a:gd name="T7" fmla="*/ 1850 h 1850"/>
                <a:gd name="T8" fmla="*/ 0 w 4984"/>
                <a:gd name="T9" fmla="*/ 924 h 1850"/>
              </a:gdLst>
              <a:ahLst/>
              <a:cxnLst>
                <a:cxn ang="0">
                  <a:pos x="T0" y="T1"/>
                </a:cxn>
                <a:cxn ang="0">
                  <a:pos x="T2" y="T3"/>
                </a:cxn>
                <a:cxn ang="0">
                  <a:pos x="T4" y="T5"/>
                </a:cxn>
                <a:cxn ang="0">
                  <a:pos x="T6" y="T7"/>
                </a:cxn>
                <a:cxn ang="0">
                  <a:pos x="T8" y="T9"/>
                </a:cxn>
              </a:cxnLst>
              <a:rect l="0" t="0" r="r" b="b"/>
              <a:pathLst>
                <a:path w="4984" h="1850">
                  <a:moveTo>
                    <a:pt x="0" y="924"/>
                  </a:moveTo>
                  <a:lnTo>
                    <a:pt x="2492" y="0"/>
                  </a:lnTo>
                  <a:lnTo>
                    <a:pt x="4984" y="924"/>
                  </a:lnTo>
                  <a:lnTo>
                    <a:pt x="2492" y="1850"/>
                  </a:lnTo>
                  <a:lnTo>
                    <a:pt x="0" y="924"/>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115728" name="Rectangle 16"/>
            <p:cNvSpPr>
              <a:spLocks noChangeArrowheads="1"/>
            </p:cNvSpPr>
            <p:nvPr/>
          </p:nvSpPr>
          <p:spPr bwMode="auto">
            <a:xfrm>
              <a:off x="1121" y="1594"/>
              <a:ext cx="90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内存中有合适的</a:t>
              </a:r>
              <a:endParaRPr lang="zh-CN" altLang="en-US"/>
            </a:p>
          </p:txBody>
        </p:sp>
        <p:sp>
          <p:nvSpPr>
            <p:cNvPr id="115729" name="Rectangle 17"/>
            <p:cNvSpPr>
              <a:spLocks noChangeArrowheads="1"/>
            </p:cNvSpPr>
            <p:nvPr/>
          </p:nvSpPr>
          <p:spPr bwMode="auto">
            <a:xfrm>
              <a:off x="1250" y="1743"/>
              <a:ext cx="6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空闲区吗？</a:t>
              </a:r>
              <a:endParaRPr lang="zh-CN" altLang="en-US"/>
            </a:p>
          </p:txBody>
        </p:sp>
        <p:sp>
          <p:nvSpPr>
            <p:cNvPr id="115730" name="Rectangle 18"/>
            <p:cNvSpPr>
              <a:spLocks noChangeArrowheads="1"/>
            </p:cNvSpPr>
            <p:nvPr/>
          </p:nvSpPr>
          <p:spPr bwMode="auto">
            <a:xfrm>
              <a:off x="832" y="2400"/>
              <a:ext cx="1411" cy="22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31" name="Rectangle 19"/>
            <p:cNvSpPr>
              <a:spLocks noChangeArrowheads="1"/>
            </p:cNvSpPr>
            <p:nvPr/>
          </p:nvSpPr>
          <p:spPr bwMode="auto">
            <a:xfrm>
              <a:off x="1149" y="2441"/>
              <a:ext cx="77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从外存读入段</a:t>
              </a:r>
              <a:endParaRPr lang="zh-CN" altLang="en-US"/>
            </a:p>
          </p:txBody>
        </p:sp>
        <p:sp>
          <p:nvSpPr>
            <p:cNvPr id="115732" name="Rectangle 20"/>
            <p:cNvSpPr>
              <a:spLocks noChangeArrowheads="1"/>
            </p:cNvSpPr>
            <p:nvPr/>
          </p:nvSpPr>
          <p:spPr bwMode="auto">
            <a:xfrm>
              <a:off x="1916" y="2437"/>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panose="02020603050405020304" pitchFamily="18" charset="0"/>
                </a:rPr>
                <a:t>S</a:t>
              </a:r>
              <a:endParaRPr lang="en-US" altLang="zh-CN"/>
            </a:p>
          </p:txBody>
        </p:sp>
        <p:sp>
          <p:nvSpPr>
            <p:cNvPr id="115733" name="Rectangle 21"/>
            <p:cNvSpPr>
              <a:spLocks noChangeArrowheads="1"/>
            </p:cNvSpPr>
            <p:nvPr/>
          </p:nvSpPr>
          <p:spPr bwMode="auto">
            <a:xfrm>
              <a:off x="832" y="2899"/>
              <a:ext cx="1411" cy="221"/>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34" name="Rectangle 22"/>
            <p:cNvSpPr>
              <a:spLocks noChangeArrowheads="1"/>
            </p:cNvSpPr>
            <p:nvPr/>
          </p:nvSpPr>
          <p:spPr bwMode="auto">
            <a:xfrm>
              <a:off x="925" y="2940"/>
              <a:ext cx="129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修改段表及内存空区链</a:t>
              </a:r>
              <a:endParaRPr lang="zh-CN" altLang="en-US"/>
            </a:p>
          </p:txBody>
        </p:sp>
        <p:sp>
          <p:nvSpPr>
            <p:cNvPr id="115735" name="Rectangle 23"/>
            <p:cNvSpPr>
              <a:spLocks noChangeArrowheads="1"/>
            </p:cNvSpPr>
            <p:nvPr/>
          </p:nvSpPr>
          <p:spPr bwMode="auto">
            <a:xfrm>
              <a:off x="832" y="3407"/>
              <a:ext cx="1411" cy="220"/>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36" name="Rectangle 24"/>
            <p:cNvSpPr>
              <a:spLocks noChangeArrowheads="1"/>
            </p:cNvSpPr>
            <p:nvPr/>
          </p:nvSpPr>
          <p:spPr bwMode="auto">
            <a:xfrm>
              <a:off x="1183" y="3447"/>
              <a:ext cx="77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唤醒请求进程</a:t>
              </a:r>
              <a:endParaRPr lang="zh-CN" altLang="en-US"/>
            </a:p>
          </p:txBody>
        </p:sp>
        <p:sp>
          <p:nvSpPr>
            <p:cNvPr id="115737" name="Freeform 25"/>
            <p:cNvSpPr>
              <a:spLocks/>
            </p:cNvSpPr>
            <p:nvPr/>
          </p:nvSpPr>
          <p:spPr bwMode="auto">
            <a:xfrm>
              <a:off x="1009" y="3963"/>
              <a:ext cx="1057" cy="220"/>
            </a:xfrm>
            <a:custGeom>
              <a:avLst/>
              <a:gdLst>
                <a:gd name="T0" fmla="*/ 331 w 3173"/>
                <a:gd name="T1" fmla="*/ 661 h 661"/>
                <a:gd name="T2" fmla="*/ 2842 w 3173"/>
                <a:gd name="T3" fmla="*/ 661 h 661"/>
                <a:gd name="T4" fmla="*/ 2882 w 3173"/>
                <a:gd name="T5" fmla="*/ 660 h 661"/>
                <a:gd name="T6" fmla="*/ 2922 w 3173"/>
                <a:gd name="T7" fmla="*/ 652 h 661"/>
                <a:gd name="T8" fmla="*/ 2959 w 3173"/>
                <a:gd name="T9" fmla="*/ 640 h 661"/>
                <a:gd name="T10" fmla="*/ 2996 w 3173"/>
                <a:gd name="T11" fmla="*/ 624 h 661"/>
                <a:gd name="T12" fmla="*/ 3031 w 3173"/>
                <a:gd name="T13" fmla="*/ 603 h 661"/>
                <a:gd name="T14" fmla="*/ 3061 w 3173"/>
                <a:gd name="T15" fmla="*/ 578 h 661"/>
                <a:gd name="T16" fmla="*/ 3090 w 3173"/>
                <a:gd name="T17" fmla="*/ 551 h 661"/>
                <a:gd name="T18" fmla="*/ 3115 w 3173"/>
                <a:gd name="T19" fmla="*/ 519 h 661"/>
                <a:gd name="T20" fmla="*/ 3136 w 3173"/>
                <a:gd name="T21" fmla="*/ 485 h 661"/>
                <a:gd name="T22" fmla="*/ 3152 w 3173"/>
                <a:gd name="T23" fmla="*/ 448 h 661"/>
                <a:gd name="T24" fmla="*/ 3163 w 3173"/>
                <a:gd name="T25" fmla="*/ 410 h 661"/>
                <a:gd name="T26" fmla="*/ 3170 w 3173"/>
                <a:gd name="T27" fmla="*/ 370 h 661"/>
                <a:gd name="T28" fmla="*/ 3173 w 3173"/>
                <a:gd name="T29" fmla="*/ 331 h 661"/>
                <a:gd name="T30" fmla="*/ 3170 w 3173"/>
                <a:gd name="T31" fmla="*/ 291 h 661"/>
                <a:gd name="T32" fmla="*/ 3163 w 3173"/>
                <a:gd name="T33" fmla="*/ 252 h 661"/>
                <a:gd name="T34" fmla="*/ 3152 w 3173"/>
                <a:gd name="T35" fmla="*/ 213 h 661"/>
                <a:gd name="T36" fmla="*/ 3136 w 3173"/>
                <a:gd name="T37" fmla="*/ 178 h 661"/>
                <a:gd name="T38" fmla="*/ 3115 w 3173"/>
                <a:gd name="T39" fmla="*/ 143 h 661"/>
                <a:gd name="T40" fmla="*/ 3090 w 3173"/>
                <a:gd name="T41" fmla="*/ 112 h 661"/>
                <a:gd name="T42" fmla="*/ 3061 w 3173"/>
                <a:gd name="T43" fmla="*/ 84 h 661"/>
                <a:gd name="T44" fmla="*/ 3031 w 3173"/>
                <a:gd name="T45" fmla="*/ 59 h 661"/>
                <a:gd name="T46" fmla="*/ 2996 w 3173"/>
                <a:gd name="T47" fmla="*/ 38 h 661"/>
                <a:gd name="T48" fmla="*/ 2959 w 3173"/>
                <a:gd name="T49" fmla="*/ 22 h 661"/>
                <a:gd name="T50" fmla="*/ 2922 w 3173"/>
                <a:gd name="T51" fmla="*/ 10 h 661"/>
                <a:gd name="T52" fmla="*/ 2882 w 3173"/>
                <a:gd name="T53" fmla="*/ 3 h 661"/>
                <a:gd name="T54" fmla="*/ 2842 w 3173"/>
                <a:gd name="T55" fmla="*/ 0 h 661"/>
                <a:gd name="T56" fmla="*/ 331 w 3173"/>
                <a:gd name="T57" fmla="*/ 0 h 661"/>
                <a:gd name="T58" fmla="*/ 291 w 3173"/>
                <a:gd name="T59" fmla="*/ 3 h 661"/>
                <a:gd name="T60" fmla="*/ 251 w 3173"/>
                <a:gd name="T61" fmla="*/ 10 h 661"/>
                <a:gd name="T62" fmla="*/ 212 w 3173"/>
                <a:gd name="T63" fmla="*/ 22 h 661"/>
                <a:gd name="T64" fmla="*/ 177 w 3173"/>
                <a:gd name="T65" fmla="*/ 38 h 661"/>
                <a:gd name="T66" fmla="*/ 142 w 3173"/>
                <a:gd name="T67" fmla="*/ 59 h 661"/>
                <a:gd name="T68" fmla="*/ 111 w 3173"/>
                <a:gd name="T69" fmla="*/ 84 h 661"/>
                <a:gd name="T70" fmla="*/ 83 w 3173"/>
                <a:gd name="T71" fmla="*/ 112 h 661"/>
                <a:gd name="T72" fmla="*/ 58 w 3173"/>
                <a:gd name="T73" fmla="*/ 143 h 661"/>
                <a:gd name="T74" fmla="*/ 38 w 3173"/>
                <a:gd name="T75" fmla="*/ 178 h 661"/>
                <a:gd name="T76" fmla="*/ 21 w 3173"/>
                <a:gd name="T77" fmla="*/ 213 h 661"/>
                <a:gd name="T78" fmla="*/ 10 w 3173"/>
                <a:gd name="T79" fmla="*/ 252 h 661"/>
                <a:gd name="T80" fmla="*/ 2 w 3173"/>
                <a:gd name="T81" fmla="*/ 291 h 661"/>
                <a:gd name="T82" fmla="*/ 0 w 3173"/>
                <a:gd name="T83" fmla="*/ 331 h 661"/>
                <a:gd name="T84" fmla="*/ 0 w 3173"/>
                <a:gd name="T85" fmla="*/ 331 h 661"/>
                <a:gd name="T86" fmla="*/ 2 w 3173"/>
                <a:gd name="T87" fmla="*/ 370 h 661"/>
                <a:gd name="T88" fmla="*/ 10 w 3173"/>
                <a:gd name="T89" fmla="*/ 410 h 661"/>
                <a:gd name="T90" fmla="*/ 21 w 3173"/>
                <a:gd name="T91" fmla="*/ 448 h 661"/>
                <a:gd name="T92" fmla="*/ 38 w 3173"/>
                <a:gd name="T93" fmla="*/ 485 h 661"/>
                <a:gd name="T94" fmla="*/ 58 w 3173"/>
                <a:gd name="T95" fmla="*/ 519 h 661"/>
                <a:gd name="T96" fmla="*/ 83 w 3173"/>
                <a:gd name="T97" fmla="*/ 551 h 661"/>
                <a:gd name="T98" fmla="*/ 111 w 3173"/>
                <a:gd name="T99" fmla="*/ 578 h 661"/>
                <a:gd name="T100" fmla="*/ 142 w 3173"/>
                <a:gd name="T101" fmla="*/ 603 h 661"/>
                <a:gd name="T102" fmla="*/ 177 w 3173"/>
                <a:gd name="T103" fmla="*/ 624 h 661"/>
                <a:gd name="T104" fmla="*/ 212 w 3173"/>
                <a:gd name="T105" fmla="*/ 640 h 661"/>
                <a:gd name="T106" fmla="*/ 251 w 3173"/>
                <a:gd name="T107" fmla="*/ 652 h 661"/>
                <a:gd name="T108" fmla="*/ 291 w 3173"/>
                <a:gd name="T109" fmla="*/ 660 h 661"/>
                <a:gd name="T110" fmla="*/ 331 w 3173"/>
                <a:gd name="T11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73" h="661">
                  <a:moveTo>
                    <a:pt x="331" y="661"/>
                  </a:moveTo>
                  <a:lnTo>
                    <a:pt x="2842" y="661"/>
                  </a:lnTo>
                  <a:lnTo>
                    <a:pt x="2882" y="660"/>
                  </a:lnTo>
                  <a:lnTo>
                    <a:pt x="2922" y="652"/>
                  </a:lnTo>
                  <a:lnTo>
                    <a:pt x="2959" y="640"/>
                  </a:lnTo>
                  <a:lnTo>
                    <a:pt x="2996" y="624"/>
                  </a:lnTo>
                  <a:lnTo>
                    <a:pt x="3031" y="603"/>
                  </a:lnTo>
                  <a:lnTo>
                    <a:pt x="3061" y="578"/>
                  </a:lnTo>
                  <a:lnTo>
                    <a:pt x="3090" y="551"/>
                  </a:lnTo>
                  <a:lnTo>
                    <a:pt x="3115" y="519"/>
                  </a:lnTo>
                  <a:lnTo>
                    <a:pt x="3136" y="485"/>
                  </a:lnTo>
                  <a:lnTo>
                    <a:pt x="3152" y="448"/>
                  </a:lnTo>
                  <a:lnTo>
                    <a:pt x="3163" y="410"/>
                  </a:lnTo>
                  <a:lnTo>
                    <a:pt x="3170" y="370"/>
                  </a:lnTo>
                  <a:lnTo>
                    <a:pt x="3173" y="331"/>
                  </a:lnTo>
                  <a:lnTo>
                    <a:pt x="3170" y="291"/>
                  </a:lnTo>
                  <a:lnTo>
                    <a:pt x="3163" y="252"/>
                  </a:lnTo>
                  <a:lnTo>
                    <a:pt x="3152" y="213"/>
                  </a:lnTo>
                  <a:lnTo>
                    <a:pt x="3136" y="178"/>
                  </a:lnTo>
                  <a:lnTo>
                    <a:pt x="3115" y="143"/>
                  </a:lnTo>
                  <a:lnTo>
                    <a:pt x="3090" y="112"/>
                  </a:lnTo>
                  <a:lnTo>
                    <a:pt x="3061" y="84"/>
                  </a:lnTo>
                  <a:lnTo>
                    <a:pt x="3031" y="59"/>
                  </a:lnTo>
                  <a:lnTo>
                    <a:pt x="2996" y="38"/>
                  </a:lnTo>
                  <a:lnTo>
                    <a:pt x="2959" y="22"/>
                  </a:lnTo>
                  <a:lnTo>
                    <a:pt x="2922" y="10"/>
                  </a:lnTo>
                  <a:lnTo>
                    <a:pt x="2882" y="3"/>
                  </a:lnTo>
                  <a:lnTo>
                    <a:pt x="2842" y="0"/>
                  </a:lnTo>
                  <a:lnTo>
                    <a:pt x="331" y="0"/>
                  </a:lnTo>
                  <a:lnTo>
                    <a:pt x="291" y="3"/>
                  </a:lnTo>
                  <a:lnTo>
                    <a:pt x="251" y="10"/>
                  </a:lnTo>
                  <a:lnTo>
                    <a:pt x="212" y="22"/>
                  </a:lnTo>
                  <a:lnTo>
                    <a:pt x="177" y="38"/>
                  </a:lnTo>
                  <a:lnTo>
                    <a:pt x="142" y="59"/>
                  </a:lnTo>
                  <a:lnTo>
                    <a:pt x="111" y="84"/>
                  </a:lnTo>
                  <a:lnTo>
                    <a:pt x="83" y="112"/>
                  </a:lnTo>
                  <a:lnTo>
                    <a:pt x="58" y="143"/>
                  </a:lnTo>
                  <a:lnTo>
                    <a:pt x="38" y="178"/>
                  </a:lnTo>
                  <a:lnTo>
                    <a:pt x="21" y="213"/>
                  </a:lnTo>
                  <a:lnTo>
                    <a:pt x="10" y="252"/>
                  </a:lnTo>
                  <a:lnTo>
                    <a:pt x="2" y="291"/>
                  </a:lnTo>
                  <a:lnTo>
                    <a:pt x="0" y="331"/>
                  </a:lnTo>
                  <a:lnTo>
                    <a:pt x="0" y="331"/>
                  </a:lnTo>
                  <a:lnTo>
                    <a:pt x="2" y="370"/>
                  </a:lnTo>
                  <a:lnTo>
                    <a:pt x="10" y="410"/>
                  </a:lnTo>
                  <a:lnTo>
                    <a:pt x="21" y="448"/>
                  </a:lnTo>
                  <a:lnTo>
                    <a:pt x="38" y="485"/>
                  </a:lnTo>
                  <a:lnTo>
                    <a:pt x="58" y="519"/>
                  </a:lnTo>
                  <a:lnTo>
                    <a:pt x="83" y="551"/>
                  </a:lnTo>
                  <a:lnTo>
                    <a:pt x="111" y="578"/>
                  </a:lnTo>
                  <a:lnTo>
                    <a:pt x="142" y="603"/>
                  </a:lnTo>
                  <a:lnTo>
                    <a:pt x="177" y="624"/>
                  </a:lnTo>
                  <a:lnTo>
                    <a:pt x="212" y="640"/>
                  </a:lnTo>
                  <a:lnTo>
                    <a:pt x="251" y="652"/>
                  </a:lnTo>
                  <a:lnTo>
                    <a:pt x="291" y="660"/>
                  </a:lnTo>
                  <a:lnTo>
                    <a:pt x="331" y="661"/>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115738" name="Rectangle 26"/>
            <p:cNvSpPr>
              <a:spLocks noChangeArrowheads="1"/>
            </p:cNvSpPr>
            <p:nvPr/>
          </p:nvSpPr>
          <p:spPr bwMode="auto">
            <a:xfrm>
              <a:off x="1440" y="4003"/>
              <a:ext cx="25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返回</a:t>
              </a:r>
              <a:endParaRPr lang="zh-CN" altLang="en-US"/>
            </a:p>
          </p:txBody>
        </p:sp>
        <p:sp>
          <p:nvSpPr>
            <p:cNvPr id="115739" name="Line 27"/>
            <p:cNvSpPr>
              <a:spLocks noChangeShapeType="1"/>
            </p:cNvSpPr>
            <p:nvPr/>
          </p:nvSpPr>
          <p:spPr bwMode="auto">
            <a:xfrm>
              <a:off x="1537" y="776"/>
              <a:ext cx="0" cy="21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0" name="Line 28"/>
            <p:cNvSpPr>
              <a:spLocks noChangeShapeType="1"/>
            </p:cNvSpPr>
            <p:nvPr/>
          </p:nvSpPr>
          <p:spPr bwMode="auto">
            <a:xfrm>
              <a:off x="1537" y="1214"/>
              <a:ext cx="3" cy="2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1" name="Line 29"/>
            <p:cNvSpPr>
              <a:spLocks noChangeShapeType="1"/>
            </p:cNvSpPr>
            <p:nvPr/>
          </p:nvSpPr>
          <p:spPr bwMode="auto">
            <a:xfrm>
              <a:off x="1537" y="2043"/>
              <a:ext cx="0" cy="35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2" name="Line 30"/>
            <p:cNvSpPr>
              <a:spLocks noChangeShapeType="1"/>
            </p:cNvSpPr>
            <p:nvPr/>
          </p:nvSpPr>
          <p:spPr bwMode="auto">
            <a:xfrm>
              <a:off x="1537" y="2621"/>
              <a:ext cx="0" cy="27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3" name="Line 31"/>
            <p:cNvSpPr>
              <a:spLocks noChangeShapeType="1"/>
            </p:cNvSpPr>
            <p:nvPr/>
          </p:nvSpPr>
          <p:spPr bwMode="auto">
            <a:xfrm>
              <a:off x="1537" y="3120"/>
              <a:ext cx="0" cy="2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4" name="Line 32"/>
            <p:cNvSpPr>
              <a:spLocks noChangeShapeType="1"/>
            </p:cNvSpPr>
            <p:nvPr/>
          </p:nvSpPr>
          <p:spPr bwMode="auto">
            <a:xfrm>
              <a:off x="1537" y="3627"/>
              <a:ext cx="0" cy="3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45" name="Freeform 33"/>
            <p:cNvSpPr>
              <a:spLocks/>
            </p:cNvSpPr>
            <p:nvPr/>
          </p:nvSpPr>
          <p:spPr bwMode="auto">
            <a:xfrm>
              <a:off x="1515" y="3840"/>
              <a:ext cx="44" cy="114"/>
            </a:xfrm>
            <a:custGeom>
              <a:avLst/>
              <a:gdLst>
                <a:gd name="T0" fmla="*/ 132 w 132"/>
                <a:gd name="T1" fmla="*/ 0 h 343"/>
                <a:gd name="T2" fmla="*/ 66 w 132"/>
                <a:gd name="T3" fmla="*/ 62 h 343"/>
                <a:gd name="T4" fmla="*/ 0 w 132"/>
                <a:gd name="T5" fmla="*/ 0 h 343"/>
                <a:gd name="T6" fmla="*/ 66 w 132"/>
                <a:gd name="T7" fmla="*/ 343 h 343"/>
                <a:gd name="T8" fmla="*/ 132 w 132"/>
                <a:gd name="T9" fmla="*/ 0 h 343"/>
              </a:gdLst>
              <a:ahLst/>
              <a:cxnLst>
                <a:cxn ang="0">
                  <a:pos x="T0" y="T1"/>
                </a:cxn>
                <a:cxn ang="0">
                  <a:pos x="T2" y="T3"/>
                </a:cxn>
                <a:cxn ang="0">
                  <a:pos x="T4" y="T5"/>
                </a:cxn>
                <a:cxn ang="0">
                  <a:pos x="T6" y="T7"/>
                </a:cxn>
                <a:cxn ang="0">
                  <a:pos x="T8" y="T9"/>
                </a:cxn>
              </a:cxnLst>
              <a:rect l="0" t="0" r="r" b="b"/>
              <a:pathLst>
                <a:path w="132" h="343">
                  <a:moveTo>
                    <a:pt x="132" y="0"/>
                  </a:moveTo>
                  <a:lnTo>
                    <a:pt x="66" y="62"/>
                  </a:lnTo>
                  <a:lnTo>
                    <a:pt x="0" y="0"/>
                  </a:lnTo>
                  <a:lnTo>
                    <a:pt x="66" y="343"/>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46" name="Freeform 34"/>
            <p:cNvSpPr>
              <a:spLocks/>
            </p:cNvSpPr>
            <p:nvPr/>
          </p:nvSpPr>
          <p:spPr bwMode="auto">
            <a:xfrm>
              <a:off x="1515" y="3280"/>
              <a:ext cx="44" cy="114"/>
            </a:xfrm>
            <a:custGeom>
              <a:avLst/>
              <a:gdLst>
                <a:gd name="T0" fmla="*/ 132 w 132"/>
                <a:gd name="T1" fmla="*/ 0 h 343"/>
                <a:gd name="T2" fmla="*/ 66 w 132"/>
                <a:gd name="T3" fmla="*/ 61 h 343"/>
                <a:gd name="T4" fmla="*/ 0 w 132"/>
                <a:gd name="T5" fmla="*/ 0 h 343"/>
                <a:gd name="T6" fmla="*/ 66 w 132"/>
                <a:gd name="T7" fmla="*/ 343 h 343"/>
                <a:gd name="T8" fmla="*/ 132 w 132"/>
                <a:gd name="T9" fmla="*/ 0 h 343"/>
              </a:gdLst>
              <a:ahLst/>
              <a:cxnLst>
                <a:cxn ang="0">
                  <a:pos x="T0" y="T1"/>
                </a:cxn>
                <a:cxn ang="0">
                  <a:pos x="T2" y="T3"/>
                </a:cxn>
                <a:cxn ang="0">
                  <a:pos x="T4" y="T5"/>
                </a:cxn>
                <a:cxn ang="0">
                  <a:pos x="T6" y="T7"/>
                </a:cxn>
                <a:cxn ang="0">
                  <a:pos x="T8" y="T9"/>
                </a:cxn>
              </a:cxnLst>
              <a:rect l="0" t="0" r="r" b="b"/>
              <a:pathLst>
                <a:path w="132" h="343">
                  <a:moveTo>
                    <a:pt x="132" y="0"/>
                  </a:moveTo>
                  <a:lnTo>
                    <a:pt x="66" y="61"/>
                  </a:lnTo>
                  <a:lnTo>
                    <a:pt x="0" y="0"/>
                  </a:lnTo>
                  <a:lnTo>
                    <a:pt x="66" y="343"/>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47" name="Freeform 35"/>
            <p:cNvSpPr>
              <a:spLocks/>
            </p:cNvSpPr>
            <p:nvPr/>
          </p:nvSpPr>
          <p:spPr bwMode="auto">
            <a:xfrm>
              <a:off x="1515" y="2768"/>
              <a:ext cx="44" cy="115"/>
            </a:xfrm>
            <a:custGeom>
              <a:avLst/>
              <a:gdLst>
                <a:gd name="T0" fmla="*/ 132 w 132"/>
                <a:gd name="T1" fmla="*/ 0 h 344"/>
                <a:gd name="T2" fmla="*/ 66 w 132"/>
                <a:gd name="T3" fmla="*/ 63 h 344"/>
                <a:gd name="T4" fmla="*/ 0 w 132"/>
                <a:gd name="T5" fmla="*/ 0 h 344"/>
                <a:gd name="T6" fmla="*/ 66 w 132"/>
                <a:gd name="T7" fmla="*/ 344 h 344"/>
                <a:gd name="T8" fmla="*/ 132 w 132"/>
                <a:gd name="T9" fmla="*/ 0 h 344"/>
              </a:gdLst>
              <a:ahLst/>
              <a:cxnLst>
                <a:cxn ang="0">
                  <a:pos x="T0" y="T1"/>
                </a:cxn>
                <a:cxn ang="0">
                  <a:pos x="T2" y="T3"/>
                </a:cxn>
                <a:cxn ang="0">
                  <a:pos x="T4" y="T5"/>
                </a:cxn>
                <a:cxn ang="0">
                  <a:pos x="T6" y="T7"/>
                </a:cxn>
                <a:cxn ang="0">
                  <a:pos x="T8" y="T9"/>
                </a:cxn>
              </a:cxnLst>
              <a:rect l="0" t="0" r="r" b="b"/>
              <a:pathLst>
                <a:path w="132" h="344">
                  <a:moveTo>
                    <a:pt x="132" y="0"/>
                  </a:moveTo>
                  <a:lnTo>
                    <a:pt x="66" y="63"/>
                  </a:lnTo>
                  <a:lnTo>
                    <a:pt x="0" y="0"/>
                  </a:lnTo>
                  <a:lnTo>
                    <a:pt x="66" y="344"/>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48" name="Freeform 36"/>
            <p:cNvSpPr>
              <a:spLocks/>
            </p:cNvSpPr>
            <p:nvPr/>
          </p:nvSpPr>
          <p:spPr bwMode="auto">
            <a:xfrm>
              <a:off x="1515" y="2279"/>
              <a:ext cx="44" cy="115"/>
            </a:xfrm>
            <a:custGeom>
              <a:avLst/>
              <a:gdLst>
                <a:gd name="T0" fmla="*/ 132 w 132"/>
                <a:gd name="T1" fmla="*/ 0 h 343"/>
                <a:gd name="T2" fmla="*/ 66 w 132"/>
                <a:gd name="T3" fmla="*/ 62 h 343"/>
                <a:gd name="T4" fmla="*/ 0 w 132"/>
                <a:gd name="T5" fmla="*/ 0 h 343"/>
                <a:gd name="T6" fmla="*/ 66 w 132"/>
                <a:gd name="T7" fmla="*/ 343 h 343"/>
                <a:gd name="T8" fmla="*/ 132 w 132"/>
                <a:gd name="T9" fmla="*/ 0 h 343"/>
              </a:gdLst>
              <a:ahLst/>
              <a:cxnLst>
                <a:cxn ang="0">
                  <a:pos x="T0" y="T1"/>
                </a:cxn>
                <a:cxn ang="0">
                  <a:pos x="T2" y="T3"/>
                </a:cxn>
                <a:cxn ang="0">
                  <a:pos x="T4" y="T5"/>
                </a:cxn>
                <a:cxn ang="0">
                  <a:pos x="T6" y="T7"/>
                </a:cxn>
                <a:cxn ang="0">
                  <a:pos x="T8" y="T9"/>
                </a:cxn>
              </a:cxnLst>
              <a:rect l="0" t="0" r="r" b="b"/>
              <a:pathLst>
                <a:path w="132" h="343">
                  <a:moveTo>
                    <a:pt x="132" y="0"/>
                  </a:moveTo>
                  <a:lnTo>
                    <a:pt x="66" y="62"/>
                  </a:lnTo>
                  <a:lnTo>
                    <a:pt x="0" y="0"/>
                  </a:lnTo>
                  <a:lnTo>
                    <a:pt x="66" y="343"/>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49" name="Freeform 37"/>
            <p:cNvSpPr>
              <a:spLocks/>
            </p:cNvSpPr>
            <p:nvPr/>
          </p:nvSpPr>
          <p:spPr bwMode="auto">
            <a:xfrm>
              <a:off x="1515" y="1305"/>
              <a:ext cx="44" cy="115"/>
            </a:xfrm>
            <a:custGeom>
              <a:avLst/>
              <a:gdLst>
                <a:gd name="T0" fmla="*/ 132 w 132"/>
                <a:gd name="T1" fmla="*/ 0 h 343"/>
                <a:gd name="T2" fmla="*/ 66 w 132"/>
                <a:gd name="T3" fmla="*/ 62 h 343"/>
                <a:gd name="T4" fmla="*/ 0 w 132"/>
                <a:gd name="T5" fmla="*/ 0 h 343"/>
                <a:gd name="T6" fmla="*/ 66 w 132"/>
                <a:gd name="T7" fmla="*/ 343 h 343"/>
                <a:gd name="T8" fmla="*/ 132 w 132"/>
                <a:gd name="T9" fmla="*/ 0 h 343"/>
              </a:gdLst>
              <a:ahLst/>
              <a:cxnLst>
                <a:cxn ang="0">
                  <a:pos x="T0" y="T1"/>
                </a:cxn>
                <a:cxn ang="0">
                  <a:pos x="T2" y="T3"/>
                </a:cxn>
                <a:cxn ang="0">
                  <a:pos x="T4" y="T5"/>
                </a:cxn>
                <a:cxn ang="0">
                  <a:pos x="T6" y="T7"/>
                </a:cxn>
                <a:cxn ang="0">
                  <a:pos x="T8" y="T9"/>
                </a:cxn>
              </a:cxnLst>
              <a:rect l="0" t="0" r="r" b="b"/>
              <a:pathLst>
                <a:path w="132" h="343">
                  <a:moveTo>
                    <a:pt x="132" y="0"/>
                  </a:moveTo>
                  <a:lnTo>
                    <a:pt x="66" y="62"/>
                  </a:lnTo>
                  <a:lnTo>
                    <a:pt x="0" y="0"/>
                  </a:lnTo>
                  <a:lnTo>
                    <a:pt x="66" y="343"/>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50" name="Freeform 38"/>
            <p:cNvSpPr>
              <a:spLocks/>
            </p:cNvSpPr>
            <p:nvPr/>
          </p:nvSpPr>
          <p:spPr bwMode="auto">
            <a:xfrm>
              <a:off x="1515" y="865"/>
              <a:ext cx="44" cy="114"/>
            </a:xfrm>
            <a:custGeom>
              <a:avLst/>
              <a:gdLst>
                <a:gd name="T0" fmla="*/ 132 w 132"/>
                <a:gd name="T1" fmla="*/ 0 h 343"/>
                <a:gd name="T2" fmla="*/ 66 w 132"/>
                <a:gd name="T3" fmla="*/ 62 h 343"/>
                <a:gd name="T4" fmla="*/ 0 w 132"/>
                <a:gd name="T5" fmla="*/ 0 h 343"/>
                <a:gd name="T6" fmla="*/ 66 w 132"/>
                <a:gd name="T7" fmla="*/ 343 h 343"/>
                <a:gd name="T8" fmla="*/ 132 w 132"/>
                <a:gd name="T9" fmla="*/ 0 h 343"/>
              </a:gdLst>
              <a:ahLst/>
              <a:cxnLst>
                <a:cxn ang="0">
                  <a:pos x="T0" y="T1"/>
                </a:cxn>
                <a:cxn ang="0">
                  <a:pos x="T2" y="T3"/>
                </a:cxn>
                <a:cxn ang="0">
                  <a:pos x="T4" y="T5"/>
                </a:cxn>
                <a:cxn ang="0">
                  <a:pos x="T6" y="T7"/>
                </a:cxn>
                <a:cxn ang="0">
                  <a:pos x="T8" y="T9"/>
                </a:cxn>
              </a:cxnLst>
              <a:rect l="0" t="0" r="r" b="b"/>
              <a:pathLst>
                <a:path w="132" h="343">
                  <a:moveTo>
                    <a:pt x="132" y="0"/>
                  </a:moveTo>
                  <a:lnTo>
                    <a:pt x="66" y="62"/>
                  </a:lnTo>
                  <a:lnTo>
                    <a:pt x="0" y="0"/>
                  </a:lnTo>
                  <a:lnTo>
                    <a:pt x="66" y="343"/>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51" name="Freeform 39"/>
            <p:cNvSpPr>
              <a:spLocks/>
            </p:cNvSpPr>
            <p:nvPr/>
          </p:nvSpPr>
          <p:spPr bwMode="auto">
            <a:xfrm>
              <a:off x="2683" y="2147"/>
              <a:ext cx="1322" cy="529"/>
            </a:xfrm>
            <a:custGeom>
              <a:avLst/>
              <a:gdLst>
                <a:gd name="T0" fmla="*/ 0 w 3966"/>
                <a:gd name="T1" fmla="*/ 794 h 1587"/>
                <a:gd name="T2" fmla="*/ 1984 w 3966"/>
                <a:gd name="T3" fmla="*/ 0 h 1587"/>
                <a:gd name="T4" fmla="*/ 3966 w 3966"/>
                <a:gd name="T5" fmla="*/ 794 h 1587"/>
                <a:gd name="T6" fmla="*/ 1984 w 3966"/>
                <a:gd name="T7" fmla="*/ 1587 h 1587"/>
                <a:gd name="T8" fmla="*/ 0 w 3966"/>
                <a:gd name="T9" fmla="*/ 794 h 1587"/>
              </a:gdLst>
              <a:ahLst/>
              <a:cxnLst>
                <a:cxn ang="0">
                  <a:pos x="T0" y="T1"/>
                </a:cxn>
                <a:cxn ang="0">
                  <a:pos x="T2" y="T3"/>
                </a:cxn>
                <a:cxn ang="0">
                  <a:pos x="T4" y="T5"/>
                </a:cxn>
                <a:cxn ang="0">
                  <a:pos x="T6" y="T7"/>
                </a:cxn>
                <a:cxn ang="0">
                  <a:pos x="T8" y="T9"/>
                </a:cxn>
              </a:cxnLst>
              <a:rect l="0" t="0" r="r" b="b"/>
              <a:pathLst>
                <a:path w="3966" h="1587">
                  <a:moveTo>
                    <a:pt x="0" y="794"/>
                  </a:moveTo>
                  <a:lnTo>
                    <a:pt x="1984" y="0"/>
                  </a:lnTo>
                  <a:lnTo>
                    <a:pt x="3966" y="794"/>
                  </a:lnTo>
                  <a:lnTo>
                    <a:pt x="1984" y="1587"/>
                  </a:lnTo>
                  <a:lnTo>
                    <a:pt x="0" y="794"/>
                  </a:lnTo>
                  <a:close/>
                </a:path>
              </a:pathLst>
            </a:custGeom>
            <a:solidFill>
              <a:srgbClr val="FFFFFF"/>
            </a:solidFill>
            <a:ln w="17463">
              <a:solidFill>
                <a:srgbClr val="000000"/>
              </a:solidFill>
              <a:prstDash val="solid"/>
              <a:round/>
              <a:headEnd/>
              <a:tailEnd/>
            </a:ln>
          </p:spPr>
          <p:txBody>
            <a:bodyPr/>
            <a:lstStyle/>
            <a:p>
              <a:endParaRPr lang="zh-CN" altLang="en-US"/>
            </a:p>
          </p:txBody>
        </p:sp>
        <p:sp>
          <p:nvSpPr>
            <p:cNvPr id="115752" name="Rectangle 40"/>
            <p:cNvSpPr>
              <a:spLocks noChangeArrowheads="1"/>
            </p:cNvSpPr>
            <p:nvPr/>
          </p:nvSpPr>
          <p:spPr bwMode="auto">
            <a:xfrm>
              <a:off x="3054" y="2267"/>
              <a:ext cx="645"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空区容量总</a:t>
              </a:r>
              <a:endParaRPr lang="zh-CN" altLang="en-US"/>
            </a:p>
          </p:txBody>
        </p:sp>
        <p:sp>
          <p:nvSpPr>
            <p:cNvPr id="115753" name="Rectangle 41"/>
            <p:cNvSpPr>
              <a:spLocks noChangeArrowheads="1"/>
            </p:cNvSpPr>
            <p:nvPr/>
          </p:nvSpPr>
          <p:spPr bwMode="auto">
            <a:xfrm>
              <a:off x="2990" y="2417"/>
              <a:ext cx="77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和能否满足？</a:t>
              </a:r>
              <a:endParaRPr lang="zh-CN" altLang="en-US"/>
            </a:p>
          </p:txBody>
        </p:sp>
        <p:sp>
          <p:nvSpPr>
            <p:cNvPr id="115754" name="Rectangle 42"/>
            <p:cNvSpPr>
              <a:spLocks noChangeArrowheads="1"/>
            </p:cNvSpPr>
            <p:nvPr/>
          </p:nvSpPr>
          <p:spPr bwMode="auto">
            <a:xfrm>
              <a:off x="2683" y="3002"/>
              <a:ext cx="1322" cy="353"/>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55" name="Rectangle 43"/>
            <p:cNvSpPr>
              <a:spLocks noChangeArrowheads="1"/>
            </p:cNvSpPr>
            <p:nvPr/>
          </p:nvSpPr>
          <p:spPr bwMode="auto">
            <a:xfrm>
              <a:off x="2862" y="3034"/>
              <a:ext cx="103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空区拼接，以形成</a:t>
              </a:r>
              <a:endParaRPr lang="zh-CN" altLang="en-US"/>
            </a:p>
          </p:txBody>
        </p:sp>
        <p:sp>
          <p:nvSpPr>
            <p:cNvPr id="115756" name="Rectangle 44"/>
            <p:cNvSpPr>
              <a:spLocks noChangeArrowheads="1"/>
            </p:cNvSpPr>
            <p:nvPr/>
          </p:nvSpPr>
          <p:spPr bwMode="auto">
            <a:xfrm>
              <a:off x="2926" y="3183"/>
              <a:ext cx="90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一个合适的空区</a:t>
              </a:r>
              <a:endParaRPr lang="zh-CN" altLang="en-US"/>
            </a:p>
          </p:txBody>
        </p:sp>
        <p:sp>
          <p:nvSpPr>
            <p:cNvPr id="115757" name="Rectangle 45"/>
            <p:cNvSpPr>
              <a:spLocks noChangeArrowheads="1"/>
            </p:cNvSpPr>
            <p:nvPr/>
          </p:nvSpPr>
          <p:spPr bwMode="auto">
            <a:xfrm>
              <a:off x="4182" y="3002"/>
              <a:ext cx="1322" cy="353"/>
            </a:xfrm>
            <a:prstGeom prst="rect">
              <a:avLst/>
            </a:prstGeom>
            <a:solidFill>
              <a:srgbClr val="FFFFFF"/>
            </a:solidFill>
            <a:ln w="17463">
              <a:solidFill>
                <a:srgbClr val="000000"/>
              </a:solidFill>
              <a:miter lim="800000"/>
              <a:headEnd/>
              <a:tailEnd/>
            </a:ln>
          </p:spPr>
          <p:txBody>
            <a:bodyPr/>
            <a:lstStyle/>
            <a:p>
              <a:endParaRPr lang="zh-CN" altLang="en-US"/>
            </a:p>
          </p:txBody>
        </p:sp>
        <p:sp>
          <p:nvSpPr>
            <p:cNvPr id="115758" name="Rectangle 46"/>
            <p:cNvSpPr>
              <a:spLocks noChangeArrowheads="1"/>
            </p:cNvSpPr>
            <p:nvPr/>
          </p:nvSpPr>
          <p:spPr bwMode="auto">
            <a:xfrm>
              <a:off x="4231" y="3034"/>
              <a:ext cx="129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淘汰一个或几个实段，</a:t>
              </a:r>
              <a:endParaRPr lang="zh-CN" altLang="en-US"/>
            </a:p>
          </p:txBody>
        </p:sp>
        <p:sp>
          <p:nvSpPr>
            <p:cNvPr id="115759" name="Rectangle 47"/>
            <p:cNvSpPr>
              <a:spLocks noChangeArrowheads="1"/>
            </p:cNvSpPr>
            <p:nvPr/>
          </p:nvSpPr>
          <p:spPr bwMode="auto">
            <a:xfrm>
              <a:off x="4296" y="3183"/>
              <a:ext cx="116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以形成一个合适空区</a:t>
              </a:r>
              <a:endParaRPr lang="zh-CN" altLang="en-US"/>
            </a:p>
          </p:txBody>
        </p:sp>
        <p:sp>
          <p:nvSpPr>
            <p:cNvPr id="115760" name="Line 48"/>
            <p:cNvSpPr>
              <a:spLocks noChangeShapeType="1"/>
            </p:cNvSpPr>
            <p:nvPr/>
          </p:nvSpPr>
          <p:spPr bwMode="auto">
            <a:xfrm>
              <a:off x="3345" y="1739"/>
              <a:ext cx="0" cy="40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61" name="Line 49"/>
            <p:cNvSpPr>
              <a:spLocks noChangeShapeType="1"/>
            </p:cNvSpPr>
            <p:nvPr/>
          </p:nvSpPr>
          <p:spPr bwMode="auto">
            <a:xfrm>
              <a:off x="2370" y="1738"/>
              <a:ext cx="97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62" name="Freeform 50"/>
            <p:cNvSpPr>
              <a:spLocks/>
            </p:cNvSpPr>
            <p:nvPr/>
          </p:nvSpPr>
          <p:spPr bwMode="auto">
            <a:xfrm>
              <a:off x="3323" y="2032"/>
              <a:ext cx="44" cy="115"/>
            </a:xfrm>
            <a:custGeom>
              <a:avLst/>
              <a:gdLst>
                <a:gd name="T0" fmla="*/ 132 w 132"/>
                <a:gd name="T1" fmla="*/ 0 h 344"/>
                <a:gd name="T2" fmla="*/ 66 w 132"/>
                <a:gd name="T3" fmla="*/ 63 h 344"/>
                <a:gd name="T4" fmla="*/ 0 w 132"/>
                <a:gd name="T5" fmla="*/ 0 h 344"/>
                <a:gd name="T6" fmla="*/ 66 w 132"/>
                <a:gd name="T7" fmla="*/ 344 h 344"/>
                <a:gd name="T8" fmla="*/ 132 w 132"/>
                <a:gd name="T9" fmla="*/ 0 h 344"/>
              </a:gdLst>
              <a:ahLst/>
              <a:cxnLst>
                <a:cxn ang="0">
                  <a:pos x="T0" y="T1"/>
                </a:cxn>
                <a:cxn ang="0">
                  <a:pos x="T2" y="T3"/>
                </a:cxn>
                <a:cxn ang="0">
                  <a:pos x="T4" y="T5"/>
                </a:cxn>
                <a:cxn ang="0">
                  <a:pos x="T6" y="T7"/>
                </a:cxn>
                <a:cxn ang="0">
                  <a:pos x="T8" y="T9"/>
                </a:cxn>
              </a:cxnLst>
              <a:rect l="0" t="0" r="r" b="b"/>
              <a:pathLst>
                <a:path w="132" h="344">
                  <a:moveTo>
                    <a:pt x="132" y="0"/>
                  </a:moveTo>
                  <a:lnTo>
                    <a:pt x="66" y="63"/>
                  </a:lnTo>
                  <a:lnTo>
                    <a:pt x="0" y="0"/>
                  </a:lnTo>
                  <a:lnTo>
                    <a:pt x="66" y="344"/>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63" name="Line 51"/>
            <p:cNvSpPr>
              <a:spLocks noChangeShapeType="1"/>
            </p:cNvSpPr>
            <p:nvPr/>
          </p:nvSpPr>
          <p:spPr bwMode="auto">
            <a:xfrm>
              <a:off x="3345" y="2676"/>
              <a:ext cx="0" cy="26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64" name="Freeform 52"/>
            <p:cNvSpPr>
              <a:spLocks/>
            </p:cNvSpPr>
            <p:nvPr/>
          </p:nvSpPr>
          <p:spPr bwMode="auto">
            <a:xfrm>
              <a:off x="3323" y="2887"/>
              <a:ext cx="44" cy="115"/>
            </a:xfrm>
            <a:custGeom>
              <a:avLst/>
              <a:gdLst>
                <a:gd name="T0" fmla="*/ 132 w 132"/>
                <a:gd name="T1" fmla="*/ 0 h 344"/>
                <a:gd name="T2" fmla="*/ 66 w 132"/>
                <a:gd name="T3" fmla="*/ 63 h 344"/>
                <a:gd name="T4" fmla="*/ 0 w 132"/>
                <a:gd name="T5" fmla="*/ 0 h 344"/>
                <a:gd name="T6" fmla="*/ 66 w 132"/>
                <a:gd name="T7" fmla="*/ 344 h 344"/>
                <a:gd name="T8" fmla="*/ 132 w 132"/>
                <a:gd name="T9" fmla="*/ 0 h 344"/>
              </a:gdLst>
              <a:ahLst/>
              <a:cxnLst>
                <a:cxn ang="0">
                  <a:pos x="T0" y="T1"/>
                </a:cxn>
                <a:cxn ang="0">
                  <a:pos x="T2" y="T3"/>
                </a:cxn>
                <a:cxn ang="0">
                  <a:pos x="T4" y="T5"/>
                </a:cxn>
                <a:cxn ang="0">
                  <a:pos x="T6" y="T7"/>
                </a:cxn>
                <a:cxn ang="0">
                  <a:pos x="T8" y="T9"/>
                </a:cxn>
              </a:cxnLst>
              <a:rect l="0" t="0" r="r" b="b"/>
              <a:pathLst>
                <a:path w="132" h="344">
                  <a:moveTo>
                    <a:pt x="132" y="0"/>
                  </a:moveTo>
                  <a:lnTo>
                    <a:pt x="66" y="63"/>
                  </a:lnTo>
                  <a:lnTo>
                    <a:pt x="0" y="0"/>
                  </a:lnTo>
                  <a:lnTo>
                    <a:pt x="66" y="344"/>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65" name="Rectangle 53"/>
            <p:cNvSpPr>
              <a:spLocks noChangeArrowheads="1"/>
            </p:cNvSpPr>
            <p:nvPr/>
          </p:nvSpPr>
          <p:spPr bwMode="auto">
            <a:xfrm>
              <a:off x="2505" y="1544"/>
              <a:ext cx="1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否</a:t>
              </a:r>
              <a:endParaRPr lang="zh-CN" altLang="en-US"/>
            </a:p>
          </p:txBody>
        </p:sp>
        <p:sp>
          <p:nvSpPr>
            <p:cNvPr id="115766" name="Rectangle 54"/>
            <p:cNvSpPr>
              <a:spLocks noChangeArrowheads="1"/>
            </p:cNvSpPr>
            <p:nvPr/>
          </p:nvSpPr>
          <p:spPr bwMode="auto">
            <a:xfrm>
              <a:off x="4105" y="2209"/>
              <a:ext cx="1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否</a:t>
              </a:r>
              <a:endParaRPr lang="zh-CN" altLang="en-US"/>
            </a:p>
          </p:txBody>
        </p:sp>
        <p:sp>
          <p:nvSpPr>
            <p:cNvPr id="115767" name="Line 55"/>
            <p:cNvSpPr>
              <a:spLocks noChangeShapeType="1"/>
            </p:cNvSpPr>
            <p:nvPr/>
          </p:nvSpPr>
          <p:spPr bwMode="auto">
            <a:xfrm>
              <a:off x="4005" y="2412"/>
              <a:ext cx="83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68" name="Line 56"/>
            <p:cNvSpPr>
              <a:spLocks noChangeShapeType="1"/>
            </p:cNvSpPr>
            <p:nvPr/>
          </p:nvSpPr>
          <p:spPr bwMode="auto">
            <a:xfrm>
              <a:off x="4843" y="2412"/>
              <a:ext cx="0" cy="59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69" name="Freeform 57"/>
            <p:cNvSpPr>
              <a:spLocks/>
            </p:cNvSpPr>
            <p:nvPr/>
          </p:nvSpPr>
          <p:spPr bwMode="auto">
            <a:xfrm>
              <a:off x="4821" y="2887"/>
              <a:ext cx="44" cy="115"/>
            </a:xfrm>
            <a:custGeom>
              <a:avLst/>
              <a:gdLst>
                <a:gd name="T0" fmla="*/ 133 w 133"/>
                <a:gd name="T1" fmla="*/ 0 h 344"/>
                <a:gd name="T2" fmla="*/ 67 w 133"/>
                <a:gd name="T3" fmla="*/ 63 h 344"/>
                <a:gd name="T4" fmla="*/ 0 w 133"/>
                <a:gd name="T5" fmla="*/ 0 h 344"/>
                <a:gd name="T6" fmla="*/ 67 w 133"/>
                <a:gd name="T7" fmla="*/ 344 h 344"/>
                <a:gd name="T8" fmla="*/ 133 w 133"/>
                <a:gd name="T9" fmla="*/ 0 h 344"/>
              </a:gdLst>
              <a:ahLst/>
              <a:cxnLst>
                <a:cxn ang="0">
                  <a:pos x="T0" y="T1"/>
                </a:cxn>
                <a:cxn ang="0">
                  <a:pos x="T2" y="T3"/>
                </a:cxn>
                <a:cxn ang="0">
                  <a:pos x="T4" y="T5"/>
                </a:cxn>
                <a:cxn ang="0">
                  <a:pos x="T6" y="T7"/>
                </a:cxn>
                <a:cxn ang="0">
                  <a:pos x="T8" y="T9"/>
                </a:cxn>
              </a:cxnLst>
              <a:rect l="0" t="0" r="r" b="b"/>
              <a:pathLst>
                <a:path w="133" h="344">
                  <a:moveTo>
                    <a:pt x="133" y="0"/>
                  </a:moveTo>
                  <a:lnTo>
                    <a:pt x="67" y="63"/>
                  </a:lnTo>
                  <a:lnTo>
                    <a:pt x="0" y="0"/>
                  </a:lnTo>
                  <a:lnTo>
                    <a:pt x="67" y="344"/>
                  </a:lnTo>
                  <a:lnTo>
                    <a:pt x="133" y="0"/>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70" name="Rectangle 58"/>
            <p:cNvSpPr>
              <a:spLocks noChangeArrowheads="1"/>
            </p:cNvSpPr>
            <p:nvPr/>
          </p:nvSpPr>
          <p:spPr bwMode="auto">
            <a:xfrm>
              <a:off x="3179" y="2738"/>
              <a:ext cx="1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是</a:t>
              </a:r>
              <a:endParaRPr lang="zh-CN" altLang="en-US"/>
            </a:p>
          </p:txBody>
        </p:sp>
        <p:sp>
          <p:nvSpPr>
            <p:cNvPr id="115771" name="Line 59"/>
            <p:cNvSpPr>
              <a:spLocks noChangeShapeType="1"/>
            </p:cNvSpPr>
            <p:nvPr/>
          </p:nvSpPr>
          <p:spPr bwMode="auto">
            <a:xfrm>
              <a:off x="4843" y="3355"/>
              <a:ext cx="0" cy="3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72" name="Line 60"/>
            <p:cNvSpPr>
              <a:spLocks noChangeShapeType="1"/>
            </p:cNvSpPr>
            <p:nvPr/>
          </p:nvSpPr>
          <p:spPr bwMode="auto">
            <a:xfrm>
              <a:off x="2419" y="3707"/>
              <a:ext cx="242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73" name="Line 61"/>
            <p:cNvSpPr>
              <a:spLocks noChangeShapeType="1"/>
            </p:cNvSpPr>
            <p:nvPr/>
          </p:nvSpPr>
          <p:spPr bwMode="auto">
            <a:xfrm>
              <a:off x="3345" y="3355"/>
              <a:ext cx="0" cy="3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74" name="Line 62"/>
            <p:cNvSpPr>
              <a:spLocks noChangeShapeType="1"/>
            </p:cNvSpPr>
            <p:nvPr/>
          </p:nvSpPr>
          <p:spPr bwMode="auto">
            <a:xfrm>
              <a:off x="2419" y="2193"/>
              <a:ext cx="0" cy="15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75" name="Line 63"/>
            <p:cNvSpPr>
              <a:spLocks noChangeShapeType="1"/>
            </p:cNvSpPr>
            <p:nvPr/>
          </p:nvSpPr>
          <p:spPr bwMode="auto">
            <a:xfrm>
              <a:off x="1537" y="2190"/>
              <a:ext cx="88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776" name="Freeform 64"/>
            <p:cNvSpPr>
              <a:spLocks/>
            </p:cNvSpPr>
            <p:nvPr/>
          </p:nvSpPr>
          <p:spPr bwMode="auto">
            <a:xfrm>
              <a:off x="1537" y="2168"/>
              <a:ext cx="115" cy="44"/>
            </a:xfrm>
            <a:custGeom>
              <a:avLst/>
              <a:gdLst>
                <a:gd name="T0" fmla="*/ 344 w 344"/>
                <a:gd name="T1" fmla="*/ 132 h 132"/>
                <a:gd name="T2" fmla="*/ 282 w 344"/>
                <a:gd name="T3" fmla="*/ 66 h 132"/>
                <a:gd name="T4" fmla="*/ 344 w 344"/>
                <a:gd name="T5" fmla="*/ 0 h 132"/>
                <a:gd name="T6" fmla="*/ 0 w 344"/>
                <a:gd name="T7" fmla="*/ 66 h 132"/>
                <a:gd name="T8" fmla="*/ 344 w 344"/>
                <a:gd name="T9" fmla="*/ 132 h 132"/>
              </a:gdLst>
              <a:ahLst/>
              <a:cxnLst>
                <a:cxn ang="0">
                  <a:pos x="T0" y="T1"/>
                </a:cxn>
                <a:cxn ang="0">
                  <a:pos x="T2" y="T3"/>
                </a:cxn>
                <a:cxn ang="0">
                  <a:pos x="T4" y="T5"/>
                </a:cxn>
                <a:cxn ang="0">
                  <a:pos x="T6" y="T7"/>
                </a:cxn>
                <a:cxn ang="0">
                  <a:pos x="T8" y="T9"/>
                </a:cxn>
              </a:cxnLst>
              <a:rect l="0" t="0" r="r" b="b"/>
              <a:pathLst>
                <a:path w="344" h="132">
                  <a:moveTo>
                    <a:pt x="344" y="132"/>
                  </a:moveTo>
                  <a:lnTo>
                    <a:pt x="282" y="66"/>
                  </a:lnTo>
                  <a:lnTo>
                    <a:pt x="344" y="0"/>
                  </a:lnTo>
                  <a:lnTo>
                    <a:pt x="0" y="66"/>
                  </a:lnTo>
                  <a:lnTo>
                    <a:pt x="344" y="132"/>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115777" name="Rectangle 65"/>
            <p:cNvSpPr>
              <a:spLocks noChangeArrowheads="1"/>
            </p:cNvSpPr>
            <p:nvPr/>
          </p:nvSpPr>
          <p:spPr bwMode="auto">
            <a:xfrm>
              <a:off x="1372" y="2209"/>
              <a:ext cx="12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是</a:t>
              </a:r>
              <a:endParaRPr lang="zh-CN" altLang="en-US"/>
            </a:p>
          </p:txBody>
        </p:sp>
        <p:sp>
          <p:nvSpPr>
            <p:cNvPr id="115778" name="Freeform 66"/>
            <p:cNvSpPr>
              <a:spLocks/>
            </p:cNvSpPr>
            <p:nvPr/>
          </p:nvSpPr>
          <p:spPr bwMode="auto">
            <a:xfrm>
              <a:off x="3323" y="3584"/>
              <a:ext cx="44" cy="115"/>
            </a:xfrm>
            <a:custGeom>
              <a:avLst/>
              <a:gdLst>
                <a:gd name="T0" fmla="*/ 132 w 132"/>
                <a:gd name="T1" fmla="*/ 0 h 345"/>
                <a:gd name="T2" fmla="*/ 66 w 132"/>
                <a:gd name="T3" fmla="*/ 62 h 345"/>
                <a:gd name="T4" fmla="*/ 0 w 132"/>
                <a:gd name="T5" fmla="*/ 0 h 345"/>
                <a:gd name="T6" fmla="*/ 66 w 132"/>
                <a:gd name="T7" fmla="*/ 345 h 345"/>
                <a:gd name="T8" fmla="*/ 132 w 132"/>
                <a:gd name="T9" fmla="*/ 0 h 345"/>
              </a:gdLst>
              <a:ahLst/>
              <a:cxnLst>
                <a:cxn ang="0">
                  <a:pos x="T0" y="T1"/>
                </a:cxn>
                <a:cxn ang="0">
                  <a:pos x="T2" y="T3"/>
                </a:cxn>
                <a:cxn ang="0">
                  <a:pos x="T4" y="T5"/>
                </a:cxn>
                <a:cxn ang="0">
                  <a:pos x="T6" y="T7"/>
                </a:cxn>
                <a:cxn ang="0">
                  <a:pos x="T8" y="T9"/>
                </a:cxn>
              </a:cxnLst>
              <a:rect l="0" t="0" r="r" b="b"/>
              <a:pathLst>
                <a:path w="132" h="345">
                  <a:moveTo>
                    <a:pt x="132" y="0"/>
                  </a:moveTo>
                  <a:lnTo>
                    <a:pt x="66" y="62"/>
                  </a:lnTo>
                  <a:lnTo>
                    <a:pt x="0" y="0"/>
                  </a:lnTo>
                  <a:lnTo>
                    <a:pt x="66" y="345"/>
                  </a:lnTo>
                  <a:lnTo>
                    <a:pt x="132" y="0"/>
                  </a:lnTo>
                  <a:close/>
                </a:path>
              </a:pathLst>
            </a:custGeom>
            <a:solidFill>
              <a:srgbClr val="000000"/>
            </a:solidFill>
            <a:ln w="6350">
              <a:solidFill>
                <a:srgbClr val="000000"/>
              </a:solidFill>
              <a:prstDash val="solid"/>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latin typeface="楷体_GB2312" pitchFamily="49" charset="-122"/>
              </a:rPr>
              <a:t>4.8 </a:t>
            </a:r>
            <a:r>
              <a:rPr lang="zh-CN" altLang="en-US">
                <a:latin typeface="楷体_GB2312" pitchFamily="49" charset="-122"/>
              </a:rPr>
              <a:t>请求分段式存储管理方式</a:t>
            </a:r>
          </a:p>
        </p:txBody>
      </p:sp>
      <p:sp>
        <p:nvSpPr>
          <p:cNvPr id="112643" name="AutoShape 3"/>
          <p:cNvSpPr>
            <a:spLocks noChangeArrowheads="1"/>
          </p:cNvSpPr>
          <p:nvPr/>
        </p:nvSpPr>
        <p:spPr bwMode="auto">
          <a:xfrm>
            <a:off x="3567113" y="819150"/>
            <a:ext cx="1743075" cy="541338"/>
          </a:xfrm>
          <a:prstGeom prst="flowChartTerminator">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solidFill>
                  <a:schemeClr val="tx1"/>
                </a:solidFill>
              </a:rPr>
              <a:t>访问</a:t>
            </a:r>
            <a:r>
              <a:rPr lang="en-US" altLang="zh-CN" sz="1800">
                <a:solidFill>
                  <a:schemeClr val="tx1"/>
                </a:solidFill>
              </a:rPr>
              <a:t>[S][W]</a:t>
            </a:r>
          </a:p>
        </p:txBody>
      </p:sp>
      <p:sp>
        <p:nvSpPr>
          <p:cNvPr id="112644" name="AutoShape 4"/>
          <p:cNvSpPr>
            <a:spLocks noChangeArrowheads="1"/>
          </p:cNvSpPr>
          <p:nvPr/>
        </p:nvSpPr>
        <p:spPr bwMode="auto">
          <a:xfrm>
            <a:off x="3492500" y="6129338"/>
            <a:ext cx="1743075" cy="506412"/>
          </a:xfrm>
          <a:prstGeom prst="flowChartTerminator">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返回</a:t>
            </a:r>
          </a:p>
        </p:txBody>
      </p:sp>
      <p:sp>
        <p:nvSpPr>
          <p:cNvPr id="112645" name="AutoShape 5"/>
          <p:cNvSpPr>
            <a:spLocks noChangeArrowheads="1"/>
          </p:cNvSpPr>
          <p:nvPr/>
        </p:nvSpPr>
        <p:spPr bwMode="auto">
          <a:xfrm>
            <a:off x="3282950" y="1673225"/>
            <a:ext cx="2179638" cy="546100"/>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chemeClr val="tx1"/>
                </a:solidFill>
              </a:rPr>
              <a:t>W&lt;</a:t>
            </a:r>
            <a:r>
              <a:rPr lang="zh-CN" altLang="en-US" sz="1800">
                <a:solidFill>
                  <a:schemeClr val="tx1"/>
                </a:solidFill>
              </a:rPr>
              <a:t>段长？</a:t>
            </a:r>
          </a:p>
        </p:txBody>
      </p:sp>
      <p:sp>
        <p:nvSpPr>
          <p:cNvPr id="112646" name="AutoShape 6"/>
          <p:cNvSpPr>
            <a:spLocks noChangeArrowheads="1"/>
          </p:cNvSpPr>
          <p:nvPr/>
        </p:nvSpPr>
        <p:spPr bwMode="auto">
          <a:xfrm>
            <a:off x="3041650" y="4103688"/>
            <a:ext cx="2614613" cy="64135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修改访问字段</a:t>
            </a:r>
          </a:p>
        </p:txBody>
      </p:sp>
      <p:sp>
        <p:nvSpPr>
          <p:cNvPr id="112647" name="AutoShape 7"/>
          <p:cNvSpPr>
            <a:spLocks noChangeArrowheads="1"/>
          </p:cNvSpPr>
          <p:nvPr/>
        </p:nvSpPr>
        <p:spPr bwMode="auto">
          <a:xfrm>
            <a:off x="3041650" y="5184775"/>
            <a:ext cx="2505075" cy="531813"/>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形成访问主存地址</a:t>
            </a:r>
          </a:p>
        </p:txBody>
      </p:sp>
      <p:sp>
        <p:nvSpPr>
          <p:cNvPr id="112648" name="AutoShape 8"/>
          <p:cNvSpPr>
            <a:spLocks noChangeArrowheads="1"/>
          </p:cNvSpPr>
          <p:nvPr/>
        </p:nvSpPr>
        <p:spPr bwMode="auto">
          <a:xfrm>
            <a:off x="6911975" y="1493838"/>
            <a:ext cx="1485900" cy="866775"/>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分段越界</a:t>
            </a:r>
          </a:p>
          <a:p>
            <a:r>
              <a:rPr lang="zh-CN" altLang="en-US">
                <a:solidFill>
                  <a:schemeClr val="tx1"/>
                </a:solidFill>
              </a:rPr>
              <a:t>中断处理</a:t>
            </a:r>
          </a:p>
        </p:txBody>
      </p:sp>
      <p:sp>
        <p:nvSpPr>
          <p:cNvPr id="112649" name="Line 9"/>
          <p:cNvSpPr>
            <a:spLocks noChangeShapeType="1"/>
          </p:cNvSpPr>
          <p:nvPr/>
        </p:nvSpPr>
        <p:spPr bwMode="auto">
          <a:xfrm>
            <a:off x="4346575" y="4733925"/>
            <a:ext cx="1588" cy="417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0" name="Line 10"/>
          <p:cNvSpPr>
            <a:spLocks noChangeShapeType="1"/>
          </p:cNvSpPr>
          <p:nvPr/>
        </p:nvSpPr>
        <p:spPr bwMode="auto">
          <a:xfrm flipH="1">
            <a:off x="4346575" y="5724525"/>
            <a:ext cx="0" cy="3968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1" name="Text Box 11"/>
          <p:cNvSpPr txBox="1">
            <a:spLocks noChangeArrowheads="1"/>
          </p:cNvSpPr>
          <p:nvPr/>
        </p:nvSpPr>
        <p:spPr bwMode="auto">
          <a:xfrm>
            <a:off x="5635625" y="2686050"/>
            <a:ext cx="436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N</a:t>
            </a:r>
          </a:p>
        </p:txBody>
      </p:sp>
      <p:sp>
        <p:nvSpPr>
          <p:cNvPr id="112652" name="Text Box 12"/>
          <p:cNvSpPr txBox="1">
            <a:spLocks noChangeArrowheads="1"/>
          </p:cNvSpPr>
          <p:nvPr/>
        </p:nvSpPr>
        <p:spPr bwMode="auto">
          <a:xfrm>
            <a:off x="4346575" y="2168525"/>
            <a:ext cx="436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Y</a:t>
            </a:r>
          </a:p>
        </p:txBody>
      </p:sp>
      <p:sp>
        <p:nvSpPr>
          <p:cNvPr id="112653" name="Text Box 13"/>
          <p:cNvSpPr txBox="1">
            <a:spLocks noChangeArrowheads="1"/>
          </p:cNvSpPr>
          <p:nvPr/>
        </p:nvSpPr>
        <p:spPr bwMode="auto">
          <a:xfrm>
            <a:off x="4392613" y="3676650"/>
            <a:ext cx="436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Y</a:t>
            </a:r>
          </a:p>
        </p:txBody>
      </p:sp>
      <p:sp>
        <p:nvSpPr>
          <p:cNvPr id="112654" name="AutoShape 14"/>
          <p:cNvSpPr>
            <a:spLocks noChangeArrowheads="1"/>
          </p:cNvSpPr>
          <p:nvPr/>
        </p:nvSpPr>
        <p:spPr bwMode="auto">
          <a:xfrm>
            <a:off x="3206750" y="3295650"/>
            <a:ext cx="2179638" cy="403225"/>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solidFill>
                  <a:schemeClr val="tx1"/>
                </a:solidFill>
              </a:rPr>
              <a:t>段</a:t>
            </a:r>
            <a:r>
              <a:rPr lang="en-US" altLang="zh-CN" sz="1800">
                <a:solidFill>
                  <a:schemeClr val="tx1"/>
                </a:solidFill>
              </a:rPr>
              <a:t>S</a:t>
            </a:r>
            <a:r>
              <a:rPr lang="zh-CN" altLang="en-US" sz="1800">
                <a:solidFill>
                  <a:schemeClr val="tx1"/>
                </a:solidFill>
              </a:rPr>
              <a:t>在内存？</a:t>
            </a:r>
          </a:p>
        </p:txBody>
      </p:sp>
      <p:sp>
        <p:nvSpPr>
          <p:cNvPr id="112655" name="AutoShape 15"/>
          <p:cNvSpPr>
            <a:spLocks noChangeArrowheads="1"/>
          </p:cNvSpPr>
          <p:nvPr/>
        </p:nvSpPr>
        <p:spPr bwMode="auto">
          <a:xfrm>
            <a:off x="3141663" y="2533650"/>
            <a:ext cx="2397125" cy="534988"/>
          </a:xfrm>
          <a:prstGeom prst="flowChartDecision">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a:solidFill>
                  <a:schemeClr val="tx1"/>
                </a:solidFill>
              </a:rPr>
              <a:t>符合存取方式？</a:t>
            </a:r>
          </a:p>
        </p:txBody>
      </p:sp>
      <p:sp>
        <p:nvSpPr>
          <p:cNvPr id="112656" name="AutoShape 16"/>
          <p:cNvSpPr>
            <a:spLocks noChangeArrowheads="1"/>
          </p:cNvSpPr>
          <p:nvPr/>
        </p:nvSpPr>
        <p:spPr bwMode="auto">
          <a:xfrm>
            <a:off x="6911975" y="2438400"/>
            <a:ext cx="1485900" cy="889000"/>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分段保护</a:t>
            </a:r>
          </a:p>
          <a:p>
            <a:r>
              <a:rPr lang="zh-CN" altLang="en-US">
                <a:solidFill>
                  <a:schemeClr val="tx1"/>
                </a:solidFill>
              </a:rPr>
              <a:t>中断处理</a:t>
            </a:r>
          </a:p>
        </p:txBody>
      </p:sp>
      <p:sp>
        <p:nvSpPr>
          <p:cNvPr id="112657" name="AutoShape 17"/>
          <p:cNvSpPr>
            <a:spLocks noChangeArrowheads="1"/>
          </p:cNvSpPr>
          <p:nvPr/>
        </p:nvSpPr>
        <p:spPr bwMode="auto">
          <a:xfrm>
            <a:off x="6913563" y="3448050"/>
            <a:ext cx="1484312" cy="790575"/>
          </a:xfrm>
          <a:prstGeom prst="flowChartProcess">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tx1"/>
                </a:solidFill>
              </a:rPr>
              <a:t>缺段</a:t>
            </a:r>
          </a:p>
          <a:p>
            <a:r>
              <a:rPr lang="zh-CN" altLang="en-US">
                <a:solidFill>
                  <a:schemeClr val="tx1"/>
                </a:solidFill>
              </a:rPr>
              <a:t>中断处理</a:t>
            </a:r>
          </a:p>
        </p:txBody>
      </p:sp>
      <p:sp>
        <p:nvSpPr>
          <p:cNvPr id="112658" name="Line 18"/>
          <p:cNvSpPr>
            <a:spLocks noChangeShapeType="1"/>
          </p:cNvSpPr>
          <p:nvPr/>
        </p:nvSpPr>
        <p:spPr bwMode="auto">
          <a:xfrm>
            <a:off x="4392613" y="1360488"/>
            <a:ext cx="0" cy="3127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9" name="Line 19"/>
          <p:cNvSpPr>
            <a:spLocks noChangeShapeType="1"/>
          </p:cNvSpPr>
          <p:nvPr/>
        </p:nvSpPr>
        <p:spPr bwMode="auto">
          <a:xfrm>
            <a:off x="4391025" y="2168525"/>
            <a:ext cx="1588" cy="4810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0" name="Line 20"/>
          <p:cNvSpPr>
            <a:spLocks noChangeShapeType="1"/>
          </p:cNvSpPr>
          <p:nvPr/>
        </p:nvSpPr>
        <p:spPr bwMode="auto">
          <a:xfrm>
            <a:off x="4346575" y="3068638"/>
            <a:ext cx="0" cy="2587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1" name="Line 21"/>
          <p:cNvSpPr>
            <a:spLocks noChangeShapeType="1"/>
          </p:cNvSpPr>
          <p:nvPr/>
        </p:nvSpPr>
        <p:spPr bwMode="auto">
          <a:xfrm>
            <a:off x="4344988" y="3698875"/>
            <a:ext cx="1587" cy="4810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2" name="Line 22"/>
          <p:cNvSpPr>
            <a:spLocks noChangeShapeType="1"/>
          </p:cNvSpPr>
          <p:nvPr/>
        </p:nvSpPr>
        <p:spPr bwMode="auto">
          <a:xfrm>
            <a:off x="5427663" y="1943100"/>
            <a:ext cx="14827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3" name="Line 23"/>
          <p:cNvSpPr>
            <a:spLocks noChangeShapeType="1"/>
          </p:cNvSpPr>
          <p:nvPr/>
        </p:nvSpPr>
        <p:spPr bwMode="auto">
          <a:xfrm>
            <a:off x="5516563" y="2798763"/>
            <a:ext cx="1393825" cy="111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4" name="Line 24"/>
          <p:cNvSpPr>
            <a:spLocks noChangeShapeType="1"/>
          </p:cNvSpPr>
          <p:nvPr/>
        </p:nvSpPr>
        <p:spPr bwMode="auto">
          <a:xfrm>
            <a:off x="5337175" y="3519488"/>
            <a:ext cx="1573213" cy="793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5" name="Text Box 25"/>
          <p:cNvSpPr txBox="1">
            <a:spLocks noChangeArrowheads="1"/>
          </p:cNvSpPr>
          <p:nvPr/>
        </p:nvSpPr>
        <p:spPr bwMode="auto">
          <a:xfrm>
            <a:off x="4481513" y="2990850"/>
            <a:ext cx="436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Y</a:t>
            </a:r>
          </a:p>
        </p:txBody>
      </p:sp>
      <p:sp>
        <p:nvSpPr>
          <p:cNvPr id="112666" name="Text Box 26"/>
          <p:cNvSpPr txBox="1">
            <a:spLocks noChangeArrowheads="1"/>
          </p:cNvSpPr>
          <p:nvPr/>
        </p:nvSpPr>
        <p:spPr bwMode="auto">
          <a:xfrm>
            <a:off x="5788025" y="1719263"/>
            <a:ext cx="436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N</a:t>
            </a:r>
          </a:p>
        </p:txBody>
      </p:sp>
      <p:sp>
        <p:nvSpPr>
          <p:cNvPr id="112667" name="Text Box 27"/>
          <p:cNvSpPr txBox="1">
            <a:spLocks noChangeArrowheads="1"/>
          </p:cNvSpPr>
          <p:nvPr/>
        </p:nvSpPr>
        <p:spPr bwMode="auto">
          <a:xfrm>
            <a:off x="5788025" y="3371850"/>
            <a:ext cx="436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a:solidFill>
                  <a:schemeClr val="tx1"/>
                </a:solidFill>
              </a:rPr>
              <a:t>N</a:t>
            </a:r>
          </a:p>
        </p:txBody>
      </p:sp>
      <p:sp>
        <p:nvSpPr>
          <p:cNvPr id="112668" name="Rectangle 28"/>
          <p:cNvSpPr>
            <a:spLocks noChangeArrowheads="1"/>
          </p:cNvSpPr>
          <p:nvPr/>
        </p:nvSpPr>
        <p:spPr bwMode="auto">
          <a:xfrm>
            <a:off x="792163" y="1989138"/>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en-US">
              <a:solidFill>
                <a:schemeClr val="hlink"/>
              </a:solidFill>
              <a:sym typeface="Arial" panose="020B0604020202020204" pitchFamily="34" charset="0"/>
            </a:endParaRPr>
          </a:p>
        </p:txBody>
      </p:sp>
      <p:sp>
        <p:nvSpPr>
          <p:cNvPr id="112669" name="Rectangle 29"/>
          <p:cNvSpPr>
            <a:spLocks noGrp="1" noChangeArrowheads="1"/>
          </p:cNvSpPr>
          <p:nvPr>
            <p:ph type="body" idx="1"/>
          </p:nvPr>
        </p:nvSpPr>
        <p:spPr/>
        <p:txBody>
          <a:bodyPr/>
          <a:lstStyle/>
          <a:p>
            <a:pPr>
              <a:lnSpc>
                <a:spcPct val="120000"/>
              </a:lnSpc>
              <a:buFont typeface="Wingdings" panose="05000000000000000000" pitchFamily="2" charset="2"/>
              <a:buNone/>
            </a:pPr>
            <a:r>
              <a:rPr lang="zh-CN" altLang="en-US">
                <a:latin typeface="Times New Roman" panose="02020603050405020304" pitchFamily="18" charset="0"/>
              </a:rPr>
              <a:t>硬件支持</a:t>
            </a:r>
            <a:endParaRPr lang="en-US" altLang="zh-CN">
              <a:solidFill>
                <a:schemeClr val="tx1"/>
              </a:solidFill>
              <a:latin typeface="Times New Roman" panose="02020603050405020304" pitchFamily="18" charset="0"/>
            </a:endParaRPr>
          </a:p>
          <a:p>
            <a:pPr>
              <a:lnSpc>
                <a:spcPct val="120000"/>
              </a:lnSpc>
              <a:buFont typeface="Wingdings" panose="05000000000000000000" pitchFamily="2" charset="2"/>
              <a:buNone/>
            </a:pPr>
            <a:r>
              <a:rPr lang="en-US" altLang="zh-CN">
                <a:latin typeface="Times New Roman" panose="02020603050405020304" pitchFamily="18" charset="0"/>
              </a:rPr>
              <a:t>3</a:t>
            </a:r>
            <a:r>
              <a:rPr lang="zh-CN" altLang="en-US">
                <a:latin typeface="Times New Roman" panose="02020603050405020304" pitchFamily="18" charset="0"/>
              </a:rPr>
              <a:t>、</a:t>
            </a:r>
            <a:r>
              <a:rPr lang="zh-CN" altLang="en-US">
                <a:latin typeface="Times New Roman" panose="02020603050405020304" pitchFamily="18" charset="0"/>
                <a:sym typeface="Arial" panose="020B0604020202020204" pitchFamily="34" charset="0"/>
              </a:rPr>
              <a:t>地址变换机构</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58"/>
                                        </p:tgtEl>
                                        <p:attrNameLst>
                                          <p:attrName>style.visibility</p:attrName>
                                        </p:attrNameLst>
                                      </p:cBhvr>
                                      <p:to>
                                        <p:strVal val="visible"/>
                                      </p:to>
                                    </p:set>
                                    <p:animEffect transition="in" filter="dissolve">
                                      <p:cBhvr>
                                        <p:cTn id="12" dur="500"/>
                                        <p:tgtEl>
                                          <p:spTgt spid="1126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dissolve">
                                      <p:cBhvr>
                                        <p:cTn id="17" dur="500"/>
                                        <p:tgtEl>
                                          <p:spTgt spid="112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66"/>
                                        </p:tgtEl>
                                        <p:attrNameLst>
                                          <p:attrName>style.visibility</p:attrName>
                                        </p:attrNameLst>
                                      </p:cBhvr>
                                      <p:to>
                                        <p:strVal val="visible"/>
                                      </p:to>
                                    </p:set>
                                    <p:animEffect transition="in" filter="dissolve">
                                      <p:cBhvr>
                                        <p:cTn id="22" dur="500"/>
                                        <p:tgtEl>
                                          <p:spTgt spid="11266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662"/>
                                        </p:tgtEl>
                                        <p:attrNameLst>
                                          <p:attrName>style.visibility</p:attrName>
                                        </p:attrNameLst>
                                      </p:cBhvr>
                                      <p:to>
                                        <p:strVal val="visible"/>
                                      </p:to>
                                    </p:set>
                                    <p:animEffect transition="in" filter="dissolve">
                                      <p:cBhvr>
                                        <p:cTn id="25" dur="500"/>
                                        <p:tgtEl>
                                          <p:spTgt spid="1126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2648"/>
                                        </p:tgtEl>
                                        <p:attrNameLst>
                                          <p:attrName>style.visibility</p:attrName>
                                        </p:attrNameLst>
                                      </p:cBhvr>
                                      <p:to>
                                        <p:strVal val="visible"/>
                                      </p:to>
                                    </p:set>
                                    <p:animEffect transition="in" filter="dissolve">
                                      <p:cBhvr>
                                        <p:cTn id="30" dur="500"/>
                                        <p:tgtEl>
                                          <p:spTgt spid="1126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2659"/>
                                        </p:tgtEl>
                                        <p:attrNameLst>
                                          <p:attrName>style.visibility</p:attrName>
                                        </p:attrNameLst>
                                      </p:cBhvr>
                                      <p:to>
                                        <p:strVal val="visible"/>
                                      </p:to>
                                    </p:set>
                                    <p:animEffect transition="in" filter="dissolve">
                                      <p:cBhvr>
                                        <p:cTn id="35" dur="500"/>
                                        <p:tgtEl>
                                          <p:spTgt spid="112659"/>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2652"/>
                                        </p:tgtEl>
                                        <p:attrNameLst>
                                          <p:attrName>style.visibility</p:attrName>
                                        </p:attrNameLst>
                                      </p:cBhvr>
                                      <p:to>
                                        <p:strVal val="visible"/>
                                      </p:to>
                                    </p:set>
                                    <p:animEffect transition="in" filter="dissolve">
                                      <p:cBhvr>
                                        <p:cTn id="38" dur="500"/>
                                        <p:tgtEl>
                                          <p:spTgt spid="1126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2655"/>
                                        </p:tgtEl>
                                        <p:attrNameLst>
                                          <p:attrName>style.visibility</p:attrName>
                                        </p:attrNameLst>
                                      </p:cBhvr>
                                      <p:to>
                                        <p:strVal val="visible"/>
                                      </p:to>
                                    </p:set>
                                    <p:animEffect transition="in" filter="dissolve">
                                      <p:cBhvr>
                                        <p:cTn id="43" dur="500"/>
                                        <p:tgtEl>
                                          <p:spTgt spid="1126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2663"/>
                                        </p:tgtEl>
                                        <p:attrNameLst>
                                          <p:attrName>style.visibility</p:attrName>
                                        </p:attrNameLst>
                                      </p:cBhvr>
                                      <p:to>
                                        <p:strVal val="visible"/>
                                      </p:to>
                                    </p:set>
                                    <p:animEffect transition="in" filter="dissolve">
                                      <p:cBhvr>
                                        <p:cTn id="48" dur="500"/>
                                        <p:tgtEl>
                                          <p:spTgt spid="11266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51"/>
                                        </p:tgtEl>
                                        <p:attrNameLst>
                                          <p:attrName>style.visibility</p:attrName>
                                        </p:attrNameLst>
                                      </p:cBhvr>
                                      <p:to>
                                        <p:strVal val="visible"/>
                                      </p:to>
                                    </p:set>
                                    <p:animEffect transition="in" filter="dissolve">
                                      <p:cBhvr>
                                        <p:cTn id="51" dur="500"/>
                                        <p:tgtEl>
                                          <p:spTgt spid="11265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12656"/>
                                        </p:tgtEl>
                                        <p:attrNameLst>
                                          <p:attrName>style.visibility</p:attrName>
                                        </p:attrNameLst>
                                      </p:cBhvr>
                                      <p:to>
                                        <p:strVal val="visible"/>
                                      </p:to>
                                    </p:set>
                                    <p:animEffect transition="in" filter="dissolve">
                                      <p:cBhvr>
                                        <p:cTn id="56" dur="500"/>
                                        <p:tgtEl>
                                          <p:spTgt spid="11265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2660"/>
                                        </p:tgtEl>
                                        <p:attrNameLst>
                                          <p:attrName>style.visibility</p:attrName>
                                        </p:attrNameLst>
                                      </p:cBhvr>
                                      <p:to>
                                        <p:strVal val="visible"/>
                                      </p:to>
                                    </p:set>
                                    <p:animEffect transition="in" filter="dissolve">
                                      <p:cBhvr>
                                        <p:cTn id="61" dur="500"/>
                                        <p:tgtEl>
                                          <p:spTgt spid="1126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12665"/>
                                        </p:tgtEl>
                                        <p:attrNameLst>
                                          <p:attrName>style.visibility</p:attrName>
                                        </p:attrNameLst>
                                      </p:cBhvr>
                                      <p:to>
                                        <p:strVal val="visible"/>
                                      </p:to>
                                    </p:set>
                                    <p:animEffect transition="in" filter="dissolve">
                                      <p:cBhvr>
                                        <p:cTn id="64" dur="500"/>
                                        <p:tgtEl>
                                          <p:spTgt spid="11266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12654"/>
                                        </p:tgtEl>
                                        <p:attrNameLst>
                                          <p:attrName>style.visibility</p:attrName>
                                        </p:attrNameLst>
                                      </p:cBhvr>
                                      <p:to>
                                        <p:strVal val="visible"/>
                                      </p:to>
                                    </p:set>
                                    <p:animEffect transition="in" filter="dissolve">
                                      <p:cBhvr>
                                        <p:cTn id="69" dur="500"/>
                                        <p:tgtEl>
                                          <p:spTgt spid="1126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12667"/>
                                        </p:tgtEl>
                                        <p:attrNameLst>
                                          <p:attrName>style.visibility</p:attrName>
                                        </p:attrNameLst>
                                      </p:cBhvr>
                                      <p:to>
                                        <p:strVal val="visible"/>
                                      </p:to>
                                    </p:set>
                                    <p:animEffect transition="in" filter="dissolve">
                                      <p:cBhvr>
                                        <p:cTn id="74" dur="500"/>
                                        <p:tgtEl>
                                          <p:spTgt spid="11266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12664"/>
                                        </p:tgtEl>
                                        <p:attrNameLst>
                                          <p:attrName>style.visibility</p:attrName>
                                        </p:attrNameLst>
                                      </p:cBhvr>
                                      <p:to>
                                        <p:strVal val="visible"/>
                                      </p:to>
                                    </p:set>
                                    <p:animEffect transition="in" filter="dissolve">
                                      <p:cBhvr>
                                        <p:cTn id="77" dur="500"/>
                                        <p:tgtEl>
                                          <p:spTgt spid="11266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12657"/>
                                        </p:tgtEl>
                                        <p:attrNameLst>
                                          <p:attrName>style.visibility</p:attrName>
                                        </p:attrNameLst>
                                      </p:cBhvr>
                                      <p:to>
                                        <p:strVal val="visible"/>
                                      </p:to>
                                    </p:set>
                                    <p:animEffect transition="in" filter="dissolve">
                                      <p:cBhvr>
                                        <p:cTn id="82" dur="500"/>
                                        <p:tgtEl>
                                          <p:spTgt spid="11265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12661"/>
                                        </p:tgtEl>
                                        <p:attrNameLst>
                                          <p:attrName>style.visibility</p:attrName>
                                        </p:attrNameLst>
                                      </p:cBhvr>
                                      <p:to>
                                        <p:strVal val="visible"/>
                                      </p:to>
                                    </p:set>
                                    <p:animEffect transition="in" filter="dissolve">
                                      <p:cBhvr>
                                        <p:cTn id="87" dur="500"/>
                                        <p:tgtEl>
                                          <p:spTgt spid="11266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12653"/>
                                        </p:tgtEl>
                                        <p:attrNameLst>
                                          <p:attrName>style.visibility</p:attrName>
                                        </p:attrNameLst>
                                      </p:cBhvr>
                                      <p:to>
                                        <p:strVal val="visible"/>
                                      </p:to>
                                    </p:set>
                                    <p:animEffect transition="in" filter="dissolve">
                                      <p:cBhvr>
                                        <p:cTn id="90" dur="500"/>
                                        <p:tgtEl>
                                          <p:spTgt spid="11265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112646"/>
                                        </p:tgtEl>
                                        <p:attrNameLst>
                                          <p:attrName>style.visibility</p:attrName>
                                        </p:attrNameLst>
                                      </p:cBhvr>
                                      <p:to>
                                        <p:strVal val="visible"/>
                                      </p:to>
                                    </p:set>
                                    <p:animEffect transition="in" filter="dissolve">
                                      <p:cBhvr>
                                        <p:cTn id="95" dur="500"/>
                                        <p:tgtEl>
                                          <p:spTgt spid="11264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12649"/>
                                        </p:tgtEl>
                                        <p:attrNameLst>
                                          <p:attrName>style.visibility</p:attrName>
                                        </p:attrNameLst>
                                      </p:cBhvr>
                                      <p:to>
                                        <p:strVal val="visible"/>
                                      </p:to>
                                    </p:set>
                                    <p:animEffect transition="in" filter="dissolve">
                                      <p:cBhvr>
                                        <p:cTn id="100" dur="500"/>
                                        <p:tgtEl>
                                          <p:spTgt spid="11264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12647"/>
                                        </p:tgtEl>
                                        <p:attrNameLst>
                                          <p:attrName>style.visibility</p:attrName>
                                        </p:attrNameLst>
                                      </p:cBhvr>
                                      <p:to>
                                        <p:strVal val="visible"/>
                                      </p:to>
                                    </p:set>
                                    <p:animEffect transition="in" filter="dissolve">
                                      <p:cBhvr>
                                        <p:cTn id="105" dur="500"/>
                                        <p:tgtEl>
                                          <p:spTgt spid="11264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12650"/>
                                        </p:tgtEl>
                                        <p:attrNameLst>
                                          <p:attrName>style.visibility</p:attrName>
                                        </p:attrNameLst>
                                      </p:cBhvr>
                                      <p:to>
                                        <p:strVal val="visible"/>
                                      </p:to>
                                    </p:set>
                                    <p:animEffect transition="in" filter="dissolve">
                                      <p:cBhvr>
                                        <p:cTn id="110" dur="500"/>
                                        <p:tgtEl>
                                          <p:spTgt spid="11265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112644"/>
                                        </p:tgtEl>
                                        <p:attrNameLst>
                                          <p:attrName>style.visibility</p:attrName>
                                        </p:attrNameLst>
                                      </p:cBhvr>
                                      <p:to>
                                        <p:strVal val="visible"/>
                                      </p:to>
                                    </p:set>
                                    <p:animEffect transition="in" filter="dissolve">
                                      <p:cBhvr>
                                        <p:cTn id="115"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P spid="112645" grpId="0" animBg="1"/>
      <p:bldP spid="112646" grpId="0" animBg="1"/>
      <p:bldP spid="112647" grpId="0" animBg="1"/>
      <p:bldP spid="112648" grpId="0" animBg="1"/>
      <p:bldP spid="112649" grpId="0" animBg="1"/>
      <p:bldP spid="112650" grpId="0" animBg="1"/>
      <p:bldP spid="112651" grpId="0"/>
      <p:bldP spid="112652" grpId="0"/>
      <p:bldP spid="112653" grpId="0"/>
      <p:bldP spid="112654" grpId="0" animBg="1"/>
      <p:bldP spid="112655" grpId="0" animBg="1"/>
      <p:bldP spid="112656" grpId="0" animBg="1"/>
      <p:bldP spid="112657" grpId="0" animBg="1"/>
      <p:bldP spid="112658" grpId="0" animBg="1"/>
      <p:bldP spid="112659" grpId="0" animBg="1"/>
      <p:bldP spid="112660" grpId="0" animBg="1"/>
      <p:bldP spid="112661" grpId="0" animBg="1"/>
      <p:bldP spid="112662" grpId="0" animBg="1"/>
      <p:bldP spid="112663" grpId="0" animBg="1"/>
      <p:bldP spid="112664" grpId="0" animBg="1"/>
      <p:bldP spid="112665" grpId="0"/>
      <p:bldP spid="112666" grpId="0"/>
      <p:bldP spid="11266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latin typeface="Times New Roman" panose="02020603050405020304" pitchFamily="18" charset="0"/>
              </a:rPr>
              <a:t>作业</a:t>
            </a:r>
          </a:p>
        </p:txBody>
      </p:sp>
      <p:sp>
        <p:nvSpPr>
          <p:cNvPr id="120835" name="Rectangle 3"/>
          <p:cNvSpPr>
            <a:spLocks noGrp="1" noChangeArrowheads="1"/>
          </p:cNvSpPr>
          <p:nvPr>
            <p:ph type="body" idx="1"/>
          </p:nvPr>
        </p:nvSpPr>
        <p:spPr>
          <a:xfrm>
            <a:off x="288925" y="1025525"/>
            <a:ext cx="8604250" cy="4264025"/>
          </a:xfrm>
        </p:spPr>
        <p:txBody>
          <a:bodyPr/>
          <a:lstStyle/>
          <a:p>
            <a:pPr algn="just">
              <a:lnSpc>
                <a:spcPct val="150000"/>
              </a:lnSpc>
              <a:buFont typeface="Wingdings" panose="05000000000000000000" pitchFamily="2" charset="2"/>
              <a:buNone/>
            </a:pPr>
            <a:r>
              <a:rPr lang="en-US" altLang="zh-CN">
                <a:solidFill>
                  <a:schemeClr val="tx1"/>
                </a:solidFill>
                <a:latin typeface="Times New Roman" panose="02020603050405020304" pitchFamily="18" charset="0"/>
              </a:rPr>
              <a:t>1</a:t>
            </a:r>
            <a:r>
              <a:rPr lang="zh-CN" altLang="en-US">
                <a:solidFill>
                  <a:schemeClr val="tx1"/>
                </a:solidFill>
                <a:latin typeface="Times New Roman" panose="02020603050405020304" pitchFamily="18" charset="0"/>
              </a:rPr>
              <a:t>、在一分页存储管理系统中，逻辑地址长度为</a:t>
            </a:r>
            <a:r>
              <a:rPr lang="en-US" altLang="zh-CN">
                <a:solidFill>
                  <a:schemeClr val="tx1"/>
                </a:solidFill>
                <a:latin typeface="Times New Roman" panose="02020603050405020304" pitchFamily="18" charset="0"/>
              </a:rPr>
              <a:t>16</a:t>
            </a:r>
            <a:r>
              <a:rPr lang="zh-CN" altLang="en-US">
                <a:solidFill>
                  <a:schemeClr val="tx1"/>
                </a:solidFill>
                <a:latin typeface="Times New Roman" panose="02020603050405020304" pitchFamily="18" charset="0"/>
              </a:rPr>
              <a:t>位，页面大小为</a:t>
            </a:r>
            <a:r>
              <a:rPr lang="en-US" altLang="zh-CN">
                <a:solidFill>
                  <a:schemeClr val="tx1"/>
                </a:solidFill>
                <a:latin typeface="Times New Roman" panose="02020603050405020304" pitchFamily="18" charset="0"/>
              </a:rPr>
              <a:t>4096B</a:t>
            </a:r>
            <a:r>
              <a:rPr lang="zh-CN" altLang="en-US">
                <a:solidFill>
                  <a:schemeClr val="tx1"/>
                </a:solidFill>
                <a:latin typeface="Times New Roman" panose="02020603050405020304" pitchFamily="18" charset="0"/>
              </a:rPr>
              <a:t>，现有一逻辑地址为</a:t>
            </a:r>
            <a:r>
              <a:rPr lang="en-US" altLang="zh-CN">
                <a:solidFill>
                  <a:schemeClr val="tx1"/>
                </a:solidFill>
                <a:latin typeface="Times New Roman" panose="02020603050405020304" pitchFamily="18" charset="0"/>
              </a:rPr>
              <a:t>2F6AH</a:t>
            </a:r>
            <a:r>
              <a:rPr lang="zh-CN" altLang="en-US">
                <a:solidFill>
                  <a:schemeClr val="tx1"/>
                </a:solidFill>
                <a:latin typeface="Times New Roman" panose="02020603050405020304" pitchFamily="18" charset="0"/>
              </a:rPr>
              <a:t>，且第</a:t>
            </a:r>
            <a:r>
              <a:rPr lang="en-US" altLang="zh-CN">
                <a:solidFill>
                  <a:schemeClr val="tx1"/>
                </a:solidFill>
                <a:latin typeface="Times New Roman" panose="02020603050405020304" pitchFamily="18" charset="0"/>
              </a:rPr>
              <a:t>0</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1</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2</a:t>
            </a:r>
            <a:r>
              <a:rPr lang="zh-CN" altLang="en-US">
                <a:solidFill>
                  <a:schemeClr val="tx1"/>
                </a:solidFill>
                <a:latin typeface="Times New Roman" panose="02020603050405020304" pitchFamily="18" charset="0"/>
              </a:rPr>
              <a:t>页依次存放在物理块</a:t>
            </a:r>
            <a:r>
              <a:rPr lang="en-US" altLang="zh-CN">
                <a:solidFill>
                  <a:schemeClr val="tx1"/>
                </a:solidFill>
                <a:latin typeface="Times New Roman" panose="02020603050405020304" pitchFamily="18" charset="0"/>
              </a:rPr>
              <a:t>5</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10</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11</a:t>
            </a:r>
            <a:r>
              <a:rPr lang="zh-CN" altLang="en-US">
                <a:solidFill>
                  <a:schemeClr val="tx1"/>
                </a:solidFill>
                <a:latin typeface="Times New Roman" panose="02020603050405020304" pitchFamily="18" charset="0"/>
              </a:rPr>
              <a:t>中，问相应的物理地址为多少？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p>
        </p:txBody>
      </p:sp>
      <p:sp>
        <p:nvSpPr>
          <p:cNvPr id="12291" name="Rectangle 3"/>
          <p:cNvSpPr>
            <a:spLocks noGrp="1" noChangeArrowheads="1"/>
          </p:cNvSpPr>
          <p:nvPr>
            <p:ph type="body" idx="1"/>
          </p:nvPr>
        </p:nvSpPr>
        <p:spPr/>
        <p:txBody>
          <a:bodyPr/>
          <a:lstStyle/>
          <a:p>
            <a:pPr marL="609600" indent="-609600">
              <a:lnSpc>
                <a:spcPct val="105000"/>
              </a:lnSpc>
              <a:buFont typeface="Wingdings" panose="05000000000000000000" pitchFamily="2" charset="2"/>
              <a:buNone/>
            </a:pPr>
            <a:r>
              <a:rPr lang="zh-CN" altLang="en-US">
                <a:latin typeface="Times New Roman" panose="02020603050405020304" pitchFamily="18" charset="0"/>
              </a:rPr>
              <a:t>一、虚拟存储器的引入</a:t>
            </a:r>
          </a:p>
          <a:p>
            <a:pPr marL="609600" indent="-609600">
              <a:lnSpc>
                <a:spcPct val="105000"/>
              </a:lnSpc>
              <a:buFont typeface="Wingdings" panose="05000000000000000000" pitchFamily="2" charset="2"/>
              <a:buAutoNum type="arabicPeriod" startAt="4"/>
            </a:pPr>
            <a:r>
              <a:rPr lang="zh-CN" altLang="en-US">
                <a:latin typeface="Times New Roman" panose="02020603050405020304" pitchFamily="18" charset="0"/>
              </a:rPr>
              <a:t>虚拟存储器的概念</a:t>
            </a:r>
          </a:p>
          <a:p>
            <a:pPr marL="1066800" lvl="1" indent="-609600">
              <a:lnSpc>
                <a:spcPct val="105000"/>
              </a:lnSpc>
              <a:buFont typeface="Wingdings" panose="05000000000000000000" pitchFamily="2" charset="2"/>
              <a:buChar char="u"/>
            </a:pPr>
            <a:r>
              <a:rPr lang="zh-CN" altLang="en-US">
                <a:latin typeface="Times New Roman" panose="02020603050405020304" pitchFamily="18" charset="0"/>
              </a:rPr>
              <a:t>具有</a:t>
            </a:r>
            <a:r>
              <a:rPr lang="zh-CN" altLang="en-US">
                <a:solidFill>
                  <a:schemeClr val="hlink"/>
                </a:solidFill>
                <a:latin typeface="Times New Roman" panose="02020603050405020304" pitchFamily="18" charset="0"/>
              </a:rPr>
              <a:t>请求调入功能和页面置换</a:t>
            </a:r>
            <a:r>
              <a:rPr lang="zh-CN" altLang="en-US">
                <a:latin typeface="Times New Roman" panose="02020603050405020304" pitchFamily="18" charset="0"/>
              </a:rPr>
              <a:t>功能</a:t>
            </a:r>
            <a:r>
              <a:rPr lang="zh-CN" altLang="en-US">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rPr>
              <a:t>能从</a:t>
            </a:r>
            <a:r>
              <a:rPr lang="zh-CN" altLang="en-US">
                <a:solidFill>
                  <a:schemeClr val="hlink"/>
                </a:solidFill>
                <a:latin typeface="Times New Roman" panose="02020603050405020304" pitchFamily="18" charset="0"/>
              </a:rPr>
              <a:t>逻辑上</a:t>
            </a:r>
            <a:r>
              <a:rPr lang="zh-CN" altLang="en-US">
                <a:latin typeface="Times New Roman" panose="02020603050405020304" pitchFamily="18" charset="0"/>
              </a:rPr>
              <a:t>对内存容量进行</a:t>
            </a:r>
            <a:r>
              <a:rPr lang="zh-CN" altLang="en-US">
                <a:solidFill>
                  <a:srgbClr val="0000FF"/>
                </a:solidFill>
                <a:latin typeface="Times New Roman" panose="02020603050405020304" pitchFamily="18" charset="0"/>
              </a:rPr>
              <a:t>扩充</a:t>
            </a:r>
            <a:r>
              <a:rPr lang="zh-CN" altLang="en-US">
                <a:latin typeface="Times New Roman" panose="02020603050405020304" pitchFamily="18" charset="0"/>
              </a:rPr>
              <a:t>的存储器系统。</a:t>
            </a:r>
          </a:p>
          <a:p>
            <a:pPr marL="1066800" lvl="1" indent="-609600">
              <a:lnSpc>
                <a:spcPct val="105000"/>
              </a:lnSpc>
              <a:buFont typeface="Wingdings" panose="05000000000000000000" pitchFamily="2" charset="2"/>
              <a:buChar char="u"/>
            </a:pPr>
            <a:r>
              <a:rPr lang="zh-CN" altLang="en-US">
                <a:latin typeface="Times New Roman" panose="02020603050405020304" pitchFamily="18" charset="0"/>
              </a:rPr>
              <a:t>虚拟存储器的逻辑容量由</a:t>
            </a:r>
            <a:r>
              <a:rPr lang="zh-CN" altLang="en-US">
                <a:solidFill>
                  <a:srgbClr val="0000CC"/>
                </a:solidFill>
                <a:latin typeface="Times New Roman" panose="02020603050405020304" pitchFamily="18" charset="0"/>
              </a:rPr>
              <a:t>外存容量和内存容量之和</a:t>
            </a:r>
            <a:r>
              <a:rPr lang="zh-CN" altLang="en-US">
                <a:latin typeface="Times New Roman" panose="02020603050405020304" pitchFamily="18" charset="0"/>
              </a:rPr>
              <a:t>决定及计算机的地址结构所确定，与主存的实际大小没有直接关系。 从整体来看，其</a:t>
            </a:r>
            <a:r>
              <a:rPr lang="zh-CN" altLang="en-US">
                <a:solidFill>
                  <a:srgbClr val="0000CC"/>
                </a:solidFill>
                <a:latin typeface="Times New Roman" panose="02020603050405020304" pitchFamily="18" charset="0"/>
              </a:rPr>
              <a:t>运行速度接近于内存</a:t>
            </a:r>
            <a:r>
              <a:rPr lang="zh-CN" altLang="en-US">
                <a:latin typeface="Times New Roman" panose="02020603050405020304" pitchFamily="18" charset="0"/>
              </a:rPr>
              <a:t>，</a:t>
            </a:r>
            <a:r>
              <a:rPr lang="zh-CN" altLang="en-US">
                <a:solidFill>
                  <a:srgbClr val="0000CC"/>
                </a:solidFill>
                <a:latin typeface="Times New Roman" panose="02020603050405020304" pitchFamily="18" charset="0"/>
              </a:rPr>
              <a:t>成本接近于外存</a:t>
            </a:r>
            <a:r>
              <a:rPr lang="zh-CN" altLang="en-US">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a:latin typeface="Times New Roman" panose="02020603050405020304" pitchFamily="18" charset="0"/>
              </a:rPr>
              <a:t>作业</a:t>
            </a:r>
          </a:p>
        </p:txBody>
      </p:sp>
      <p:sp>
        <p:nvSpPr>
          <p:cNvPr id="121859" name="Rectangle 3"/>
          <p:cNvSpPr>
            <a:spLocks noGrp="1" noChangeArrowheads="1"/>
          </p:cNvSpPr>
          <p:nvPr>
            <p:ph type="body" idx="1"/>
          </p:nvPr>
        </p:nvSpPr>
        <p:spPr>
          <a:xfrm>
            <a:off x="288925" y="1023938"/>
            <a:ext cx="8602663" cy="4265612"/>
          </a:xfrm>
        </p:spPr>
        <p:txBody>
          <a:bodyPr/>
          <a:lstStyle/>
          <a:p>
            <a:pPr algn="just">
              <a:lnSpc>
                <a:spcPct val="105000"/>
              </a:lnSpc>
              <a:buFont typeface="Wingdings" panose="05000000000000000000" pitchFamily="2" charset="2"/>
              <a:buNone/>
            </a:pPr>
            <a:r>
              <a:rPr lang="en-US" altLang="zh-CN">
                <a:solidFill>
                  <a:schemeClr val="tx1"/>
                </a:solidFill>
                <a:latin typeface="Times New Roman" panose="02020603050405020304" pitchFamily="18" charset="0"/>
              </a:rPr>
              <a:t>2</a:t>
            </a:r>
            <a:r>
              <a:rPr lang="zh-CN" altLang="en-US">
                <a:solidFill>
                  <a:schemeClr val="tx1"/>
                </a:solidFill>
                <a:latin typeface="Times New Roman" panose="02020603050405020304" pitchFamily="18" charset="0"/>
              </a:rPr>
              <a:t>、在一个段式存储管理系统中，其段表为：</a:t>
            </a:r>
          </a:p>
          <a:p>
            <a:pPr algn="just">
              <a:lnSpc>
                <a:spcPct val="105000"/>
              </a:lnSpc>
              <a:buFont typeface="Wingdings" panose="05000000000000000000" pitchFamily="2" charset="2"/>
              <a:buNone/>
            </a:pPr>
            <a:r>
              <a:rPr lang="zh-CN" altLang="en-US">
                <a:solidFill>
                  <a:schemeClr val="tx1"/>
                </a:solidFill>
                <a:latin typeface="Times New Roman" panose="02020603050405020304" pitchFamily="18" charset="0"/>
              </a:rPr>
              <a:t>        段号      内存起始地址      段长</a:t>
            </a:r>
          </a:p>
          <a:p>
            <a:pPr algn="just">
              <a:lnSpc>
                <a:spcPct val="105000"/>
              </a:lnSpc>
              <a:buFont typeface="Wingdings" panose="05000000000000000000" pitchFamily="2" charset="2"/>
              <a:buNone/>
            </a:pPr>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0           210             		500</a:t>
            </a:r>
          </a:p>
          <a:p>
            <a:pPr algn="just">
              <a:lnSpc>
                <a:spcPct val="105000"/>
              </a:lnSpc>
              <a:buFont typeface="Wingdings" panose="05000000000000000000" pitchFamily="2" charset="2"/>
              <a:buNone/>
            </a:pPr>
            <a:r>
              <a:rPr lang="en-US" altLang="zh-CN">
                <a:solidFill>
                  <a:schemeClr val="tx1"/>
                </a:solidFill>
                <a:latin typeface="Times New Roman" panose="02020603050405020304" pitchFamily="18" charset="0"/>
              </a:rPr>
              <a:t>         1           2350           		20</a:t>
            </a:r>
          </a:p>
          <a:p>
            <a:pPr algn="just">
              <a:lnSpc>
                <a:spcPct val="105000"/>
              </a:lnSpc>
              <a:buFont typeface="Wingdings" panose="05000000000000000000" pitchFamily="2" charset="2"/>
              <a:buNone/>
            </a:pPr>
            <a:r>
              <a:rPr lang="en-US" altLang="zh-CN">
                <a:solidFill>
                  <a:schemeClr val="tx1"/>
                </a:solidFill>
                <a:latin typeface="Times New Roman" panose="02020603050405020304" pitchFamily="18" charset="0"/>
              </a:rPr>
              <a:t>         2           100             		90</a:t>
            </a:r>
          </a:p>
          <a:p>
            <a:pPr algn="just">
              <a:lnSpc>
                <a:spcPct val="105000"/>
              </a:lnSpc>
              <a:buFont typeface="Wingdings" panose="05000000000000000000" pitchFamily="2" charset="2"/>
              <a:buNone/>
            </a:pPr>
            <a:r>
              <a:rPr lang="en-US" altLang="zh-CN">
                <a:solidFill>
                  <a:schemeClr val="tx1"/>
                </a:solidFill>
                <a:latin typeface="Times New Roman" panose="02020603050405020304" pitchFamily="18" charset="0"/>
              </a:rPr>
              <a:t>         3           1350            		590</a:t>
            </a:r>
          </a:p>
          <a:p>
            <a:pPr algn="just">
              <a:lnSpc>
                <a:spcPct val="105000"/>
              </a:lnSpc>
              <a:buFont typeface="Wingdings" panose="05000000000000000000" pitchFamily="2" charset="2"/>
              <a:buNone/>
            </a:pPr>
            <a:r>
              <a:rPr lang="en-US" altLang="zh-CN">
                <a:solidFill>
                  <a:schemeClr val="tx1"/>
                </a:solidFill>
                <a:latin typeface="Times New Roman" panose="02020603050405020304" pitchFamily="18" charset="0"/>
              </a:rPr>
              <a:t>         4           1938            		95</a:t>
            </a:r>
          </a:p>
          <a:p>
            <a:pPr algn="just">
              <a:lnSpc>
                <a:spcPct val="105000"/>
              </a:lnSpc>
              <a:buFont typeface="Wingdings" panose="05000000000000000000" pitchFamily="2" charset="2"/>
              <a:buNone/>
            </a:pPr>
            <a:r>
              <a:rPr lang="zh-CN" altLang="en-US">
                <a:solidFill>
                  <a:schemeClr val="tx1"/>
                </a:solidFill>
                <a:latin typeface="Times New Roman" panose="02020603050405020304" pitchFamily="18" charset="0"/>
              </a:rPr>
              <a:t>试求表中逻辑地址对应的物理地址是什么？</a:t>
            </a:r>
          </a:p>
        </p:txBody>
      </p:sp>
      <p:graphicFrame>
        <p:nvGraphicFramePr>
          <p:cNvPr id="121860" name="Group 4"/>
          <p:cNvGraphicFramePr>
            <a:graphicFrameLocks noGrp="1"/>
          </p:cNvGraphicFramePr>
          <p:nvPr/>
        </p:nvGraphicFramePr>
        <p:xfrm>
          <a:off x="3536950" y="5272088"/>
          <a:ext cx="1066800" cy="1164781"/>
        </p:xfrm>
        <a:graphic>
          <a:graphicData uri="http://schemas.openxmlformats.org/drawingml/2006/table">
            <a:tbl>
              <a:tblPr/>
              <a:tblGrid>
                <a:gridCol w="384175"/>
                <a:gridCol w="682625"/>
              </a:tblGrid>
              <a:tr h="581025">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ahoma" panose="020B0604030504040204" pitchFamily="34"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ahoma" panose="020B0604030504040204" pitchFamily="34"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ahoma" panose="020B0604030504040204" pitchFamily="34"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Tahoma" panose="020B0604030504040204" pitchFamily="34" charset="0"/>
                          <a:ea typeface="楷体_GB2312" pitchFamily="49" charset="-122"/>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z="3600">
                <a:latin typeface="Times New Roman" panose="02020603050405020304" pitchFamily="18" charset="0"/>
              </a:rPr>
              <a:t>作业</a:t>
            </a:r>
          </a:p>
        </p:txBody>
      </p:sp>
      <p:sp>
        <p:nvSpPr>
          <p:cNvPr id="122883" name="Rectangle 3"/>
          <p:cNvSpPr>
            <a:spLocks noGrp="1" noChangeArrowheads="1"/>
          </p:cNvSpPr>
          <p:nvPr>
            <p:ph type="body" idx="1"/>
          </p:nvPr>
        </p:nvSpPr>
        <p:spPr/>
        <p:txBody>
          <a:bodyPr/>
          <a:lstStyle/>
          <a:p>
            <a:pPr algn="just">
              <a:lnSpc>
                <a:spcPct val="110000"/>
              </a:lnSpc>
              <a:buFont typeface="Wingdings" panose="05000000000000000000" pitchFamily="2" charset="2"/>
              <a:buNone/>
            </a:pPr>
            <a:r>
              <a:rPr lang="en-US" altLang="zh-CN" b="0">
                <a:latin typeface="Times New Roman" panose="02020603050405020304" pitchFamily="18" charset="0"/>
                <a:ea typeface="宋体" panose="02010600030101010101" pitchFamily="2" charset="-122"/>
              </a:rPr>
              <a:t>3</a:t>
            </a:r>
            <a:r>
              <a:rPr lang="zh-CN" altLang="en-US" b="0">
                <a:latin typeface="Times New Roman" panose="02020603050405020304" pitchFamily="18" charset="0"/>
                <a:ea typeface="宋体" panose="02010600030101010101" pitchFamily="2" charset="-122"/>
              </a:rPr>
              <a:t>、</a:t>
            </a:r>
            <a:r>
              <a:rPr kumimoji="1" lang="zh-CN" altLang="en-US">
                <a:latin typeface="宋体" panose="02010600030101010101" pitchFamily="2" charset="-122"/>
              </a:rPr>
              <a:t>假定系统为某进程分配了</a:t>
            </a:r>
            <a:r>
              <a:rPr kumimoji="1" lang="en-US" altLang="zh-CN">
                <a:latin typeface="宋体" panose="02010600030101010101" pitchFamily="2" charset="-122"/>
              </a:rPr>
              <a:t>3</a:t>
            </a:r>
            <a:r>
              <a:rPr kumimoji="1" lang="zh-CN" altLang="en-US">
                <a:latin typeface="宋体" panose="02010600030101010101" pitchFamily="2" charset="-122"/>
              </a:rPr>
              <a:t>个物理块，并考虑有以下的页面号引用串：</a:t>
            </a:r>
          </a:p>
          <a:p>
            <a:pPr>
              <a:buFont typeface="Wingdings" panose="05000000000000000000" pitchFamily="2" charset="2"/>
              <a:buNone/>
            </a:pPr>
            <a:r>
              <a:rPr kumimoji="1" lang="en-US" altLang="zh-CN">
                <a:latin typeface="宋体" panose="02010600030101010101" pitchFamily="2" charset="-122"/>
              </a:rPr>
              <a:t>      A</a:t>
            </a:r>
            <a:r>
              <a:rPr kumimoji="1" lang="zh-CN" altLang="en-US">
                <a:latin typeface="宋体" panose="02010600030101010101" pitchFamily="2" charset="-122"/>
              </a:rPr>
              <a:t>，</a:t>
            </a:r>
            <a:r>
              <a:rPr kumimoji="1" lang="en-US" altLang="zh-CN">
                <a:latin typeface="宋体" panose="02010600030101010101" pitchFamily="2" charset="-122"/>
              </a:rPr>
              <a:t>B</a:t>
            </a:r>
            <a:r>
              <a:rPr kumimoji="1" lang="zh-CN" altLang="en-US">
                <a:latin typeface="宋体" panose="02010600030101010101" pitchFamily="2" charset="-122"/>
              </a:rPr>
              <a:t>，</a:t>
            </a:r>
            <a:r>
              <a:rPr kumimoji="1" lang="en-US" altLang="zh-CN">
                <a:latin typeface="宋体" panose="02010600030101010101" pitchFamily="2" charset="-122"/>
              </a:rPr>
              <a:t>C</a:t>
            </a:r>
            <a:r>
              <a:rPr kumimoji="1" lang="zh-CN" altLang="en-US">
                <a:latin typeface="宋体" panose="02010600030101010101" pitchFamily="2" charset="-122"/>
              </a:rPr>
              <a:t>，</a:t>
            </a:r>
            <a:r>
              <a:rPr kumimoji="1" lang="en-US" altLang="zh-CN">
                <a:latin typeface="宋体" panose="02010600030101010101" pitchFamily="2" charset="-122"/>
              </a:rPr>
              <a:t>D</a:t>
            </a:r>
            <a:r>
              <a:rPr kumimoji="1" lang="zh-CN" altLang="en-US">
                <a:latin typeface="宋体" panose="02010600030101010101" pitchFamily="2" charset="-122"/>
              </a:rPr>
              <a:t>，</a:t>
            </a:r>
            <a:r>
              <a:rPr kumimoji="1" lang="en-US" altLang="zh-CN">
                <a:latin typeface="宋体" panose="02010600030101010101" pitchFamily="2" charset="-122"/>
              </a:rPr>
              <a:t>A</a:t>
            </a:r>
            <a:r>
              <a:rPr kumimoji="1" lang="zh-CN" altLang="en-US">
                <a:latin typeface="宋体" panose="02010600030101010101" pitchFamily="2" charset="-122"/>
              </a:rPr>
              <a:t>，</a:t>
            </a:r>
            <a:r>
              <a:rPr kumimoji="1" lang="en-US" altLang="zh-CN">
                <a:latin typeface="宋体" panose="02010600030101010101" pitchFamily="2" charset="-122"/>
              </a:rPr>
              <a:t>B</a:t>
            </a:r>
            <a:r>
              <a:rPr kumimoji="1" lang="zh-CN" altLang="en-US">
                <a:latin typeface="宋体" panose="02010600030101010101" pitchFamily="2" charset="-122"/>
              </a:rPr>
              <a:t>，</a:t>
            </a:r>
            <a:r>
              <a:rPr kumimoji="1" lang="en-US" altLang="zh-CN">
                <a:latin typeface="宋体" panose="02010600030101010101" pitchFamily="2" charset="-122"/>
              </a:rPr>
              <a:t>E</a:t>
            </a:r>
            <a:r>
              <a:rPr kumimoji="1" lang="zh-CN" altLang="en-US">
                <a:latin typeface="宋体" panose="02010600030101010101" pitchFamily="2" charset="-122"/>
              </a:rPr>
              <a:t>，</a:t>
            </a:r>
            <a:r>
              <a:rPr kumimoji="1" lang="en-US" altLang="zh-CN">
                <a:latin typeface="宋体" panose="02010600030101010101" pitchFamily="2" charset="-122"/>
              </a:rPr>
              <a:t>A</a:t>
            </a:r>
            <a:r>
              <a:rPr kumimoji="1" lang="zh-CN" altLang="en-US">
                <a:latin typeface="宋体" panose="02010600030101010101" pitchFamily="2" charset="-122"/>
              </a:rPr>
              <a:t>，</a:t>
            </a:r>
            <a:r>
              <a:rPr kumimoji="1" lang="en-US" altLang="zh-CN">
                <a:latin typeface="宋体" panose="02010600030101010101" pitchFamily="2" charset="-122"/>
              </a:rPr>
              <a:t>B</a:t>
            </a:r>
            <a:r>
              <a:rPr kumimoji="1" lang="zh-CN" altLang="en-US">
                <a:latin typeface="宋体" panose="02010600030101010101" pitchFamily="2" charset="-122"/>
              </a:rPr>
              <a:t>，</a:t>
            </a:r>
            <a:r>
              <a:rPr kumimoji="1" lang="en-US" altLang="zh-CN">
                <a:latin typeface="宋体" panose="02010600030101010101" pitchFamily="2" charset="-122"/>
              </a:rPr>
              <a:t>C</a:t>
            </a:r>
            <a:r>
              <a:rPr kumimoji="1" lang="zh-CN" altLang="en-US">
                <a:latin typeface="宋体" panose="02010600030101010101" pitchFamily="2" charset="-122"/>
              </a:rPr>
              <a:t>，</a:t>
            </a:r>
            <a:r>
              <a:rPr kumimoji="1" lang="en-US" altLang="zh-CN">
                <a:latin typeface="宋体" panose="02010600030101010101" pitchFamily="2" charset="-122"/>
              </a:rPr>
              <a:t>D</a:t>
            </a:r>
            <a:r>
              <a:rPr kumimoji="1" lang="zh-CN" altLang="en-US">
                <a:latin typeface="宋体" panose="02010600030101010101" pitchFamily="2" charset="-122"/>
              </a:rPr>
              <a:t>，</a:t>
            </a:r>
            <a:r>
              <a:rPr kumimoji="1" lang="en-US" altLang="zh-CN">
                <a:latin typeface="宋体" panose="02010600030101010101" pitchFamily="2" charset="-122"/>
              </a:rPr>
              <a:t>E</a:t>
            </a:r>
            <a:r>
              <a:rPr lang="zh-CN" altLang="en-US" b="0">
                <a:solidFill>
                  <a:schemeClr val="tx1"/>
                </a:solidFill>
                <a:latin typeface="Times New Roman" panose="02020603050405020304" pitchFamily="18" charset="0"/>
                <a:ea typeface="宋体" panose="02010600030101010101" pitchFamily="2" charset="-122"/>
              </a:rPr>
              <a:t> </a:t>
            </a:r>
            <a:r>
              <a:rPr kumimoji="1" lang="zh-CN" altLang="en-US">
                <a:latin typeface="宋体" panose="02010600030101010101" pitchFamily="2" charset="-122"/>
              </a:rPr>
              <a:t>开始时</a:t>
            </a:r>
            <a:r>
              <a:rPr kumimoji="1" lang="en-US" altLang="zh-CN">
                <a:latin typeface="宋体" panose="02010600030101010101" pitchFamily="2" charset="-122"/>
              </a:rPr>
              <a:t>3</a:t>
            </a:r>
            <a:r>
              <a:rPr kumimoji="1" lang="zh-CN" altLang="en-US">
                <a:latin typeface="宋体" panose="02010600030101010101" pitchFamily="2" charset="-122"/>
              </a:rPr>
              <a:t>个物理块均为空，请给出采用如下三个算法时的页面置换情况，并计算出该算法的缺页率。</a:t>
            </a:r>
          </a:p>
          <a:p>
            <a:pPr lvl="1" algn="just">
              <a:lnSpc>
                <a:spcPct val="110000"/>
              </a:lnSpc>
              <a:buFont typeface="Wingdings" panose="05000000000000000000" pitchFamily="2" charset="2"/>
              <a:buNone/>
            </a:pPr>
            <a:r>
              <a:rPr kumimoji="1" lang="zh-CN" altLang="en-US">
                <a:solidFill>
                  <a:srgbClr val="0000CC"/>
                </a:solidFill>
                <a:latin typeface="宋体" panose="02010600030101010101" pitchFamily="2" charset="-122"/>
              </a:rPr>
              <a:t>（</a:t>
            </a:r>
            <a:r>
              <a:rPr kumimoji="1" lang="en-US" altLang="zh-CN">
                <a:solidFill>
                  <a:srgbClr val="0000CC"/>
                </a:solidFill>
                <a:latin typeface="宋体" panose="02010600030101010101" pitchFamily="2" charset="-122"/>
              </a:rPr>
              <a:t>1</a:t>
            </a:r>
            <a:r>
              <a:rPr kumimoji="1" lang="zh-CN" altLang="en-US">
                <a:solidFill>
                  <a:srgbClr val="0000CC"/>
                </a:solidFill>
                <a:latin typeface="宋体" panose="02010600030101010101" pitchFamily="2" charset="-122"/>
              </a:rPr>
              <a:t>）最佳置换淘汰算法 </a:t>
            </a:r>
          </a:p>
          <a:p>
            <a:pPr lvl="1" algn="just">
              <a:lnSpc>
                <a:spcPct val="110000"/>
              </a:lnSpc>
              <a:buFont typeface="Wingdings" panose="05000000000000000000" pitchFamily="2" charset="2"/>
              <a:buNone/>
            </a:pPr>
            <a:r>
              <a:rPr kumimoji="1" lang="zh-CN" altLang="en-US">
                <a:solidFill>
                  <a:srgbClr val="0000CC"/>
                </a:solidFill>
                <a:latin typeface="宋体" panose="02010600030101010101" pitchFamily="2" charset="-122"/>
              </a:rPr>
              <a:t>（</a:t>
            </a:r>
            <a:r>
              <a:rPr kumimoji="1" lang="en-US" altLang="zh-CN">
                <a:solidFill>
                  <a:srgbClr val="0000CC"/>
                </a:solidFill>
                <a:latin typeface="宋体" panose="02010600030101010101" pitchFamily="2" charset="-122"/>
              </a:rPr>
              <a:t>2</a:t>
            </a:r>
            <a:r>
              <a:rPr kumimoji="1" lang="zh-CN" altLang="en-US">
                <a:solidFill>
                  <a:srgbClr val="0000CC"/>
                </a:solidFill>
                <a:latin typeface="宋体" panose="02010600030101010101" pitchFamily="2" charset="-122"/>
              </a:rPr>
              <a:t>）先进先出淘汰算法  </a:t>
            </a:r>
          </a:p>
          <a:p>
            <a:pPr lvl="1" algn="just">
              <a:lnSpc>
                <a:spcPct val="110000"/>
              </a:lnSpc>
              <a:buFont typeface="Wingdings" panose="05000000000000000000" pitchFamily="2" charset="2"/>
              <a:buNone/>
            </a:pPr>
            <a:r>
              <a:rPr kumimoji="1" lang="zh-CN" altLang="en-US">
                <a:solidFill>
                  <a:srgbClr val="0000CC"/>
                </a:solidFill>
                <a:latin typeface="宋体" panose="02010600030101010101" pitchFamily="2" charset="-122"/>
              </a:rPr>
              <a:t>（</a:t>
            </a:r>
            <a:r>
              <a:rPr kumimoji="1" lang="en-US" altLang="zh-CN">
                <a:solidFill>
                  <a:srgbClr val="0000CC"/>
                </a:solidFill>
                <a:latin typeface="宋体" panose="02010600030101010101" pitchFamily="2" charset="-122"/>
              </a:rPr>
              <a:t>3</a:t>
            </a:r>
            <a:r>
              <a:rPr kumimoji="1" lang="zh-CN" altLang="en-US">
                <a:solidFill>
                  <a:srgbClr val="0000CC"/>
                </a:solidFill>
                <a:latin typeface="宋体" panose="02010600030101010101" pitchFamily="2" charset="-122"/>
              </a:rPr>
              <a:t>）最近最久未使用淘汰算法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142876" y="214291"/>
            <a:ext cx="8858280" cy="6381772"/>
            <a:chOff x="0" y="0"/>
            <a:chExt cx="4264" cy="4188"/>
          </a:xfrm>
        </p:grpSpPr>
        <p:grpSp>
          <p:nvGrpSpPr>
            <p:cNvPr id="14339" name="Group 3"/>
            <p:cNvGrpSpPr>
              <a:grpSpLocks/>
            </p:cNvGrpSpPr>
            <p:nvPr/>
          </p:nvGrpSpPr>
          <p:grpSpPr bwMode="auto">
            <a:xfrm>
              <a:off x="730" y="369"/>
              <a:ext cx="816" cy="3802"/>
              <a:chOff x="0" y="0"/>
              <a:chExt cx="816" cy="3802"/>
            </a:xfrm>
          </p:grpSpPr>
          <p:sp>
            <p:nvSpPr>
              <p:cNvPr id="14340" name="Rectangle 4"/>
              <p:cNvSpPr>
                <a:spLocks noChangeArrowheads="1"/>
              </p:cNvSpPr>
              <p:nvPr/>
            </p:nvSpPr>
            <p:spPr bwMode="auto">
              <a:xfrm>
                <a:off x="0" y="0"/>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1" name="Rectangle 5"/>
              <p:cNvSpPr>
                <a:spLocks noChangeArrowheads="1"/>
              </p:cNvSpPr>
              <p:nvPr/>
            </p:nvSpPr>
            <p:spPr bwMode="auto">
              <a:xfrm>
                <a:off x="0" y="24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2" name="Rectangle 6"/>
              <p:cNvSpPr>
                <a:spLocks noChangeArrowheads="1"/>
              </p:cNvSpPr>
              <p:nvPr/>
            </p:nvSpPr>
            <p:spPr bwMode="auto">
              <a:xfrm>
                <a:off x="0" y="48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3" name="Rectangle 7"/>
              <p:cNvSpPr>
                <a:spLocks noChangeArrowheads="1"/>
              </p:cNvSpPr>
              <p:nvPr/>
            </p:nvSpPr>
            <p:spPr bwMode="auto">
              <a:xfrm>
                <a:off x="0" y="716"/>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4" name="Rectangle 8"/>
              <p:cNvSpPr>
                <a:spLocks noChangeArrowheads="1"/>
              </p:cNvSpPr>
              <p:nvPr/>
            </p:nvSpPr>
            <p:spPr bwMode="auto">
              <a:xfrm>
                <a:off x="0" y="946"/>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7</a:t>
                </a:r>
              </a:p>
            </p:txBody>
          </p:sp>
          <p:sp>
            <p:nvSpPr>
              <p:cNvPr id="14345" name="Rectangle 9"/>
              <p:cNvSpPr>
                <a:spLocks noChangeArrowheads="1"/>
              </p:cNvSpPr>
              <p:nvPr/>
            </p:nvSpPr>
            <p:spPr bwMode="auto">
              <a:xfrm>
                <a:off x="0" y="1186"/>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6" name="Rectangle 10"/>
              <p:cNvSpPr>
                <a:spLocks noChangeArrowheads="1"/>
              </p:cNvSpPr>
              <p:nvPr/>
            </p:nvSpPr>
            <p:spPr bwMode="auto">
              <a:xfrm>
                <a:off x="0" y="1426"/>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5</a:t>
                </a:r>
              </a:p>
            </p:txBody>
          </p:sp>
          <p:sp>
            <p:nvSpPr>
              <p:cNvPr id="14347" name="Rectangle 11"/>
              <p:cNvSpPr>
                <a:spLocks noChangeArrowheads="1"/>
              </p:cNvSpPr>
              <p:nvPr/>
            </p:nvSpPr>
            <p:spPr bwMode="auto">
              <a:xfrm>
                <a:off x="0" y="1664"/>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8" name="Rectangle 12"/>
              <p:cNvSpPr>
                <a:spLocks noChangeArrowheads="1"/>
              </p:cNvSpPr>
              <p:nvPr/>
            </p:nvSpPr>
            <p:spPr bwMode="auto">
              <a:xfrm>
                <a:off x="0" y="1906"/>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49" name="Rectangle 13"/>
              <p:cNvSpPr>
                <a:spLocks noChangeArrowheads="1"/>
              </p:cNvSpPr>
              <p:nvPr/>
            </p:nvSpPr>
            <p:spPr bwMode="auto">
              <a:xfrm>
                <a:off x="0" y="2140"/>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X</a:t>
                </a:r>
              </a:p>
            </p:txBody>
          </p:sp>
          <p:sp>
            <p:nvSpPr>
              <p:cNvPr id="14350" name="Rectangle 14"/>
              <p:cNvSpPr>
                <a:spLocks noChangeArrowheads="1"/>
              </p:cNvSpPr>
              <p:nvPr/>
            </p:nvSpPr>
            <p:spPr bwMode="auto">
              <a:xfrm>
                <a:off x="0" y="2380"/>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3</a:t>
                </a:r>
              </a:p>
            </p:txBody>
          </p:sp>
          <p:sp>
            <p:nvSpPr>
              <p:cNvPr id="14351" name="Rectangle 15"/>
              <p:cNvSpPr>
                <a:spLocks noChangeArrowheads="1"/>
              </p:cNvSpPr>
              <p:nvPr/>
            </p:nvSpPr>
            <p:spPr bwMode="auto">
              <a:xfrm>
                <a:off x="0" y="262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4</a:t>
                </a:r>
              </a:p>
            </p:txBody>
          </p:sp>
          <p:sp>
            <p:nvSpPr>
              <p:cNvPr id="14352" name="Rectangle 16"/>
              <p:cNvSpPr>
                <a:spLocks noChangeArrowheads="1"/>
              </p:cNvSpPr>
              <p:nvPr/>
            </p:nvSpPr>
            <p:spPr bwMode="auto">
              <a:xfrm>
                <a:off x="0" y="285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0</a:t>
                </a:r>
              </a:p>
            </p:txBody>
          </p:sp>
          <p:sp>
            <p:nvSpPr>
              <p:cNvPr id="14353" name="Rectangle 17"/>
              <p:cNvSpPr>
                <a:spLocks noChangeArrowheads="1"/>
              </p:cNvSpPr>
              <p:nvPr/>
            </p:nvSpPr>
            <p:spPr bwMode="auto">
              <a:xfrm>
                <a:off x="0" y="309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6</a:t>
                </a:r>
              </a:p>
            </p:txBody>
          </p:sp>
          <p:sp>
            <p:nvSpPr>
              <p:cNvPr id="14354" name="Rectangle 18"/>
              <p:cNvSpPr>
                <a:spLocks noChangeArrowheads="1"/>
              </p:cNvSpPr>
              <p:nvPr/>
            </p:nvSpPr>
            <p:spPr bwMode="auto">
              <a:xfrm>
                <a:off x="0" y="333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1</a:t>
                </a:r>
              </a:p>
            </p:txBody>
          </p:sp>
          <p:sp>
            <p:nvSpPr>
              <p:cNvPr id="14355" name="Rectangle 19"/>
              <p:cNvSpPr>
                <a:spLocks noChangeArrowheads="1"/>
              </p:cNvSpPr>
              <p:nvPr/>
            </p:nvSpPr>
            <p:spPr bwMode="auto">
              <a:xfrm>
                <a:off x="0" y="3562"/>
                <a:ext cx="816" cy="240"/>
              </a:xfrm>
              <a:prstGeom prst="rect">
                <a:avLst/>
              </a:prstGeom>
              <a:solidFill>
                <a:schemeClr val="accent1"/>
              </a:solidFill>
              <a:ln w="28575">
                <a:solidFill>
                  <a:schemeClr val="tx1"/>
                </a:solidFill>
                <a:miter lim="800000"/>
                <a:headEnd/>
                <a:tailEnd/>
              </a:ln>
            </p:spPr>
            <p:txBody>
              <a:bodyPr wrap="none" anchor="ctr"/>
              <a:lstStyle/>
              <a:p>
                <a:r>
                  <a:rPr lang="en-US" altLang="zh-CN" sz="2800">
                    <a:solidFill>
                      <a:schemeClr val="tx1"/>
                    </a:solidFill>
                    <a:latin typeface="Times New Roman" panose="02020603050405020304" pitchFamily="18" charset="0"/>
                  </a:rPr>
                  <a:t>2</a:t>
                </a:r>
              </a:p>
            </p:txBody>
          </p:sp>
        </p:grpSp>
        <p:grpSp>
          <p:nvGrpSpPr>
            <p:cNvPr id="14356" name="Group 20"/>
            <p:cNvGrpSpPr>
              <a:grpSpLocks/>
            </p:cNvGrpSpPr>
            <p:nvPr/>
          </p:nvGrpSpPr>
          <p:grpSpPr bwMode="auto">
            <a:xfrm>
              <a:off x="0" y="290"/>
              <a:ext cx="737" cy="3898"/>
              <a:chOff x="0" y="0"/>
              <a:chExt cx="737" cy="3898"/>
            </a:xfrm>
          </p:grpSpPr>
          <p:sp>
            <p:nvSpPr>
              <p:cNvPr id="14357" name="Text Box 21"/>
              <p:cNvSpPr txBox="1">
                <a:spLocks noChangeArrowheads="1"/>
              </p:cNvSpPr>
              <p:nvPr/>
            </p:nvSpPr>
            <p:spPr bwMode="auto">
              <a:xfrm>
                <a:off x="0" y="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60K-64K</a:t>
                </a:r>
              </a:p>
            </p:txBody>
          </p:sp>
          <p:sp>
            <p:nvSpPr>
              <p:cNvPr id="14358" name="Text Box 22"/>
              <p:cNvSpPr txBox="1">
                <a:spLocks noChangeArrowheads="1"/>
              </p:cNvSpPr>
              <p:nvPr/>
            </p:nvSpPr>
            <p:spPr bwMode="auto">
              <a:xfrm>
                <a:off x="0" y="25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56K-60K</a:t>
                </a:r>
              </a:p>
            </p:txBody>
          </p:sp>
          <p:sp>
            <p:nvSpPr>
              <p:cNvPr id="14359" name="Text Box 23"/>
              <p:cNvSpPr txBox="1">
                <a:spLocks noChangeArrowheads="1"/>
              </p:cNvSpPr>
              <p:nvPr/>
            </p:nvSpPr>
            <p:spPr bwMode="auto">
              <a:xfrm>
                <a:off x="0" y="49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52K-56K</a:t>
                </a:r>
              </a:p>
            </p:txBody>
          </p:sp>
          <p:sp>
            <p:nvSpPr>
              <p:cNvPr id="14360" name="Text Box 24"/>
              <p:cNvSpPr txBox="1">
                <a:spLocks noChangeArrowheads="1"/>
              </p:cNvSpPr>
              <p:nvPr/>
            </p:nvSpPr>
            <p:spPr bwMode="auto">
              <a:xfrm>
                <a:off x="0" y="74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48K-52K</a:t>
                </a:r>
              </a:p>
            </p:txBody>
          </p:sp>
          <p:sp>
            <p:nvSpPr>
              <p:cNvPr id="14361" name="Text Box 25"/>
              <p:cNvSpPr txBox="1">
                <a:spLocks noChangeArrowheads="1"/>
              </p:cNvSpPr>
              <p:nvPr/>
            </p:nvSpPr>
            <p:spPr bwMode="auto">
              <a:xfrm>
                <a:off x="0" y="97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44K-48K</a:t>
                </a:r>
              </a:p>
            </p:txBody>
          </p:sp>
          <p:sp>
            <p:nvSpPr>
              <p:cNvPr id="14362" name="Text Box 26"/>
              <p:cNvSpPr txBox="1">
                <a:spLocks noChangeArrowheads="1"/>
              </p:cNvSpPr>
              <p:nvPr/>
            </p:nvSpPr>
            <p:spPr bwMode="auto">
              <a:xfrm>
                <a:off x="0" y="121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40K-44K</a:t>
                </a:r>
              </a:p>
            </p:txBody>
          </p:sp>
          <p:sp>
            <p:nvSpPr>
              <p:cNvPr id="14363" name="Text Box 27"/>
              <p:cNvSpPr txBox="1">
                <a:spLocks noChangeArrowheads="1"/>
              </p:cNvSpPr>
              <p:nvPr/>
            </p:nvSpPr>
            <p:spPr bwMode="auto">
              <a:xfrm>
                <a:off x="0" y="145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36K-40K</a:t>
                </a:r>
              </a:p>
            </p:txBody>
          </p:sp>
          <p:sp>
            <p:nvSpPr>
              <p:cNvPr id="14364" name="Text Box 28"/>
              <p:cNvSpPr txBox="1">
                <a:spLocks noChangeArrowheads="1"/>
              </p:cNvSpPr>
              <p:nvPr/>
            </p:nvSpPr>
            <p:spPr bwMode="auto">
              <a:xfrm>
                <a:off x="0" y="168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32K-36K</a:t>
                </a:r>
              </a:p>
            </p:txBody>
          </p:sp>
          <p:sp>
            <p:nvSpPr>
              <p:cNvPr id="14365" name="Text Box 29"/>
              <p:cNvSpPr txBox="1">
                <a:spLocks noChangeArrowheads="1"/>
              </p:cNvSpPr>
              <p:nvPr/>
            </p:nvSpPr>
            <p:spPr bwMode="auto">
              <a:xfrm>
                <a:off x="0" y="193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28K-32K</a:t>
                </a:r>
              </a:p>
            </p:txBody>
          </p:sp>
          <p:sp>
            <p:nvSpPr>
              <p:cNvPr id="14366" name="Text Box 30"/>
              <p:cNvSpPr txBox="1">
                <a:spLocks noChangeArrowheads="1"/>
              </p:cNvSpPr>
              <p:nvPr/>
            </p:nvSpPr>
            <p:spPr bwMode="auto">
              <a:xfrm>
                <a:off x="0" y="218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24K-28K</a:t>
                </a:r>
              </a:p>
            </p:txBody>
          </p:sp>
          <p:sp>
            <p:nvSpPr>
              <p:cNvPr id="14367" name="Text Box 31"/>
              <p:cNvSpPr txBox="1">
                <a:spLocks noChangeArrowheads="1"/>
              </p:cNvSpPr>
              <p:nvPr/>
            </p:nvSpPr>
            <p:spPr bwMode="auto">
              <a:xfrm>
                <a:off x="0" y="242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20K-24K</a:t>
                </a:r>
              </a:p>
            </p:txBody>
          </p:sp>
          <p:sp>
            <p:nvSpPr>
              <p:cNvPr id="14368" name="Text Box 32"/>
              <p:cNvSpPr txBox="1">
                <a:spLocks noChangeArrowheads="1"/>
              </p:cNvSpPr>
              <p:nvPr/>
            </p:nvSpPr>
            <p:spPr bwMode="auto">
              <a:xfrm>
                <a:off x="0" y="267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16K-20K</a:t>
                </a:r>
              </a:p>
            </p:txBody>
          </p:sp>
          <p:sp>
            <p:nvSpPr>
              <p:cNvPr id="14369" name="Text Box 33"/>
              <p:cNvSpPr txBox="1">
                <a:spLocks noChangeArrowheads="1"/>
              </p:cNvSpPr>
              <p:nvPr/>
            </p:nvSpPr>
            <p:spPr bwMode="auto">
              <a:xfrm>
                <a:off x="0" y="2931"/>
                <a:ext cx="737"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l"/>
                <a:r>
                  <a:rPr lang="en-US" altLang="zh-CN">
                    <a:solidFill>
                      <a:schemeClr val="tx1"/>
                    </a:solidFill>
                    <a:latin typeface="Times New Roman" panose="02020603050405020304" pitchFamily="18" charset="0"/>
                  </a:rPr>
                  <a:t>12K-16K</a:t>
                </a:r>
              </a:p>
            </p:txBody>
          </p:sp>
          <p:sp>
            <p:nvSpPr>
              <p:cNvPr id="14370" name="Text Box 34"/>
              <p:cNvSpPr txBox="1">
                <a:spLocks noChangeArrowheads="1"/>
              </p:cNvSpPr>
              <p:nvPr/>
            </p:nvSpPr>
            <p:spPr bwMode="auto">
              <a:xfrm>
                <a:off x="0" y="314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8K-12K</a:t>
                </a:r>
              </a:p>
            </p:txBody>
          </p:sp>
          <p:sp>
            <p:nvSpPr>
              <p:cNvPr id="14371" name="Text Box 35"/>
              <p:cNvSpPr txBox="1">
                <a:spLocks noChangeArrowheads="1"/>
              </p:cNvSpPr>
              <p:nvPr/>
            </p:nvSpPr>
            <p:spPr bwMode="auto">
              <a:xfrm>
                <a:off x="0" y="338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4K-8K</a:t>
                </a:r>
              </a:p>
            </p:txBody>
          </p:sp>
          <p:sp>
            <p:nvSpPr>
              <p:cNvPr id="14372" name="Text Box 36"/>
              <p:cNvSpPr txBox="1">
                <a:spLocks noChangeArrowheads="1"/>
              </p:cNvSpPr>
              <p:nvPr/>
            </p:nvSpPr>
            <p:spPr bwMode="auto">
              <a:xfrm>
                <a:off x="0" y="361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0K-4K</a:t>
                </a:r>
              </a:p>
            </p:txBody>
          </p:sp>
        </p:grpSp>
        <p:grpSp>
          <p:nvGrpSpPr>
            <p:cNvPr id="14373" name="Group 37"/>
            <p:cNvGrpSpPr>
              <a:grpSpLocks/>
            </p:cNvGrpSpPr>
            <p:nvPr/>
          </p:nvGrpSpPr>
          <p:grpSpPr bwMode="auto">
            <a:xfrm>
              <a:off x="2708" y="2275"/>
              <a:ext cx="816" cy="1896"/>
              <a:chOff x="0" y="0"/>
              <a:chExt cx="816" cy="1896"/>
            </a:xfrm>
          </p:grpSpPr>
          <p:sp>
            <p:nvSpPr>
              <p:cNvPr id="14374" name="Rectangle 38"/>
              <p:cNvSpPr>
                <a:spLocks noChangeArrowheads="1"/>
              </p:cNvSpPr>
              <p:nvPr/>
            </p:nvSpPr>
            <p:spPr bwMode="auto">
              <a:xfrm>
                <a:off x="0" y="0"/>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75" name="Rectangle 39"/>
              <p:cNvSpPr>
                <a:spLocks noChangeArrowheads="1"/>
              </p:cNvSpPr>
              <p:nvPr/>
            </p:nvSpPr>
            <p:spPr bwMode="auto">
              <a:xfrm>
                <a:off x="0" y="234"/>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76" name="Rectangle 40"/>
              <p:cNvSpPr>
                <a:spLocks noChangeArrowheads="1"/>
              </p:cNvSpPr>
              <p:nvPr/>
            </p:nvSpPr>
            <p:spPr bwMode="auto">
              <a:xfrm>
                <a:off x="0" y="474"/>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77" name="Rectangle 41"/>
              <p:cNvSpPr>
                <a:spLocks noChangeArrowheads="1"/>
              </p:cNvSpPr>
              <p:nvPr/>
            </p:nvSpPr>
            <p:spPr bwMode="auto">
              <a:xfrm>
                <a:off x="0" y="716"/>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78" name="Rectangle 42"/>
              <p:cNvSpPr>
                <a:spLocks noChangeArrowheads="1"/>
              </p:cNvSpPr>
              <p:nvPr/>
            </p:nvSpPr>
            <p:spPr bwMode="auto">
              <a:xfrm>
                <a:off x="0" y="946"/>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79" name="Rectangle 43"/>
              <p:cNvSpPr>
                <a:spLocks noChangeArrowheads="1"/>
              </p:cNvSpPr>
              <p:nvPr/>
            </p:nvSpPr>
            <p:spPr bwMode="auto">
              <a:xfrm>
                <a:off x="0" y="1186"/>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80" name="Rectangle 44"/>
              <p:cNvSpPr>
                <a:spLocks noChangeArrowheads="1"/>
              </p:cNvSpPr>
              <p:nvPr/>
            </p:nvSpPr>
            <p:spPr bwMode="auto">
              <a:xfrm>
                <a:off x="0" y="1426"/>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sp>
            <p:nvSpPr>
              <p:cNvPr id="14381" name="Rectangle 45"/>
              <p:cNvSpPr>
                <a:spLocks noChangeArrowheads="1"/>
              </p:cNvSpPr>
              <p:nvPr/>
            </p:nvSpPr>
            <p:spPr bwMode="auto">
              <a:xfrm>
                <a:off x="0" y="1656"/>
                <a:ext cx="816" cy="240"/>
              </a:xfrm>
              <a:prstGeom prst="rect">
                <a:avLst/>
              </a:prstGeom>
              <a:solidFill>
                <a:schemeClr val="accent1"/>
              </a:solidFill>
              <a:ln w="28575">
                <a:solidFill>
                  <a:schemeClr val="tx1"/>
                </a:solidFill>
                <a:miter lim="800000"/>
                <a:headEnd/>
                <a:tailEnd/>
              </a:ln>
            </p:spPr>
            <p:txBody>
              <a:bodyPr wrap="none" anchor="ctr"/>
              <a:lstStyle/>
              <a:p>
                <a:endParaRPr lang="zh-CN" altLang="en-US" sz="2800">
                  <a:solidFill>
                    <a:schemeClr val="tx1"/>
                  </a:solidFill>
                  <a:latin typeface="Times New Roman" panose="02020603050405020304" pitchFamily="18" charset="0"/>
                </a:endParaRPr>
              </a:p>
            </p:txBody>
          </p:sp>
        </p:grpSp>
        <p:grpSp>
          <p:nvGrpSpPr>
            <p:cNvPr id="14382" name="Group 46"/>
            <p:cNvGrpSpPr>
              <a:grpSpLocks/>
            </p:cNvGrpSpPr>
            <p:nvPr/>
          </p:nvGrpSpPr>
          <p:grpSpPr bwMode="auto">
            <a:xfrm>
              <a:off x="3593" y="2210"/>
              <a:ext cx="633" cy="1968"/>
              <a:chOff x="0" y="0"/>
              <a:chExt cx="633" cy="1968"/>
            </a:xfrm>
          </p:grpSpPr>
          <p:sp>
            <p:nvSpPr>
              <p:cNvPr id="14383" name="Text Box 47"/>
              <p:cNvSpPr txBox="1">
                <a:spLocks noChangeArrowheads="1"/>
              </p:cNvSpPr>
              <p:nvPr/>
            </p:nvSpPr>
            <p:spPr bwMode="auto">
              <a:xfrm>
                <a:off x="0" y="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28K-32K</a:t>
                </a:r>
              </a:p>
            </p:txBody>
          </p:sp>
          <p:sp>
            <p:nvSpPr>
              <p:cNvPr id="14384" name="Text Box 48"/>
              <p:cNvSpPr txBox="1">
                <a:spLocks noChangeArrowheads="1"/>
              </p:cNvSpPr>
              <p:nvPr/>
            </p:nvSpPr>
            <p:spPr bwMode="auto">
              <a:xfrm>
                <a:off x="0" y="25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24K-28K</a:t>
                </a:r>
              </a:p>
            </p:txBody>
          </p:sp>
          <p:sp>
            <p:nvSpPr>
              <p:cNvPr id="14385" name="Text Box 49"/>
              <p:cNvSpPr txBox="1">
                <a:spLocks noChangeArrowheads="1"/>
              </p:cNvSpPr>
              <p:nvPr/>
            </p:nvSpPr>
            <p:spPr bwMode="auto">
              <a:xfrm>
                <a:off x="0" y="49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20K-24K</a:t>
                </a:r>
              </a:p>
            </p:txBody>
          </p:sp>
          <p:sp>
            <p:nvSpPr>
              <p:cNvPr id="14386" name="Text Box 50"/>
              <p:cNvSpPr txBox="1">
                <a:spLocks noChangeArrowheads="1"/>
              </p:cNvSpPr>
              <p:nvPr/>
            </p:nvSpPr>
            <p:spPr bwMode="auto">
              <a:xfrm>
                <a:off x="0" y="74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16K-20K</a:t>
                </a:r>
              </a:p>
            </p:txBody>
          </p:sp>
          <p:sp>
            <p:nvSpPr>
              <p:cNvPr id="14387" name="Text Box 51"/>
              <p:cNvSpPr txBox="1">
                <a:spLocks noChangeArrowheads="1"/>
              </p:cNvSpPr>
              <p:nvPr/>
            </p:nvSpPr>
            <p:spPr bwMode="auto">
              <a:xfrm>
                <a:off x="0" y="970"/>
                <a:ext cx="633"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a:solidFill>
                      <a:schemeClr val="tx1"/>
                    </a:solidFill>
                    <a:latin typeface="Times New Roman" panose="02020603050405020304" pitchFamily="18" charset="0"/>
                  </a:rPr>
                  <a:t>12K-16K</a:t>
                </a:r>
              </a:p>
            </p:txBody>
          </p:sp>
          <p:sp>
            <p:nvSpPr>
              <p:cNvPr id="14388" name="Text Box 52"/>
              <p:cNvSpPr txBox="1">
                <a:spLocks noChangeArrowheads="1"/>
              </p:cNvSpPr>
              <p:nvPr/>
            </p:nvSpPr>
            <p:spPr bwMode="auto">
              <a:xfrm>
                <a:off x="0" y="121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8K-12K</a:t>
                </a:r>
              </a:p>
            </p:txBody>
          </p:sp>
          <p:sp>
            <p:nvSpPr>
              <p:cNvPr id="14389" name="Text Box 53"/>
              <p:cNvSpPr txBox="1">
                <a:spLocks noChangeArrowheads="1"/>
              </p:cNvSpPr>
              <p:nvPr/>
            </p:nvSpPr>
            <p:spPr bwMode="auto">
              <a:xfrm>
                <a:off x="0" y="145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4K-8K</a:t>
                </a:r>
              </a:p>
            </p:txBody>
          </p:sp>
          <p:sp>
            <p:nvSpPr>
              <p:cNvPr id="14390" name="Text Box 54"/>
              <p:cNvSpPr txBox="1">
                <a:spLocks noChangeArrowheads="1"/>
              </p:cNvSpPr>
              <p:nvPr/>
            </p:nvSpPr>
            <p:spPr bwMode="auto">
              <a:xfrm>
                <a:off x="0" y="1680"/>
                <a:ext cx="598" cy="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a:solidFill>
                      <a:schemeClr val="tx1"/>
                    </a:solidFill>
                    <a:latin typeface="Times New Roman" panose="02020603050405020304" pitchFamily="18" charset="0"/>
                  </a:rPr>
                  <a:t>   </a:t>
                </a:r>
                <a:r>
                  <a:rPr lang="en-US" altLang="zh-CN">
                    <a:solidFill>
                      <a:schemeClr val="tx1"/>
                    </a:solidFill>
                    <a:latin typeface="Times New Roman" panose="02020603050405020304" pitchFamily="18" charset="0"/>
                  </a:rPr>
                  <a:t>0K-4K</a:t>
                </a:r>
              </a:p>
            </p:txBody>
          </p:sp>
        </p:grpSp>
        <p:sp>
          <p:nvSpPr>
            <p:cNvPr id="14391" name="Text Box 55"/>
            <p:cNvSpPr txBox="1">
              <a:spLocks noChangeArrowheads="1"/>
            </p:cNvSpPr>
            <p:nvPr/>
          </p:nvSpPr>
          <p:spPr bwMode="auto">
            <a:xfrm>
              <a:off x="412" y="0"/>
              <a:ext cx="908" cy="3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chemeClr val="tx1"/>
                  </a:solidFill>
                  <a:latin typeface="Times New Roman" panose="02020603050405020304" pitchFamily="18" charset="0"/>
                  <a:ea typeface="楷体_GB2312" pitchFamily="49" charset="-122"/>
                </a:rPr>
                <a:t>虚地址空间</a:t>
              </a:r>
            </a:p>
          </p:txBody>
        </p:sp>
        <p:sp>
          <p:nvSpPr>
            <p:cNvPr id="14392" name="Text Box 56"/>
            <p:cNvSpPr txBox="1">
              <a:spLocks noChangeArrowheads="1"/>
            </p:cNvSpPr>
            <p:nvPr/>
          </p:nvSpPr>
          <p:spPr bwMode="auto">
            <a:xfrm>
              <a:off x="2498" y="1933"/>
              <a:ext cx="908" cy="3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2800">
                  <a:solidFill>
                    <a:schemeClr val="tx1"/>
                  </a:solidFill>
                  <a:latin typeface="Times New Roman" panose="02020603050405020304" pitchFamily="18" charset="0"/>
                  <a:ea typeface="楷体_GB2312" pitchFamily="49" charset="-122"/>
                </a:rPr>
                <a:t>实地址空间</a:t>
              </a:r>
            </a:p>
          </p:txBody>
        </p:sp>
        <p:sp>
          <p:nvSpPr>
            <p:cNvPr id="14393" name="Text Box 57"/>
            <p:cNvSpPr txBox="1">
              <a:spLocks noChangeArrowheads="1"/>
            </p:cNvSpPr>
            <p:nvPr/>
          </p:nvSpPr>
          <p:spPr bwMode="auto">
            <a:xfrm>
              <a:off x="1546" y="732"/>
              <a:ext cx="583" cy="3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en-US" altLang="zh-CN" sz="3200">
                  <a:solidFill>
                    <a:schemeClr val="tx1"/>
                  </a:solidFill>
                  <a:latin typeface="Times New Roman" panose="02020603050405020304" pitchFamily="18" charset="0"/>
                  <a:ea typeface="楷体_GB2312" pitchFamily="49" charset="-122"/>
                </a:rPr>
                <a:t>}  </a:t>
              </a:r>
              <a:r>
                <a:rPr lang="zh-CN" altLang="en-US" sz="2800">
                  <a:solidFill>
                    <a:schemeClr val="tx1"/>
                  </a:solidFill>
                  <a:latin typeface="Times New Roman" panose="02020603050405020304" pitchFamily="18" charset="0"/>
                  <a:ea typeface="楷体_GB2312" pitchFamily="49" charset="-122"/>
                </a:rPr>
                <a:t>虚页</a:t>
              </a:r>
              <a:endParaRPr lang="zh-CN" altLang="en-US" sz="3200">
                <a:solidFill>
                  <a:schemeClr val="tx1"/>
                </a:solidFill>
                <a:latin typeface="Times New Roman" panose="02020603050405020304" pitchFamily="18" charset="0"/>
                <a:ea typeface="楷体_GB2312" pitchFamily="49" charset="-122"/>
              </a:endParaRPr>
            </a:p>
          </p:txBody>
        </p:sp>
        <p:sp>
          <p:nvSpPr>
            <p:cNvPr id="14394" name="Line 58"/>
            <p:cNvSpPr>
              <a:spLocks noChangeShapeType="1"/>
            </p:cNvSpPr>
            <p:nvPr/>
          </p:nvSpPr>
          <p:spPr bwMode="auto">
            <a:xfrm>
              <a:off x="1546" y="1425"/>
              <a:ext cx="1152" cy="9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95" name="Line 59"/>
            <p:cNvSpPr>
              <a:spLocks noChangeShapeType="1"/>
            </p:cNvSpPr>
            <p:nvPr/>
          </p:nvSpPr>
          <p:spPr bwMode="auto">
            <a:xfrm>
              <a:off x="1546" y="1905"/>
              <a:ext cx="1152" cy="96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96" name="Line 60"/>
            <p:cNvSpPr>
              <a:spLocks noChangeShapeType="1"/>
            </p:cNvSpPr>
            <p:nvPr/>
          </p:nvSpPr>
          <p:spPr bwMode="auto">
            <a:xfrm>
              <a:off x="1546" y="2865"/>
              <a:ext cx="1152"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97" name="Line 61"/>
            <p:cNvSpPr>
              <a:spLocks noChangeShapeType="1"/>
            </p:cNvSpPr>
            <p:nvPr/>
          </p:nvSpPr>
          <p:spPr bwMode="auto">
            <a:xfrm>
              <a:off x="1546" y="3153"/>
              <a:ext cx="1152"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98" name="Line 62"/>
            <p:cNvSpPr>
              <a:spLocks noChangeShapeType="1"/>
            </p:cNvSpPr>
            <p:nvPr/>
          </p:nvSpPr>
          <p:spPr bwMode="auto">
            <a:xfrm>
              <a:off x="1546" y="3345"/>
              <a:ext cx="1152" cy="72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99" name="Line 63"/>
            <p:cNvSpPr>
              <a:spLocks noChangeShapeType="1"/>
            </p:cNvSpPr>
            <p:nvPr/>
          </p:nvSpPr>
          <p:spPr bwMode="auto">
            <a:xfrm>
              <a:off x="1546" y="3825"/>
              <a:ext cx="1152"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400" name="Line 64"/>
            <p:cNvSpPr>
              <a:spLocks noChangeShapeType="1"/>
            </p:cNvSpPr>
            <p:nvPr/>
          </p:nvSpPr>
          <p:spPr bwMode="auto">
            <a:xfrm flipV="1">
              <a:off x="1546" y="3585"/>
              <a:ext cx="1152"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401" name="Line 65"/>
            <p:cNvSpPr>
              <a:spLocks noChangeShapeType="1"/>
            </p:cNvSpPr>
            <p:nvPr/>
          </p:nvSpPr>
          <p:spPr bwMode="auto">
            <a:xfrm flipV="1">
              <a:off x="1546" y="2625"/>
              <a:ext cx="1152" cy="100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402" name="Text Box 66"/>
            <p:cNvSpPr txBox="1">
              <a:spLocks noChangeArrowheads="1"/>
            </p:cNvSpPr>
            <p:nvPr/>
          </p:nvSpPr>
          <p:spPr bwMode="auto">
            <a:xfrm>
              <a:off x="3850" y="1824"/>
              <a:ext cx="414" cy="3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a:r>
                <a:rPr lang="zh-CN" altLang="en-US" sz="2800">
                  <a:solidFill>
                    <a:schemeClr val="tx1"/>
                  </a:solidFill>
                  <a:latin typeface="Times New Roman" panose="02020603050405020304" pitchFamily="18" charset="0"/>
                  <a:ea typeface="楷体_GB2312" pitchFamily="49" charset="-122"/>
                </a:rPr>
                <a:t>页框</a:t>
              </a:r>
            </a:p>
          </p:txBody>
        </p:sp>
        <p:sp>
          <p:nvSpPr>
            <p:cNvPr id="14403" name="Line 67"/>
            <p:cNvSpPr>
              <a:spLocks noChangeShapeType="1"/>
            </p:cNvSpPr>
            <p:nvPr/>
          </p:nvSpPr>
          <p:spPr bwMode="auto">
            <a:xfrm flipH="1">
              <a:off x="3514" y="2049"/>
              <a:ext cx="384" cy="336"/>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14404" name="Rectangle 68"/>
          <p:cNvSpPr>
            <a:spLocks noChangeArrowheads="1"/>
          </p:cNvSpPr>
          <p:nvPr/>
        </p:nvSpPr>
        <p:spPr bwMode="auto">
          <a:xfrm>
            <a:off x="5580063" y="1412875"/>
            <a:ext cx="318611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latinLnBrk="1"/>
            <a:r>
              <a:rPr lang="zh-CN" altLang="en-US" sz="2800">
                <a:solidFill>
                  <a:srgbClr val="0000FF"/>
                </a:solidFill>
                <a:effectLst>
                  <a:outerShdw blurRad="38100" dist="38100" dir="2700000" algn="tl">
                    <a:srgbClr val="C0C0C0"/>
                  </a:outerShdw>
                </a:effectLst>
                <a:latin typeface="楷体_GB2312" pitchFamily="49" charset="-122"/>
                <a:ea typeface="楷体_GB2312" pitchFamily="49" charset="-122"/>
              </a:rPr>
              <a:t>虚拟存储器示意图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p>
        </p:txBody>
      </p:sp>
      <p:sp>
        <p:nvSpPr>
          <p:cNvPr id="15363" name="Rectangle 3"/>
          <p:cNvSpPr>
            <a:spLocks noGrp="1" noChangeArrowheads="1"/>
          </p:cNvSpPr>
          <p:nvPr>
            <p:ph type="body" idx="1"/>
          </p:nvPr>
        </p:nvSpPr>
        <p:spPr/>
        <p:txBody>
          <a:bodyPr/>
          <a:lstStyle/>
          <a:p>
            <a:pPr marL="609600" indent="-609600">
              <a:buFont typeface="Wingdings" panose="05000000000000000000" pitchFamily="2" charset="2"/>
              <a:buNone/>
            </a:pPr>
            <a:r>
              <a:rPr lang="zh-CN" altLang="en-US">
                <a:latin typeface="Times New Roman" panose="02020603050405020304" pitchFamily="18" charset="0"/>
              </a:rPr>
              <a:t>一、虚拟存储器的引入</a:t>
            </a:r>
          </a:p>
          <a:p>
            <a:pPr marL="609600" indent="-609600">
              <a:buFont typeface="Wingdings 2" panose="05020102010507070707" pitchFamily="18" charset="2"/>
              <a:buAutoNum type="arabicPeriod" startAt="5"/>
            </a:pPr>
            <a:r>
              <a:rPr lang="zh-CN" altLang="en-US">
                <a:latin typeface="宋体" panose="02010600030101010101" pitchFamily="2" charset="-122"/>
              </a:rPr>
              <a:t>实现虚拟存储器的代价</a:t>
            </a:r>
          </a:p>
          <a:p>
            <a:pPr marL="1066800" lvl="1" indent="-609600">
              <a:buFont typeface="Symbol" panose="05050102010706020507" pitchFamily="18" charset="2"/>
              <a:buAutoNum type="circleNumDbPlain"/>
            </a:pPr>
            <a:r>
              <a:rPr lang="zh-CN" altLang="en-US">
                <a:solidFill>
                  <a:srgbClr val="FF0000"/>
                </a:solidFill>
                <a:latin typeface="宋体" panose="02010600030101010101" pitchFamily="2" charset="-122"/>
              </a:rPr>
              <a:t>页</a:t>
            </a:r>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表</a:t>
            </a:r>
            <a:r>
              <a:rPr lang="zh-CN" altLang="en-US">
                <a:latin typeface="宋体" panose="02010600030101010101" pitchFamily="2" charset="-122"/>
              </a:rPr>
              <a:t>等数据结构</a:t>
            </a:r>
          </a:p>
          <a:p>
            <a:pPr marL="1066800" lvl="1" indent="-609600">
              <a:buFont typeface="Symbol" panose="05050102010706020507" pitchFamily="18" charset="2"/>
              <a:buAutoNum type="circleNumDbPlain"/>
            </a:pPr>
            <a:r>
              <a:rPr lang="zh-CN" altLang="en-US">
                <a:solidFill>
                  <a:srgbClr val="FF0000"/>
                </a:solidFill>
                <a:latin typeface="宋体" panose="02010600030101010101" pitchFamily="2" charset="-122"/>
              </a:rPr>
              <a:t>缺页中断机构和地址转换机构</a:t>
            </a:r>
          </a:p>
          <a:p>
            <a:pPr marL="1066800" lvl="1" indent="-609600">
              <a:buFont typeface="Symbol" panose="05050102010706020507" pitchFamily="18" charset="2"/>
              <a:buAutoNum type="circleNumDbPlain"/>
            </a:pPr>
            <a:r>
              <a:rPr lang="zh-CN" altLang="en-US">
                <a:latin typeface="宋体" panose="02010600030101010101" pitchFamily="2" charset="-122"/>
              </a:rPr>
              <a:t>缺页</a:t>
            </a:r>
            <a:r>
              <a:rPr lang="en-US" altLang="zh-CN">
                <a:latin typeface="宋体" panose="02010600030101010101" pitchFamily="2" charset="-122"/>
              </a:rPr>
              <a:t>/</a:t>
            </a:r>
            <a:r>
              <a:rPr lang="zh-CN" altLang="en-US">
                <a:latin typeface="宋体" panose="02010600030101010101" pitchFamily="2" charset="-122"/>
              </a:rPr>
              <a:t>段时的请求调页和</a:t>
            </a:r>
            <a:r>
              <a:rPr lang="zh-CN" altLang="en-US">
                <a:solidFill>
                  <a:srgbClr val="FF0000"/>
                </a:solidFill>
                <a:latin typeface="宋体" panose="02010600030101010101" pitchFamily="2" charset="-122"/>
              </a:rPr>
              <a:t>页面置换</a:t>
            </a:r>
            <a:endParaRPr lang="en-US" altLang="zh-CN">
              <a:solidFill>
                <a:srgbClr val="FF0000"/>
              </a:solidFill>
              <a:latin typeface="宋体" panose="02010600030101010101" pitchFamily="2" charset="-122"/>
            </a:endParaRPr>
          </a:p>
          <a:p>
            <a:pPr marL="1066800" lvl="1" indent="-609600">
              <a:buFont typeface="Symbol" panose="05050102010706020507" pitchFamily="18" charset="2"/>
              <a:buAutoNum type="circleNumDbPlain"/>
            </a:pPr>
            <a:endParaRPr lang="zh-CN" altLang="en-US">
              <a:latin typeface="宋体" panose="02010600030101010101" pitchFamily="2" charset="-122"/>
            </a:endParaRPr>
          </a:p>
          <a:p>
            <a:pPr marL="1066800" lvl="1" indent="-609600"/>
            <a:r>
              <a:rPr lang="zh-CN" altLang="en-US">
                <a:latin typeface="宋体" panose="02010600030101010101" pitchFamily="2" charset="-122"/>
              </a:rPr>
              <a:t>以</a:t>
            </a:r>
            <a:r>
              <a:rPr lang="en-US" altLang="zh-CN">
                <a:latin typeface="宋体" panose="02010600030101010101" pitchFamily="2" charset="-122"/>
              </a:rPr>
              <a:t>CPU</a:t>
            </a:r>
            <a:r>
              <a:rPr lang="zh-CN" altLang="en-US">
                <a:latin typeface="宋体" panose="02010600030101010101" pitchFamily="2" charset="-122"/>
              </a:rPr>
              <a:t>时间和辅存空间换取昂贵的内存空间</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latin typeface="楷体_GB2312" pitchFamily="49" charset="-122"/>
              </a:rPr>
              <a:t>4.5  </a:t>
            </a:r>
            <a:r>
              <a:rPr lang="zh-CN" altLang="en-US">
                <a:latin typeface="楷体_GB2312" pitchFamily="49" charset="-122"/>
              </a:rPr>
              <a:t>虚拟存储器的基本概念</a:t>
            </a:r>
          </a:p>
        </p:txBody>
      </p:sp>
      <p:sp>
        <p:nvSpPr>
          <p:cNvPr id="17411" name="Rectangle 3"/>
          <p:cNvSpPr>
            <a:spLocks noGrp="1" noChangeArrowheads="1"/>
          </p:cNvSpPr>
          <p:nvPr>
            <p:ph type="body" idx="1"/>
          </p:nvPr>
        </p:nvSpPr>
        <p:spPr/>
        <p:txBody>
          <a:bodyPr/>
          <a:lstStyle/>
          <a:p>
            <a:pPr marL="609600" indent="-609600">
              <a:buFont typeface="Wingdings" panose="05000000000000000000" pitchFamily="2" charset="2"/>
              <a:buNone/>
            </a:pPr>
            <a:r>
              <a:rPr lang="zh-CN" altLang="en-US">
                <a:latin typeface="Times New Roman" panose="02020603050405020304" pitchFamily="18" charset="0"/>
              </a:rPr>
              <a:t>二、虚拟存储器的特征</a:t>
            </a:r>
          </a:p>
          <a:p>
            <a:pPr marL="609600" indent="-609600">
              <a:buSzPct val="110000"/>
              <a:buFont typeface="Wingdings" panose="05000000000000000000" pitchFamily="2" charset="2"/>
              <a:buNone/>
            </a:pPr>
            <a:r>
              <a:rPr lang="en-US" altLang="zh-CN">
                <a:solidFill>
                  <a:srgbClr val="FF33CC"/>
                </a:solidFill>
                <a:latin typeface="Times New Roman" panose="02020603050405020304" pitchFamily="18" charset="0"/>
              </a:rPr>
              <a:t>1</a:t>
            </a:r>
            <a:r>
              <a:rPr lang="zh-CN" altLang="en-US">
                <a:solidFill>
                  <a:srgbClr val="FF33CC"/>
                </a:solidFill>
                <a:latin typeface="Times New Roman" panose="02020603050405020304" pitchFamily="18" charset="0"/>
              </a:rPr>
              <a:t>、</a:t>
            </a:r>
            <a:r>
              <a:rPr lang="en-US" altLang="zh-CN">
                <a:solidFill>
                  <a:srgbClr val="FF33CC"/>
                </a:solidFill>
                <a:latin typeface="Times New Roman" panose="02020603050405020304" pitchFamily="18" charset="0"/>
              </a:rPr>
              <a:t>多次性</a:t>
            </a:r>
            <a:r>
              <a:rPr lang="zh-CN" altLang="en-US">
                <a:solidFill>
                  <a:srgbClr val="FF33CC"/>
                </a:solidFill>
                <a:latin typeface="Times New Roman" panose="02020603050405020304" pitchFamily="18" charset="0"/>
              </a:rPr>
              <a:t>：</a:t>
            </a:r>
            <a:r>
              <a:rPr lang="zh-CN" altLang="en-US">
                <a:solidFill>
                  <a:schemeClr val="tx1"/>
                </a:solidFill>
                <a:latin typeface="Times New Roman" panose="02020603050405020304" pitchFamily="18" charset="0"/>
              </a:rPr>
              <a:t>是虚拟存储器最重要的特征。指</a:t>
            </a:r>
            <a:r>
              <a:rPr lang="zh-CN" altLang="en-US">
                <a:latin typeface="Times New Roman" panose="02020603050405020304" pitchFamily="18" charset="0"/>
              </a:rPr>
              <a:t>一个作业被分成多次调入内存</a:t>
            </a:r>
            <a:r>
              <a:rPr lang="zh-CN" altLang="en-US">
                <a:solidFill>
                  <a:schemeClr val="tx1"/>
                </a:solidFill>
                <a:latin typeface="Times New Roman" panose="02020603050405020304" pitchFamily="18" charset="0"/>
              </a:rPr>
              <a:t>运行。</a:t>
            </a:r>
          </a:p>
          <a:p>
            <a:pPr marL="609600" indent="-609600">
              <a:buSzPct val="110000"/>
              <a:buFont typeface="Wingdings" panose="05000000000000000000" pitchFamily="2" charset="2"/>
              <a:buNone/>
            </a:pPr>
            <a:r>
              <a:rPr lang="zh-CN" altLang="en-US">
                <a:solidFill>
                  <a:srgbClr val="FF33CC"/>
                </a:solidFill>
                <a:latin typeface="Times New Roman" panose="02020603050405020304" pitchFamily="18" charset="0"/>
              </a:rPr>
              <a:t>2、对换性：</a:t>
            </a:r>
            <a:r>
              <a:rPr lang="zh-CN" altLang="en-US">
                <a:solidFill>
                  <a:schemeClr val="tx1"/>
                </a:solidFill>
                <a:latin typeface="Times New Roman" panose="02020603050405020304" pitchFamily="18" charset="0"/>
              </a:rPr>
              <a:t>指允许在作业运行过程中进行换进、换出。换进、换出可提高内存利用率。</a:t>
            </a:r>
          </a:p>
          <a:p>
            <a:pPr marL="609600" indent="-609600">
              <a:buSzPct val="110000"/>
              <a:buFont typeface="Wingdings" panose="05000000000000000000" pitchFamily="2" charset="2"/>
              <a:buNone/>
            </a:pPr>
            <a:r>
              <a:rPr lang="zh-CN" altLang="en-US">
                <a:solidFill>
                  <a:srgbClr val="FF33CC"/>
                </a:solidFill>
                <a:latin typeface="Times New Roman" panose="02020603050405020304" pitchFamily="18" charset="0"/>
              </a:rPr>
              <a:t>3、虚拟性：</a:t>
            </a:r>
            <a:r>
              <a:rPr lang="zh-CN" altLang="en-US">
                <a:solidFill>
                  <a:schemeClr val="tx1"/>
                </a:solidFill>
                <a:latin typeface="Times New Roman" panose="02020603050405020304" pitchFamily="18" charset="0"/>
              </a:rPr>
              <a:t>指能够从</a:t>
            </a:r>
            <a:r>
              <a:rPr lang="zh-CN" altLang="en-US">
                <a:latin typeface="Times New Roman" panose="02020603050405020304" pitchFamily="18" charset="0"/>
              </a:rPr>
              <a:t>逻辑上扩充内存容量</a:t>
            </a:r>
            <a:r>
              <a:rPr lang="zh-CN" altLang="en-US">
                <a:solidFill>
                  <a:schemeClr val="tx1"/>
                </a:solidFill>
                <a:latin typeface="Times New Roman" panose="02020603050405020304" pitchFamily="18" charset="0"/>
              </a:rPr>
              <a:t>，使用户所看到的内存容量远大于实际内存容量。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latin typeface="楷体_GB2312" pitchFamily="49" charset="-122"/>
              </a:rPr>
              <a:t>4.6 </a:t>
            </a:r>
            <a:r>
              <a:rPr lang="zh-CN" altLang="en-US">
                <a:latin typeface="楷体_GB2312" pitchFamily="49" charset="-122"/>
              </a:rPr>
              <a:t>请求分页存储管理方式</a:t>
            </a:r>
          </a:p>
        </p:txBody>
      </p:sp>
      <p:sp>
        <p:nvSpPr>
          <p:cNvPr id="19459" name="Rectangle 3"/>
          <p:cNvSpPr>
            <a:spLocks noGrp="1" noChangeArrowheads="1"/>
          </p:cNvSpPr>
          <p:nvPr>
            <p:ph type="body" idx="1"/>
          </p:nvPr>
        </p:nvSpPr>
        <p:spPr/>
        <p:txBody>
          <a:bodyPr/>
          <a:lstStyle/>
          <a:p>
            <a:pPr marL="609600" indent="-609600">
              <a:lnSpc>
                <a:spcPct val="100000"/>
              </a:lnSpc>
            </a:pPr>
            <a:r>
              <a:rPr lang="zh-CN" altLang="en-US"/>
              <a:t>在</a:t>
            </a:r>
            <a:r>
              <a:rPr lang="zh-CN" altLang="en-US">
                <a:solidFill>
                  <a:schemeClr val="hlink"/>
                </a:solidFill>
              </a:rPr>
              <a:t>简单分页</a:t>
            </a:r>
            <a:r>
              <a:rPr lang="zh-CN" altLang="en-US"/>
              <a:t>存储管理技术的基础上，</a:t>
            </a:r>
            <a:r>
              <a:rPr lang="zh-CN" altLang="en-US">
                <a:solidFill>
                  <a:schemeClr val="hlink"/>
                </a:solidFill>
              </a:rPr>
              <a:t>增加请求调页和页面置换</a:t>
            </a:r>
            <a:r>
              <a:rPr lang="zh-CN" altLang="en-US"/>
              <a:t>功能所形成的页式虚拟存储器系统。</a:t>
            </a:r>
          </a:p>
          <a:p>
            <a:pPr marL="609600" indent="-609600">
              <a:lnSpc>
                <a:spcPct val="100000"/>
              </a:lnSpc>
            </a:pPr>
            <a:r>
              <a:rPr lang="zh-CN" altLang="en-US">
                <a:latin typeface="宋体" panose="02010600030101010101" pitchFamily="2" charset="-122"/>
              </a:rPr>
              <a:t>基本思想</a:t>
            </a:r>
          </a:p>
          <a:p>
            <a:pPr marL="1066800" lvl="1" indent="-609600">
              <a:lnSpc>
                <a:spcPct val="100000"/>
              </a:lnSpc>
              <a:buFont typeface="Wingdings 2" panose="05020102010507070707" pitchFamily="18" charset="2"/>
              <a:buAutoNum type="arabicPeriod"/>
            </a:pPr>
            <a:r>
              <a:rPr lang="zh-CN" altLang="en-US">
                <a:latin typeface="楷体_GB2312" pitchFamily="49" charset="-122"/>
              </a:rPr>
              <a:t>地址空间的划分与页式相同。</a:t>
            </a:r>
            <a:r>
              <a:rPr lang="zh-CN" altLang="en-US">
                <a:latin typeface="宋体" panose="02010600030101010101" pitchFamily="2" charset="-122"/>
              </a:rPr>
              <a:t>装入程序时，不是装入全部页面，而是</a:t>
            </a:r>
            <a:r>
              <a:rPr lang="zh-CN" altLang="en-US">
                <a:solidFill>
                  <a:srgbClr val="0000CC"/>
                </a:solidFill>
                <a:latin typeface="宋体" panose="02010600030101010101" pitchFamily="2" charset="-122"/>
              </a:rPr>
              <a:t>装入</a:t>
            </a:r>
            <a:r>
              <a:rPr lang="zh-CN" altLang="en-US">
                <a:solidFill>
                  <a:srgbClr val="0000CC"/>
                </a:solidFill>
                <a:latin typeface="楷体_GB2312" pitchFamily="49" charset="-122"/>
                <a:sym typeface="Symbol" panose="05050102010706020507" pitchFamily="18" charset="2"/>
              </a:rPr>
              <a:t>作业的一部分</a:t>
            </a:r>
            <a:r>
              <a:rPr lang="en-US" altLang="zh-CN">
                <a:solidFill>
                  <a:srgbClr val="0000CC"/>
                </a:solidFill>
                <a:latin typeface="楷体_GB2312" pitchFamily="49" charset="-122"/>
                <a:sym typeface="Symbol" panose="05050102010706020507" pitchFamily="18" charset="2"/>
              </a:rPr>
              <a:t>(</a:t>
            </a:r>
            <a:r>
              <a:rPr lang="zh-CN" altLang="en-US">
                <a:solidFill>
                  <a:srgbClr val="0000CC"/>
                </a:solidFill>
                <a:latin typeface="楷体_GB2312" pitchFamily="49" charset="-122"/>
                <a:sym typeface="Symbol" panose="05050102010706020507" pitchFamily="18" charset="2"/>
              </a:rPr>
              <a:t>运行所需</a:t>
            </a:r>
            <a:r>
              <a:rPr lang="en-US" altLang="zh-CN">
                <a:solidFill>
                  <a:srgbClr val="0000CC"/>
                </a:solidFill>
                <a:latin typeface="楷体_GB2312" pitchFamily="49" charset="-122"/>
                <a:sym typeface="Symbol" panose="05050102010706020507" pitchFamily="18" charset="2"/>
              </a:rPr>
              <a:t>)</a:t>
            </a:r>
            <a:r>
              <a:rPr lang="zh-CN" altLang="en-US">
                <a:latin typeface="楷体_GB2312" pitchFamily="49" charset="-122"/>
                <a:sym typeface="Symbol" panose="05050102010706020507" pitchFamily="18" charset="2"/>
              </a:rPr>
              <a:t>页即可运行</a:t>
            </a:r>
            <a:r>
              <a:rPr lang="zh-CN" altLang="en-US">
                <a:latin typeface="宋体" panose="02010600030101010101" pitchFamily="2" charset="-122"/>
              </a:rPr>
              <a:t>，之后根据进程运行的需要，</a:t>
            </a:r>
            <a:r>
              <a:rPr lang="zh-CN" altLang="en-US">
                <a:solidFill>
                  <a:srgbClr val="0000CC"/>
                </a:solidFill>
                <a:latin typeface="宋体" panose="02010600030101010101" pitchFamily="2" charset="-122"/>
              </a:rPr>
              <a:t>动态装入其它页面</a:t>
            </a:r>
          </a:p>
          <a:p>
            <a:pPr marL="1066800" lvl="1" indent="-609600">
              <a:lnSpc>
                <a:spcPct val="100000"/>
              </a:lnSpc>
              <a:buFont typeface="Wingdings 2" panose="05020102010507070707" pitchFamily="18" charset="2"/>
              <a:buAutoNum type="arabicPeriod"/>
            </a:pPr>
            <a:r>
              <a:rPr lang="zh-CN" altLang="en-US">
                <a:latin typeface="宋体" panose="02010600030101010101" pitchFamily="2" charset="-122"/>
              </a:rPr>
              <a:t>当内存空间已满而又需要装入新的页面时，则根据某种算法</a:t>
            </a:r>
            <a:r>
              <a:rPr lang="zh-CN" altLang="en-US">
                <a:solidFill>
                  <a:srgbClr val="0000CC"/>
                </a:solidFill>
                <a:latin typeface="宋体" panose="02010600030101010101" pitchFamily="2" charset="-122"/>
              </a:rPr>
              <a:t>淘汰某个页面</a:t>
            </a:r>
            <a:r>
              <a:rPr lang="zh-CN" altLang="en-US">
                <a:latin typeface="宋体" panose="02010600030101010101" pitchFamily="2" charset="-122"/>
              </a:rPr>
              <a:t>，以便</a:t>
            </a:r>
            <a:r>
              <a:rPr lang="zh-CN" altLang="en-US">
                <a:solidFill>
                  <a:srgbClr val="0000CC"/>
                </a:solidFill>
                <a:latin typeface="宋体" panose="02010600030101010101" pitchFamily="2" charset="-122"/>
              </a:rPr>
              <a:t>装入新的页面</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85875" y="228600"/>
            <a:ext cx="6172200" cy="590550"/>
          </a:xfrm>
        </p:spPr>
        <p:txBody>
          <a:bodyPr/>
          <a:lstStyle/>
          <a:p>
            <a:r>
              <a:rPr lang="en-US" altLang="zh-CN">
                <a:latin typeface="Times New Roman" panose="02020603050405020304" pitchFamily="18" charset="0"/>
              </a:rPr>
              <a:t>4.6 </a:t>
            </a:r>
            <a:r>
              <a:rPr lang="zh-CN" altLang="en-US">
                <a:latin typeface="Times New Roman" panose="02020603050405020304" pitchFamily="18" charset="0"/>
              </a:rPr>
              <a:t>请求分页存储管理方式</a:t>
            </a:r>
            <a:endParaRPr lang="zh-CN" altLang="en-US" b="0">
              <a:latin typeface="Times New Roman" panose="02020603050405020304" pitchFamily="18" charset="0"/>
              <a:sym typeface="Symbol" panose="05050102010706020507" pitchFamily="18" charset="2"/>
            </a:endParaRPr>
          </a:p>
        </p:txBody>
      </p:sp>
      <p:sp>
        <p:nvSpPr>
          <p:cNvPr id="21507" name="Rectangle 3"/>
          <p:cNvSpPr>
            <a:spLocks noGrp="1" noChangeArrowheads="1"/>
          </p:cNvSpPr>
          <p:nvPr>
            <p:ph type="body" idx="1"/>
          </p:nvPr>
        </p:nvSpPr>
        <p:spPr>
          <a:xfrm>
            <a:off x="296863" y="998538"/>
            <a:ext cx="8596312" cy="4835525"/>
          </a:xfrm>
        </p:spPr>
        <p:txBody>
          <a:bodyPr/>
          <a:lstStyle/>
          <a:p>
            <a:pPr>
              <a:buClr>
                <a:srgbClr val="FF0000"/>
              </a:buClr>
              <a:buSzPct val="105000"/>
              <a:buFont typeface="Wingdings" panose="05000000000000000000" pitchFamily="2" charset="2"/>
              <a:buNone/>
            </a:pPr>
            <a:r>
              <a:rPr lang="zh-CN" altLang="en-US">
                <a:latin typeface="Times New Roman" panose="02020603050405020304" pitchFamily="18" charset="0"/>
              </a:rPr>
              <a:t>一、</a:t>
            </a:r>
            <a:r>
              <a:rPr lang="zh-CN" altLang="en-US">
                <a:latin typeface="Times New Roman" panose="02020603050405020304" pitchFamily="18" charset="0"/>
                <a:sym typeface="Symbol" panose="05050102010706020507" pitchFamily="18" charset="2"/>
              </a:rPr>
              <a:t>硬件支持</a:t>
            </a:r>
          </a:p>
          <a:p>
            <a:pPr>
              <a:buClr>
                <a:srgbClr val="FF0000"/>
              </a:buClr>
              <a:buSzPct val="105000"/>
              <a:buFont typeface="Wingdings" panose="05000000000000000000" pitchFamily="2" charset="2"/>
              <a:buNone/>
            </a:pPr>
            <a:r>
              <a:rPr lang="en-US" altLang="zh-CN" sz="2800">
                <a:solidFill>
                  <a:srgbClr val="FF33CC"/>
                </a:solidFill>
                <a:latin typeface="Times New Roman" panose="02020603050405020304" pitchFamily="18" charset="0"/>
                <a:sym typeface="Symbol" panose="05050102010706020507" pitchFamily="18" charset="2"/>
              </a:rPr>
              <a:t>1</a:t>
            </a:r>
            <a:r>
              <a:rPr lang="zh-CN" altLang="en-US" sz="2800">
                <a:solidFill>
                  <a:srgbClr val="FF33CC"/>
                </a:solidFill>
                <a:latin typeface="Times New Roman" panose="02020603050405020304" pitchFamily="18" charset="0"/>
                <a:sym typeface="Symbol" panose="05050102010706020507" pitchFamily="18" charset="2"/>
              </a:rPr>
              <a:t>、页表机制</a:t>
            </a:r>
          </a:p>
          <a:p>
            <a:pPr>
              <a:buClr>
                <a:srgbClr val="FF0000"/>
              </a:buClr>
              <a:buSzPct val="105000"/>
              <a:buFont typeface="Wingdings" panose="05000000000000000000" pitchFamily="2" charset="2"/>
              <a:buNone/>
            </a:pPr>
            <a:endParaRPr lang="zh-CN" altLang="en-US" sz="2800">
              <a:solidFill>
                <a:srgbClr val="FF33CC"/>
              </a:solidFill>
              <a:latin typeface="Times New Roman" panose="02020603050405020304" pitchFamily="18" charset="0"/>
              <a:sym typeface="Symbol" panose="05050102010706020507" pitchFamily="18" charset="2"/>
            </a:endParaRPr>
          </a:p>
          <a:p>
            <a:pPr>
              <a:buClr>
                <a:srgbClr val="FF0000"/>
              </a:buClr>
              <a:buSzPct val="105000"/>
              <a:buFont typeface="Wingdings" panose="05000000000000000000" pitchFamily="2" charset="2"/>
              <a:buNone/>
            </a:pPr>
            <a:r>
              <a:rPr lang="zh-CN" altLang="en-US" sz="2800">
                <a:solidFill>
                  <a:schemeClr val="tx1"/>
                </a:solidFill>
                <a:latin typeface="Times New Roman" panose="02020603050405020304" pitchFamily="18" charset="0"/>
                <a:sym typeface="Symbol" panose="05050102010706020507" pitchFamily="18" charset="2"/>
              </a:rPr>
              <a:t>       </a:t>
            </a:r>
          </a:p>
          <a:p>
            <a:pPr>
              <a:buClr>
                <a:srgbClr val="FF0000"/>
              </a:buClr>
              <a:buSzPct val="105000"/>
              <a:buFont typeface="Wingdings" panose="05000000000000000000" pitchFamily="2" charset="2"/>
              <a:buNone/>
            </a:pPr>
            <a:r>
              <a:rPr lang="zh-CN" altLang="en-US" sz="2800">
                <a:solidFill>
                  <a:schemeClr val="tx1"/>
                </a:solidFill>
                <a:latin typeface="Times New Roman" panose="02020603050405020304" pitchFamily="18" charset="0"/>
                <a:sym typeface="Symbol" panose="05050102010706020507" pitchFamily="18" charset="2"/>
              </a:rPr>
              <a:t>（</a:t>
            </a:r>
            <a:r>
              <a:rPr lang="en-US" altLang="zh-CN" sz="2800">
                <a:solidFill>
                  <a:schemeClr val="tx1"/>
                </a:solidFill>
                <a:latin typeface="Times New Roman" panose="02020603050405020304" pitchFamily="18" charset="0"/>
                <a:sym typeface="Symbol" panose="05050102010706020507" pitchFamily="18" charset="2"/>
              </a:rPr>
              <a:t>1</a:t>
            </a:r>
            <a:r>
              <a:rPr lang="zh-CN" altLang="en-US" sz="2800">
                <a:solidFill>
                  <a:schemeClr val="tx1"/>
                </a:solidFill>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sym typeface="Symbol" panose="05050102010706020507" pitchFamily="18" charset="2"/>
              </a:rPr>
              <a:t>状态</a:t>
            </a:r>
            <a:r>
              <a:rPr lang="zh-CN" altLang="en-US" sz="2800">
                <a:solidFill>
                  <a:schemeClr val="tx1"/>
                </a:solidFill>
                <a:latin typeface="Times New Roman" panose="02020603050405020304" pitchFamily="18" charset="0"/>
                <a:sym typeface="Symbol" panose="05050102010706020507" pitchFamily="18" charset="2"/>
              </a:rPr>
              <a:t>位：指示该页</a:t>
            </a:r>
            <a:r>
              <a:rPr lang="zh-CN" altLang="en-US" sz="2800">
                <a:latin typeface="Times New Roman" panose="02020603050405020304" pitchFamily="18" charset="0"/>
                <a:sym typeface="Symbol" panose="05050102010706020507" pitchFamily="18" charset="2"/>
              </a:rPr>
              <a:t>是否在内存</a:t>
            </a:r>
            <a:r>
              <a:rPr lang="en-US" altLang="zh-CN" sz="2800">
                <a:solidFill>
                  <a:schemeClr val="tx1"/>
                </a:solidFill>
                <a:latin typeface="Times New Roman" panose="02020603050405020304" pitchFamily="18" charset="0"/>
                <a:sym typeface="Symbol" panose="05050102010706020507" pitchFamily="18" charset="2"/>
              </a:rPr>
              <a:t>。</a:t>
            </a:r>
          </a:p>
          <a:p>
            <a:pPr>
              <a:buClr>
                <a:srgbClr val="FF0000"/>
              </a:buClr>
              <a:buSzPct val="105000"/>
              <a:buFont typeface="Wingdings" panose="05000000000000000000" pitchFamily="2" charset="2"/>
              <a:buNone/>
            </a:pPr>
            <a:r>
              <a:rPr lang="zh-CN" altLang="en-US" sz="2800">
                <a:solidFill>
                  <a:schemeClr val="tx1"/>
                </a:solidFill>
                <a:latin typeface="Times New Roman" panose="02020603050405020304" pitchFamily="18" charset="0"/>
                <a:sym typeface="Symbol" panose="05050102010706020507" pitchFamily="18" charset="2"/>
              </a:rPr>
              <a:t>（</a:t>
            </a:r>
            <a:r>
              <a:rPr lang="en-US" altLang="zh-CN" sz="2800">
                <a:solidFill>
                  <a:schemeClr val="tx1"/>
                </a:solidFill>
                <a:latin typeface="Times New Roman" panose="02020603050405020304" pitchFamily="18" charset="0"/>
                <a:sym typeface="Symbol" panose="05050102010706020507" pitchFamily="18" charset="2"/>
              </a:rPr>
              <a:t>2</a:t>
            </a:r>
            <a:r>
              <a:rPr lang="zh-CN" altLang="en-US" sz="2800">
                <a:solidFill>
                  <a:schemeClr val="tx1"/>
                </a:solidFill>
                <a:latin typeface="Times New Roman" panose="02020603050405020304" pitchFamily="18" charset="0"/>
                <a:sym typeface="Symbol" panose="05050102010706020507" pitchFamily="18" charset="2"/>
              </a:rPr>
              <a:t>）访问字段：记录本页在一段时间内被访问的次数或最近未被访问的时间。</a:t>
            </a:r>
          </a:p>
          <a:p>
            <a:pPr>
              <a:buClr>
                <a:srgbClr val="FF0000"/>
              </a:buClr>
              <a:buSzPct val="105000"/>
              <a:buFont typeface="Wingdings" panose="05000000000000000000" pitchFamily="2" charset="2"/>
              <a:buNone/>
            </a:pPr>
            <a:r>
              <a:rPr lang="zh-CN" altLang="en-US" sz="2800">
                <a:solidFill>
                  <a:schemeClr val="tx1"/>
                </a:solidFill>
                <a:latin typeface="Times New Roman" panose="02020603050405020304" pitchFamily="18" charset="0"/>
                <a:sym typeface="Symbol" panose="05050102010706020507" pitchFamily="18" charset="2"/>
              </a:rPr>
              <a:t>（</a:t>
            </a:r>
            <a:r>
              <a:rPr lang="en-US" altLang="zh-CN" sz="2800">
                <a:solidFill>
                  <a:schemeClr val="tx1"/>
                </a:solidFill>
                <a:latin typeface="Times New Roman" panose="02020603050405020304" pitchFamily="18" charset="0"/>
                <a:sym typeface="Symbol" panose="05050102010706020507" pitchFamily="18" charset="2"/>
              </a:rPr>
              <a:t>3</a:t>
            </a:r>
            <a:r>
              <a:rPr lang="zh-CN" altLang="en-US" sz="2800">
                <a:solidFill>
                  <a:schemeClr val="tx1"/>
                </a:solidFill>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sym typeface="Symbol" panose="05050102010706020507" pitchFamily="18" charset="2"/>
              </a:rPr>
              <a:t>修改</a:t>
            </a:r>
            <a:r>
              <a:rPr lang="zh-CN" altLang="en-US" sz="2800">
                <a:solidFill>
                  <a:schemeClr val="tx1"/>
                </a:solidFill>
                <a:latin typeface="Times New Roman" panose="02020603050405020304" pitchFamily="18" charset="0"/>
                <a:sym typeface="Symbol" panose="05050102010706020507" pitchFamily="18" charset="2"/>
              </a:rPr>
              <a:t>位：表示该页在调入内存后</a:t>
            </a:r>
            <a:r>
              <a:rPr lang="zh-CN" altLang="en-US" sz="2800">
                <a:latin typeface="Times New Roman" panose="02020603050405020304" pitchFamily="18" charset="0"/>
                <a:sym typeface="Symbol" panose="05050102010706020507" pitchFamily="18" charset="2"/>
              </a:rPr>
              <a:t>是否被修改过</a:t>
            </a:r>
            <a:r>
              <a:rPr lang="zh-CN" altLang="en-US" sz="2800">
                <a:solidFill>
                  <a:schemeClr val="tx1"/>
                </a:solidFill>
                <a:latin typeface="Times New Roman" panose="02020603050405020304" pitchFamily="18" charset="0"/>
                <a:sym typeface="Symbol" panose="05050102010706020507" pitchFamily="18" charset="2"/>
              </a:rPr>
              <a:t>。若修改过，则换出时需重写至外存。</a:t>
            </a:r>
          </a:p>
          <a:p>
            <a:pPr>
              <a:buClr>
                <a:srgbClr val="FF0000"/>
              </a:buClr>
              <a:buSzPct val="105000"/>
              <a:buFont typeface="Wingdings" panose="05000000000000000000" pitchFamily="2" charset="2"/>
              <a:buNone/>
            </a:pPr>
            <a:r>
              <a:rPr lang="zh-CN" altLang="en-US" sz="2800">
                <a:solidFill>
                  <a:schemeClr val="tx1"/>
                </a:solidFill>
                <a:latin typeface="Times New Roman" panose="02020603050405020304" pitchFamily="18" charset="0"/>
                <a:sym typeface="Symbol" panose="05050102010706020507" pitchFamily="18" charset="2"/>
              </a:rPr>
              <a:t>（</a:t>
            </a:r>
            <a:r>
              <a:rPr lang="en-US" altLang="zh-CN" sz="2800">
                <a:solidFill>
                  <a:schemeClr val="tx1"/>
                </a:solidFill>
                <a:latin typeface="Times New Roman" panose="02020603050405020304" pitchFamily="18" charset="0"/>
                <a:sym typeface="Symbol" panose="05050102010706020507" pitchFamily="18" charset="2"/>
              </a:rPr>
              <a:t>4</a:t>
            </a:r>
            <a:r>
              <a:rPr lang="zh-CN" altLang="en-US" sz="2800">
                <a:solidFill>
                  <a:schemeClr val="tx1"/>
                </a:solidFill>
                <a:latin typeface="Times New Roman" panose="02020603050405020304" pitchFamily="18" charset="0"/>
                <a:sym typeface="Symbol" panose="05050102010706020507" pitchFamily="18" charset="2"/>
              </a:rPr>
              <a:t>）外存地址：指出该页在外存上的地址。</a:t>
            </a:r>
          </a:p>
        </p:txBody>
      </p:sp>
      <p:graphicFrame>
        <p:nvGraphicFramePr>
          <p:cNvPr id="21508" name="Group 4"/>
          <p:cNvGraphicFramePr>
            <a:graphicFrameLocks noGrp="1"/>
          </p:cNvGraphicFramePr>
          <p:nvPr/>
        </p:nvGraphicFramePr>
        <p:xfrm>
          <a:off x="479425" y="2124075"/>
          <a:ext cx="8459788" cy="674688"/>
        </p:xfrm>
        <a:graphic>
          <a:graphicData uri="http://schemas.openxmlformats.org/drawingml/2006/table">
            <a:tbl>
              <a:tblPr/>
              <a:tblGrid>
                <a:gridCol w="1023938"/>
                <a:gridCol w="1022350"/>
                <a:gridCol w="1395412"/>
                <a:gridCol w="1858963"/>
                <a:gridCol w="1392237"/>
                <a:gridCol w="1766888"/>
              </a:tblGrid>
              <a:tr h="674688">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块号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状态位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访问字段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修改位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115000"/>
                        </a:lnSpc>
                        <a:buClr>
                          <a:srgbClr val="FF00FF"/>
                        </a:buClr>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algn="l">
                        <a:lnSpc>
                          <a:spcPct val="115000"/>
                        </a:lnSpc>
                        <a:buClr>
                          <a:schemeClr val="hlink"/>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2pPr>
                      <a:lvl3pPr algn="l">
                        <a:lnSpc>
                          <a:spcPct val="115000"/>
                        </a:lnSpc>
                        <a:buClr>
                          <a:schemeClr val="folHlink"/>
                        </a:buClr>
                        <a:buSzPct val="50000"/>
                        <a:buFont typeface="Wingdings" panose="05000000000000000000" pitchFamily="2" charset="2"/>
                        <a:defRPr sz="2800" b="1">
                          <a:solidFill>
                            <a:srgbClr val="0000CC"/>
                          </a:solidFill>
                          <a:latin typeface="Tahoma" panose="020B0604030504040204" pitchFamily="34" charset="0"/>
                          <a:ea typeface="楷体_GB2312" pitchFamily="49" charset="-122"/>
                        </a:defRPr>
                      </a:lvl3pPr>
                      <a:lvl4pPr algn="l">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algn="l">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fontAlgn="base">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15000"/>
                        </a:lnSpc>
                        <a:spcBef>
                          <a:spcPct val="0"/>
                        </a:spcBef>
                        <a:spcAft>
                          <a:spcPct val="0"/>
                        </a:spcAft>
                        <a:buClr>
                          <a:srgbClr val="FF00FF"/>
                        </a:buClr>
                        <a:buSzTx/>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外存地址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1506"/>
                                        </p:tgtEl>
                                        <p:attrNameLst>
                                          <p:attrName>style.visibility</p:attrName>
                                        </p:attrNameLst>
                                      </p:cBhvr>
                                      <p:to>
                                        <p:strVal val="visible"/>
                                      </p:to>
                                    </p:set>
                                    <p:animEffect transition="in" filter="fade">
                                      <p:cBhvr>
                                        <p:cTn id="7" dur="1000">
                                          <p:stCondLst>
                                            <p:cond delay="0"/>
                                          </p:stCondLst>
                                        </p:cTn>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500">
                                          <p:stCondLst>
                                            <p:cond delay="0"/>
                                          </p:stCondLst>
                                        </p:cTn>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500">
                                          <p:stCondLst>
                                            <p:cond delay="0"/>
                                          </p:stCondLst>
                                        </p:cTn>
                                        <p:tgtEl>
                                          <p:spTgt spid="215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dissolve">
                                      <p:cBhvr>
                                        <p:cTn id="22" dur="500"/>
                                        <p:tgtEl>
                                          <p:spTgt spid="21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500">
                                          <p:stCondLst>
                                            <p:cond delay="0"/>
                                          </p:stCondLst>
                                        </p:cTn>
                                        <p:tgtEl>
                                          <p:spTgt spid="215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1507">
                                            <p:txEl>
                                              <p:pRg st="4" end="4"/>
                                            </p:txEl>
                                          </p:spTgt>
                                        </p:tgtEl>
                                        <p:attrNameLst>
                                          <p:attrName>style.visibility</p:attrName>
                                        </p:attrNameLst>
                                      </p:cBhvr>
                                      <p:to>
                                        <p:strVal val="visible"/>
                                      </p:to>
                                    </p:set>
                                    <p:animEffect transition="in" filter="fade">
                                      <p:cBhvr>
                                        <p:cTn id="32" dur="500">
                                          <p:stCondLst>
                                            <p:cond delay="0"/>
                                          </p:stCondLst>
                                        </p:cTn>
                                        <p:tgtEl>
                                          <p:spTgt spid="215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21507">
                                            <p:txEl>
                                              <p:pRg st="5" end="5"/>
                                            </p:txEl>
                                          </p:spTgt>
                                        </p:tgtEl>
                                        <p:attrNameLst>
                                          <p:attrName>style.visibility</p:attrName>
                                        </p:attrNameLst>
                                      </p:cBhvr>
                                      <p:to>
                                        <p:strVal val="visible"/>
                                      </p:to>
                                    </p:set>
                                    <p:animEffect transition="in" filter="fade">
                                      <p:cBhvr>
                                        <p:cTn id="37" dur="500">
                                          <p:stCondLst>
                                            <p:cond delay="0"/>
                                          </p:stCondLst>
                                        </p:cTn>
                                        <p:tgtEl>
                                          <p:spTgt spid="2150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21507">
                                            <p:txEl>
                                              <p:pRg st="6" end="6"/>
                                            </p:txEl>
                                          </p:spTgt>
                                        </p:tgtEl>
                                        <p:attrNameLst>
                                          <p:attrName>style.visibility</p:attrName>
                                        </p:attrNameLst>
                                      </p:cBhvr>
                                      <p:to>
                                        <p:strVal val="visible"/>
                                      </p:to>
                                    </p:set>
                                    <p:animEffect transition="in" filter="fade">
                                      <p:cBhvr>
                                        <p:cTn id="42" dur="500">
                                          <p:stCondLst>
                                            <p:cond delay="0"/>
                                          </p:stCondLst>
                                        </p:cTn>
                                        <p:tgtEl>
                                          <p:spTgt spid="2150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21507">
                                            <p:txEl>
                                              <p:pRg st="7" end="7"/>
                                            </p:txEl>
                                          </p:spTgt>
                                        </p:tgtEl>
                                        <p:attrNameLst>
                                          <p:attrName>style.visibility</p:attrName>
                                        </p:attrNameLst>
                                      </p:cBhvr>
                                      <p:to>
                                        <p:strVal val="visible"/>
                                      </p:to>
                                    </p:set>
                                    <p:animEffect transition="in" filter="fade">
                                      <p:cBhvr>
                                        <p:cTn id="47" dur="500">
                                          <p:stCondLst>
                                            <p:cond delay="0"/>
                                          </p:stCondLst>
                                        </p:cTn>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0" autoUpdateAnimBg="0"/>
      <p:bldP spid="21507" grpId="0" uiExpand="1" build="p" autoUpdateAnimBg="0"/>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FFFFCC"/>
      </a:accent1>
      <a:accent2>
        <a:srgbClr val="FFCF01"/>
      </a:accent2>
      <a:accent3>
        <a:srgbClr val="FFFFFF"/>
      </a:accent3>
      <a:accent4>
        <a:srgbClr val="000000"/>
      </a:accent4>
      <a:accent5>
        <a:srgbClr val="FFFFE2"/>
      </a:accent5>
      <a:accent6>
        <a:srgbClr val="E7BB01"/>
      </a:accent6>
      <a:hlink>
        <a:srgbClr val="FF0000"/>
      </a:hlink>
      <a:folHlink>
        <a:srgbClr val="3333CC"/>
      </a:folHlink>
    </a:clrScheme>
    <a:fontScheme name="Blends">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CCFF"/>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4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CCFF"/>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zh-CN" sz="24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595</TotalTime>
  <Pages>0</Pages>
  <Words>4826</Words>
  <Characters>0</Characters>
  <Application>Microsoft Office PowerPoint</Application>
  <DocSecurity>0</DocSecurity>
  <PresentationFormat>全屏显示(4:3)</PresentationFormat>
  <Lines>0</Lines>
  <Paragraphs>620</Paragraphs>
  <Slides>41</Slides>
  <Notes>18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Blends</vt:lpstr>
      <vt:lpstr>文档</vt:lpstr>
      <vt:lpstr>4.5  虚拟存储器的基本概念</vt:lpstr>
      <vt:lpstr>4.5  虚拟存储器的基本概念</vt:lpstr>
      <vt:lpstr>4.5  虚拟存储器的基本概念</vt:lpstr>
      <vt:lpstr>4.5  虚拟存储器的基本概念</vt:lpstr>
      <vt:lpstr>幻灯片 7</vt:lpstr>
      <vt:lpstr>4.5  虚拟存储器的基本概念</vt:lpstr>
      <vt:lpstr>4.5  虚拟存储器的基本概念</vt:lpstr>
      <vt:lpstr>4.6 请求分页存储管理方式</vt:lpstr>
      <vt:lpstr>4.6 请求分页存储管理方式</vt:lpstr>
      <vt:lpstr>4.6 请求分页存储管理方式</vt:lpstr>
      <vt:lpstr>幻灯片 13</vt:lpstr>
      <vt:lpstr>4.6 请求分页存储管理方式</vt:lpstr>
      <vt:lpstr>4.6 请求分页存储管理方式</vt:lpstr>
      <vt:lpstr>4.6 请求分页存储管理方式</vt:lpstr>
      <vt:lpstr>4.6 请求分页存储管理方式</vt:lpstr>
      <vt:lpstr>4.6 请求分页存储管理方式</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4.7 请求分页中的页面置换算法</vt:lpstr>
      <vt:lpstr>4.8 请求分段式存储管理方式</vt:lpstr>
      <vt:lpstr>4.8 请求分段式存储管理方式</vt:lpstr>
      <vt:lpstr>4.8 请求分段式存储管理方式</vt:lpstr>
      <vt:lpstr>中断处理过程</vt:lpstr>
      <vt:lpstr>4.8 请求分段式存储管理方式</vt:lpstr>
      <vt:lpstr>作业</vt:lpstr>
      <vt:lpstr>作业</vt:lpstr>
      <vt:lpstr>作业</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subject/>
  <dc:creator>Administrator</dc:creator>
  <cp:keywords/>
  <dc:description/>
  <cp:lastModifiedBy>tjufe.network</cp:lastModifiedBy>
  <cp:revision>692</cp:revision>
  <cp:lastPrinted>1899-12-30T00:00:00Z</cp:lastPrinted>
  <dcterms:created xsi:type="dcterms:W3CDTF">1999-05-27T04:26:24Z</dcterms:created>
  <dcterms:modified xsi:type="dcterms:W3CDTF">2018-05-22T12:56:11Z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