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3" r:id="rId6"/>
    <p:sldId id="259" r:id="rId7"/>
    <p:sldId id="260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42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AE32-2C05-4F97-8851-6AD3B0EA5235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ADAA8-39C1-4470-A412-198D708F8A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973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AE32-2C05-4F97-8851-6AD3B0EA5235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ADAA8-39C1-4470-A412-198D708F8A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706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AE32-2C05-4F97-8851-6AD3B0EA5235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ADAA8-39C1-4470-A412-198D708F8A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73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AE32-2C05-4F97-8851-6AD3B0EA5235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ADAA8-39C1-4470-A412-198D708F8A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456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AE32-2C05-4F97-8851-6AD3B0EA5235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ADAA8-39C1-4470-A412-198D708F8A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762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AE32-2C05-4F97-8851-6AD3B0EA5235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ADAA8-39C1-4470-A412-198D708F8A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87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AE32-2C05-4F97-8851-6AD3B0EA5235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ADAA8-39C1-4470-A412-198D708F8A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710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AE32-2C05-4F97-8851-6AD3B0EA5235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ADAA8-39C1-4470-A412-198D708F8A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771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AE32-2C05-4F97-8851-6AD3B0EA5235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ADAA8-39C1-4470-A412-198D708F8A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66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AE32-2C05-4F97-8851-6AD3B0EA5235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ADAA8-39C1-4470-A412-198D708F8A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040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AE32-2C05-4F97-8851-6AD3B0EA5235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ADAA8-39C1-4470-A412-198D708F8A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457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FAE32-2C05-4F97-8851-6AD3B0EA5235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ADAA8-39C1-4470-A412-198D708F8A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288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OS-exercise 2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Chap 1</a:t>
            </a:r>
            <a:r>
              <a:rPr lang="en-US" altLang="zh-CN" dirty="0">
                <a:latin typeface="Arial Narrow" panose="020B0606020202030204" pitchFamily="34" charset="0"/>
              </a:rPr>
              <a:t>~</a:t>
            </a:r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1750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1453573"/>
              </p:ext>
            </p:extLst>
          </p:nvPr>
        </p:nvGraphicFramePr>
        <p:xfrm>
          <a:off x="647835" y="3789040"/>
          <a:ext cx="7992889" cy="2560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83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1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15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15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</a:rPr>
                        <a:t>进程</a:t>
                      </a:r>
                      <a:endParaRPr lang="zh-CN" sz="28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</a:rPr>
                        <a:t>估计运行时间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</a:rPr>
                        <a:t>到达时间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</a:rPr>
                        <a:t>优先级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A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10</a:t>
                      </a:r>
                      <a:endParaRPr lang="zh-CN" sz="28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0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1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B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6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0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2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C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2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0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3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D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4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0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4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E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8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0</a:t>
                      </a:r>
                      <a:endParaRPr lang="zh-CN" sz="28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5</a:t>
                      </a:r>
                      <a:endParaRPr lang="zh-CN" sz="28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11560" y="116632"/>
            <a:ext cx="8064896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有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5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个批处理作业（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）几乎同时到达一个计算中心，估计的运行时间分别为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6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8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分钟，他们的优先数分别为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5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为最低优先数）。如下表所示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对下面的各种调度算法，分别计算作业的平均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周转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时间。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）最高优先级优先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）短作业优先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1366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001200"/>
              </p:ext>
            </p:extLst>
          </p:nvPr>
        </p:nvGraphicFramePr>
        <p:xfrm>
          <a:off x="3995936" y="4437112"/>
          <a:ext cx="4741143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03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03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03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进程</a:t>
                      </a:r>
                      <a:endParaRPr lang="zh-CN" sz="11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执行时间</a:t>
                      </a:r>
                      <a:endParaRPr lang="zh-CN" sz="11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优先数</a:t>
                      </a:r>
                      <a:endParaRPr lang="zh-CN" sz="11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kern="100">
                          <a:effectLst/>
                        </a:rPr>
                        <a:t>P1</a:t>
                      </a:r>
                      <a:endParaRPr lang="zh-CN" sz="11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kern="100">
                          <a:effectLst/>
                        </a:rPr>
                        <a:t>10</a:t>
                      </a:r>
                      <a:endParaRPr lang="zh-CN" sz="11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kern="100">
                          <a:effectLst/>
                        </a:rPr>
                        <a:t>3</a:t>
                      </a:r>
                      <a:endParaRPr lang="zh-CN" sz="11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kern="100">
                          <a:effectLst/>
                        </a:rPr>
                        <a:t>P2</a:t>
                      </a:r>
                      <a:endParaRPr lang="zh-CN" sz="11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kern="100">
                          <a:effectLst/>
                        </a:rPr>
                        <a:t>1</a:t>
                      </a:r>
                      <a:endParaRPr lang="zh-CN" sz="11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kern="100">
                          <a:effectLst/>
                        </a:rPr>
                        <a:t>1</a:t>
                      </a:r>
                      <a:endParaRPr lang="zh-CN" sz="11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kern="100">
                          <a:effectLst/>
                        </a:rPr>
                        <a:t>P3</a:t>
                      </a:r>
                      <a:endParaRPr lang="zh-CN" sz="11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kern="100">
                          <a:effectLst/>
                        </a:rPr>
                        <a:t>2</a:t>
                      </a:r>
                      <a:endParaRPr lang="zh-CN" sz="11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kern="100">
                          <a:effectLst/>
                        </a:rPr>
                        <a:t>5</a:t>
                      </a:r>
                      <a:endParaRPr lang="zh-CN" sz="11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kern="100">
                          <a:effectLst/>
                        </a:rPr>
                        <a:t>P4</a:t>
                      </a:r>
                      <a:endParaRPr lang="zh-CN" sz="11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kern="100">
                          <a:effectLst/>
                        </a:rPr>
                        <a:t>1</a:t>
                      </a:r>
                      <a:endParaRPr lang="zh-CN" sz="11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kern="100" dirty="0">
                          <a:effectLst/>
                        </a:rPr>
                        <a:t>4</a:t>
                      </a:r>
                      <a:endParaRPr lang="zh-CN" sz="11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kern="100">
                          <a:effectLst/>
                        </a:rPr>
                        <a:t>P5</a:t>
                      </a:r>
                      <a:endParaRPr lang="zh-CN" sz="11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kern="100">
                          <a:effectLst/>
                        </a:rPr>
                        <a:t>5</a:t>
                      </a:r>
                      <a:endParaRPr lang="zh-CN" sz="11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kern="100" dirty="0">
                          <a:effectLst/>
                        </a:rPr>
                        <a:t>2</a:t>
                      </a:r>
                      <a:endParaRPr lang="zh-CN" sz="11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9513" y="404664"/>
            <a:ext cx="8856984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00375" algn="l"/>
              </a:tabLst>
            </a:pPr>
            <a:r>
              <a:rPr kumimoji="0" lang="zh-CN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假设系统中有以下几个进程，每个进程的执行时间</a:t>
            </a:r>
            <a:r>
              <a:rPr kumimoji="0" lang="pt-BR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0" lang="zh-CN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单位：</a:t>
            </a:r>
            <a:r>
              <a:rPr kumimoji="0" lang="pt-BR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ms)</a:t>
            </a:r>
            <a:r>
              <a:rPr kumimoji="0" lang="zh-CN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和优先数如下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表</a:t>
            </a:r>
            <a:r>
              <a:rPr kumimoji="0" lang="pt-BR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0" lang="zh-CN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优先数越小，其优先级越高</a:t>
            </a:r>
            <a:r>
              <a:rPr kumimoji="0" lang="pt-BR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kumimoji="0" lang="zh-CN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endParaRPr kumimoji="0" lang="zh-CN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00375" algn="l"/>
              </a:tabLst>
            </a:pPr>
            <a:r>
              <a:rPr kumimoji="0" lang="zh-CN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Times New Roman" pitchFamily="18" charset="0"/>
              </a:rPr>
              <a:t>如果在</a:t>
            </a:r>
            <a:r>
              <a:rPr kumimoji="0" lang="pt-BR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Times New Roman" pitchFamily="18" charset="0"/>
              </a:rPr>
              <a:t>0</a:t>
            </a:r>
            <a:r>
              <a:rPr kumimoji="0" lang="zh-CN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Times New Roman" pitchFamily="18" charset="0"/>
              </a:rPr>
              <a:t>时刻，各进程按</a:t>
            </a:r>
            <a:r>
              <a:rPr kumimoji="0" lang="pt-BR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Times New Roman" pitchFamily="18" charset="0"/>
              </a:rPr>
              <a:t>P1</a:t>
            </a:r>
            <a:r>
              <a:rPr kumimoji="0" lang="zh-CN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Times New Roman" pitchFamily="18" charset="0"/>
              </a:rPr>
              <a:t>、</a:t>
            </a:r>
            <a:r>
              <a:rPr kumimoji="0" lang="pt-BR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Times New Roman" pitchFamily="18" charset="0"/>
              </a:rPr>
              <a:t>P2</a:t>
            </a:r>
            <a:r>
              <a:rPr kumimoji="0" lang="zh-CN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Times New Roman" pitchFamily="18" charset="0"/>
              </a:rPr>
              <a:t>、</a:t>
            </a:r>
            <a:r>
              <a:rPr kumimoji="0" lang="pt-BR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Times New Roman" pitchFamily="18" charset="0"/>
              </a:rPr>
              <a:t>P3</a:t>
            </a:r>
            <a:r>
              <a:rPr kumimoji="0" lang="zh-CN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Times New Roman" pitchFamily="18" charset="0"/>
              </a:rPr>
              <a:t>、</a:t>
            </a:r>
            <a:r>
              <a:rPr kumimoji="0" lang="pt-BR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Times New Roman" pitchFamily="18" charset="0"/>
              </a:rPr>
              <a:t>P4</a:t>
            </a:r>
            <a:r>
              <a:rPr kumimoji="0" lang="zh-CN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Times New Roman" pitchFamily="18" charset="0"/>
              </a:rPr>
              <a:t>、</a:t>
            </a:r>
            <a:r>
              <a:rPr kumimoji="0" lang="pt-BR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Times New Roman" pitchFamily="18" charset="0"/>
              </a:rPr>
              <a:t>P5 </a:t>
            </a:r>
            <a:r>
              <a:rPr kumimoji="0" lang="zh-CN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Times New Roman" pitchFamily="18" charset="0"/>
              </a:rPr>
              <a:t>的顺序同时到达，忽略进程调度切换等辅助时间，试回答下列问题：当系统分别采用</a:t>
            </a:r>
            <a:endParaRPr kumimoji="0" lang="zh-CN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00375" algn="l"/>
              </a:tabLst>
            </a:pPr>
            <a:r>
              <a:rPr kumimoji="0" lang="pt-BR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(1)</a:t>
            </a:r>
            <a:r>
              <a:rPr kumimoji="0" lang="zh-CN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先来先服务调度算法；</a:t>
            </a:r>
            <a:endParaRPr kumimoji="0" lang="zh-CN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00375" algn="l"/>
              </a:tabLst>
            </a:pPr>
            <a:r>
              <a:rPr kumimoji="0" lang="pt-BR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(2)</a:t>
            </a:r>
            <a:r>
              <a:rPr kumimoji="0" lang="zh-CN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抢占式优先级调度算法；</a:t>
            </a:r>
            <a:endParaRPr kumimoji="0" lang="zh-CN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00375" algn="l"/>
              </a:tabLst>
            </a:pPr>
            <a:r>
              <a:rPr kumimoji="0" lang="pt-BR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(3)</a:t>
            </a:r>
            <a:r>
              <a:rPr kumimoji="0" lang="zh-CN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时间片轮转算法</a:t>
            </a:r>
            <a:r>
              <a:rPr kumimoji="0" lang="pt-BR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0" lang="zh-CN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时间片为</a:t>
            </a:r>
            <a:r>
              <a:rPr kumimoji="0" lang="pt-BR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1ms)</a:t>
            </a:r>
            <a:r>
              <a:rPr kumimoji="0" lang="zh-CN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  <a:endParaRPr kumimoji="0" lang="zh-CN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00375" algn="l"/>
              </a:tabLst>
            </a:pPr>
            <a:r>
              <a:rPr kumimoji="0" lang="zh-CN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在使用以上各种算法的情况下，分别求各进程的开始运行时间、完成时间以及平均周转时间。</a:t>
            </a:r>
            <a:endParaRPr kumimoji="0" lang="zh-CN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4207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3350824"/>
              </p:ext>
            </p:extLst>
          </p:nvPr>
        </p:nvGraphicFramePr>
        <p:xfrm>
          <a:off x="611560" y="3861048"/>
          <a:ext cx="7992887" cy="19442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07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0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98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45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21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作业名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到达时间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估计运行时间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优先数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2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J1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10 : 10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20</a:t>
                      </a:r>
                      <a:r>
                        <a:rPr lang="zh-CN" sz="2400" kern="100">
                          <a:effectLst/>
                        </a:rPr>
                        <a:t>分钟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5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2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J2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10 : 20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30</a:t>
                      </a:r>
                      <a:r>
                        <a:rPr lang="zh-CN" sz="2400" kern="100">
                          <a:effectLst/>
                        </a:rPr>
                        <a:t>分钟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3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2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J3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10 : 30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25</a:t>
                      </a:r>
                      <a:r>
                        <a:rPr lang="zh-CN" sz="2400" kern="100">
                          <a:effectLst/>
                        </a:rPr>
                        <a:t>分钟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4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2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J4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10 : 50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20</a:t>
                      </a:r>
                      <a:r>
                        <a:rPr lang="zh-CN" sz="2400" kern="100">
                          <a:effectLst/>
                        </a:rPr>
                        <a:t>分钟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6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9512" y="483105"/>
            <a:ext cx="8712968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有一个具有两道作业的批处理系统（最多可有两道作业同时装入内存执行），作业调度采用短作业优先调度算法，进程调度采用以优先数为基础的抢占式调度算法，今有如下作业序列，作业优先数即为进程优先数，优先数越小优先级越高：</a:t>
            </a:r>
            <a:endParaRPr kumimoji="0" 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列出所有作业进入内存时间及结束时间。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9078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理发店里有一位理发师、一把理发椅和 </a:t>
            </a:r>
            <a:r>
              <a:rPr lang="en-US" altLang="zh-CN" dirty="0"/>
              <a:t>N </a:t>
            </a:r>
            <a:r>
              <a:rPr lang="zh-CN" altLang="en-US" dirty="0"/>
              <a:t>把供等候理发的顾客坐的椅子。</a:t>
            </a:r>
          </a:p>
          <a:p>
            <a:pPr marL="0" indent="0">
              <a:buNone/>
            </a:pPr>
            <a:r>
              <a:rPr lang="zh-CN" altLang="en-US" dirty="0"/>
              <a:t>如果没有顾客，理发师便在理发椅上睡觉，顾客到来时被叫醒。</a:t>
            </a:r>
          </a:p>
          <a:p>
            <a:pPr marL="0" indent="0">
              <a:buNone/>
            </a:pPr>
            <a:r>
              <a:rPr lang="zh-CN" altLang="en-US" dirty="0"/>
              <a:t>如果顾客来时理发师正在理发，则顾客找空椅子，坐下来等待。没有空椅子顾客就离开。</a:t>
            </a:r>
          </a:p>
          <a:p>
            <a:pPr marL="0" indent="0">
              <a:buNone/>
            </a:pPr>
            <a:r>
              <a:rPr lang="zh-CN" altLang="en-US" dirty="0"/>
              <a:t>如何用信号量解决理发师问题？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7859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死锁问题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dirty="0"/>
              <a:t>某计算机系统有</a:t>
            </a:r>
            <a:r>
              <a:rPr lang="en-US" altLang="zh-CN" dirty="0"/>
              <a:t>9</a:t>
            </a:r>
            <a:r>
              <a:rPr lang="zh-CN" altLang="zh-CN" dirty="0"/>
              <a:t>台磁带机，它们供</a:t>
            </a:r>
            <a:r>
              <a:rPr lang="en-US" altLang="zh-CN" dirty="0"/>
              <a:t>N</a:t>
            </a:r>
            <a:r>
              <a:rPr lang="zh-CN" altLang="zh-CN" dirty="0"/>
              <a:t>个进程竞争使用，每个进程可能需要</a:t>
            </a:r>
            <a:r>
              <a:rPr lang="en-US" altLang="zh-CN" dirty="0"/>
              <a:t>3</a:t>
            </a:r>
            <a:r>
              <a:rPr lang="zh-CN" altLang="zh-CN" dirty="0"/>
              <a:t>台磁带机。请问</a:t>
            </a:r>
            <a:r>
              <a:rPr lang="en-US" altLang="zh-CN" dirty="0"/>
              <a:t>N</a:t>
            </a:r>
            <a:r>
              <a:rPr lang="zh-CN" altLang="zh-CN" dirty="0"/>
              <a:t>为多少时，系统没有死锁的危险，并说明其原因。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6655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dirty="0"/>
              <a:t>某系统有同类资源</a:t>
            </a:r>
            <a:r>
              <a:rPr lang="en-US" altLang="zh-CN" dirty="0"/>
              <a:t>m</a:t>
            </a:r>
            <a:r>
              <a:rPr lang="zh-CN" altLang="zh-CN" dirty="0"/>
              <a:t>个供</a:t>
            </a:r>
            <a:r>
              <a:rPr lang="en-US" altLang="zh-CN" dirty="0"/>
              <a:t>n</a:t>
            </a:r>
            <a:r>
              <a:rPr lang="zh-CN" altLang="zh-CN" dirty="0"/>
              <a:t>个进程共享，如果每个进程最多需要</a:t>
            </a:r>
            <a:r>
              <a:rPr lang="en-US" altLang="zh-CN" dirty="0"/>
              <a:t>x</a:t>
            </a:r>
            <a:r>
              <a:rPr lang="zh-CN" altLang="zh-CN" dirty="0"/>
              <a:t>个资源（</a:t>
            </a:r>
            <a:r>
              <a:rPr lang="en-US" altLang="zh-CN" dirty="0"/>
              <a:t>1</a:t>
            </a:r>
            <a:r>
              <a:rPr lang="zh-CN" altLang="zh-CN" dirty="0"/>
              <a:t>≤</a:t>
            </a:r>
            <a:r>
              <a:rPr lang="en-US" altLang="zh-CN" dirty="0"/>
              <a:t>x</a:t>
            </a:r>
            <a:r>
              <a:rPr lang="zh-CN" altLang="zh-CN" dirty="0"/>
              <a:t>≤</a:t>
            </a:r>
            <a:r>
              <a:rPr lang="en-US" altLang="zh-CN" dirty="0"/>
              <a:t>m</a:t>
            </a:r>
            <a:r>
              <a:rPr lang="zh-CN" altLang="zh-CN" dirty="0"/>
              <a:t>）</a:t>
            </a:r>
            <a:r>
              <a:rPr lang="zh-CN" altLang="en-US" dirty="0"/>
              <a:t>，请问</a:t>
            </a:r>
            <a:r>
              <a:rPr lang="zh-CN" altLang="zh-CN" dirty="0"/>
              <a:t>各进程的最大需求量之和Σ</a:t>
            </a:r>
            <a:r>
              <a:rPr lang="pt-BR" altLang="zh-CN" dirty="0"/>
              <a:t>Need</a:t>
            </a:r>
            <a:r>
              <a:rPr lang="pt-BR" altLang="zh-CN" baseline="-25000" dirty="0"/>
              <a:t>i</a:t>
            </a:r>
            <a:r>
              <a:rPr lang="zh-CN" altLang="zh-CN" dirty="0"/>
              <a:t>小于（</a:t>
            </a:r>
            <a:r>
              <a:rPr lang="en-US" altLang="zh-CN" dirty="0"/>
              <a:t>        </a:t>
            </a:r>
            <a:r>
              <a:rPr lang="zh-CN" altLang="zh-CN" dirty="0"/>
              <a:t>）系统</a:t>
            </a:r>
            <a:r>
              <a:rPr lang="zh-CN" altLang="en-US" dirty="0"/>
              <a:t>不会</a:t>
            </a:r>
            <a:r>
              <a:rPr lang="zh-CN" altLang="zh-CN" dirty="0"/>
              <a:t>发生死锁的危险。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3832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543</Words>
  <Application>Microsoft Office PowerPoint</Application>
  <PresentationFormat>全屏显示(4:3)</PresentationFormat>
  <Paragraphs>83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Arial</vt:lpstr>
      <vt:lpstr>Arial Narrow</vt:lpstr>
      <vt:lpstr>Calibri</vt:lpstr>
      <vt:lpstr>Times New Roman</vt:lpstr>
      <vt:lpstr>Office 主题​​</vt:lpstr>
      <vt:lpstr>OS-exercise 2</vt:lpstr>
      <vt:lpstr>PowerPoint 演示文稿</vt:lpstr>
      <vt:lpstr>PowerPoint 演示文稿</vt:lpstr>
      <vt:lpstr>PowerPoint 演示文稿</vt:lpstr>
      <vt:lpstr>PowerPoint 演示文稿</vt:lpstr>
      <vt:lpstr>死锁问题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OS-exercise 2</dc:title>
  <dc:creator>123</dc:creator>
  <cp:lastModifiedBy>Rao Jun</cp:lastModifiedBy>
  <cp:revision>10</cp:revision>
  <dcterms:created xsi:type="dcterms:W3CDTF">2019-04-11T09:21:16Z</dcterms:created>
  <dcterms:modified xsi:type="dcterms:W3CDTF">2019-04-11T12:33:26Z</dcterms:modified>
</cp:coreProperties>
</file>