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5FC-68F0-44F0-9FD6-EBEB8AAB760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185A-5222-4766-8605-3D7D6BB134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5FC-68F0-44F0-9FD6-EBEB8AAB760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185A-5222-4766-8605-3D7D6BB13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5FC-68F0-44F0-9FD6-EBEB8AAB760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185A-5222-4766-8605-3D7D6BB13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6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5FC-68F0-44F0-9FD6-EBEB8AAB760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185A-5222-4766-8605-3D7D6BB13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5FC-68F0-44F0-9FD6-EBEB8AAB760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185A-5222-4766-8605-3D7D6BB134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4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5FC-68F0-44F0-9FD6-EBEB8AAB760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185A-5222-4766-8605-3D7D6BB13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22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5FC-68F0-44F0-9FD6-EBEB8AAB760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185A-5222-4766-8605-3D7D6BB13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6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5FC-68F0-44F0-9FD6-EBEB8AAB760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185A-5222-4766-8605-3D7D6BB13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7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5FC-68F0-44F0-9FD6-EBEB8AAB760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185A-5222-4766-8605-3D7D6BB13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6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1FC5FC-68F0-44F0-9FD6-EBEB8AAB760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29185A-5222-4766-8605-3D7D6BB13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0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C5FC-68F0-44F0-9FD6-EBEB8AAB760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185A-5222-4766-8605-3D7D6BB13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5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1FC5FC-68F0-44F0-9FD6-EBEB8AAB760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29185A-5222-4766-8605-3D7D6BB134A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6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jnew/bigdat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z.com/start/2014/0825/364883.shtml." TargetMode="External"/><Relationship Id="rId2" Type="http://schemas.openxmlformats.org/officeDocument/2006/relationships/hyperlink" Target="https://wenku.baidu.com/view/c309c98eb8f67c1cfbd6b84c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07E9F-DEE2-4E72-A9D9-B60F2C72D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Word</a:t>
            </a:r>
            <a:r>
              <a:rPr lang="zh-CN" altLang="en-US" dirty="0"/>
              <a:t>排版概述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7D7322-3E39-4775-A5ED-1E7543196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https://github.com/rjnew/bigdata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18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4B603-AADD-43E3-B6ED-4863A029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、插入分节符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AED6D-D8EE-4640-9C9C-3E8691B9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分节符的作用是让文档各节可以设置不同的样式，例如：论文摘要、目录、正文的格式要求往往不一样。或者相邻两页分别需要横向和纵向排列（如下图所示）。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EB62B8-D683-423B-95C8-72D8E32F24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74747" y="2557381"/>
            <a:ext cx="8442505" cy="37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9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4B603-AADD-43E3-B6ED-4863A029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、插入分节符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AED6D-D8EE-4640-9C9C-3E8691B9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340" y="4558351"/>
            <a:ext cx="2123591" cy="1351685"/>
          </a:xfrm>
        </p:spPr>
        <p:txBody>
          <a:bodyPr/>
          <a:lstStyle/>
          <a:p>
            <a:r>
              <a:rPr lang="zh-CN" altLang="zh-CN" dirty="0"/>
              <a:t>此时需要</a:t>
            </a:r>
            <a:r>
              <a:rPr lang="zh-CN" altLang="en-US" dirty="0"/>
              <a:t>在特殊页前后</a:t>
            </a:r>
            <a:r>
              <a:rPr lang="zh-CN" altLang="zh-CN" dirty="0"/>
              <a:t>设置分节符</a:t>
            </a:r>
            <a:r>
              <a:rPr lang="zh-CN" altLang="en-US" dirty="0"/>
              <a:t>，</a:t>
            </a:r>
            <a:r>
              <a:rPr lang="zh-CN" altLang="zh-CN" dirty="0"/>
              <a:t>一般用【下一页】即可。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E3F9E0-84AE-4D97-BA21-9496E1C58F8F}"/>
              </a:ext>
            </a:extLst>
          </p:cNvPr>
          <p:cNvPicPr/>
          <p:nvPr/>
        </p:nvPicPr>
        <p:blipFill rotWithShape="1">
          <a:blip r:embed="rId2"/>
          <a:srcRect b="21314"/>
          <a:stretch/>
        </p:blipFill>
        <p:spPr>
          <a:xfrm>
            <a:off x="4899547" y="1845734"/>
            <a:ext cx="3455329" cy="44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14875-213D-46DE-9CB8-B3808899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75805-28E2-4B82-B95E-CFD2EE6E8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标准格式可参考下文：</a:t>
            </a:r>
          </a:p>
          <a:p>
            <a:r>
              <a:rPr lang="en-US" altLang="zh-CN" dirty="0"/>
              <a:t>GBT 7714-2005_</a:t>
            </a:r>
            <a:r>
              <a:rPr lang="zh-CN" altLang="zh-CN" dirty="0"/>
              <a:t>百度文库</a:t>
            </a:r>
            <a:r>
              <a:rPr lang="en-US" altLang="zh-CN" dirty="0"/>
              <a:t>  </a:t>
            </a:r>
            <a:r>
              <a:rPr lang="en-US" altLang="zh-CN" dirty="0">
                <a:hlinkClick r:id="rId2"/>
              </a:rPr>
              <a:t>https://wenku.baidu.com/view/c309c98eb8f67c1cfbd6b84c.html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例如网络参考文献格式（题目</a:t>
            </a:r>
            <a:r>
              <a:rPr lang="en-US" altLang="zh-CN" dirty="0"/>
              <a:t>+</a:t>
            </a:r>
            <a:r>
              <a:rPr lang="zh-CN" altLang="zh-CN" dirty="0"/>
              <a:t>文献类型标记</a:t>
            </a:r>
            <a:r>
              <a:rPr lang="en-US" altLang="zh-CN" dirty="0"/>
              <a:t>+</a:t>
            </a:r>
            <a:r>
              <a:rPr lang="zh-CN" altLang="zh-CN" dirty="0"/>
              <a:t>引用日期</a:t>
            </a:r>
            <a:r>
              <a:rPr lang="en-US" altLang="zh-CN" dirty="0"/>
              <a:t>+</a:t>
            </a:r>
            <a:r>
              <a:rPr lang="zh-CN" altLang="zh-CN" dirty="0"/>
              <a:t>网址）：</a:t>
            </a:r>
          </a:p>
          <a:p>
            <a:r>
              <a:rPr lang="zh-CN" altLang="zh-CN" dirty="0"/>
              <a:t>房产电商与中介利益之争，戳中各自</a:t>
            </a:r>
            <a:r>
              <a:rPr lang="en-US" altLang="zh-CN" dirty="0"/>
              <a:t>O2O</a:t>
            </a:r>
            <a:r>
              <a:rPr lang="zh-CN" altLang="zh-CN" dirty="0"/>
              <a:t>痛点</a:t>
            </a:r>
            <a:r>
              <a:rPr lang="en-US" altLang="zh-CN" dirty="0"/>
              <a:t>[EB/OL].[2014-08-25]. </a:t>
            </a:r>
            <a:r>
              <a:rPr lang="en-US" altLang="zh-CN" dirty="0">
                <a:hlinkClick r:id="rId3"/>
              </a:rPr>
              <a:t>http://www.chinaz.com/start/2014/0825/364883.shtml.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1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14875-213D-46DE-9CB8-B3808899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、参考文献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75805-28E2-4B82-B95E-CFD2EE6E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11" y="1913975"/>
            <a:ext cx="4061573" cy="1636872"/>
          </a:xfrm>
        </p:spPr>
        <p:txBody>
          <a:bodyPr/>
          <a:lstStyle/>
          <a:p>
            <a:r>
              <a:rPr lang="zh-CN" altLang="zh-CN" dirty="0"/>
              <a:t>关于图书、著作和期刊等资料的格式，比较省力的办法是用百度学术搜索（</a:t>
            </a:r>
            <a:r>
              <a:rPr lang="en-US" altLang="zh-CN" dirty="0"/>
              <a:t>http://xueshu.baidu.com/</a:t>
            </a:r>
            <a:r>
              <a:rPr lang="zh-CN" altLang="zh-CN" dirty="0"/>
              <a:t>），搜索到具体文献后</a:t>
            </a:r>
            <a:r>
              <a:rPr lang="zh-CN" altLang="en-US" dirty="0"/>
              <a:t>，点击</a:t>
            </a:r>
            <a:r>
              <a:rPr lang="en-US" altLang="zh-CN" dirty="0"/>
              <a:t>【</a:t>
            </a:r>
            <a:r>
              <a:rPr lang="zh-CN" altLang="en-US" dirty="0"/>
              <a:t>引用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9D467C-6A35-4C7A-AA53-63FB9C55F667}"/>
              </a:ext>
            </a:extLst>
          </p:cNvPr>
          <p:cNvPicPr/>
          <p:nvPr/>
        </p:nvPicPr>
        <p:blipFill rotWithShape="1">
          <a:blip r:embed="rId2"/>
          <a:srcRect t="6221"/>
          <a:stretch/>
        </p:blipFill>
        <p:spPr bwMode="auto">
          <a:xfrm>
            <a:off x="5142476" y="1847504"/>
            <a:ext cx="6013204" cy="1636872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3F904A-31AE-48C0-9997-56A74C03A179}"/>
              </a:ext>
            </a:extLst>
          </p:cNvPr>
          <p:cNvPicPr/>
          <p:nvPr/>
        </p:nvPicPr>
        <p:blipFill rotWithShape="1">
          <a:blip r:embed="rId3"/>
          <a:srcRect r="1938" b="7771"/>
          <a:stretch/>
        </p:blipFill>
        <p:spPr bwMode="auto">
          <a:xfrm>
            <a:off x="954405" y="3594520"/>
            <a:ext cx="5172075" cy="256222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177E1CE-B70F-4B55-B60A-E4EF25A7EB8B}"/>
              </a:ext>
            </a:extLst>
          </p:cNvPr>
          <p:cNvSpPr txBox="1">
            <a:spLocks/>
          </p:cNvSpPr>
          <p:nvPr/>
        </p:nvSpPr>
        <p:spPr>
          <a:xfrm>
            <a:off x="6435829" y="4519873"/>
            <a:ext cx="4719851" cy="16368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弹出几种常见的参考文献格式，根据排版要求复制指定格式即可。</a:t>
            </a:r>
            <a:endParaRPr lang="en-US" altLang="zh-CN" dirty="0"/>
          </a:p>
          <a:p>
            <a:r>
              <a:rPr lang="zh-CN" altLang="en-US" dirty="0"/>
              <a:t>国内论文通常采用</a:t>
            </a:r>
            <a:r>
              <a:rPr lang="en-US" altLang="zh-CN" dirty="0"/>
              <a:t>GB/T 7714</a:t>
            </a:r>
            <a:r>
              <a:rPr lang="zh-CN" altLang="en-US" dirty="0"/>
              <a:t>格式。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66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4B30A-0A02-4B34-A1E1-F666BE9E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004" y="365125"/>
            <a:ext cx="10152796" cy="1325563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30E94-3719-4C31-8040-A1262920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71" y="1825625"/>
            <a:ext cx="9647830" cy="4351338"/>
          </a:xfrm>
        </p:spPr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、简介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、设置标题级别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、管理文本样式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、自动生成目录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、段落设置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、插入页码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、插入分节符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、参考文献</a:t>
            </a:r>
          </a:p>
        </p:txBody>
      </p:sp>
    </p:spTree>
    <p:extLst>
      <p:ext uri="{BB962C8B-B14F-4D97-AF65-F5344CB8AC3E}">
        <p14:creationId xmlns:p14="http://schemas.microsoft.com/office/powerpoint/2010/main" val="13461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67BE4-ECDF-4A65-A3AA-DC8D76FB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、简介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C1F56-6362-401F-AE9F-3EEA11ED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688" y="2538483"/>
            <a:ext cx="8366076" cy="3638479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美观和规范的排版是论文</a:t>
            </a:r>
            <a:r>
              <a:rPr lang="zh-CN" altLang="en-US" sz="2400" dirty="0"/>
              <a:t>写作</a:t>
            </a:r>
            <a:r>
              <a:rPr lang="zh-CN" altLang="zh-CN" sz="2400" dirty="0"/>
              <a:t>的基本要求</a:t>
            </a:r>
            <a:r>
              <a:rPr lang="zh-CN" altLang="en-US" sz="2400" dirty="0"/>
              <a:t>，能够体现作者的专业素养，会给审稿人留下良好的印象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zh-CN" altLang="zh-CN" sz="2400" dirty="0"/>
              <a:t>论文排版过程中掌握一些技巧可以</a:t>
            </a:r>
            <a:r>
              <a:rPr lang="zh-CN" altLang="en-US" sz="2400" dirty="0"/>
              <a:t>大大提高效率，</a:t>
            </a:r>
            <a:r>
              <a:rPr lang="zh-CN" altLang="zh-CN" sz="2400" dirty="0"/>
              <a:t>达到事半功倍的效果。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196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EA4C1-25F3-4C26-9756-632B79EF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、设置标题级别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DBA10-06C1-4C01-9C5F-3E3F6342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388" y="2238232"/>
            <a:ext cx="5901292" cy="3630861"/>
          </a:xfrm>
        </p:spPr>
        <p:txBody>
          <a:bodyPr/>
          <a:lstStyle/>
          <a:p>
            <a:r>
              <a:rPr lang="zh-CN" altLang="zh-CN" dirty="0"/>
              <a:t>正确设置各级标题可以统揽全篇，也方便自动生成目录。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C31647-FCC0-4F6A-A6C5-1A15752FB2A2}"/>
              </a:ext>
            </a:extLst>
          </p:cNvPr>
          <p:cNvPicPr/>
          <p:nvPr/>
        </p:nvPicPr>
        <p:blipFill rotWithShape="1">
          <a:blip r:embed="rId2"/>
          <a:srcRect r="5857" b="34662"/>
          <a:stretch/>
        </p:blipFill>
        <p:spPr bwMode="auto">
          <a:xfrm>
            <a:off x="1233587" y="1942891"/>
            <a:ext cx="3393004" cy="43315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100908-76F4-4851-B16B-B275B838C4F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46"/>
          <a:stretch/>
        </p:blipFill>
        <p:spPr bwMode="auto">
          <a:xfrm>
            <a:off x="5254388" y="3680456"/>
            <a:ext cx="6267892" cy="2036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771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4D69E-FC5B-4A97-8A8D-3559A70A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zh-CN" b="1" dirty="0"/>
              <a:t>、管理文本样式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76F2C-6063-4C75-9A84-39CBE21B7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44714" cy="4023360"/>
          </a:xfrm>
        </p:spPr>
        <p:txBody>
          <a:bodyPr/>
          <a:lstStyle/>
          <a:p>
            <a:r>
              <a:rPr lang="zh-CN" altLang="zh-CN" dirty="0"/>
              <a:t>如果默认的标题或正文样式不符合要求，可以进行修改。右击要修改的样式（例如一级标题【标题</a:t>
            </a:r>
            <a:r>
              <a:rPr lang="en-US" altLang="zh-CN" dirty="0"/>
              <a:t>1</a:t>
            </a:r>
            <a:r>
              <a:rPr lang="zh-CN" altLang="zh-CN" dirty="0"/>
              <a:t>】），选择【修改……】。</a:t>
            </a:r>
            <a:endParaRPr lang="en-US" altLang="zh-CN" dirty="0"/>
          </a:p>
          <a:p>
            <a:r>
              <a:rPr lang="zh-CN" altLang="zh-CN" dirty="0"/>
              <a:t>修改完毕后，论文中所有【标题</a:t>
            </a:r>
            <a:r>
              <a:rPr lang="en-US" altLang="zh-CN" dirty="0"/>
              <a:t>1</a:t>
            </a:r>
            <a:r>
              <a:rPr lang="zh-CN" altLang="zh-CN" dirty="0"/>
              <a:t>】的格式都会自动更新。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F4B76F-8D38-4DBE-8DFD-299525CFE2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63761" y="3635393"/>
            <a:ext cx="3832251" cy="26557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1AB0A7-7F5F-4FF8-A2BD-C50F41DEEA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76269" y="1737360"/>
            <a:ext cx="4129813" cy="457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1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2DE4C-8C89-46A8-9A56-A207201F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zh-CN" b="1" dirty="0"/>
              <a:t>、自动生成目录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53F18-1FD4-48B2-A35D-3479EFAB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引用</a:t>
            </a:r>
            <a:r>
              <a:rPr lang="en-US" altLang="zh-CN" dirty="0"/>
              <a:t>】→【</a:t>
            </a:r>
            <a:r>
              <a:rPr lang="zh-CN" altLang="en-US" dirty="0"/>
              <a:t>目录</a:t>
            </a:r>
            <a:r>
              <a:rPr lang="en-US" altLang="zh-CN" dirty="0"/>
              <a:t>】→【</a:t>
            </a:r>
            <a:r>
              <a:rPr lang="zh-CN" altLang="en-US" dirty="0"/>
              <a:t>自动目录</a:t>
            </a:r>
            <a:r>
              <a:rPr lang="en-US" altLang="zh-CN" dirty="0"/>
              <a:t>】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注意，目录会自动生成到光标所在位置。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B71B7B-F30E-4817-BDCD-0FBE64E25F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737359"/>
            <a:ext cx="4753970" cy="46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5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41093-4BA2-44FE-A318-7F3D95BA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zh-CN" altLang="zh-CN" b="1" dirty="0"/>
              <a:t>、段落设置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B896D-9829-4C54-B8CC-CCB49E58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选中要调整的文本，如下图所示点击【段落】工具栏右下角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F048FE-8368-4CC9-9B5C-BE2253835C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7907" y="2371089"/>
            <a:ext cx="10020252" cy="20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0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789DA-65B7-4637-8033-6C145B19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zh-CN" altLang="zh-CN" b="1" dirty="0"/>
              <a:t>、段落设置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0A56F-5BDD-44AD-BD22-D30F00CB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106230" cy="4023360"/>
          </a:xfrm>
        </p:spPr>
        <p:txBody>
          <a:bodyPr/>
          <a:lstStyle/>
          <a:p>
            <a:r>
              <a:rPr lang="zh-CN" altLang="zh-CN" dirty="0"/>
              <a:t>弹出窗口后，可根据论文格式要求进行调整：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AAB570-6C8C-4E79-8BA8-7A42AA9245B7}"/>
              </a:ext>
            </a:extLst>
          </p:cNvPr>
          <p:cNvPicPr/>
          <p:nvPr/>
        </p:nvPicPr>
        <p:blipFill rotWithShape="1">
          <a:blip r:embed="rId2"/>
          <a:srcRect b="20852"/>
          <a:stretch/>
        </p:blipFill>
        <p:spPr>
          <a:xfrm>
            <a:off x="6701012" y="480805"/>
            <a:ext cx="4694868" cy="58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0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E9A17-FC67-473A-A499-B245C403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、插入页码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4650A-C23B-45DD-885D-A6DA8BDE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通常可以进入页眉页脚设置，如下所示：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EE86D2-2EA2-4C16-A326-70DFD99517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6320" y="2585902"/>
            <a:ext cx="10277674" cy="158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0297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483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回顾</vt:lpstr>
      <vt:lpstr>Word排版概述</vt:lpstr>
      <vt:lpstr>目录</vt:lpstr>
      <vt:lpstr>0、简介</vt:lpstr>
      <vt:lpstr>1、设置标题级别</vt:lpstr>
      <vt:lpstr>2、管理文本样式</vt:lpstr>
      <vt:lpstr>3、自动生成目录</vt:lpstr>
      <vt:lpstr>4、段落设置</vt:lpstr>
      <vt:lpstr>4、段落设置(续)</vt:lpstr>
      <vt:lpstr>5、插入页码</vt:lpstr>
      <vt:lpstr>6、插入分节符</vt:lpstr>
      <vt:lpstr>6、插入分节符(续)</vt:lpstr>
      <vt:lpstr>7、参考文献</vt:lpstr>
      <vt:lpstr>7、参考文献(续)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Word排版入门</dc:title>
  <dc:creator>Rao Jun</dc:creator>
  <cp:lastModifiedBy>Rao Jun</cp:lastModifiedBy>
  <cp:revision>8</cp:revision>
  <dcterms:created xsi:type="dcterms:W3CDTF">2019-08-26T18:00:17Z</dcterms:created>
  <dcterms:modified xsi:type="dcterms:W3CDTF">2019-08-26T18:30:38Z</dcterms:modified>
</cp:coreProperties>
</file>