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9" r:id="rId22"/>
    <p:sldId id="280" r:id="rId23"/>
    <p:sldId id="278" r:id="rId24"/>
    <p:sldId id="285" r:id="rId25"/>
    <p:sldId id="281" r:id="rId26"/>
    <p:sldId id="283" r:id="rId27"/>
    <p:sldId id="282" r:id="rId28"/>
    <p:sldId id="286" r:id="rId29"/>
    <p:sldId id="284" r:id="rId30"/>
    <p:sldId id="265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95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PERFT </a:t>
            </a:r>
            <a:r>
              <a:rPr lang="en-US" dirty="0" smtClean="0"/>
              <a:t>Speed, </a:t>
            </a:r>
            <a:r>
              <a:rPr lang="en-GB" sz="1800" dirty="0" smtClean="0">
                <a:effectLst/>
              </a:rPr>
              <a:t>5ply:  164 075 551 moves</a:t>
            </a:r>
            <a:endParaRPr lang="en-GB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995" b="1" i="0" u="none" strike="noStrike" kern="1200" cap="all" spc="100" normalizeH="0" baseline="0">
              <a:solidFill>
                <a:prstClr val="white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Moves/ms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Tabelle1!$A$2:$A$11</c:f>
              <c:strCache>
                <c:ptCount val="8"/>
                <c:pt idx="0">
                  <c:v>03.04.15</c:v>
                </c:pt>
                <c:pt idx="2">
                  <c:v>06.04.15</c:v>
                </c:pt>
                <c:pt idx="6">
                  <c:v>08.04.15</c:v>
                </c:pt>
                <c:pt idx="7">
                  <c:v>10.04.15</c:v>
                </c:pt>
              </c:strCache>
            </c:strRef>
          </c:cat>
          <c:val>
            <c:numRef>
              <c:f>Tabelle1!$B$2:$B$11</c:f>
              <c:numCache>
                <c:formatCode>0</c:formatCode>
                <c:ptCount val="10"/>
                <c:pt idx="0">
                  <c:v>957.8</c:v>
                </c:pt>
                <c:pt idx="1">
                  <c:v>1148.7</c:v>
                </c:pt>
                <c:pt idx="2">
                  <c:v>1362.6</c:v>
                </c:pt>
                <c:pt idx="3">
                  <c:v>1401.4</c:v>
                </c:pt>
                <c:pt idx="4">
                  <c:v>1453.9</c:v>
                </c:pt>
                <c:pt idx="5">
                  <c:v>1522.4</c:v>
                </c:pt>
                <c:pt idx="6">
                  <c:v>2064.9</c:v>
                </c:pt>
                <c:pt idx="7">
                  <c:v>2190.9</c:v>
                </c:pt>
                <c:pt idx="8">
                  <c:v>2277.8000000000002</c:v>
                </c:pt>
                <c:pt idx="9">
                  <c:v>2360.5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11891536"/>
        <c:axId val="411893888"/>
      </c:lineChart>
      <c:catAx>
        <c:axId val="41189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893888"/>
        <c:crosses val="autoZero"/>
        <c:auto val="1"/>
        <c:lblAlgn val="ctr"/>
        <c:lblOffset val="100"/>
        <c:noMultiLvlLbl val="0"/>
      </c:catAx>
      <c:valAx>
        <c:axId val="411893888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41189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9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2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F0C13A-EB91-4424-A024-CB935532E2B4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AAA0BA-3EA7-4962-A7C6-FC881735DE80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29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Chess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Richard Oates</a:t>
            </a:r>
          </a:p>
          <a:p>
            <a:r>
              <a:rPr lang="en-GB" dirty="0" smtClean="0"/>
              <a:t>April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7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2536080" y="3805392"/>
            <a:ext cx="1710000" cy="1710000"/>
            <a:chOff x="5766349" y="3533409"/>
            <a:chExt cx="2455479" cy="2499552"/>
          </a:xfrm>
        </p:grpSpPr>
        <p:pic>
          <p:nvPicPr>
            <p:cNvPr id="12" name="Grafik 11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349" y="3533409"/>
              <a:ext cx="2455479" cy="2499552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784" y="3613861"/>
              <a:ext cx="295924" cy="295924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893" y="3613861"/>
              <a:ext cx="295924" cy="295924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</a:t>
            </a:r>
            <a:r>
              <a:rPr lang="en-GB" dirty="0" smtClean="0"/>
              <a:t>representation: </a:t>
            </a:r>
            <a:r>
              <a:rPr lang="en-GB" dirty="0" err="1" smtClean="0"/>
              <a:t>bitboard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One </a:t>
            </a:r>
            <a:r>
              <a:rPr lang="en-GB" dirty="0" err="1" smtClean="0"/>
              <a:t>BitBoard</a:t>
            </a:r>
            <a:r>
              <a:rPr lang="en-GB" dirty="0" smtClean="0"/>
              <a:t> per piece-type and colour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Board state can be represented with 6 </a:t>
            </a:r>
            <a:r>
              <a:rPr lang="en-GB" dirty="0" err="1" smtClean="0"/>
              <a:t>BitBoards</a:t>
            </a:r>
            <a:r>
              <a:rPr lang="en-GB" dirty="0" smtClean="0"/>
              <a:t> per side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Optimizations</a:t>
            </a:r>
            <a:r>
              <a:rPr lang="en-GB" dirty="0"/>
              <a:t>: </a:t>
            </a:r>
            <a:r>
              <a:rPr lang="en-GB" dirty="0" err="1"/>
              <a:t>BitBoards</a:t>
            </a:r>
            <a:r>
              <a:rPr lang="en-GB" dirty="0"/>
              <a:t> for all </a:t>
            </a:r>
            <a:r>
              <a:rPr lang="en-GB" dirty="0" smtClean="0"/>
              <a:t>pieces</a:t>
            </a:r>
            <a:r>
              <a:rPr lang="en-GB" dirty="0"/>
              <a:t>, empty squares, …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 smtClean="0"/>
          </a:p>
        </p:txBody>
      </p:sp>
      <p:grpSp>
        <p:nvGrpSpPr>
          <p:cNvPr id="29" name="Gruppieren 28"/>
          <p:cNvGrpSpPr/>
          <p:nvPr/>
        </p:nvGrpSpPr>
        <p:grpSpPr>
          <a:xfrm>
            <a:off x="743033" y="3805391"/>
            <a:ext cx="1710000" cy="1710000"/>
            <a:chOff x="5579707" y="3734577"/>
            <a:chExt cx="2455479" cy="2499552"/>
          </a:xfrm>
        </p:grpSpPr>
        <p:pic>
          <p:nvPicPr>
            <p:cNvPr id="4" name="Grafik 3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707" y="3734577"/>
              <a:ext cx="2455479" cy="2499552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614" y="3809595"/>
              <a:ext cx="301337" cy="301337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327" y="3800263"/>
              <a:ext cx="301337" cy="301337"/>
            </a:xfrm>
            <a:prstGeom prst="rect">
              <a:avLst/>
            </a:prstGeom>
          </p:spPr>
        </p:pic>
      </p:grpSp>
      <p:sp>
        <p:nvSpPr>
          <p:cNvPr id="33" name="Textfeld 32"/>
          <p:cNvSpPr txBox="1"/>
          <p:nvPr/>
        </p:nvSpPr>
        <p:spPr>
          <a:xfrm>
            <a:off x="1095458" y="5541355"/>
            <a:ext cx="1299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10000001 </a:t>
            </a:r>
            <a:r>
              <a:rPr lang="en-GB" sz="1400" dirty="0" smtClean="0"/>
              <a:t>00000000</a:t>
            </a:r>
          </a:p>
          <a:p>
            <a:r>
              <a:rPr lang="en-GB" sz="1400" dirty="0"/>
              <a:t>……</a:t>
            </a:r>
            <a:br>
              <a:rPr lang="en-GB" sz="1400" dirty="0"/>
            </a:br>
            <a:r>
              <a:rPr lang="en-GB" sz="1400" dirty="0" smtClean="0"/>
              <a:t>00000000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2918401" y="5533045"/>
            <a:ext cx="1270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01000010</a:t>
            </a:r>
          </a:p>
          <a:p>
            <a:r>
              <a:rPr lang="en-GB" sz="1400" dirty="0"/>
              <a:t>00000000</a:t>
            </a:r>
          </a:p>
          <a:p>
            <a:r>
              <a:rPr lang="en-GB" sz="1400" dirty="0"/>
              <a:t>……</a:t>
            </a:r>
            <a:br>
              <a:rPr lang="en-GB" sz="1400" dirty="0"/>
            </a:br>
            <a:r>
              <a:rPr lang="en-GB" sz="1400" dirty="0"/>
              <a:t>00000000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4329127" y="3799167"/>
            <a:ext cx="1710000" cy="1710000"/>
            <a:chOff x="4853895" y="3503892"/>
            <a:chExt cx="1440000" cy="1440000"/>
          </a:xfrm>
        </p:grpSpPr>
        <p:pic>
          <p:nvPicPr>
            <p:cNvPr id="35" name="Grafik 34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895" y="3503892"/>
              <a:ext cx="1440000" cy="1440000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400" y="3527595"/>
              <a:ext cx="200314" cy="200314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050" y="3527595"/>
              <a:ext cx="200314" cy="200314"/>
            </a:xfrm>
            <a:prstGeom prst="rect">
              <a:avLst/>
            </a:prstGeom>
          </p:spPr>
        </p:pic>
      </p:grpSp>
      <p:grpSp>
        <p:nvGrpSpPr>
          <p:cNvPr id="72" name="Gruppieren 71"/>
          <p:cNvGrpSpPr/>
          <p:nvPr/>
        </p:nvGrpSpPr>
        <p:grpSpPr>
          <a:xfrm>
            <a:off x="6122174" y="3802271"/>
            <a:ext cx="1710000" cy="1710000"/>
            <a:chOff x="6465074" y="3506996"/>
            <a:chExt cx="1530000" cy="1530000"/>
          </a:xfrm>
        </p:grpSpPr>
        <p:pic>
          <p:nvPicPr>
            <p:cNvPr id="39" name="Grafik 38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074" y="3506996"/>
              <a:ext cx="1530000" cy="1530000"/>
            </a:xfrm>
            <a:prstGeom prst="rect">
              <a:avLst/>
            </a:prstGeom>
          </p:spPr>
        </p:pic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630" y="3545560"/>
              <a:ext cx="193977" cy="193977"/>
            </a:xfrm>
            <a:prstGeom prst="rect">
              <a:avLst/>
            </a:prstGeom>
          </p:spPr>
        </p:pic>
      </p:grpSp>
      <p:grpSp>
        <p:nvGrpSpPr>
          <p:cNvPr id="71" name="Gruppieren 70"/>
          <p:cNvGrpSpPr/>
          <p:nvPr/>
        </p:nvGrpSpPr>
        <p:grpSpPr>
          <a:xfrm>
            <a:off x="7915221" y="3803857"/>
            <a:ext cx="1710000" cy="1710000"/>
            <a:chOff x="8258121" y="3508582"/>
            <a:chExt cx="1530000" cy="1530000"/>
          </a:xfrm>
        </p:grpSpPr>
        <p:pic>
          <p:nvPicPr>
            <p:cNvPr id="54" name="Grafik 53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121" y="3508582"/>
              <a:ext cx="1530000" cy="1530000"/>
            </a:xfrm>
            <a:prstGeom prst="rect">
              <a:avLst/>
            </a:prstGeom>
          </p:spPr>
        </p:pic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929" y="3548032"/>
              <a:ext cx="194272" cy="194272"/>
            </a:xfrm>
            <a:prstGeom prst="rect">
              <a:avLst/>
            </a:prstGeom>
          </p:spPr>
        </p:pic>
      </p:grpSp>
      <p:grpSp>
        <p:nvGrpSpPr>
          <p:cNvPr id="70" name="Gruppieren 69"/>
          <p:cNvGrpSpPr/>
          <p:nvPr/>
        </p:nvGrpSpPr>
        <p:grpSpPr>
          <a:xfrm>
            <a:off x="9708270" y="3791941"/>
            <a:ext cx="1710000" cy="1710000"/>
            <a:chOff x="10051170" y="3496666"/>
            <a:chExt cx="1530000" cy="1530000"/>
          </a:xfrm>
        </p:grpSpPr>
        <p:pic>
          <p:nvPicPr>
            <p:cNvPr id="55" name="Grafik 54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1170" y="3496666"/>
              <a:ext cx="1530000" cy="1530000"/>
            </a:xfrm>
            <a:prstGeom prst="rect">
              <a:avLst/>
            </a:prstGeom>
          </p:spPr>
        </p:pic>
        <p:pic>
          <p:nvPicPr>
            <p:cNvPr id="58" name="Grafik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728" y="3716458"/>
              <a:ext cx="174506" cy="174506"/>
            </a:xfrm>
            <a:prstGeom prst="rect">
              <a:avLst/>
            </a:prstGeom>
          </p:spPr>
        </p:pic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426" y="3721221"/>
              <a:ext cx="174506" cy="174506"/>
            </a:xfrm>
            <a:prstGeom prst="rect">
              <a:avLst/>
            </a:prstGeom>
          </p:spPr>
        </p:pic>
        <p:pic>
          <p:nvPicPr>
            <p:cNvPr id="60" name="Grafik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6318" y="3721221"/>
              <a:ext cx="174506" cy="174506"/>
            </a:xfrm>
            <a:prstGeom prst="rect">
              <a:avLst/>
            </a:prstGeom>
          </p:spPr>
        </p:pic>
        <p:pic>
          <p:nvPicPr>
            <p:cNvPr id="61" name="Grafik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016" y="3725984"/>
              <a:ext cx="174506" cy="174506"/>
            </a:xfrm>
            <a:prstGeom prst="rect">
              <a:avLst/>
            </a:prstGeom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6352" y="3721215"/>
              <a:ext cx="174506" cy="174506"/>
            </a:xfrm>
            <a:prstGeom prst="rect">
              <a:avLst/>
            </a:prstGeom>
          </p:spPr>
        </p:pic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0050" y="3725978"/>
              <a:ext cx="174506" cy="174506"/>
            </a:xfrm>
            <a:prstGeom prst="rect">
              <a:avLst/>
            </a:prstGeom>
          </p:spPr>
        </p:pic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5942" y="3721215"/>
              <a:ext cx="174506" cy="174506"/>
            </a:xfrm>
            <a:prstGeom prst="rect">
              <a:avLst/>
            </a:prstGeom>
          </p:spPr>
        </p:pic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640" y="3725978"/>
              <a:ext cx="174506" cy="174506"/>
            </a:xfrm>
            <a:prstGeom prst="rect">
              <a:avLst/>
            </a:prstGeom>
          </p:spPr>
        </p:pic>
      </p:grpSp>
      <p:sp>
        <p:nvSpPr>
          <p:cNvPr id="66" name="Textfeld 65"/>
          <p:cNvSpPr txBox="1"/>
          <p:nvPr/>
        </p:nvSpPr>
        <p:spPr>
          <a:xfrm>
            <a:off x="4725490" y="5524735"/>
            <a:ext cx="1270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00100100</a:t>
            </a:r>
          </a:p>
          <a:p>
            <a:r>
              <a:rPr lang="en-GB" sz="1400" dirty="0"/>
              <a:t>00000000</a:t>
            </a:r>
          </a:p>
          <a:p>
            <a:r>
              <a:rPr lang="en-GB" sz="1400" dirty="0"/>
              <a:t>……</a:t>
            </a:r>
            <a:br>
              <a:rPr lang="en-GB" sz="1400" dirty="0"/>
            </a:br>
            <a:r>
              <a:rPr lang="en-GB" sz="1400" dirty="0"/>
              <a:t>00000000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520015" y="5517640"/>
            <a:ext cx="1270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00010000</a:t>
            </a:r>
          </a:p>
          <a:p>
            <a:r>
              <a:rPr lang="en-GB" sz="1400" dirty="0"/>
              <a:t>00000000</a:t>
            </a:r>
          </a:p>
          <a:p>
            <a:r>
              <a:rPr lang="en-GB" sz="1400" dirty="0"/>
              <a:t>……</a:t>
            </a:r>
            <a:br>
              <a:rPr lang="en-GB" sz="1400" dirty="0"/>
            </a:br>
            <a:r>
              <a:rPr lang="en-GB" sz="1400" dirty="0"/>
              <a:t>00000000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8313064" y="5516425"/>
            <a:ext cx="1270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00001000</a:t>
            </a:r>
          </a:p>
          <a:p>
            <a:r>
              <a:rPr lang="en-GB" sz="1400" dirty="0"/>
              <a:t>00000000</a:t>
            </a:r>
          </a:p>
          <a:p>
            <a:r>
              <a:rPr lang="en-GB" sz="1400" dirty="0"/>
              <a:t>……</a:t>
            </a:r>
            <a:br>
              <a:rPr lang="en-GB" sz="1400" dirty="0"/>
            </a:br>
            <a:r>
              <a:rPr lang="en-GB" sz="1400" dirty="0"/>
              <a:t>00000000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10009503" y="5523291"/>
            <a:ext cx="1270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00000000</a:t>
            </a:r>
          </a:p>
          <a:p>
            <a:r>
              <a:rPr lang="en-GB" sz="1400" dirty="0" smtClean="0"/>
              <a:t>11111111</a:t>
            </a:r>
          </a:p>
          <a:p>
            <a:r>
              <a:rPr lang="en-GB" sz="1400" dirty="0"/>
              <a:t>00000000</a:t>
            </a:r>
          </a:p>
          <a:p>
            <a:r>
              <a:rPr lang="en-GB" sz="1400" dirty="0"/>
              <a:t>……</a:t>
            </a:r>
            <a:br>
              <a:rPr lang="en-GB" sz="1400" dirty="0"/>
            </a:br>
            <a:r>
              <a:rPr lang="en-GB" sz="1400" dirty="0"/>
              <a:t>00000000</a:t>
            </a:r>
          </a:p>
        </p:txBody>
      </p:sp>
    </p:spTree>
    <p:extLst>
      <p:ext uri="{BB962C8B-B14F-4D97-AF65-F5344CB8AC3E}">
        <p14:creationId xmlns:p14="http://schemas.microsoft.com/office/powerpoint/2010/main" val="34523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generation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Selective generation (human-style “best-move” generator)  1950s - 1970s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Incremental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Complete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Trade-offs: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200" dirty="0" smtClean="0"/>
              <a:t> effort for move generation and search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200" dirty="0" smtClean="0"/>
              <a:t> CPU and memory requirements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2198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Rook move generation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1" y="2271943"/>
            <a:ext cx="3715268" cy="378195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372999" y="4111624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80" y="4092892"/>
            <a:ext cx="428625" cy="4286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5" y="2819157"/>
            <a:ext cx="428625" cy="428625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1793307" y="4112835"/>
            <a:ext cx="428625" cy="435241"/>
            <a:chOff x="7326184" y="5319175"/>
            <a:chExt cx="428625" cy="435241"/>
          </a:xfrm>
        </p:grpSpPr>
        <p:sp>
          <p:nvSpPr>
            <p:cNvPr id="26" name="Rechteck 25"/>
            <p:cNvSpPr/>
            <p:nvPr/>
          </p:nvSpPr>
          <p:spPr>
            <a:xfrm>
              <a:off x="7335709" y="5319175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184" y="5325791"/>
              <a:ext cx="428625" cy="428625"/>
            </a:xfrm>
            <a:prstGeom prst="rect">
              <a:avLst/>
            </a:prstGeom>
          </p:spPr>
        </p:pic>
      </p:grpSp>
      <p:sp>
        <p:nvSpPr>
          <p:cNvPr id="33" name="Rechteck 32"/>
          <p:cNvSpPr/>
          <p:nvPr/>
        </p:nvSpPr>
        <p:spPr>
          <a:xfrm>
            <a:off x="1802718" y="3247782"/>
            <a:ext cx="430212" cy="87166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eck 33"/>
          <p:cNvSpPr/>
          <p:nvPr/>
        </p:nvSpPr>
        <p:spPr>
          <a:xfrm rot="16200000">
            <a:off x="2653820" y="3684400"/>
            <a:ext cx="430212" cy="127563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/>
          <p:cNvSpPr/>
          <p:nvPr/>
        </p:nvSpPr>
        <p:spPr>
          <a:xfrm>
            <a:off x="1802718" y="4542944"/>
            <a:ext cx="430212" cy="1278736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Bishop move generation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1" y="2271943"/>
            <a:ext cx="3715268" cy="37819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946258" y="3694608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666238" y="3254374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093355" y="3694608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094863" y="454024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4379370" y="3266832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30" y="2819157"/>
            <a:ext cx="428625" cy="428625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4379230" y="497839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950605" y="4549774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38" y="4963517"/>
            <a:ext cx="428625" cy="428625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3507245" y="4110752"/>
            <a:ext cx="428625" cy="428922"/>
            <a:chOff x="8023265" y="4642602"/>
            <a:chExt cx="428625" cy="428922"/>
          </a:xfrm>
        </p:grpSpPr>
        <p:sp>
          <p:nvSpPr>
            <p:cNvPr id="21" name="Rechteck 20"/>
            <p:cNvSpPr/>
            <p:nvPr/>
          </p:nvSpPr>
          <p:spPr>
            <a:xfrm>
              <a:off x="8031858" y="4650340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265" y="4642602"/>
              <a:ext cx="428625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8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Ray search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5820" y="2024732"/>
            <a:ext cx="10590245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RayInfo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findFirstPieceOnRay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Colour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myColour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emptySquares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myPieces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Ray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startSquare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Iterator&lt;Integer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rayIter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ray.squaresFrom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startSquare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rayIter.hasNext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rayIter.next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distance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emptySquares.get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info.addEmptySquare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sqIndex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myPieces.get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info.storePiece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myColour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distance);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info.storePiece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Colour.oppositeColour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myColour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distance);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Queen move generation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1" y="2271943"/>
            <a:ext cx="3715268" cy="37819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21980" y="4115792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093355" y="3694608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809182" y="3254374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4379230" y="4978399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950605" y="4549774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2" y="4102740"/>
            <a:ext cx="428625" cy="4286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46" y="2826698"/>
            <a:ext cx="428625" cy="428625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2228282" y="2825749"/>
            <a:ext cx="428625" cy="428625"/>
            <a:chOff x="6249095" y="2745807"/>
            <a:chExt cx="428625" cy="428625"/>
          </a:xfrm>
        </p:grpSpPr>
        <p:sp>
          <p:nvSpPr>
            <p:cNvPr id="28" name="Rechteck 27"/>
            <p:cNvSpPr/>
            <p:nvPr/>
          </p:nvSpPr>
          <p:spPr>
            <a:xfrm>
              <a:off x="6254920" y="2746619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095" y="2745807"/>
              <a:ext cx="428625" cy="428625"/>
            </a:xfrm>
            <a:prstGeom prst="rect">
              <a:avLst/>
            </a:prstGeom>
          </p:spPr>
        </p:pic>
      </p:grpSp>
      <p:sp>
        <p:nvSpPr>
          <p:cNvPr id="29" name="Rechteck 28"/>
          <p:cNvSpPr/>
          <p:nvPr/>
        </p:nvSpPr>
        <p:spPr>
          <a:xfrm>
            <a:off x="1370049" y="3681257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 rot="16200000">
            <a:off x="1588444" y="2592362"/>
            <a:ext cx="430212" cy="87166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eck 37"/>
          <p:cNvSpPr/>
          <p:nvPr/>
        </p:nvSpPr>
        <p:spPr>
          <a:xfrm>
            <a:off x="2232154" y="3254958"/>
            <a:ext cx="430212" cy="87166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hteck 38"/>
          <p:cNvSpPr/>
          <p:nvPr/>
        </p:nvSpPr>
        <p:spPr>
          <a:xfrm>
            <a:off x="2650805" y="2393475"/>
            <a:ext cx="430212" cy="128208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eck 39"/>
          <p:cNvSpPr/>
          <p:nvPr/>
        </p:nvSpPr>
        <p:spPr>
          <a:xfrm rot="16200000">
            <a:off x="2017499" y="2172169"/>
            <a:ext cx="430212" cy="87166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King move generation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1" y="2271943"/>
            <a:ext cx="3715268" cy="378195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46" y="2826698"/>
            <a:ext cx="428625" cy="428625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2666238" y="3254374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2672100" y="4114450"/>
            <a:ext cx="419100" cy="421184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uppieren 2"/>
          <p:cNvGrpSpPr/>
          <p:nvPr/>
        </p:nvGrpSpPr>
        <p:grpSpPr>
          <a:xfrm>
            <a:off x="2672100" y="3664485"/>
            <a:ext cx="428625" cy="437956"/>
            <a:chOff x="6254920" y="2729847"/>
            <a:chExt cx="428625" cy="437956"/>
          </a:xfrm>
        </p:grpSpPr>
        <p:sp>
          <p:nvSpPr>
            <p:cNvPr id="37" name="Rechteck 36"/>
            <p:cNvSpPr/>
            <p:nvPr/>
          </p:nvSpPr>
          <p:spPr>
            <a:xfrm>
              <a:off x="6254920" y="2746619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920" y="2729847"/>
              <a:ext cx="428625" cy="428625"/>
            </a:xfrm>
            <a:prstGeom prst="rect">
              <a:avLst/>
            </a:prstGeom>
          </p:spPr>
        </p:pic>
      </p:grpSp>
      <p:sp>
        <p:nvSpPr>
          <p:cNvPr id="5" name="Textfeld 4"/>
          <p:cNvSpPr txBox="1"/>
          <p:nvPr/>
        </p:nvSpPr>
        <p:spPr>
          <a:xfrm>
            <a:off x="5439747" y="2127272"/>
            <a:ext cx="419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Lookup table stores all possible moves for each square</a:t>
            </a:r>
            <a:endParaRPr lang="en-GB" sz="2400" dirty="0"/>
          </a:p>
        </p:txBody>
      </p:sp>
      <p:sp>
        <p:nvSpPr>
          <p:cNvPr id="39" name="Rechteck 38"/>
          <p:cNvSpPr/>
          <p:nvPr/>
        </p:nvSpPr>
        <p:spPr>
          <a:xfrm>
            <a:off x="3097062" y="3252995"/>
            <a:ext cx="430212" cy="128208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eck 39"/>
          <p:cNvSpPr/>
          <p:nvPr/>
        </p:nvSpPr>
        <p:spPr>
          <a:xfrm>
            <a:off x="2229816" y="3245957"/>
            <a:ext cx="430212" cy="128208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King castling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6"/>
          <a:stretch/>
        </p:blipFill>
        <p:spPr>
          <a:xfrm>
            <a:off x="1024128" y="2323319"/>
            <a:ext cx="3715268" cy="1621855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3770234" y="329202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/>
          <p:cNvSpPr/>
          <p:nvPr/>
        </p:nvSpPr>
        <p:spPr>
          <a:xfrm>
            <a:off x="2469130" y="329301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/>
          <p:cNvSpPr/>
          <p:nvPr/>
        </p:nvSpPr>
        <p:spPr>
          <a:xfrm>
            <a:off x="2035840" y="329301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eck 33"/>
          <p:cNvSpPr/>
          <p:nvPr/>
        </p:nvSpPr>
        <p:spPr>
          <a:xfrm>
            <a:off x="1607137" y="329299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43179" y="3288065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pieren 2"/>
          <p:cNvGrpSpPr/>
          <p:nvPr/>
        </p:nvGrpSpPr>
        <p:grpSpPr>
          <a:xfrm>
            <a:off x="2907202" y="3282503"/>
            <a:ext cx="428625" cy="437956"/>
            <a:chOff x="6254920" y="2729847"/>
            <a:chExt cx="428625" cy="437956"/>
          </a:xfrm>
        </p:grpSpPr>
        <p:sp>
          <p:nvSpPr>
            <p:cNvPr id="37" name="Rechteck 36"/>
            <p:cNvSpPr/>
            <p:nvPr/>
          </p:nvSpPr>
          <p:spPr>
            <a:xfrm>
              <a:off x="6254920" y="2746619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920" y="2729847"/>
              <a:ext cx="428625" cy="428625"/>
            </a:xfrm>
            <a:prstGeom prst="rect">
              <a:avLst/>
            </a:prstGeom>
          </p:spPr>
        </p:pic>
      </p:grpSp>
      <p:sp>
        <p:nvSpPr>
          <p:cNvPr id="5" name="Textfeld 4"/>
          <p:cNvSpPr txBox="1"/>
          <p:nvPr/>
        </p:nvSpPr>
        <p:spPr>
          <a:xfrm>
            <a:off x="5439747" y="2127272"/>
            <a:ext cx="5449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Castling is possible if: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 smtClean="0"/>
              <a:t>The king and rook have not yet moved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/>
              <a:t>T</a:t>
            </a:r>
            <a:r>
              <a:rPr lang="en-GB" sz="2400" dirty="0" smtClean="0"/>
              <a:t>he squares between the king and rook are empty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 smtClean="0"/>
              <a:t>The king is not in check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 smtClean="0"/>
              <a:t>The king would not move over or land on a square that is attacked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85" y="3296787"/>
            <a:ext cx="428625" cy="42862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7" y="3293395"/>
            <a:ext cx="428625" cy="428625"/>
          </a:xfrm>
          <a:prstGeom prst="rect">
            <a:avLst/>
          </a:prstGeom>
        </p:spPr>
      </p:pic>
      <p:pic>
        <p:nvPicPr>
          <p:cNvPr id="21" name="Grafik 20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6"/>
          <a:stretch/>
        </p:blipFill>
        <p:spPr>
          <a:xfrm>
            <a:off x="1024128" y="4586066"/>
            <a:ext cx="3715268" cy="1621855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3770234" y="5554776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469130" y="5555766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2035840" y="5555766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1607137" y="5555746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3343179" y="5550812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uppieren 28"/>
          <p:cNvGrpSpPr/>
          <p:nvPr/>
        </p:nvGrpSpPr>
        <p:grpSpPr>
          <a:xfrm>
            <a:off x="2907202" y="5545250"/>
            <a:ext cx="428625" cy="437956"/>
            <a:chOff x="6254920" y="2729847"/>
            <a:chExt cx="428625" cy="437956"/>
          </a:xfrm>
        </p:grpSpPr>
        <p:sp>
          <p:nvSpPr>
            <p:cNvPr id="32" name="Rechteck 31"/>
            <p:cNvSpPr/>
            <p:nvPr/>
          </p:nvSpPr>
          <p:spPr>
            <a:xfrm>
              <a:off x="6254920" y="2746619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920" y="2729847"/>
              <a:ext cx="428625" cy="428625"/>
            </a:xfrm>
            <a:prstGeom prst="rect">
              <a:avLst/>
            </a:prstGeom>
          </p:spPr>
        </p:pic>
      </p:grpSp>
      <p:pic>
        <p:nvPicPr>
          <p:cNvPr id="39" name="Grafik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85" y="5559534"/>
            <a:ext cx="428625" cy="428625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7" y="5556142"/>
            <a:ext cx="428625" cy="428625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09" y="4698349"/>
            <a:ext cx="428625" cy="428625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43" y="4689018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Knight move generation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1" y="2271943"/>
            <a:ext cx="3715268" cy="378195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523017" y="4106005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094094" y="4534835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46" y="2826698"/>
            <a:ext cx="428625" cy="428625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>
            <a:off x="3513194" y="3247882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/>
          <p:cNvSpPr/>
          <p:nvPr/>
        </p:nvSpPr>
        <p:spPr>
          <a:xfrm>
            <a:off x="3089151" y="2824429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eck 33"/>
          <p:cNvSpPr/>
          <p:nvPr/>
        </p:nvSpPr>
        <p:spPr>
          <a:xfrm>
            <a:off x="2230335" y="2826698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/>
          <p:cNvSpPr/>
          <p:nvPr/>
        </p:nvSpPr>
        <p:spPr>
          <a:xfrm>
            <a:off x="1802645" y="3260374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2240130" y="4539597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5439747" y="2127272"/>
            <a:ext cx="419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Lookup table stores all possible moves for each square</a:t>
            </a:r>
            <a:endParaRPr lang="en-GB" sz="2400" dirty="0"/>
          </a:p>
        </p:txBody>
      </p:sp>
      <p:sp>
        <p:nvSpPr>
          <p:cNvPr id="38" name="Rechteck 37"/>
          <p:cNvSpPr/>
          <p:nvPr/>
        </p:nvSpPr>
        <p:spPr>
          <a:xfrm>
            <a:off x="1809456" y="4108386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uppieren 5"/>
          <p:cNvGrpSpPr/>
          <p:nvPr/>
        </p:nvGrpSpPr>
        <p:grpSpPr>
          <a:xfrm>
            <a:off x="2673516" y="3681260"/>
            <a:ext cx="428625" cy="428625"/>
            <a:chOff x="6693594" y="3895618"/>
            <a:chExt cx="428625" cy="428625"/>
          </a:xfrm>
        </p:grpSpPr>
        <p:sp>
          <p:nvSpPr>
            <p:cNvPr id="37" name="Rechteck 36"/>
            <p:cNvSpPr/>
            <p:nvPr/>
          </p:nvSpPr>
          <p:spPr>
            <a:xfrm>
              <a:off x="6693594" y="3903059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594" y="3895618"/>
              <a:ext cx="428625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2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Pawn move generation</a:t>
            </a:r>
            <a:endParaRPr lang="en-GB" dirty="0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1024128" y="205274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Pawns normally move 1 square forward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From their start position they can also move 2 squares forward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White and black pawns move in different directions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3815147" y="3798013"/>
            <a:ext cx="1884784" cy="2163031"/>
            <a:chOff x="1087371" y="4301866"/>
            <a:chExt cx="1884784" cy="2163031"/>
          </a:xfrm>
        </p:grpSpPr>
        <p:pic>
          <p:nvPicPr>
            <p:cNvPr id="66" name="Grafik 65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8" t="42807" r="49567"/>
            <a:stretch/>
          </p:blipFill>
          <p:spPr>
            <a:xfrm>
              <a:off x="1087371" y="4301866"/>
              <a:ext cx="1884784" cy="2163031"/>
            </a:xfrm>
            <a:prstGeom prst="rect">
              <a:avLst/>
            </a:prstGeom>
          </p:spPr>
        </p:pic>
        <p:sp>
          <p:nvSpPr>
            <p:cNvPr id="67" name="Rechteck 66"/>
            <p:cNvSpPr/>
            <p:nvPr/>
          </p:nvSpPr>
          <p:spPr>
            <a:xfrm>
              <a:off x="2123842" y="4960096"/>
              <a:ext cx="419100" cy="42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124232" y="4526994"/>
              <a:ext cx="419100" cy="42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2114901" y="5378811"/>
              <a:ext cx="428625" cy="432866"/>
              <a:chOff x="5116391" y="3546701"/>
              <a:chExt cx="428625" cy="432866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5125916" y="3558383"/>
                <a:ext cx="419100" cy="421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1" name="Grafik 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6391" y="3546701"/>
                <a:ext cx="428625" cy="428625"/>
              </a:xfrm>
              <a:prstGeom prst="rect">
                <a:avLst/>
              </a:prstGeom>
            </p:spPr>
          </p:pic>
        </p:grpSp>
      </p:grpSp>
      <p:grpSp>
        <p:nvGrpSpPr>
          <p:cNvPr id="12" name="Gruppieren 11"/>
          <p:cNvGrpSpPr/>
          <p:nvPr/>
        </p:nvGrpSpPr>
        <p:grpSpPr>
          <a:xfrm>
            <a:off x="1024128" y="3791208"/>
            <a:ext cx="1884784" cy="2163031"/>
            <a:chOff x="3186759" y="4295061"/>
            <a:chExt cx="1884784" cy="2163031"/>
          </a:xfrm>
        </p:grpSpPr>
        <p:pic>
          <p:nvPicPr>
            <p:cNvPr id="72" name="Grafik 71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8" t="42807" r="49567"/>
            <a:stretch/>
          </p:blipFill>
          <p:spPr>
            <a:xfrm>
              <a:off x="3186759" y="4295061"/>
              <a:ext cx="1884784" cy="2163031"/>
            </a:xfrm>
            <a:prstGeom prst="rect">
              <a:avLst/>
            </a:prstGeom>
          </p:spPr>
        </p:pic>
        <p:sp>
          <p:nvSpPr>
            <p:cNvPr id="73" name="Rechteck 72"/>
            <p:cNvSpPr/>
            <p:nvPr/>
          </p:nvSpPr>
          <p:spPr>
            <a:xfrm>
              <a:off x="4223620" y="4520189"/>
              <a:ext cx="419100" cy="42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4204958" y="4942796"/>
              <a:ext cx="428625" cy="432866"/>
              <a:chOff x="5116391" y="3546701"/>
              <a:chExt cx="428625" cy="432866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5125916" y="3558383"/>
                <a:ext cx="419100" cy="421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6" name="Grafik 7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6391" y="3546701"/>
                <a:ext cx="428625" cy="4286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099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105786" y="2923943"/>
            <a:ext cx="9973340" cy="3615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computer chess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307806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1770</a:t>
            </a:r>
            <a:endParaRPr lang="en-GB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1307806" y="3874420"/>
            <a:ext cx="2147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“The Turk”</a:t>
            </a:r>
          </a:p>
          <a:p>
            <a:r>
              <a:rPr lang="en-GB" sz="2400" dirty="0" smtClean="0"/>
              <a:t>Wolfgang </a:t>
            </a:r>
            <a:r>
              <a:rPr lang="en-GB" sz="2400" dirty="0"/>
              <a:t>von </a:t>
            </a:r>
            <a:r>
              <a:rPr lang="en-GB" sz="2400" dirty="0" err="1"/>
              <a:t>Kempelen</a:t>
            </a:r>
            <a:r>
              <a:rPr lang="en-GB" sz="2400" dirty="0"/>
              <a:t> </a:t>
            </a:r>
          </a:p>
        </p:txBody>
      </p:sp>
      <p:pic>
        <p:nvPicPr>
          <p:cNvPr id="1026" name="Picture 2" descr="https://upload.wikimedia.org/wikipedia/commons/2/25/Turk-engravin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04" y="1735426"/>
            <a:ext cx="5715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Pawn promotion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A pawn reaching the 8</a:t>
            </a:r>
            <a:r>
              <a:rPr lang="en-GB" baseline="30000" dirty="0" smtClean="0"/>
              <a:t>th</a:t>
            </a:r>
            <a:r>
              <a:rPr lang="en-GB" dirty="0" smtClean="0"/>
              <a:t> rank gets promoted to a rook, bishop, knight or queen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3" b="61881"/>
          <a:stretch/>
        </p:blipFill>
        <p:spPr>
          <a:xfrm>
            <a:off x="1210281" y="2869104"/>
            <a:ext cx="1831499" cy="1441640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1799456" y="3416942"/>
            <a:ext cx="428625" cy="428625"/>
            <a:chOff x="3674908" y="4008141"/>
            <a:chExt cx="428625" cy="428625"/>
          </a:xfrm>
        </p:grpSpPr>
        <p:sp>
          <p:nvSpPr>
            <p:cNvPr id="7" name="Rechteck 6"/>
            <p:cNvSpPr/>
            <p:nvPr/>
          </p:nvSpPr>
          <p:spPr>
            <a:xfrm>
              <a:off x="3679671" y="4015582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908" y="4008141"/>
              <a:ext cx="428625" cy="428625"/>
            </a:xfrm>
            <a:prstGeom prst="rect">
              <a:avLst/>
            </a:prstGeom>
          </p:spPr>
        </p:pic>
      </p:grpSp>
      <p:sp>
        <p:nvSpPr>
          <p:cNvPr id="9" name="Pfeil nach rechts 8"/>
          <p:cNvSpPr/>
          <p:nvPr/>
        </p:nvSpPr>
        <p:spPr>
          <a:xfrm rot="16200000">
            <a:off x="1846545" y="3094015"/>
            <a:ext cx="36361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3" b="61881"/>
          <a:stretch/>
        </p:blipFill>
        <p:spPr>
          <a:xfrm>
            <a:off x="4483812" y="2869104"/>
            <a:ext cx="1831499" cy="1441640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3481894" y="3296260"/>
            <a:ext cx="604913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21" y="2977633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Pawn move: One Square forward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Shift pawn </a:t>
            </a:r>
            <a:r>
              <a:rPr lang="en-GB" dirty="0" err="1" smtClean="0"/>
              <a:t>BitBoard</a:t>
            </a:r>
            <a:r>
              <a:rPr lang="en-GB" dirty="0" smtClean="0"/>
              <a:t> by 8 (shift left for white, shift right for black)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‘AND’ with empty square </a:t>
            </a:r>
            <a:r>
              <a:rPr lang="en-GB" dirty="0" err="1" smtClean="0"/>
              <a:t>BitBoard</a:t>
            </a:r>
            <a:endParaRPr lang="en-GB" dirty="0" smtClean="0"/>
          </a:p>
        </p:txBody>
      </p:sp>
      <p:sp>
        <p:nvSpPr>
          <p:cNvPr id="5" name="Rechteck 4"/>
          <p:cNvSpPr/>
          <p:nvPr/>
        </p:nvSpPr>
        <p:spPr>
          <a:xfrm>
            <a:off x="1101013" y="3212841"/>
            <a:ext cx="10254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pawnBitSet.toLongArray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()[0];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pawnBitSet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BitSet.valueOf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long[] { (lo &lt;&lt; 8) });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pawnBitSet.and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emptySquaresBitSet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4" r="53036"/>
          <a:stretch/>
        </p:blipFill>
        <p:spPr>
          <a:xfrm>
            <a:off x="1101013" y="4375343"/>
            <a:ext cx="1744823" cy="20137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20" y="5307565"/>
            <a:ext cx="428625" cy="4286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76" y="4882210"/>
            <a:ext cx="428625" cy="4286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08" y="4875588"/>
            <a:ext cx="428625" cy="42862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4" r="54794"/>
          <a:stretch/>
        </p:blipFill>
        <p:spPr>
          <a:xfrm>
            <a:off x="3946851" y="4375343"/>
            <a:ext cx="1679508" cy="20137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57" y="4887686"/>
            <a:ext cx="428625" cy="4286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13" y="4462331"/>
            <a:ext cx="428625" cy="428625"/>
          </a:xfrm>
          <a:prstGeom prst="rect">
            <a:avLst/>
          </a:prstGeom>
        </p:spPr>
      </p:pic>
      <p:pic>
        <p:nvPicPr>
          <p:cNvPr id="14" name="Grafik 13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4" r="51529"/>
          <a:stretch/>
        </p:blipFill>
        <p:spPr>
          <a:xfrm>
            <a:off x="6867333" y="4375343"/>
            <a:ext cx="1800806" cy="201374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95" y="4462331"/>
            <a:ext cx="428625" cy="428625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>
            <a:off x="3100131" y="5018271"/>
            <a:ext cx="604913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 nach rechts 17"/>
          <p:cNvSpPr/>
          <p:nvPr/>
        </p:nvSpPr>
        <p:spPr>
          <a:xfrm>
            <a:off x="6084349" y="5018271"/>
            <a:ext cx="604913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feil nach rechts 18"/>
          <p:cNvSpPr/>
          <p:nvPr/>
        </p:nvSpPr>
        <p:spPr>
          <a:xfrm rot="16200000">
            <a:off x="4536485" y="4896401"/>
            <a:ext cx="419880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feil nach rechts 19"/>
          <p:cNvSpPr/>
          <p:nvPr/>
        </p:nvSpPr>
        <p:spPr>
          <a:xfrm rot="16200000">
            <a:off x="4098529" y="5316281"/>
            <a:ext cx="419880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izieren 20"/>
          <p:cNvSpPr/>
          <p:nvPr/>
        </p:nvSpPr>
        <p:spPr>
          <a:xfrm>
            <a:off x="6982200" y="4866257"/>
            <a:ext cx="479726" cy="48003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feld 21"/>
          <p:cNvSpPr txBox="1"/>
          <p:nvPr/>
        </p:nvSpPr>
        <p:spPr>
          <a:xfrm>
            <a:off x="9825135" y="4849882"/>
            <a:ext cx="97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b3-b4</a:t>
            </a:r>
          </a:p>
          <a:p>
            <a:r>
              <a:rPr lang="en-GB" dirty="0" smtClean="0"/>
              <a:t>c2-c3</a:t>
            </a:r>
            <a:endParaRPr lang="en-GB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2" y="5313263"/>
            <a:ext cx="428625" cy="42862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63" y="4875990"/>
            <a:ext cx="428625" cy="428625"/>
          </a:xfrm>
          <a:prstGeom prst="rect">
            <a:avLst/>
          </a:prstGeom>
        </p:spPr>
      </p:pic>
      <p:sp>
        <p:nvSpPr>
          <p:cNvPr id="25" name="Pfeil nach rechts 24"/>
          <p:cNvSpPr/>
          <p:nvPr/>
        </p:nvSpPr>
        <p:spPr>
          <a:xfrm rot="16200000">
            <a:off x="4978135" y="5310060"/>
            <a:ext cx="419880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53" y="4859065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Pawn move: </a:t>
            </a:r>
            <a:r>
              <a:rPr lang="en-GB" dirty="0" smtClean="0"/>
              <a:t>two Squares </a:t>
            </a:r>
            <a:r>
              <a:rPr lang="en-GB" dirty="0"/>
              <a:t>forward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1875453"/>
            <a:ext cx="9720073" cy="4433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Remove all pawns not on their start rank (2 for white, 7 for black)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Shift pawn </a:t>
            </a:r>
            <a:r>
              <a:rPr lang="en-GB" dirty="0" err="1" smtClean="0"/>
              <a:t>BitBoard</a:t>
            </a:r>
            <a:r>
              <a:rPr lang="en-GB" dirty="0" smtClean="0"/>
              <a:t> by 8 (shift left for white, shift right for black)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‘AND’ with empty square </a:t>
            </a:r>
            <a:r>
              <a:rPr lang="en-GB" dirty="0" err="1" smtClean="0"/>
              <a:t>BitBoard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Shift pawn </a:t>
            </a:r>
            <a:r>
              <a:rPr lang="en-GB" dirty="0" err="1"/>
              <a:t>BitBoard</a:t>
            </a:r>
            <a:r>
              <a:rPr lang="en-GB" dirty="0"/>
              <a:t> </a:t>
            </a:r>
            <a:r>
              <a:rPr lang="en-GB" dirty="0" smtClean="0"/>
              <a:t>again by </a:t>
            </a:r>
            <a:r>
              <a:rPr lang="en-GB" dirty="0"/>
              <a:t>8 (shift left for white, shift right for black</a:t>
            </a:r>
            <a:r>
              <a:rPr lang="en-GB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‘AND’ with empty square </a:t>
            </a:r>
            <a:r>
              <a:rPr lang="en-GB" dirty="0" err="1"/>
              <a:t>BitBoard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17" name="Pfeil nach rechts 16"/>
          <p:cNvSpPr/>
          <p:nvPr/>
        </p:nvSpPr>
        <p:spPr>
          <a:xfrm>
            <a:off x="2656635" y="5083340"/>
            <a:ext cx="45175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942392" y="4375343"/>
            <a:ext cx="1651518" cy="2013741"/>
            <a:chOff x="1101014" y="4375343"/>
            <a:chExt cx="1651518" cy="2013741"/>
          </a:xfrm>
        </p:grpSpPr>
        <p:pic>
          <p:nvPicPr>
            <p:cNvPr id="6" name="Grafik 5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54" r="55547"/>
            <a:stretch/>
          </p:blipFill>
          <p:spPr>
            <a:xfrm>
              <a:off x="1101014" y="4375343"/>
              <a:ext cx="1651518" cy="201374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320" y="5307565"/>
              <a:ext cx="428625" cy="428625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276" y="4882210"/>
              <a:ext cx="428625" cy="428625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608" y="4875588"/>
              <a:ext cx="428625" cy="42862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849" y="5310669"/>
              <a:ext cx="428625" cy="428625"/>
            </a:xfrm>
            <a:prstGeom prst="rect">
              <a:avLst/>
            </a:prstGeom>
          </p:spPr>
        </p:pic>
      </p:grpSp>
      <p:grpSp>
        <p:nvGrpSpPr>
          <p:cNvPr id="41" name="Gruppieren 40"/>
          <p:cNvGrpSpPr/>
          <p:nvPr/>
        </p:nvGrpSpPr>
        <p:grpSpPr>
          <a:xfrm>
            <a:off x="3149254" y="4375343"/>
            <a:ext cx="1651518" cy="2013741"/>
            <a:chOff x="3337794" y="4375343"/>
            <a:chExt cx="1651518" cy="2013741"/>
          </a:xfrm>
        </p:grpSpPr>
        <p:pic>
          <p:nvPicPr>
            <p:cNvPr id="22" name="Grafik 21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54" r="55547"/>
            <a:stretch/>
          </p:blipFill>
          <p:spPr>
            <a:xfrm>
              <a:off x="3337794" y="4375343"/>
              <a:ext cx="1651518" cy="2013741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100" y="5307565"/>
              <a:ext cx="428625" cy="428625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388" y="4875588"/>
              <a:ext cx="428625" cy="428625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29" y="5310669"/>
              <a:ext cx="428625" cy="428625"/>
            </a:xfrm>
            <a:prstGeom prst="rect">
              <a:avLst/>
            </a:prstGeom>
          </p:spPr>
        </p:pic>
      </p:grpSp>
      <p:grpSp>
        <p:nvGrpSpPr>
          <p:cNvPr id="15" name="Gruppieren 14"/>
          <p:cNvGrpSpPr/>
          <p:nvPr/>
        </p:nvGrpSpPr>
        <p:grpSpPr>
          <a:xfrm>
            <a:off x="5356116" y="4375343"/>
            <a:ext cx="1651518" cy="2013741"/>
            <a:chOff x="5389479" y="4375343"/>
            <a:chExt cx="1651518" cy="2013741"/>
          </a:xfrm>
        </p:grpSpPr>
        <p:pic>
          <p:nvPicPr>
            <p:cNvPr id="27" name="Grafik 26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54" r="55547"/>
            <a:stretch/>
          </p:blipFill>
          <p:spPr>
            <a:xfrm>
              <a:off x="5389479" y="4375343"/>
              <a:ext cx="1651518" cy="2013741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785" y="4869028"/>
              <a:ext cx="428625" cy="42862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314" y="4872132"/>
              <a:ext cx="428625" cy="428625"/>
            </a:xfrm>
            <a:prstGeom prst="rect">
              <a:avLst/>
            </a:prstGeom>
          </p:spPr>
        </p:pic>
        <p:sp>
          <p:nvSpPr>
            <p:cNvPr id="31" name="Pfeil nach rechts 30"/>
            <p:cNvSpPr/>
            <p:nvPr/>
          </p:nvSpPr>
          <p:spPr>
            <a:xfrm rot="16200000">
              <a:off x="5562936" y="5316115"/>
              <a:ext cx="419880" cy="408987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Pfeil nach rechts 31"/>
            <p:cNvSpPr/>
            <p:nvPr/>
          </p:nvSpPr>
          <p:spPr>
            <a:xfrm rot="16200000">
              <a:off x="6415137" y="5319228"/>
              <a:ext cx="419880" cy="408987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562978" y="4375343"/>
            <a:ext cx="1651518" cy="2013741"/>
            <a:chOff x="7323802" y="4375343"/>
            <a:chExt cx="1651518" cy="2013741"/>
          </a:xfrm>
        </p:grpSpPr>
        <p:pic>
          <p:nvPicPr>
            <p:cNvPr id="33" name="Grafik 32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54" r="55547"/>
            <a:stretch/>
          </p:blipFill>
          <p:spPr>
            <a:xfrm>
              <a:off x="7323802" y="4375343"/>
              <a:ext cx="1651518" cy="2013741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637" y="4872132"/>
              <a:ext cx="428625" cy="428625"/>
            </a:xfrm>
            <a:prstGeom prst="rect">
              <a:avLst/>
            </a:prstGeom>
          </p:spPr>
        </p:pic>
      </p:grpSp>
      <p:grpSp>
        <p:nvGrpSpPr>
          <p:cNvPr id="4" name="Gruppieren 3"/>
          <p:cNvGrpSpPr/>
          <p:nvPr/>
        </p:nvGrpSpPr>
        <p:grpSpPr>
          <a:xfrm>
            <a:off x="9769840" y="4375343"/>
            <a:ext cx="1651518" cy="2013741"/>
            <a:chOff x="9116692" y="4375343"/>
            <a:chExt cx="1651518" cy="2013741"/>
          </a:xfrm>
        </p:grpSpPr>
        <p:pic>
          <p:nvPicPr>
            <p:cNvPr id="38" name="Grafik 37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54" r="55547"/>
            <a:stretch/>
          </p:blipFill>
          <p:spPr>
            <a:xfrm>
              <a:off x="9116692" y="4375343"/>
              <a:ext cx="1651518" cy="2013741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5527" y="4461580"/>
              <a:ext cx="428625" cy="428625"/>
            </a:xfrm>
            <a:prstGeom prst="rect">
              <a:avLst/>
            </a:prstGeom>
          </p:spPr>
        </p:pic>
        <p:sp>
          <p:nvSpPr>
            <p:cNvPr id="40" name="Pfeil nach rechts 39"/>
            <p:cNvSpPr/>
            <p:nvPr/>
          </p:nvSpPr>
          <p:spPr>
            <a:xfrm rot="16200000">
              <a:off x="10142727" y="4881035"/>
              <a:ext cx="419880" cy="408987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Pfeil nach rechts 42"/>
          <p:cNvSpPr/>
          <p:nvPr/>
        </p:nvSpPr>
        <p:spPr>
          <a:xfrm>
            <a:off x="4867390" y="5090975"/>
            <a:ext cx="45175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feil nach rechts 43"/>
          <p:cNvSpPr/>
          <p:nvPr/>
        </p:nvSpPr>
        <p:spPr>
          <a:xfrm>
            <a:off x="7087696" y="5090975"/>
            <a:ext cx="45175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feil nach rechts 44"/>
          <p:cNvSpPr/>
          <p:nvPr/>
        </p:nvSpPr>
        <p:spPr>
          <a:xfrm>
            <a:off x="9279326" y="5083339"/>
            <a:ext cx="45175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izieren 45"/>
          <p:cNvSpPr/>
          <p:nvPr/>
        </p:nvSpPr>
        <p:spPr>
          <a:xfrm>
            <a:off x="3719839" y="4849295"/>
            <a:ext cx="479726" cy="48003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izieren 46"/>
          <p:cNvSpPr/>
          <p:nvPr/>
        </p:nvSpPr>
        <p:spPr>
          <a:xfrm>
            <a:off x="7694937" y="4856504"/>
            <a:ext cx="479726" cy="48003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feld 47"/>
          <p:cNvSpPr txBox="1"/>
          <p:nvPr/>
        </p:nvSpPr>
        <p:spPr>
          <a:xfrm>
            <a:off x="10340745" y="3932363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c2-c4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Pawn captures</a:t>
            </a:r>
            <a:endParaRPr lang="en-GB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7" r="65743"/>
          <a:stretch/>
        </p:blipFill>
        <p:spPr>
          <a:xfrm>
            <a:off x="1395824" y="4250785"/>
            <a:ext cx="1272741" cy="21630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24" y="4479061"/>
            <a:ext cx="428625" cy="428625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1994281" y="4479061"/>
            <a:ext cx="428625" cy="428625"/>
            <a:chOff x="6245395" y="2739178"/>
            <a:chExt cx="428625" cy="428625"/>
          </a:xfrm>
        </p:grpSpPr>
        <p:sp>
          <p:nvSpPr>
            <p:cNvPr id="7" name="Rechteck 6"/>
            <p:cNvSpPr/>
            <p:nvPr/>
          </p:nvSpPr>
          <p:spPr>
            <a:xfrm>
              <a:off x="6254920" y="2746619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395" y="2739178"/>
              <a:ext cx="428625" cy="428625"/>
            </a:xfrm>
            <a:prstGeom prst="rect">
              <a:avLst/>
            </a:prstGeom>
          </p:spPr>
        </p:pic>
      </p:grpSp>
      <p:sp>
        <p:nvSpPr>
          <p:cNvPr id="9" name="Pfeil nach rechts 8"/>
          <p:cNvSpPr/>
          <p:nvPr/>
        </p:nvSpPr>
        <p:spPr>
          <a:xfrm rot="16200000">
            <a:off x="1356778" y="5125912"/>
            <a:ext cx="830558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feil nach rechts 33"/>
          <p:cNvSpPr/>
          <p:nvPr/>
        </p:nvSpPr>
        <p:spPr>
          <a:xfrm>
            <a:off x="2901929" y="4929798"/>
            <a:ext cx="830558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uppieren 19"/>
          <p:cNvGrpSpPr/>
          <p:nvPr/>
        </p:nvGrpSpPr>
        <p:grpSpPr>
          <a:xfrm>
            <a:off x="3916537" y="4253267"/>
            <a:ext cx="1250037" cy="2163031"/>
            <a:chOff x="3545902" y="2667053"/>
            <a:chExt cx="1250037" cy="2163031"/>
          </a:xfrm>
        </p:grpSpPr>
        <p:pic>
          <p:nvPicPr>
            <p:cNvPr id="10" name="Grafik 9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07" r="66355"/>
            <a:stretch/>
          </p:blipFill>
          <p:spPr>
            <a:xfrm>
              <a:off x="3545902" y="2667053"/>
              <a:ext cx="1250037" cy="2163031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02" y="2895329"/>
              <a:ext cx="428625" cy="428625"/>
            </a:xfrm>
            <a:prstGeom prst="rect">
              <a:avLst/>
            </a:prstGeom>
          </p:spPr>
        </p:pic>
        <p:grpSp>
          <p:nvGrpSpPr>
            <p:cNvPr id="12" name="Gruppieren 11"/>
            <p:cNvGrpSpPr/>
            <p:nvPr/>
          </p:nvGrpSpPr>
          <p:grpSpPr>
            <a:xfrm>
              <a:off x="4144359" y="2895329"/>
              <a:ext cx="428625" cy="428625"/>
              <a:chOff x="6245395" y="2739178"/>
              <a:chExt cx="428625" cy="428625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6254920" y="2746619"/>
                <a:ext cx="419100" cy="421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5395" y="2739178"/>
                <a:ext cx="428625" cy="428625"/>
              </a:xfrm>
              <a:prstGeom prst="rect">
                <a:avLst/>
              </a:prstGeom>
            </p:spPr>
          </p:pic>
        </p:grpSp>
        <p:sp>
          <p:nvSpPr>
            <p:cNvPr id="15" name="Rechteck 14"/>
            <p:cNvSpPr/>
            <p:nvPr/>
          </p:nvSpPr>
          <p:spPr>
            <a:xfrm>
              <a:off x="3717639" y="3327384"/>
              <a:ext cx="419100" cy="42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fik 1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7" r="67722"/>
          <a:stretch/>
        </p:blipFill>
        <p:spPr>
          <a:xfrm>
            <a:off x="6414545" y="4253266"/>
            <a:ext cx="1199241" cy="2163031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 rot="8692277">
            <a:off x="6864662" y="4626358"/>
            <a:ext cx="47337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31" y="4901317"/>
            <a:ext cx="428625" cy="428625"/>
          </a:xfrm>
          <a:prstGeom prst="rect">
            <a:avLst/>
          </a:prstGeom>
        </p:spPr>
      </p:pic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Pawns capture diagonally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-passant rule</a:t>
            </a:r>
            <a:endParaRPr lang="en-GB" dirty="0"/>
          </a:p>
        </p:txBody>
      </p:sp>
      <p:pic>
        <p:nvPicPr>
          <p:cNvPr id="25" name="Grafik 2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42806" r="49567" b="11794"/>
          <a:stretch/>
        </p:blipFill>
        <p:spPr>
          <a:xfrm>
            <a:off x="4672747" y="1903283"/>
            <a:ext cx="1884784" cy="1716996"/>
          </a:xfrm>
          <a:prstGeom prst="rect">
            <a:avLst/>
          </a:prstGeom>
        </p:spPr>
      </p:pic>
      <p:grpSp>
        <p:nvGrpSpPr>
          <p:cNvPr id="27" name="Gruppieren 26"/>
          <p:cNvGrpSpPr/>
          <p:nvPr/>
        </p:nvGrpSpPr>
        <p:grpSpPr>
          <a:xfrm>
            <a:off x="5690946" y="2551017"/>
            <a:ext cx="428625" cy="432866"/>
            <a:chOff x="5116391" y="3546701"/>
            <a:chExt cx="428625" cy="432866"/>
          </a:xfrm>
        </p:grpSpPr>
        <p:sp>
          <p:nvSpPr>
            <p:cNvPr id="31" name="Rechteck 30"/>
            <p:cNvSpPr/>
            <p:nvPr/>
          </p:nvSpPr>
          <p:spPr>
            <a:xfrm>
              <a:off x="5125916" y="3558383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391" y="3546701"/>
              <a:ext cx="428625" cy="428625"/>
            </a:xfrm>
            <a:prstGeom prst="rect">
              <a:avLst/>
            </a:prstGeom>
          </p:spPr>
        </p:pic>
      </p:grpSp>
      <p:grpSp>
        <p:nvGrpSpPr>
          <p:cNvPr id="28" name="Gruppieren 27"/>
          <p:cNvGrpSpPr/>
          <p:nvPr/>
        </p:nvGrpSpPr>
        <p:grpSpPr>
          <a:xfrm>
            <a:off x="6119571" y="2115305"/>
            <a:ext cx="428625" cy="428625"/>
            <a:chOff x="6212823" y="4527074"/>
            <a:chExt cx="428625" cy="428625"/>
          </a:xfrm>
        </p:grpSpPr>
        <p:sp>
          <p:nvSpPr>
            <p:cNvPr id="29" name="Rechteck 28"/>
            <p:cNvSpPr/>
            <p:nvPr/>
          </p:nvSpPr>
          <p:spPr>
            <a:xfrm>
              <a:off x="6222083" y="4534515"/>
              <a:ext cx="419100" cy="42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23" y="4527074"/>
              <a:ext cx="428625" cy="428625"/>
            </a:xfrm>
            <a:prstGeom prst="rect">
              <a:avLst/>
            </a:prstGeom>
          </p:spPr>
        </p:pic>
      </p:grpSp>
      <p:sp>
        <p:nvSpPr>
          <p:cNvPr id="35" name="Pfeil nach rechts 34"/>
          <p:cNvSpPr/>
          <p:nvPr/>
        </p:nvSpPr>
        <p:spPr>
          <a:xfrm>
            <a:off x="5368872" y="4920955"/>
            <a:ext cx="830558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feil nach rechts 35"/>
          <p:cNvSpPr/>
          <p:nvPr/>
        </p:nvSpPr>
        <p:spPr>
          <a:xfrm rot="19373761">
            <a:off x="5998853" y="2370143"/>
            <a:ext cx="31550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8808097" y="4849882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4xa3 </a:t>
            </a:r>
            <a:r>
              <a:rPr lang="en-GB" dirty="0" err="1" smtClean="0"/>
              <a:t>e.p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pawn capture 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/>
              <a:t>Shift pawn </a:t>
            </a:r>
            <a:r>
              <a:rPr lang="en-GB" dirty="0" err="1"/>
              <a:t>BitBoard</a:t>
            </a:r>
            <a:r>
              <a:rPr lang="en-GB" dirty="0"/>
              <a:t> </a:t>
            </a:r>
            <a:r>
              <a:rPr lang="en-GB" dirty="0" smtClean="0"/>
              <a:t>appropriately (e.g. shift </a:t>
            </a:r>
            <a:r>
              <a:rPr lang="en-GB" dirty="0"/>
              <a:t>left </a:t>
            </a:r>
            <a:r>
              <a:rPr lang="en-GB" dirty="0" smtClean="0"/>
              <a:t>7 for white)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‘AND’ with </a:t>
            </a:r>
            <a:r>
              <a:rPr lang="en-GB" dirty="0" err="1" smtClean="0"/>
              <a:t>BitBoard</a:t>
            </a:r>
            <a:r>
              <a:rPr lang="en-GB" dirty="0" smtClean="0"/>
              <a:t> of opponent’s pieces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Pfeil nach rechts 3"/>
          <p:cNvSpPr/>
          <p:nvPr/>
        </p:nvSpPr>
        <p:spPr>
          <a:xfrm>
            <a:off x="3180763" y="4644358"/>
            <a:ext cx="45175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754" r="49423"/>
          <a:stretch/>
        </p:blipFill>
        <p:spPr>
          <a:xfrm>
            <a:off x="1024128" y="3936801"/>
            <a:ext cx="1878985" cy="20137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7" y="4869024"/>
            <a:ext cx="428625" cy="4286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53" y="4863552"/>
            <a:ext cx="428625" cy="4286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85" y="4437047"/>
            <a:ext cx="428625" cy="4286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26" y="4862797"/>
            <a:ext cx="428625" cy="428625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754" r="49423"/>
          <a:stretch/>
        </p:blipFill>
        <p:spPr>
          <a:xfrm>
            <a:off x="3758465" y="3936801"/>
            <a:ext cx="1878985" cy="201374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45" y="4443662"/>
            <a:ext cx="428625" cy="428625"/>
          </a:xfrm>
          <a:prstGeom prst="rect">
            <a:avLst/>
          </a:prstGeom>
        </p:spPr>
      </p:pic>
      <p:sp>
        <p:nvSpPr>
          <p:cNvPr id="16" name="Pfeil nach rechts 15"/>
          <p:cNvSpPr/>
          <p:nvPr/>
        </p:nvSpPr>
        <p:spPr>
          <a:xfrm rot="12519003">
            <a:off x="4180842" y="4711395"/>
            <a:ext cx="475021" cy="4622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 nach rechts 16"/>
          <p:cNvSpPr/>
          <p:nvPr/>
        </p:nvSpPr>
        <p:spPr>
          <a:xfrm rot="12519003">
            <a:off x="4595931" y="4665878"/>
            <a:ext cx="475021" cy="4622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49" y="4442907"/>
            <a:ext cx="428625" cy="428625"/>
          </a:xfrm>
          <a:prstGeom prst="rect">
            <a:avLst/>
          </a:prstGeom>
        </p:spPr>
      </p:pic>
      <p:pic>
        <p:nvPicPr>
          <p:cNvPr id="18" name="Grafik 17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754" r="49423"/>
          <a:stretch/>
        </p:blipFill>
        <p:spPr>
          <a:xfrm>
            <a:off x="6399496" y="3936801"/>
            <a:ext cx="1878985" cy="201374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76" y="4443662"/>
            <a:ext cx="428625" cy="428625"/>
          </a:xfrm>
          <a:prstGeom prst="rect">
            <a:avLst/>
          </a:prstGeom>
        </p:spPr>
      </p:pic>
      <p:sp>
        <p:nvSpPr>
          <p:cNvPr id="23" name="Multiplizieren 22"/>
          <p:cNvSpPr/>
          <p:nvPr/>
        </p:nvSpPr>
        <p:spPr>
          <a:xfrm>
            <a:off x="6980772" y="4411341"/>
            <a:ext cx="479726" cy="48003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 nach rechts 23"/>
          <p:cNvSpPr/>
          <p:nvPr/>
        </p:nvSpPr>
        <p:spPr>
          <a:xfrm>
            <a:off x="5816687" y="4625819"/>
            <a:ext cx="451751" cy="40898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/>
          <p:cNvSpPr txBox="1"/>
          <p:nvPr/>
        </p:nvSpPr>
        <p:spPr>
          <a:xfrm>
            <a:off x="8902697" y="4411341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b2xa3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1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for check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2010184"/>
            <a:ext cx="9720073" cy="4224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A legal move cannot leave the king in check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Therefore, need to check each move for validity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Optimization: If the king was not in check before the move, just check the ‘ray’ for an attacking piece (piece is ‘pinned’)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9444635" y="477009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e5xf6 </a:t>
            </a:r>
            <a:r>
              <a:rPr lang="en-GB" dirty="0" err="1" smtClean="0"/>
              <a:t>e.p</a:t>
            </a:r>
            <a:r>
              <a:rPr lang="en-GB" dirty="0" smtClean="0"/>
              <a:t>.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1352939" y="3730549"/>
            <a:ext cx="2880000" cy="2880000"/>
            <a:chOff x="1352939" y="3273344"/>
            <a:chExt cx="3240000" cy="3240000"/>
          </a:xfrm>
        </p:grpSpPr>
        <p:pic>
          <p:nvPicPr>
            <p:cNvPr id="4" name="Grafik 3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939" y="3273344"/>
              <a:ext cx="3240000" cy="324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814" y="5583093"/>
              <a:ext cx="373794" cy="36720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121" y="3745693"/>
              <a:ext cx="373794" cy="367203"/>
            </a:xfrm>
            <a:prstGeom prst="rect">
              <a:avLst/>
            </a:prstGeom>
          </p:spPr>
        </p:pic>
        <p:sp>
          <p:nvSpPr>
            <p:cNvPr id="30" name="Pfeil nach rechts 29"/>
            <p:cNvSpPr/>
            <p:nvPr/>
          </p:nvSpPr>
          <p:spPr>
            <a:xfrm rot="5400000">
              <a:off x="2454055" y="4304462"/>
              <a:ext cx="727049" cy="356668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2622121" y="4842403"/>
              <a:ext cx="373794" cy="367203"/>
              <a:chOff x="6254920" y="2739178"/>
              <a:chExt cx="428625" cy="428625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6254920" y="2746619"/>
                <a:ext cx="419100" cy="421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4920" y="2739178"/>
                <a:ext cx="428625" cy="428625"/>
              </a:xfrm>
              <a:prstGeom prst="rect">
                <a:avLst/>
              </a:prstGeom>
            </p:spPr>
          </p:pic>
        </p:grpSp>
        <p:sp>
          <p:nvSpPr>
            <p:cNvPr id="40" name="Pfeil nach rechts 39"/>
            <p:cNvSpPr/>
            <p:nvPr/>
          </p:nvSpPr>
          <p:spPr>
            <a:xfrm rot="2755665">
              <a:off x="2894072" y="4105846"/>
              <a:ext cx="568801" cy="356668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5916818" y="3730549"/>
            <a:ext cx="2880000" cy="2880000"/>
            <a:chOff x="5916818" y="3273344"/>
            <a:chExt cx="3240000" cy="3240000"/>
          </a:xfrm>
        </p:grpSpPr>
        <p:pic>
          <p:nvPicPr>
            <p:cNvPr id="12" name="Grafik 11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818" y="3273344"/>
              <a:ext cx="3240000" cy="324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219" y="4469221"/>
              <a:ext cx="373794" cy="367203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20" y="4479115"/>
              <a:ext cx="373794" cy="367203"/>
            </a:xfrm>
            <a:prstGeom prst="rect">
              <a:avLst/>
            </a:prstGeom>
          </p:spPr>
        </p:pic>
        <p:sp>
          <p:nvSpPr>
            <p:cNvPr id="31" name="Pfeil nach rechts 30"/>
            <p:cNvSpPr/>
            <p:nvPr/>
          </p:nvSpPr>
          <p:spPr>
            <a:xfrm rot="10800000">
              <a:off x="7929590" y="4497553"/>
              <a:ext cx="733463" cy="350379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7543922" y="4474374"/>
              <a:ext cx="377363" cy="367203"/>
              <a:chOff x="10218636" y="3167766"/>
              <a:chExt cx="432717" cy="428625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10232253" y="3175207"/>
                <a:ext cx="419100" cy="421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8636" y="3167766"/>
                <a:ext cx="428625" cy="428625"/>
              </a:xfrm>
              <a:prstGeom prst="rect">
                <a:avLst/>
              </a:prstGeom>
            </p:spPr>
          </p:pic>
        </p:grp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711" y="4469223"/>
              <a:ext cx="373794" cy="367203"/>
            </a:xfrm>
            <a:prstGeom prst="rect">
              <a:avLst/>
            </a:prstGeom>
          </p:spPr>
        </p:pic>
      </p:grpSp>
      <p:pic>
        <p:nvPicPr>
          <p:cNvPr id="37" name="Grafik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4" y="5443250"/>
            <a:ext cx="340409" cy="340409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3139197" y="4793550"/>
            <a:ext cx="337428" cy="330905"/>
            <a:chOff x="4653631" y="4800500"/>
            <a:chExt cx="428625" cy="439419"/>
          </a:xfrm>
        </p:grpSpPr>
        <p:sp>
          <p:nvSpPr>
            <p:cNvPr id="36" name="Rechteck 35"/>
            <p:cNvSpPr/>
            <p:nvPr/>
          </p:nvSpPr>
          <p:spPr>
            <a:xfrm>
              <a:off x="4655778" y="4818735"/>
              <a:ext cx="419100" cy="4211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631" y="4800500"/>
              <a:ext cx="428625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8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7534273" y="5225143"/>
            <a:ext cx="152400" cy="317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bgerundetes Rechteck 8"/>
          <p:cNvSpPr/>
          <p:nvPr/>
        </p:nvSpPr>
        <p:spPr>
          <a:xfrm>
            <a:off x="7324140" y="5225143"/>
            <a:ext cx="191085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bgerundetes Rechteck 7"/>
          <p:cNvSpPr/>
          <p:nvPr/>
        </p:nvSpPr>
        <p:spPr>
          <a:xfrm>
            <a:off x="7165519" y="5225143"/>
            <a:ext cx="158621" cy="317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bgerundetes Rechteck 6"/>
          <p:cNvSpPr/>
          <p:nvPr/>
        </p:nvSpPr>
        <p:spPr>
          <a:xfrm>
            <a:off x="6568751" y="5225143"/>
            <a:ext cx="587829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bgerundetes Rechteck 5"/>
          <p:cNvSpPr/>
          <p:nvPr/>
        </p:nvSpPr>
        <p:spPr>
          <a:xfrm>
            <a:off x="6363478" y="5225143"/>
            <a:ext cx="205273" cy="317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166327" y="5225143"/>
            <a:ext cx="5197151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Forsyth-Edwards notation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Describes the game state in a string with 6 fields (space-separated):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piece placement per rank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active colour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castling availability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-passant square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halfmove</a:t>
            </a:r>
            <a:r>
              <a:rPr lang="en-GB" dirty="0" smtClean="0"/>
              <a:t> clock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move number</a:t>
            </a:r>
          </a:p>
          <a:p>
            <a:pPr marL="128016" lvl="1" indent="0">
              <a:buNone/>
            </a:pPr>
            <a:endParaRPr lang="en-GB" dirty="0" smtClean="0"/>
          </a:p>
          <a:p>
            <a:pPr marL="128016" lvl="1" indent="0">
              <a:buNone/>
            </a:pPr>
            <a:r>
              <a:rPr lang="en-GB" dirty="0" smtClean="0"/>
              <a:t>Start position:</a:t>
            </a:r>
          </a:p>
          <a:p>
            <a:pPr marL="128016" lvl="1" indent="0">
              <a:buNone/>
            </a:pPr>
            <a:r>
              <a:rPr lang="en-GB" dirty="0" err="1" smtClean="0"/>
              <a:t>rnbqkbnr</a:t>
            </a:r>
            <a:r>
              <a:rPr lang="en-GB" dirty="0" smtClean="0"/>
              <a:t>/</a:t>
            </a:r>
            <a:r>
              <a:rPr lang="en-GB" dirty="0" err="1" smtClean="0"/>
              <a:t>pppppppp</a:t>
            </a:r>
            <a:r>
              <a:rPr lang="en-GB" dirty="0" smtClean="0"/>
              <a:t>/8/8/8/8/PPPPPPPP/RNBQKBNR w </a:t>
            </a:r>
            <a:r>
              <a:rPr lang="en-GB" dirty="0" err="1" smtClean="0"/>
              <a:t>KQkq</a:t>
            </a:r>
            <a:r>
              <a:rPr lang="en-GB" dirty="0" smtClean="0"/>
              <a:t> – 0 1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PERFT </a:t>
            </a:r>
            <a:r>
              <a:rPr lang="en-GB" dirty="0" err="1" smtClean="0"/>
              <a:t>testS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PERFT (</a:t>
            </a:r>
            <a:r>
              <a:rPr lang="en-GB" dirty="0" err="1" smtClean="0"/>
              <a:t>PERFormance</a:t>
            </a:r>
            <a:r>
              <a:rPr lang="en-GB" dirty="0" smtClean="0"/>
              <a:t> Tests):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 smtClean="0"/>
              <a:t> find all legal moves at a given depth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 smtClean="0"/>
              <a:t> compare to predetermined value</a:t>
            </a:r>
            <a:endParaRPr lang="en-GB" sz="2200" dirty="0"/>
          </a:p>
        </p:txBody>
      </p:sp>
      <p:pic>
        <p:nvPicPr>
          <p:cNvPr id="1026" name="Picture 2" descr="external image RNBQKBNR%20w%20-%20-&amp;size=large&amp;coord=yes&amp;cap=no&amp;stm=yes&amp;fb=no&amp;theme=classic&amp;color1=E3CEAA&amp;color2=635147&amp;color3=0000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3"/>
          <a:stretch/>
        </p:blipFill>
        <p:spPr bwMode="auto">
          <a:xfrm>
            <a:off x="1024128" y="3473498"/>
            <a:ext cx="2876873" cy="28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66899"/>
              </p:ext>
            </p:extLst>
          </p:nvPr>
        </p:nvGraphicFramePr>
        <p:xfrm>
          <a:off x="5980922" y="2286000"/>
          <a:ext cx="476327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972"/>
                <a:gridCol w="3163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Nodes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8 902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197 281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865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609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119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060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324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195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901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860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84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998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978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956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981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066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775 000 396 239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PERFT RESULTS</a:t>
            </a:r>
            <a:endParaRPr lang="en-GB" dirty="0"/>
          </a:p>
        </p:txBody>
      </p:sp>
      <p:graphicFrame>
        <p:nvGraphicFramePr>
          <p:cNvPr id="22" name="Inhaltsplatzhalt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9646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plans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Implement 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GUI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https</a:t>
            </a:r>
            <a:r>
              <a:rPr lang="en-GB" dirty="0"/>
              <a:t>://github.com/rjo67/chess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4" y="3865360"/>
            <a:ext cx="1334279" cy="11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105786" y="2923947"/>
            <a:ext cx="9973340" cy="3615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computer chess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307806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1912</a:t>
            </a:r>
            <a:endParaRPr lang="en-GB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1307806" y="3863788"/>
            <a:ext cx="22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King + Rook vs King</a:t>
            </a:r>
            <a:endParaRPr lang="en-GB" sz="2800" dirty="0"/>
          </a:p>
        </p:txBody>
      </p:sp>
      <p:sp>
        <p:nvSpPr>
          <p:cNvPr id="9" name="Rechteck 8"/>
          <p:cNvSpPr/>
          <p:nvPr/>
        </p:nvSpPr>
        <p:spPr>
          <a:xfrm>
            <a:off x="4444411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1950</a:t>
            </a:r>
            <a:endParaRPr lang="en-GB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4444411" y="3863788"/>
            <a:ext cx="2583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“Programming a computer for playing chess”</a:t>
            </a:r>
            <a:br>
              <a:rPr lang="en-GB" sz="2800" dirty="0" smtClean="0"/>
            </a:br>
            <a:r>
              <a:rPr lang="en-GB" sz="2400" dirty="0" smtClean="0"/>
              <a:t>Claude Shannon</a:t>
            </a:r>
            <a:endParaRPr lang="en-GB" sz="2400" dirty="0"/>
          </a:p>
        </p:txBody>
      </p:sp>
      <p:sp>
        <p:nvSpPr>
          <p:cNvPr id="11" name="Rechteck 10"/>
          <p:cNvSpPr/>
          <p:nvPr/>
        </p:nvSpPr>
        <p:spPr>
          <a:xfrm>
            <a:off x="7666078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1962</a:t>
            </a:r>
            <a:endParaRPr lang="en-GB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666078" y="3863788"/>
            <a:ext cx="2934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First serious program developed at MIT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4559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http://www.wordgames.com/2-player-chess.html</a:t>
            </a:r>
          </a:p>
        </p:txBody>
      </p:sp>
    </p:spTree>
    <p:extLst>
      <p:ext uri="{BB962C8B-B14F-4D97-AF65-F5344CB8AC3E}">
        <p14:creationId xmlns:p14="http://schemas.microsoft.com/office/powerpoint/2010/main" val="259129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Reserve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447290" y="2758383"/>
            <a:ext cx="419100" cy="42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fik 1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6" y="2152926"/>
            <a:ext cx="3715268" cy="378195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79" y="4976300"/>
            <a:ext cx="428625" cy="428625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89" y="3853118"/>
            <a:ext cx="428625" cy="428625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254920" y="2746619"/>
            <a:ext cx="419100" cy="421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3829591"/>
            <a:ext cx="428625" cy="4286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0" y="3847894"/>
            <a:ext cx="428625" cy="428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1" y="3855839"/>
            <a:ext cx="428625" cy="4286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4" y="3855838"/>
            <a:ext cx="428625" cy="42862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08" y="3847895"/>
            <a:ext cx="428625" cy="4286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12" y="4968776"/>
            <a:ext cx="428625" cy="42862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38" y="4968776"/>
            <a:ext cx="428625" cy="42862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13" y="4968776"/>
            <a:ext cx="428625" cy="42862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03" y="4936992"/>
            <a:ext cx="428625" cy="42862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11" y="4950472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105786" y="2923947"/>
            <a:ext cx="9973340" cy="3615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computer chess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307806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1977</a:t>
            </a:r>
            <a:endParaRPr lang="en-GB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1307806" y="3863788"/>
            <a:ext cx="2339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First microcomputer chess machines</a:t>
            </a:r>
            <a:endParaRPr lang="en-GB" sz="2800" dirty="0"/>
          </a:p>
        </p:txBody>
      </p:sp>
      <p:sp>
        <p:nvSpPr>
          <p:cNvPr id="9" name="Rechteck 8"/>
          <p:cNvSpPr/>
          <p:nvPr/>
        </p:nvSpPr>
        <p:spPr>
          <a:xfrm>
            <a:off x="4444411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1978</a:t>
            </a:r>
            <a:endParaRPr lang="en-GB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4444411" y="3863788"/>
            <a:ext cx="2583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First defeat of a chess master in a tournament</a:t>
            </a:r>
            <a:endParaRPr lang="en-GB" sz="2400" dirty="0"/>
          </a:p>
        </p:txBody>
      </p:sp>
      <p:sp>
        <p:nvSpPr>
          <p:cNvPr id="11" name="Rechteck 10"/>
          <p:cNvSpPr/>
          <p:nvPr/>
        </p:nvSpPr>
        <p:spPr>
          <a:xfrm>
            <a:off x="7666078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1981</a:t>
            </a:r>
            <a:endParaRPr lang="en-GB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666078" y="3863788"/>
            <a:ext cx="2934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“Cray Blitz”</a:t>
            </a:r>
          </a:p>
          <a:p>
            <a:r>
              <a:rPr lang="en-GB" sz="2800" dirty="0" smtClean="0"/>
              <a:t>First computer to gain a master rating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1045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105786" y="2923947"/>
            <a:ext cx="9973340" cy="3615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computer chess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307806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1983</a:t>
            </a:r>
            <a:endParaRPr lang="en-GB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1307804" y="3863788"/>
            <a:ext cx="3030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“1K ZX Chess”</a:t>
            </a:r>
          </a:p>
          <a:p>
            <a:r>
              <a:rPr lang="en-GB" sz="2800" dirty="0" smtClean="0"/>
              <a:t>Chess in 672 bytes for the ZX81</a:t>
            </a:r>
            <a:endParaRPr lang="en-GB" sz="2800" dirty="0"/>
          </a:p>
        </p:txBody>
      </p:sp>
      <p:pic>
        <p:nvPicPr>
          <p:cNvPr id="3074" name="Picture 2" descr="http://mybroadband.co.za/news/wp-content/uploads/2015/01/ZX81-Ch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26" y="1855370"/>
            <a:ext cx="7122964" cy="47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32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105786" y="2923947"/>
            <a:ext cx="9973340" cy="3615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computer chess</a:t>
            </a:r>
            <a:endParaRPr lang="en-GB" dirty="0"/>
          </a:p>
        </p:txBody>
      </p:sp>
      <p:sp>
        <p:nvSpPr>
          <p:cNvPr id="15" name="Rechteck 14"/>
          <p:cNvSpPr/>
          <p:nvPr/>
        </p:nvSpPr>
        <p:spPr>
          <a:xfrm>
            <a:off x="4540099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2015</a:t>
            </a:r>
            <a:endParaRPr lang="en-GB" i="1" dirty="0"/>
          </a:p>
        </p:txBody>
      </p:sp>
      <p:sp>
        <p:nvSpPr>
          <p:cNvPr id="11" name="Rechteck 10"/>
          <p:cNvSpPr/>
          <p:nvPr/>
        </p:nvSpPr>
        <p:spPr>
          <a:xfrm>
            <a:off x="1318432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1988</a:t>
            </a:r>
            <a:endParaRPr lang="en-GB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318432" y="3980745"/>
            <a:ext cx="2583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“Deep Thought”</a:t>
            </a:r>
          </a:p>
          <a:p>
            <a:r>
              <a:rPr lang="en-GB" sz="2800" dirty="0" smtClean="0"/>
              <a:t>First defeat of a chess GM in a tournament</a:t>
            </a:r>
            <a:endParaRPr lang="en-GB" sz="2400" dirty="0"/>
          </a:p>
        </p:txBody>
      </p:sp>
      <p:sp>
        <p:nvSpPr>
          <p:cNvPr id="13" name="Rechteck 12"/>
          <p:cNvSpPr/>
          <p:nvPr/>
        </p:nvSpPr>
        <p:spPr>
          <a:xfrm>
            <a:off x="4540099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1994</a:t>
            </a:r>
            <a:endParaRPr lang="en-GB" i="1" dirty="0"/>
          </a:p>
        </p:txBody>
      </p:sp>
      <p:sp>
        <p:nvSpPr>
          <p:cNvPr id="14" name="Textfeld 13"/>
          <p:cNvSpPr txBox="1"/>
          <p:nvPr/>
        </p:nvSpPr>
        <p:spPr>
          <a:xfrm>
            <a:off x="4540099" y="3980745"/>
            <a:ext cx="3274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</a:t>
            </a:r>
            <a:r>
              <a:rPr lang="en-GB" sz="2800" dirty="0" err="1" smtClean="0"/>
              <a:t>ChessGenius</a:t>
            </a:r>
            <a:r>
              <a:rPr lang="en-GB" sz="2800" dirty="0" smtClean="0"/>
              <a:t>”</a:t>
            </a:r>
          </a:p>
          <a:p>
            <a:r>
              <a:rPr lang="en-GB" sz="2800" dirty="0" smtClean="0"/>
              <a:t>First win of a game against the world champion (Kasparov)</a:t>
            </a:r>
            <a:endParaRPr lang="en-GB" sz="2400" dirty="0"/>
          </a:p>
        </p:txBody>
      </p:sp>
      <p:sp>
        <p:nvSpPr>
          <p:cNvPr id="17" name="Rechteck 16"/>
          <p:cNvSpPr/>
          <p:nvPr/>
        </p:nvSpPr>
        <p:spPr>
          <a:xfrm>
            <a:off x="8016977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1997</a:t>
            </a:r>
            <a:endParaRPr lang="en-GB" i="1" dirty="0"/>
          </a:p>
        </p:txBody>
      </p:sp>
      <p:sp>
        <p:nvSpPr>
          <p:cNvPr id="18" name="Textfeld 17"/>
          <p:cNvSpPr txBox="1"/>
          <p:nvPr/>
        </p:nvSpPr>
        <p:spPr>
          <a:xfrm>
            <a:off x="8016977" y="3980745"/>
            <a:ext cx="3030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“Deep Blue”</a:t>
            </a:r>
          </a:p>
          <a:p>
            <a:r>
              <a:rPr lang="en-GB" sz="2800" dirty="0"/>
              <a:t>w</a:t>
            </a:r>
            <a:r>
              <a:rPr lang="en-GB" sz="2800" dirty="0" smtClean="0"/>
              <a:t>ins a 6-game match against Garry Kasparov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2723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105786" y="2923947"/>
            <a:ext cx="9973340" cy="3615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computer chess</a:t>
            </a:r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1286523" y="2722357"/>
            <a:ext cx="1828799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From 2005</a:t>
            </a:r>
            <a:endParaRPr lang="en-GB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286523" y="3863788"/>
            <a:ext cx="3551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</a:t>
            </a:r>
            <a:r>
              <a:rPr lang="en-GB" sz="2800" dirty="0" err="1" smtClean="0"/>
              <a:t>Rybka</a:t>
            </a:r>
            <a:r>
              <a:rPr lang="en-GB" sz="2800" dirty="0" smtClean="0"/>
              <a:t>”</a:t>
            </a:r>
          </a:p>
          <a:p>
            <a:r>
              <a:rPr lang="en-GB" sz="2800" dirty="0" smtClean="0"/>
              <a:t>Microcomputer chess above grandmaster level </a:t>
            </a:r>
            <a:endParaRPr lang="en-GB" sz="2800" dirty="0"/>
          </a:p>
        </p:txBody>
      </p:sp>
      <p:sp>
        <p:nvSpPr>
          <p:cNvPr id="15" name="Rechteck 14"/>
          <p:cNvSpPr/>
          <p:nvPr/>
        </p:nvSpPr>
        <p:spPr>
          <a:xfrm>
            <a:off x="4795280" y="2722357"/>
            <a:ext cx="1446028" cy="818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2015</a:t>
            </a:r>
            <a:endParaRPr lang="en-GB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795280" y="3863788"/>
            <a:ext cx="2604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</a:t>
            </a:r>
            <a:r>
              <a:rPr lang="en-GB" sz="2800" dirty="0" err="1" smtClean="0"/>
              <a:t>BootChess</a:t>
            </a:r>
            <a:r>
              <a:rPr lang="en-GB" sz="2800" dirty="0" smtClean="0"/>
              <a:t>”</a:t>
            </a:r>
          </a:p>
          <a:p>
            <a:endParaRPr lang="en-GB" sz="2800" dirty="0" smtClean="0"/>
          </a:p>
          <a:p>
            <a:r>
              <a:rPr lang="en-GB" sz="2800" dirty="0" smtClean="0"/>
              <a:t>Only 487 bytes</a:t>
            </a:r>
            <a:endParaRPr lang="en-GB" sz="2400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99" y="3487044"/>
            <a:ext cx="2212305" cy="24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71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Software components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Board representation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Move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Search 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Position 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User Interface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7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</a:t>
            </a:r>
            <a:r>
              <a:rPr lang="en-GB" dirty="0" smtClean="0"/>
              <a:t>representation: </a:t>
            </a:r>
            <a:r>
              <a:rPr lang="en-GB" dirty="0" err="1" smtClean="0"/>
              <a:t>bitboard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Each </a:t>
            </a:r>
            <a:r>
              <a:rPr lang="en-GB" dirty="0" err="1"/>
              <a:t>BitBoard</a:t>
            </a:r>
            <a:r>
              <a:rPr lang="en-GB" dirty="0"/>
              <a:t> has 64 </a:t>
            </a:r>
            <a:r>
              <a:rPr lang="en-GB" dirty="0" smtClean="0"/>
              <a:t>bits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Allows use of bit operations for certain requirements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399592" y="3387012"/>
            <a:ext cx="2922619" cy="2781803"/>
            <a:chOff x="1399592" y="3669263"/>
            <a:chExt cx="2455479" cy="2499552"/>
          </a:xfrm>
        </p:grpSpPr>
        <p:pic>
          <p:nvPicPr>
            <p:cNvPr id="4" name="Grafik 3" descr="Bildschirmausschnit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592" y="3669263"/>
              <a:ext cx="2455479" cy="2499552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548" y="5150304"/>
              <a:ext cx="290730" cy="29073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576" y="5451989"/>
              <a:ext cx="290730" cy="29073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524" y="4867270"/>
              <a:ext cx="290730" cy="29073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892" y="4310549"/>
              <a:ext cx="290730" cy="290730"/>
            </a:xfrm>
            <a:prstGeom prst="rect">
              <a:avLst/>
            </a:prstGeom>
          </p:spPr>
        </p:pic>
      </p:grpSp>
      <p:sp>
        <p:nvSpPr>
          <p:cNvPr id="10" name="Pfeil nach rechts 9"/>
          <p:cNvSpPr/>
          <p:nvPr/>
        </p:nvSpPr>
        <p:spPr>
          <a:xfrm>
            <a:off x="4671090" y="44242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5514743" y="3687503"/>
            <a:ext cx="36016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/>
              <a:t>new </a:t>
            </a:r>
            <a:r>
              <a:rPr lang="en-GB" sz="1600" b="1" dirty="0" err="1"/>
              <a:t>BitBoard</a:t>
            </a:r>
            <a:r>
              <a:rPr lang="en-GB" sz="1600" b="1" dirty="0" smtClean="0"/>
              <a:t>(</a:t>
            </a:r>
          </a:p>
          <a:p>
            <a:r>
              <a:rPr lang="en-GB" sz="1600" b="1" dirty="0"/>
              <a:t> </a:t>
            </a:r>
            <a:r>
              <a:rPr lang="en-GB" sz="1600" b="1" dirty="0" smtClean="0"/>
              <a:t>    new </a:t>
            </a:r>
            <a:r>
              <a:rPr lang="en-GB" sz="1600" b="1" dirty="0"/>
              <a:t>byte[] {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0b00000000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0b00000000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0b00000100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0b00000000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0b00001000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0b01000000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0b00100000</a:t>
            </a:r>
            <a:r>
              <a:rPr lang="en-GB" sz="1600" b="1" dirty="0"/>
              <a:t>,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(</a:t>
            </a:r>
            <a:r>
              <a:rPr lang="en-GB" sz="1600" b="1" dirty="0"/>
              <a:t>byte) </a:t>
            </a:r>
            <a:r>
              <a:rPr lang="en-GB" sz="1600" b="1" dirty="0" smtClean="0"/>
              <a:t>0b00000000 });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069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836</Words>
  <Application>Microsoft Office PowerPoint</Application>
  <PresentationFormat>Breitbild</PresentationFormat>
  <Paragraphs>204</Paragraphs>
  <Slides>31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Computer Chess</vt:lpstr>
      <vt:lpstr>A brief History of computer chess</vt:lpstr>
      <vt:lpstr>A brief History of computer chess</vt:lpstr>
      <vt:lpstr>A brief History of computer chess</vt:lpstr>
      <vt:lpstr>A brief History of computer chess</vt:lpstr>
      <vt:lpstr>A brief History of computer chess</vt:lpstr>
      <vt:lpstr>A brief History of computer chess</vt:lpstr>
      <vt:lpstr>Chess Software components</vt:lpstr>
      <vt:lpstr>Board representation: bitboard</vt:lpstr>
      <vt:lpstr>Board representation: bitboard</vt:lpstr>
      <vt:lpstr>Move generation</vt:lpstr>
      <vt:lpstr>Rook move generation</vt:lpstr>
      <vt:lpstr>Bishop move generation</vt:lpstr>
      <vt:lpstr>Ray search</vt:lpstr>
      <vt:lpstr>Queen move generation</vt:lpstr>
      <vt:lpstr>King move generation</vt:lpstr>
      <vt:lpstr>King castling</vt:lpstr>
      <vt:lpstr>Knight move generation</vt:lpstr>
      <vt:lpstr>Pawn move generation</vt:lpstr>
      <vt:lpstr>Pawn promotion</vt:lpstr>
      <vt:lpstr>Pawn move: One Square forward</vt:lpstr>
      <vt:lpstr>Pawn move: two Squares forward</vt:lpstr>
      <vt:lpstr>Pawn captures</vt:lpstr>
      <vt:lpstr>pawn capture algorithm</vt:lpstr>
      <vt:lpstr>Checking for check</vt:lpstr>
      <vt:lpstr>Forsyth-Edwards notation</vt:lpstr>
      <vt:lpstr>PERFT testS</vt:lpstr>
      <vt:lpstr>PERFT RESULTS</vt:lpstr>
      <vt:lpstr>Further plans</vt:lpstr>
      <vt:lpstr>links</vt:lpstr>
      <vt:lpstr>Reserve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oates</dc:creator>
  <cp:lastModifiedBy>richard oates</cp:lastModifiedBy>
  <cp:revision>50</cp:revision>
  <dcterms:created xsi:type="dcterms:W3CDTF">2015-04-17T21:01:40Z</dcterms:created>
  <dcterms:modified xsi:type="dcterms:W3CDTF">2015-04-26T15:57:37Z</dcterms:modified>
</cp:coreProperties>
</file>