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3f59db51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3f59db51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3f59db51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3f59db51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3f59db51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3f59db51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3f59db51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3f59db51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3f59db51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3f59db51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3f59db51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3f59db51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3f59db51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3f59db51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3f59db51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3f59db51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3f59db51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3f59db51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3f59db51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3f59db51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3f59db51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3f59db51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Difference of Casual and Annual members of Cyclist</a:t>
            </a:r>
            <a:endParaRPr/>
          </a:p>
        </p:txBody>
      </p:sp>
      <p:sp>
        <p:nvSpPr>
          <p:cNvPr id="68" name="Google Shape;68;p13"/>
          <p:cNvSpPr txBox="1"/>
          <p:nvPr>
            <p:ph idx="1" type="subTitle"/>
          </p:nvPr>
        </p:nvSpPr>
        <p:spPr>
          <a:xfrm>
            <a:off x="390525" y="2789120"/>
            <a:ext cx="8222100" cy="86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Cyclist -- Bike Sharing Service</a:t>
            </a:r>
            <a:endParaRPr/>
          </a:p>
          <a:p>
            <a:pPr indent="0" lvl="0" marL="0" rtl="0" algn="l">
              <a:spcBef>
                <a:spcPts val="0"/>
              </a:spcBef>
              <a:spcAft>
                <a:spcPts val="0"/>
              </a:spcAft>
              <a:buNone/>
            </a:pPr>
            <a:r>
              <a:rPr lang="en-GB"/>
              <a:t>May,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126" name="Google Shape;126;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Based on the processes and analysis done on the data set provided, we can therefore conclude the following takeaways from the data:</a:t>
            </a:r>
            <a:endParaRPr/>
          </a:p>
          <a:p>
            <a:pPr indent="0" lvl="0" marL="0" rtl="0" algn="l">
              <a:spcBef>
                <a:spcPts val="1200"/>
              </a:spcBef>
              <a:spcAft>
                <a:spcPts val="0"/>
              </a:spcAft>
              <a:buNone/>
            </a:pPr>
            <a:r>
              <a:rPr lang="en-GB"/>
              <a:t>1. There are more rides taken by annual members than casual members every month.</a:t>
            </a:r>
            <a:endParaRPr/>
          </a:p>
          <a:p>
            <a:pPr indent="0" lvl="0" marL="0" rtl="0" algn="l">
              <a:spcBef>
                <a:spcPts val="1200"/>
              </a:spcBef>
              <a:spcAft>
                <a:spcPts val="0"/>
              </a:spcAft>
              <a:buNone/>
            </a:pPr>
            <a:r>
              <a:rPr lang="en-GB"/>
              <a:t>2. There is a surge in casual rider trips during the weekends in a week.</a:t>
            </a:r>
            <a:endParaRPr/>
          </a:p>
          <a:p>
            <a:pPr indent="0" lvl="0" marL="0" rtl="0" algn="l">
              <a:spcBef>
                <a:spcPts val="1200"/>
              </a:spcBef>
              <a:spcAft>
                <a:spcPts val="0"/>
              </a:spcAft>
              <a:buNone/>
            </a:pPr>
            <a:r>
              <a:rPr lang="en-GB"/>
              <a:t>3. Casual riders take longer trips than annual riders for every trip</a:t>
            </a:r>
            <a:endParaRPr/>
          </a:p>
          <a:p>
            <a:pPr indent="0" lvl="0" marL="0" rtl="0" algn="l">
              <a:spcBef>
                <a:spcPts val="1200"/>
              </a:spcBef>
              <a:spcAft>
                <a:spcPts val="0"/>
              </a:spcAft>
              <a:buNone/>
            </a:pPr>
            <a:r>
              <a:rPr lang="en-GB"/>
              <a:t>4. Majority of casual riders use docked-type bicycle</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Recommendation</a:t>
            </a:r>
            <a:endParaRPr/>
          </a:p>
        </p:txBody>
      </p:sp>
      <p:sp>
        <p:nvSpPr>
          <p:cNvPr id="132" name="Google Shape;132;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t>The following recommendations might help the business when preparing a marketing campaign to attract more annual members:</a:t>
            </a:r>
            <a:endParaRPr/>
          </a:p>
          <a:p>
            <a:pPr indent="0" lvl="0" marL="0" rtl="0" algn="l">
              <a:spcBef>
                <a:spcPts val="1200"/>
              </a:spcBef>
              <a:spcAft>
                <a:spcPts val="0"/>
              </a:spcAft>
              <a:buNone/>
            </a:pPr>
            <a:r>
              <a:rPr lang="en-GB"/>
              <a:t>1. Prepare marketing campaigns based on weekend promos </a:t>
            </a:r>
            <a:endParaRPr/>
          </a:p>
          <a:p>
            <a:pPr indent="0" lvl="0" marL="0" rtl="0" algn="l">
              <a:spcBef>
                <a:spcPts val="1200"/>
              </a:spcBef>
              <a:spcAft>
                <a:spcPts val="0"/>
              </a:spcAft>
              <a:buNone/>
            </a:pPr>
            <a:r>
              <a:rPr lang="en-GB"/>
              <a:t>2. It is also possible to test the marketing campaign on the stations with high traffic </a:t>
            </a:r>
            <a:endParaRPr/>
          </a:p>
          <a:p>
            <a:pPr indent="0" lvl="0" marL="0" rtl="0" algn="l">
              <a:spcBef>
                <a:spcPts val="1200"/>
              </a:spcBef>
              <a:spcAft>
                <a:spcPts val="0"/>
              </a:spcAft>
              <a:buNone/>
            </a:pPr>
            <a:r>
              <a:rPr lang="en-GB"/>
              <a:t>3. Rides with longer trip duration can also be rewarded on annual members to attract casual riders as they have longer trip duration.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Appendix: Data Cleaning Steps</a:t>
            </a:r>
            <a:endParaRPr/>
          </a:p>
        </p:txBody>
      </p:sp>
      <p:sp>
        <p:nvSpPr>
          <p:cNvPr id="138" name="Google Shape;138;p24"/>
          <p:cNvSpPr txBox="1"/>
          <p:nvPr/>
        </p:nvSpPr>
        <p:spPr>
          <a:xfrm>
            <a:off x="122700" y="715250"/>
            <a:ext cx="87777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The following steps were performed on each csv file containing monthly data were taken to ensure that the data is prepared for Analysis.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1. Removed Duplicates in Excel under </a:t>
            </a:r>
            <a:r>
              <a:rPr b="1" lang="en-GB">
                <a:latin typeface="Roboto"/>
                <a:ea typeface="Roboto"/>
                <a:cs typeface="Roboto"/>
                <a:sym typeface="Roboto"/>
              </a:rPr>
              <a:t>Data -&gt; Remove Duplicates</a:t>
            </a:r>
            <a:endParaRPr b="1">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2. Removed Rows with Blank Entries. For this I added formula below to each row, a new column, that counts if a cell in the row is empty. Then, simple filtering will show the rows tagged as</a:t>
            </a:r>
            <a:r>
              <a:rPr b="1" lang="en-GB">
                <a:latin typeface="Roboto"/>
                <a:ea typeface="Roboto"/>
                <a:cs typeface="Roboto"/>
                <a:sym typeface="Roboto"/>
              </a:rPr>
              <a:t> "del" </a:t>
            </a:r>
            <a:r>
              <a:rPr lang="en-GB">
                <a:latin typeface="Roboto"/>
                <a:ea typeface="Roboto"/>
                <a:cs typeface="Roboto"/>
                <a:sym typeface="Roboto"/>
              </a:rPr>
              <a:t>and delete all the shown rows.</a:t>
            </a:r>
            <a:endParaRPr>
              <a:latin typeface="Roboto"/>
              <a:ea typeface="Roboto"/>
              <a:cs typeface="Roboto"/>
              <a:sym typeface="Roboto"/>
            </a:endParaRPr>
          </a:p>
          <a:p>
            <a:pPr indent="0" lvl="0" marL="0" rtl="0" algn="l">
              <a:spcBef>
                <a:spcPts val="0"/>
              </a:spcBef>
              <a:spcAft>
                <a:spcPts val="0"/>
              </a:spcAft>
              <a:buNone/>
            </a:pPr>
            <a:r>
              <a:rPr lang="en-GB">
                <a:latin typeface="Courier New"/>
                <a:ea typeface="Courier New"/>
                <a:cs typeface="Courier New"/>
                <a:sym typeface="Courier New"/>
              </a:rPr>
              <a:t>=IF(COUNTA(A2:M2) &lt; 13 , "del", "ok")</a:t>
            </a:r>
            <a:endParaRPr>
              <a:latin typeface="Courier New"/>
              <a:ea typeface="Courier New"/>
              <a:cs typeface="Courier New"/>
              <a:sym typeface="Courier New"/>
            </a:endParaRPr>
          </a:p>
          <a:p>
            <a:pPr indent="0" lvl="0" marL="0" rtl="0" algn="l">
              <a:spcBef>
                <a:spcPts val="0"/>
              </a:spcBef>
              <a:spcAft>
                <a:spcPts val="0"/>
              </a:spcAft>
              <a:buNone/>
            </a:pPr>
            <a:r>
              <a:rPr lang="en-GB">
                <a:latin typeface="Roboto"/>
                <a:ea typeface="Roboto"/>
                <a:cs typeface="Roboto"/>
                <a:sym typeface="Roboto"/>
              </a:rPr>
              <a:t>3. Simple Filtering in Excel for each column will show the values each column should have, this was applied to </a:t>
            </a:r>
            <a:r>
              <a:rPr lang="en-GB">
                <a:latin typeface="Courier New"/>
                <a:ea typeface="Courier New"/>
                <a:cs typeface="Courier New"/>
                <a:sym typeface="Courier New"/>
              </a:rPr>
              <a:t>member_casual </a:t>
            </a:r>
            <a:r>
              <a:rPr lang="en-GB">
                <a:latin typeface="Roboto"/>
                <a:ea typeface="Roboto"/>
                <a:cs typeface="Roboto"/>
                <a:sym typeface="Roboto"/>
              </a:rPr>
              <a:t>and </a:t>
            </a:r>
            <a:r>
              <a:rPr lang="en-GB">
                <a:latin typeface="Courier New"/>
                <a:ea typeface="Courier New"/>
                <a:cs typeface="Courier New"/>
                <a:sym typeface="Courier New"/>
              </a:rPr>
              <a:t>rideable_type </a:t>
            </a:r>
            <a:r>
              <a:rPr lang="en-GB">
                <a:latin typeface="Roboto"/>
                <a:ea typeface="Roboto"/>
                <a:cs typeface="Roboto"/>
                <a:sym typeface="Roboto"/>
              </a:rPr>
              <a:t>column.</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4. Properly transform the data types of the columns. Set the latitudes to number and set </a:t>
            </a:r>
            <a:r>
              <a:rPr lang="en-GB">
                <a:latin typeface="Courier New"/>
                <a:ea typeface="Courier New"/>
                <a:cs typeface="Courier New"/>
                <a:sym typeface="Courier New"/>
              </a:rPr>
              <a:t>ride_id, station_names, rideable_type, </a:t>
            </a:r>
            <a:r>
              <a:rPr lang="en-GB">
                <a:latin typeface="Roboto"/>
                <a:ea typeface="Roboto"/>
                <a:cs typeface="Roboto"/>
                <a:sym typeface="Roboto"/>
              </a:rPr>
              <a:t>and </a:t>
            </a:r>
            <a:r>
              <a:rPr lang="en-GB">
                <a:latin typeface="Courier New"/>
                <a:ea typeface="Courier New"/>
                <a:cs typeface="Courier New"/>
                <a:sym typeface="Courier New"/>
              </a:rPr>
              <a:t>member_casual</a:t>
            </a:r>
            <a:r>
              <a:rPr lang="en-GB">
                <a:latin typeface="Roboto"/>
                <a:ea typeface="Roboto"/>
                <a:cs typeface="Roboto"/>
                <a:sym typeface="Roboto"/>
              </a:rPr>
              <a:t> to text</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5. Get the trip duration using the </a:t>
            </a:r>
            <a:r>
              <a:rPr lang="en-GB">
                <a:latin typeface="Courier New"/>
                <a:ea typeface="Courier New"/>
                <a:cs typeface="Courier New"/>
                <a:sym typeface="Courier New"/>
              </a:rPr>
              <a:t>started_at </a:t>
            </a:r>
            <a:r>
              <a:rPr lang="en-GB">
                <a:latin typeface="Roboto"/>
                <a:ea typeface="Roboto"/>
                <a:cs typeface="Roboto"/>
                <a:sym typeface="Roboto"/>
              </a:rPr>
              <a:t>and </a:t>
            </a:r>
            <a:r>
              <a:rPr lang="en-GB">
                <a:latin typeface="Courier New"/>
                <a:ea typeface="Courier New"/>
                <a:cs typeface="Courier New"/>
                <a:sym typeface="Courier New"/>
              </a:rPr>
              <a:t>ended_at </a:t>
            </a:r>
            <a:r>
              <a:rPr lang="en-GB">
                <a:latin typeface="Roboto"/>
                <a:ea typeface="Roboto"/>
                <a:cs typeface="Roboto"/>
                <a:sym typeface="Roboto"/>
              </a:rPr>
              <a:t>columns and create a new number column, trip_duration. I used the following formula to ensure that the trip_duration will yield a positive format and in minutes with F2 containing the </a:t>
            </a:r>
            <a:r>
              <a:rPr lang="en-GB">
                <a:latin typeface="Courier New"/>
                <a:ea typeface="Courier New"/>
                <a:cs typeface="Courier New"/>
                <a:sym typeface="Courier New"/>
              </a:rPr>
              <a:t>ended_at </a:t>
            </a:r>
            <a:r>
              <a:rPr lang="en-GB">
                <a:latin typeface="Roboto"/>
                <a:ea typeface="Roboto"/>
                <a:cs typeface="Roboto"/>
                <a:sym typeface="Roboto"/>
              </a:rPr>
              <a:t>and E2 with </a:t>
            </a:r>
            <a:r>
              <a:rPr lang="en-GB">
                <a:latin typeface="Courier New"/>
                <a:ea typeface="Courier New"/>
                <a:cs typeface="Courier New"/>
                <a:sym typeface="Courier New"/>
              </a:rPr>
              <a:t>started_at</a:t>
            </a:r>
            <a:r>
              <a:rPr lang="en-GB">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rPr lang="en-GB">
                <a:latin typeface="Courier New"/>
                <a:ea typeface="Courier New"/>
                <a:cs typeface="Courier New"/>
                <a:sym typeface="Courier New"/>
              </a:rPr>
              <a:t>=IF(F2 &gt; E2, F2-E2, E2-F2) * 24 * 60</a:t>
            </a:r>
            <a:endParaRPr>
              <a:latin typeface="Courier New"/>
              <a:ea typeface="Courier New"/>
              <a:cs typeface="Courier New"/>
              <a:sym typeface="Courier New"/>
            </a:endParaRPr>
          </a:p>
          <a:p>
            <a:pPr indent="0" lvl="0" marL="0" rtl="0" algn="l">
              <a:spcBef>
                <a:spcPts val="0"/>
              </a:spcBef>
              <a:spcAft>
                <a:spcPts val="0"/>
              </a:spcAft>
              <a:buNone/>
            </a:pPr>
            <a:r>
              <a:rPr lang="en-GB">
                <a:latin typeface="Roboto"/>
                <a:ea typeface="Roboto"/>
                <a:cs typeface="Roboto"/>
                <a:sym typeface="Roboto"/>
              </a:rPr>
              <a:t>6. Insert a month Column with the respective month and abbreviaton. Apr, 20. Please take note that this is a mistake in purpose to show data transformation/data cleaning in R later on.</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7. Insert a weekday column using </a:t>
            </a:r>
            <a:r>
              <a:rPr lang="en-GB">
                <a:latin typeface="Courier New"/>
                <a:ea typeface="Courier New"/>
                <a:cs typeface="Courier New"/>
                <a:sym typeface="Courier New"/>
              </a:rPr>
              <a:t>=WEEKDAY(E2, 1)</a:t>
            </a:r>
            <a:r>
              <a:rPr lang="en-GB">
                <a:latin typeface="Roboto"/>
                <a:ea typeface="Roboto"/>
                <a:cs typeface="Roboto"/>
                <a:sym typeface="Roboto"/>
              </a:rPr>
              <a:t> which will yields numbers from 1 (Sunday) - 7 (Saturday),</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t>Bike Share is a bike-sharing company in Chicago. Their service includes annual membership options and also options for casual riders. The stakeholder, Director of Marketing, believes that the company's future success depends on maximizing the number of annual memberships. To do so, the team are hoping to know the key differences between casual and annual members of Cyclistic bikes.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Key Questions</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1. What are the differences on how the casual and annual members use the service? </a:t>
            </a:r>
            <a:endParaRPr/>
          </a:p>
          <a:p>
            <a:pPr indent="0" lvl="0" marL="0" rtl="0" algn="l">
              <a:spcBef>
                <a:spcPts val="1200"/>
              </a:spcBef>
              <a:spcAft>
                <a:spcPts val="0"/>
              </a:spcAft>
              <a:buNone/>
            </a:pPr>
            <a:r>
              <a:rPr lang="en-GB"/>
              <a:t>2. What are the key factors that could help the business attract the more casual users to subscribe annually?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The Data</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t>The data we will be using contains all the ride transactions taken from April 2020 to April 2021 (13th months). The data is in .csv format and we have taken data cleaning processes to ensure that the data is reliable, original, current, comprehensive, and cited. Each data cleaning steps in while the data was in .csv format was recorded.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Total trips each member type does in a Week</a:t>
            </a:r>
            <a:endParaRPr/>
          </a:p>
        </p:txBody>
      </p:sp>
      <p:pic>
        <p:nvPicPr>
          <p:cNvPr id="92" name="Google Shape;92;p17"/>
          <p:cNvPicPr preferRelativeResize="0"/>
          <p:nvPr/>
        </p:nvPicPr>
        <p:blipFill>
          <a:blip r:embed="rId3">
            <a:alphaModFix/>
          </a:blip>
          <a:stretch>
            <a:fillRect/>
          </a:stretch>
        </p:blipFill>
        <p:spPr>
          <a:xfrm>
            <a:off x="283075" y="939775"/>
            <a:ext cx="6158650" cy="3905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98250" y="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Total trips of each member type does in a week</a:t>
            </a:r>
            <a:endParaRPr/>
          </a:p>
        </p:txBody>
      </p:sp>
      <p:pic>
        <p:nvPicPr>
          <p:cNvPr id="98" name="Google Shape;98;p18"/>
          <p:cNvPicPr preferRelativeResize="0"/>
          <p:nvPr/>
        </p:nvPicPr>
        <p:blipFill rotWithShape="1">
          <a:blip r:embed="rId3">
            <a:alphaModFix/>
          </a:blip>
          <a:srcRect b="0" l="0" r="0" t="1526"/>
          <a:stretch/>
        </p:blipFill>
        <p:spPr>
          <a:xfrm>
            <a:off x="256025" y="957175"/>
            <a:ext cx="6169151" cy="3920375"/>
          </a:xfrm>
          <a:prstGeom prst="rect">
            <a:avLst/>
          </a:prstGeom>
          <a:noFill/>
          <a:ln>
            <a:noFill/>
          </a:ln>
        </p:spPr>
      </p:pic>
      <p:sp>
        <p:nvSpPr>
          <p:cNvPr id="99" name="Google Shape;99;p18"/>
          <p:cNvSpPr txBox="1"/>
          <p:nvPr/>
        </p:nvSpPr>
        <p:spPr>
          <a:xfrm>
            <a:off x="6558150" y="1041325"/>
            <a:ext cx="2366700" cy="36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Roboto"/>
                <a:ea typeface="Roboto"/>
                <a:cs typeface="Roboto"/>
                <a:sym typeface="Roboto"/>
              </a:rPr>
              <a:t>Key Takeaway:</a:t>
            </a:r>
            <a:endParaRPr b="1">
              <a:latin typeface="Roboto"/>
              <a:ea typeface="Roboto"/>
              <a:cs typeface="Roboto"/>
              <a:sym typeface="Roboto"/>
            </a:endParaRPr>
          </a:p>
          <a:p>
            <a:pPr indent="0" lvl="0" marL="0" rtl="0" algn="just">
              <a:spcBef>
                <a:spcPts val="0"/>
              </a:spcBef>
              <a:spcAft>
                <a:spcPts val="0"/>
              </a:spcAft>
              <a:buNone/>
            </a:pPr>
            <a:r>
              <a:rPr lang="en-GB">
                <a:latin typeface="Roboto"/>
                <a:ea typeface="Roboto"/>
                <a:cs typeface="Roboto"/>
                <a:sym typeface="Roboto"/>
              </a:rPr>
              <a:t>- </a:t>
            </a:r>
            <a:r>
              <a:rPr lang="en-GB">
                <a:latin typeface="Roboto"/>
                <a:ea typeface="Roboto"/>
                <a:cs typeface="Roboto"/>
                <a:sym typeface="Roboto"/>
              </a:rPr>
              <a:t>Based from Average trips per month and Average trips per week. We can see that more annual members are using the service per month. However in a weekly basis, we can see a surge of casual riders during the weekends, Saturday and Sunday but most of the days in the week is still dominated by the annual members.</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Average trip duration of each member type</a:t>
            </a:r>
            <a:endParaRPr/>
          </a:p>
        </p:txBody>
      </p:sp>
      <p:pic>
        <p:nvPicPr>
          <p:cNvPr id="105" name="Google Shape;105;p19"/>
          <p:cNvPicPr preferRelativeResize="0"/>
          <p:nvPr/>
        </p:nvPicPr>
        <p:blipFill>
          <a:blip r:embed="rId3">
            <a:alphaModFix/>
          </a:blip>
          <a:stretch>
            <a:fillRect/>
          </a:stretch>
        </p:blipFill>
        <p:spPr>
          <a:xfrm>
            <a:off x="152400" y="771450"/>
            <a:ext cx="6158650" cy="3905250"/>
          </a:xfrm>
          <a:prstGeom prst="rect">
            <a:avLst/>
          </a:prstGeom>
          <a:noFill/>
          <a:ln>
            <a:noFill/>
          </a:ln>
        </p:spPr>
      </p:pic>
      <p:sp>
        <p:nvSpPr>
          <p:cNvPr id="106" name="Google Shape;106;p19"/>
          <p:cNvSpPr txBox="1"/>
          <p:nvPr/>
        </p:nvSpPr>
        <p:spPr>
          <a:xfrm>
            <a:off x="6558150" y="1041325"/>
            <a:ext cx="2366700" cy="36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Roboto"/>
                <a:ea typeface="Roboto"/>
                <a:cs typeface="Roboto"/>
                <a:sym typeface="Roboto"/>
              </a:rPr>
              <a:t>Key Takeaway:</a:t>
            </a:r>
            <a:endParaRPr b="1">
              <a:latin typeface="Roboto"/>
              <a:ea typeface="Roboto"/>
              <a:cs typeface="Roboto"/>
              <a:sym typeface="Roboto"/>
            </a:endParaRPr>
          </a:p>
          <a:p>
            <a:pPr indent="0" lvl="0" marL="0" rtl="0" algn="just">
              <a:spcBef>
                <a:spcPts val="0"/>
              </a:spcBef>
              <a:spcAft>
                <a:spcPts val="0"/>
              </a:spcAft>
              <a:buNone/>
            </a:pPr>
            <a:r>
              <a:rPr lang="en-GB">
                <a:latin typeface="Roboto"/>
                <a:ea typeface="Roboto"/>
                <a:cs typeface="Roboto"/>
                <a:sym typeface="Roboto"/>
              </a:rPr>
              <a:t>- </a:t>
            </a:r>
            <a:r>
              <a:rPr lang="en-GB">
                <a:latin typeface="Roboto"/>
                <a:ea typeface="Roboto"/>
                <a:cs typeface="Roboto"/>
                <a:sym typeface="Roboto"/>
              </a:rPr>
              <a:t>Casual Members take longer trips compared to annual members even during weekdays.</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Ride type </a:t>
            </a:r>
            <a:r>
              <a:rPr lang="en-GB"/>
              <a:t>among Casual Members</a:t>
            </a:r>
            <a:endParaRPr/>
          </a:p>
        </p:txBody>
      </p:sp>
      <p:pic>
        <p:nvPicPr>
          <p:cNvPr id="112" name="Google Shape;112;p20"/>
          <p:cNvPicPr preferRelativeResize="0"/>
          <p:nvPr/>
        </p:nvPicPr>
        <p:blipFill>
          <a:blip r:embed="rId3">
            <a:alphaModFix/>
          </a:blip>
          <a:stretch>
            <a:fillRect/>
          </a:stretch>
        </p:blipFill>
        <p:spPr>
          <a:xfrm>
            <a:off x="162900" y="1105475"/>
            <a:ext cx="5601174" cy="3381375"/>
          </a:xfrm>
          <a:prstGeom prst="rect">
            <a:avLst/>
          </a:prstGeom>
          <a:noFill/>
          <a:ln>
            <a:noFill/>
          </a:ln>
        </p:spPr>
      </p:pic>
      <p:sp>
        <p:nvSpPr>
          <p:cNvPr id="113" name="Google Shape;113;p20"/>
          <p:cNvSpPr txBox="1"/>
          <p:nvPr/>
        </p:nvSpPr>
        <p:spPr>
          <a:xfrm>
            <a:off x="6558150" y="1041325"/>
            <a:ext cx="2366700" cy="36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Roboto"/>
                <a:ea typeface="Roboto"/>
                <a:cs typeface="Roboto"/>
                <a:sym typeface="Roboto"/>
              </a:rPr>
              <a:t>Key Takeaway:</a:t>
            </a:r>
            <a:endParaRPr b="1">
              <a:latin typeface="Roboto"/>
              <a:ea typeface="Roboto"/>
              <a:cs typeface="Roboto"/>
              <a:sym typeface="Roboto"/>
            </a:endParaRPr>
          </a:p>
          <a:p>
            <a:pPr indent="0" lvl="0" marL="0" rtl="0" algn="just">
              <a:spcBef>
                <a:spcPts val="0"/>
              </a:spcBef>
              <a:spcAft>
                <a:spcPts val="0"/>
              </a:spcAft>
              <a:buNone/>
            </a:pPr>
            <a:r>
              <a:rPr lang="en-GB">
                <a:latin typeface="Roboto"/>
                <a:ea typeface="Roboto"/>
                <a:cs typeface="Roboto"/>
                <a:sym typeface="Roboto"/>
              </a:rPr>
              <a:t>- Most casual members still use docked bikes</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Stations with heavy foot traffic</a:t>
            </a:r>
            <a:endParaRPr/>
          </a:p>
        </p:txBody>
      </p:sp>
      <p:pic>
        <p:nvPicPr>
          <p:cNvPr id="119" name="Google Shape;119;p21"/>
          <p:cNvPicPr preferRelativeResize="0"/>
          <p:nvPr/>
        </p:nvPicPr>
        <p:blipFill>
          <a:blip r:embed="rId3">
            <a:alphaModFix/>
          </a:blip>
          <a:stretch>
            <a:fillRect/>
          </a:stretch>
        </p:blipFill>
        <p:spPr>
          <a:xfrm>
            <a:off x="152400" y="771450"/>
            <a:ext cx="6379526" cy="3867150"/>
          </a:xfrm>
          <a:prstGeom prst="rect">
            <a:avLst/>
          </a:prstGeom>
          <a:noFill/>
          <a:ln>
            <a:noFill/>
          </a:ln>
        </p:spPr>
      </p:pic>
      <p:sp>
        <p:nvSpPr>
          <p:cNvPr id="120" name="Google Shape;120;p21"/>
          <p:cNvSpPr txBox="1"/>
          <p:nvPr/>
        </p:nvSpPr>
        <p:spPr>
          <a:xfrm>
            <a:off x="6663325" y="771450"/>
            <a:ext cx="2366700" cy="36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Roboto"/>
                <a:ea typeface="Roboto"/>
                <a:cs typeface="Roboto"/>
                <a:sym typeface="Roboto"/>
              </a:rPr>
              <a:t>Key Takeaway:</a:t>
            </a:r>
            <a:endParaRPr b="1">
              <a:latin typeface="Roboto"/>
              <a:ea typeface="Roboto"/>
              <a:cs typeface="Roboto"/>
              <a:sym typeface="Roboto"/>
            </a:endParaRPr>
          </a:p>
          <a:p>
            <a:pPr indent="0" lvl="0" marL="0" rtl="0" algn="just">
              <a:spcBef>
                <a:spcPts val="0"/>
              </a:spcBef>
              <a:spcAft>
                <a:spcPts val="0"/>
              </a:spcAft>
              <a:buNone/>
            </a:pPr>
            <a:r>
              <a:rPr lang="en-GB">
                <a:latin typeface="Roboto"/>
                <a:ea typeface="Roboto"/>
                <a:cs typeface="Roboto"/>
                <a:sym typeface="Roboto"/>
              </a:rPr>
              <a:t>- </a:t>
            </a:r>
            <a:r>
              <a:rPr lang="en-GB">
                <a:latin typeface="Roboto"/>
                <a:ea typeface="Roboto"/>
                <a:cs typeface="Roboto"/>
                <a:sym typeface="Roboto"/>
              </a:rPr>
              <a:t>The visualization shows the top 15 stations with heavy traffic from casual riders with Top 3: Streeter Dr &amp; Grand Ave, Lake Shore Dr &amp; Monroe St, and Millenium Park.</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