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5143500" type="screen16x9"/>
  <p:notesSz cx="6858000" cy="9144000"/>
  <p:embeddedFontLst>
    <p:embeddedFont>
      <p:font typeface="Lato" panose="020F0502020204030203" pitchFamily="34" charset="0"/>
      <p:regular r:id="rId23"/>
      <p:bold r:id="rId24"/>
      <p:italic r:id="rId25"/>
      <p:boldItalic r:id="rId26"/>
    </p:embeddedFont>
    <p:embeddedFont>
      <p:font typeface="Raleway" pitchFamily="2" charset="77"/>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8"/>
  </p:normalViewPr>
  <p:slideViewPr>
    <p:cSldViewPr snapToGrid="0">
      <p:cViewPr varScale="1">
        <p:scale>
          <a:sx n="142" d="100"/>
          <a:sy n="142" d="100"/>
        </p:scale>
        <p:origin x="760" y="17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127e405bc42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127e405bc4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27e405bc42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27e405bc42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127e405bc42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127e405bc42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127e405bc42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127e405bc42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1280b2303c8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1280b2303c8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1280b2303c8_2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1280b2303c8_2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1262bfbba6c_0_1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1262bfbba6c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280b2303c8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1280b2303c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1262bfbba6c_0_1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1262bfbba6c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262bfbba6c_0_1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262bfbba6c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262bfbba6c_0_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262bfbba6c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1262bfbba6c_0_1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1262bfbba6c_0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1262bfbba6c_0_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1262bfbba6c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1262bfbba6c_0_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1262bfbba6c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1262bfbba6c_0_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1262bfbba6c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1262bfbba6c_0_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1262bfbba6c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27e405bc42_0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127e405bc42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27e405bc42_0_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127e405bc42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127e405bc42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127e405bc4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SBA Final Project</a:t>
            </a:r>
            <a:endParaRPr/>
          </a:p>
        </p:txBody>
      </p:sp>
      <p:sp>
        <p:nvSpPr>
          <p:cNvPr id="87" name="Google Shape;87;p13"/>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chemeClr val="dk2"/>
                </a:solidFill>
              </a:rPr>
              <a:t>Donald Bookman, Christopher Gray, Ryan Johnson, Alex Rodriguez</a:t>
            </a:r>
            <a:endParaRPr>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2"/>
          <p:cNvSpPr txBox="1">
            <a:spLocks noGrp="1"/>
          </p:cNvSpPr>
          <p:nvPr>
            <p:ph type="title"/>
          </p:nvPr>
        </p:nvSpPr>
        <p:spPr>
          <a:xfrm>
            <a:off x="727650" y="56810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Cluster Analysis 1 Cont.</a:t>
            </a:r>
            <a:endParaRPr/>
          </a:p>
        </p:txBody>
      </p:sp>
      <p:pic>
        <p:nvPicPr>
          <p:cNvPr id="139" name="Google Shape;139;p22"/>
          <p:cNvPicPr preferRelativeResize="0"/>
          <p:nvPr/>
        </p:nvPicPr>
        <p:blipFill>
          <a:blip r:embed="rId3">
            <a:alphaModFix/>
          </a:blip>
          <a:stretch>
            <a:fillRect/>
          </a:stretch>
        </p:blipFill>
        <p:spPr>
          <a:xfrm>
            <a:off x="248101" y="1315075"/>
            <a:ext cx="5696925" cy="2382850"/>
          </a:xfrm>
          <a:prstGeom prst="rect">
            <a:avLst/>
          </a:prstGeom>
          <a:noFill/>
          <a:ln>
            <a:noFill/>
          </a:ln>
        </p:spPr>
      </p:pic>
      <p:pic>
        <p:nvPicPr>
          <p:cNvPr id="140" name="Google Shape;140;p22"/>
          <p:cNvPicPr preferRelativeResize="0"/>
          <p:nvPr/>
        </p:nvPicPr>
        <p:blipFill>
          <a:blip r:embed="rId4">
            <a:alphaModFix/>
          </a:blip>
          <a:stretch>
            <a:fillRect/>
          </a:stretch>
        </p:blipFill>
        <p:spPr>
          <a:xfrm>
            <a:off x="2576350" y="3307500"/>
            <a:ext cx="5943600" cy="15144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pic>
        <p:nvPicPr>
          <p:cNvPr id="145" name="Google Shape;145;p23"/>
          <p:cNvPicPr preferRelativeResize="0"/>
          <p:nvPr/>
        </p:nvPicPr>
        <p:blipFill>
          <a:blip r:embed="rId3">
            <a:alphaModFix/>
          </a:blip>
          <a:stretch>
            <a:fillRect/>
          </a:stretch>
        </p:blipFill>
        <p:spPr>
          <a:xfrm>
            <a:off x="1760000" y="1688350"/>
            <a:ext cx="5624000" cy="3397825"/>
          </a:xfrm>
          <a:prstGeom prst="rect">
            <a:avLst/>
          </a:prstGeom>
          <a:noFill/>
          <a:ln>
            <a:noFill/>
          </a:ln>
        </p:spPr>
      </p:pic>
      <p:sp>
        <p:nvSpPr>
          <p:cNvPr id="146" name="Google Shape;146;p23"/>
          <p:cNvSpPr txBox="1"/>
          <p:nvPr/>
        </p:nvSpPr>
        <p:spPr>
          <a:xfrm>
            <a:off x="817575" y="1241900"/>
            <a:ext cx="5071200" cy="538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300" b="1">
                <a:latin typeface="Raleway"/>
                <a:ea typeface="Raleway"/>
                <a:cs typeface="Raleway"/>
                <a:sym typeface="Raleway"/>
              </a:rPr>
              <a:t>Cluster Analysis 2</a:t>
            </a:r>
            <a:endParaRPr sz="2300" b="1">
              <a:latin typeface="Raleway"/>
              <a:ea typeface="Raleway"/>
              <a:cs typeface="Raleway"/>
              <a:sym typeface="Raleway"/>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pic>
        <p:nvPicPr>
          <p:cNvPr id="151" name="Google Shape;151;p24"/>
          <p:cNvPicPr preferRelativeResize="0"/>
          <p:nvPr/>
        </p:nvPicPr>
        <p:blipFill>
          <a:blip r:embed="rId3">
            <a:alphaModFix/>
          </a:blip>
          <a:stretch>
            <a:fillRect/>
          </a:stretch>
        </p:blipFill>
        <p:spPr>
          <a:xfrm>
            <a:off x="457200" y="1397275"/>
            <a:ext cx="8229601" cy="35996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pic>
        <p:nvPicPr>
          <p:cNvPr id="156" name="Google Shape;156;p25"/>
          <p:cNvPicPr preferRelativeResize="0"/>
          <p:nvPr/>
        </p:nvPicPr>
        <p:blipFill>
          <a:blip r:embed="rId3">
            <a:alphaModFix/>
          </a:blip>
          <a:stretch>
            <a:fillRect/>
          </a:stretch>
        </p:blipFill>
        <p:spPr>
          <a:xfrm>
            <a:off x="749700" y="1911000"/>
            <a:ext cx="7365850" cy="22192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Decision Tree</a:t>
            </a:r>
            <a:endParaRPr/>
          </a:p>
        </p:txBody>
      </p:sp>
      <p:sp>
        <p:nvSpPr>
          <p:cNvPr id="162" name="Google Shape;162;p26"/>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63" name="Google Shape;163;p26"/>
          <p:cNvPicPr preferRelativeResize="0"/>
          <p:nvPr/>
        </p:nvPicPr>
        <p:blipFill>
          <a:blip r:embed="rId3">
            <a:alphaModFix/>
          </a:blip>
          <a:stretch>
            <a:fillRect/>
          </a:stretch>
        </p:blipFill>
        <p:spPr>
          <a:xfrm>
            <a:off x="1600200" y="1942500"/>
            <a:ext cx="5943600" cy="30099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Logistic Regression </a:t>
            </a:r>
            <a:endParaRPr/>
          </a:p>
        </p:txBody>
      </p:sp>
      <p:pic>
        <p:nvPicPr>
          <p:cNvPr id="169" name="Google Shape;169;p27"/>
          <p:cNvPicPr preferRelativeResize="0"/>
          <p:nvPr/>
        </p:nvPicPr>
        <p:blipFill>
          <a:blip r:embed="rId3">
            <a:alphaModFix/>
          </a:blip>
          <a:stretch>
            <a:fillRect/>
          </a:stretch>
        </p:blipFill>
        <p:spPr>
          <a:xfrm>
            <a:off x="183450" y="1899975"/>
            <a:ext cx="4388550" cy="2922675"/>
          </a:xfrm>
          <a:prstGeom prst="rect">
            <a:avLst/>
          </a:prstGeom>
          <a:noFill/>
          <a:ln>
            <a:noFill/>
          </a:ln>
        </p:spPr>
      </p:pic>
      <p:pic>
        <p:nvPicPr>
          <p:cNvPr id="170" name="Google Shape;170;p27"/>
          <p:cNvPicPr preferRelativeResize="0"/>
          <p:nvPr/>
        </p:nvPicPr>
        <p:blipFill>
          <a:blip r:embed="rId4">
            <a:alphaModFix/>
          </a:blip>
          <a:stretch>
            <a:fillRect/>
          </a:stretch>
        </p:blipFill>
        <p:spPr>
          <a:xfrm>
            <a:off x="5205600" y="1853850"/>
            <a:ext cx="3723225" cy="29688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8"/>
          <p:cNvSpPr txBox="1">
            <a:spLocks noGrp="1"/>
          </p:cNvSpPr>
          <p:nvPr>
            <p:ph type="title"/>
          </p:nvPr>
        </p:nvSpPr>
        <p:spPr>
          <a:xfrm>
            <a:off x="729450" y="12448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Key Findings in Analysis </a:t>
            </a:r>
            <a:endParaRPr/>
          </a:p>
        </p:txBody>
      </p:sp>
      <p:sp>
        <p:nvSpPr>
          <p:cNvPr id="176" name="Google Shape;176;p28"/>
          <p:cNvSpPr txBox="1">
            <a:spLocks noGrp="1"/>
          </p:cNvSpPr>
          <p:nvPr>
            <p:ph type="body" idx="1"/>
          </p:nvPr>
        </p:nvSpPr>
        <p:spPr>
          <a:xfrm>
            <a:off x="729450" y="1780050"/>
            <a:ext cx="7688700" cy="3187500"/>
          </a:xfrm>
          <a:prstGeom prst="rect">
            <a:avLst/>
          </a:prstGeom>
        </p:spPr>
        <p:txBody>
          <a:bodyPr spcFirstLastPara="1" wrap="square" lIns="91425" tIns="91425" rIns="91425" bIns="91425" anchor="t" anchorCtr="0">
            <a:normAutofit fontScale="40000" lnSpcReduction="10000"/>
          </a:bodyPr>
          <a:lstStyle/>
          <a:p>
            <a:pPr marL="0" lvl="0" indent="0" algn="l" rtl="0">
              <a:spcBef>
                <a:spcPts val="0"/>
              </a:spcBef>
              <a:spcAft>
                <a:spcPts val="0"/>
              </a:spcAft>
              <a:buNone/>
            </a:pPr>
            <a:r>
              <a:rPr lang="en" sz="4528"/>
              <a:t>T</a:t>
            </a:r>
            <a:r>
              <a:rPr lang="en" sz="4000">
                <a:solidFill>
                  <a:schemeClr val="dk2"/>
                </a:solidFill>
              </a:rPr>
              <a:t>arget Variable: MIS_Status (whether loan was paid in full or charged off)</a:t>
            </a:r>
            <a:endParaRPr sz="4000">
              <a:solidFill>
                <a:schemeClr val="dk2"/>
              </a:solidFill>
            </a:endParaRPr>
          </a:p>
          <a:p>
            <a:pPr marL="0" lvl="0" indent="0" algn="l" rtl="0">
              <a:spcBef>
                <a:spcPts val="1200"/>
              </a:spcBef>
              <a:spcAft>
                <a:spcPts val="0"/>
              </a:spcAft>
              <a:buNone/>
            </a:pPr>
            <a:r>
              <a:rPr lang="en" sz="4000">
                <a:solidFill>
                  <a:schemeClr val="dk2"/>
                </a:solidFill>
              </a:rPr>
              <a:t>Neural Network:</a:t>
            </a:r>
            <a:endParaRPr sz="4000">
              <a:solidFill>
                <a:schemeClr val="dk2"/>
              </a:solidFill>
            </a:endParaRPr>
          </a:p>
          <a:p>
            <a:pPr marL="457200" lvl="0" indent="-330200" algn="l" rtl="0">
              <a:spcBef>
                <a:spcPts val="1200"/>
              </a:spcBef>
              <a:spcAft>
                <a:spcPts val="0"/>
              </a:spcAft>
              <a:buClr>
                <a:schemeClr val="dk2"/>
              </a:buClr>
              <a:buSzPct val="100000"/>
              <a:buChar char="-"/>
            </a:pPr>
            <a:r>
              <a:rPr lang="en" sz="4000">
                <a:solidFill>
                  <a:schemeClr val="dk2"/>
                </a:solidFill>
              </a:rPr>
              <a:t>GrAppv (Gross amount approved): larger amount approved, more likely to pay loan in full</a:t>
            </a:r>
            <a:endParaRPr sz="4000">
              <a:solidFill>
                <a:schemeClr val="dk2"/>
              </a:solidFill>
            </a:endParaRPr>
          </a:p>
          <a:p>
            <a:pPr marL="0" lvl="0" indent="0" algn="l" rtl="0">
              <a:spcBef>
                <a:spcPts val="1200"/>
              </a:spcBef>
              <a:spcAft>
                <a:spcPts val="0"/>
              </a:spcAft>
              <a:buNone/>
            </a:pPr>
            <a:r>
              <a:rPr lang="en" sz="4000">
                <a:solidFill>
                  <a:schemeClr val="dk2"/>
                </a:solidFill>
              </a:rPr>
              <a:t>Cluster Analysis:</a:t>
            </a:r>
            <a:endParaRPr sz="4000">
              <a:solidFill>
                <a:schemeClr val="dk2"/>
              </a:solidFill>
            </a:endParaRPr>
          </a:p>
          <a:p>
            <a:pPr marL="457200" lvl="0" indent="-330200" algn="l" rtl="0">
              <a:spcBef>
                <a:spcPts val="1200"/>
              </a:spcBef>
              <a:spcAft>
                <a:spcPts val="0"/>
              </a:spcAft>
              <a:buClr>
                <a:schemeClr val="dk2"/>
              </a:buClr>
              <a:buSzPct val="100000"/>
              <a:buChar char="-"/>
            </a:pPr>
            <a:r>
              <a:rPr lang="en" sz="4000">
                <a:solidFill>
                  <a:schemeClr val="dk2"/>
                </a:solidFill>
              </a:rPr>
              <a:t>First had 2 clusters, second had 5 clusters</a:t>
            </a:r>
            <a:endParaRPr sz="4000">
              <a:solidFill>
                <a:schemeClr val="dk2"/>
              </a:solidFill>
            </a:endParaRPr>
          </a:p>
          <a:p>
            <a:pPr marL="457200" lvl="0" indent="-330200" algn="l" rtl="0">
              <a:spcBef>
                <a:spcPts val="0"/>
              </a:spcBef>
              <a:spcAft>
                <a:spcPts val="0"/>
              </a:spcAft>
              <a:buClr>
                <a:schemeClr val="dk2"/>
              </a:buClr>
              <a:buSzPct val="100000"/>
              <a:buChar char="-"/>
            </a:pPr>
            <a:r>
              <a:rPr lang="en" sz="4000">
                <a:solidFill>
                  <a:schemeClr val="dk2"/>
                </a:solidFill>
              </a:rPr>
              <a:t>DisbursementGross only variable to have 0.9 VI in both</a:t>
            </a:r>
            <a:endParaRPr sz="4000">
              <a:solidFill>
                <a:schemeClr val="dk2"/>
              </a:solidFill>
            </a:endParaRPr>
          </a:p>
          <a:p>
            <a:pPr marL="0" lvl="0" indent="0" algn="l" rtl="0">
              <a:spcBef>
                <a:spcPts val="1200"/>
              </a:spcBef>
              <a:spcAft>
                <a:spcPts val="1200"/>
              </a:spcAft>
              <a:buNone/>
            </a:pPr>
            <a:endParaRPr sz="4000">
              <a:solidFill>
                <a:schemeClr val="dk2"/>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Key Findings in Analysis</a:t>
            </a:r>
            <a:endParaRPr/>
          </a:p>
        </p:txBody>
      </p:sp>
      <p:sp>
        <p:nvSpPr>
          <p:cNvPr id="182" name="Google Shape;182;p29"/>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fontScale="32500" lnSpcReduction="10000"/>
          </a:bodyPr>
          <a:lstStyle/>
          <a:p>
            <a:pPr marL="0" lvl="0" indent="0" algn="l" rtl="0">
              <a:spcBef>
                <a:spcPts val="0"/>
              </a:spcBef>
              <a:spcAft>
                <a:spcPts val="0"/>
              </a:spcAft>
              <a:buNone/>
            </a:pPr>
            <a:r>
              <a:rPr lang="en" sz="4000">
                <a:solidFill>
                  <a:schemeClr val="dk2"/>
                </a:solidFill>
              </a:rPr>
              <a:t>Decision Tree:</a:t>
            </a:r>
            <a:endParaRPr sz="4000">
              <a:solidFill>
                <a:schemeClr val="dk2"/>
              </a:solidFill>
            </a:endParaRPr>
          </a:p>
          <a:p>
            <a:pPr marL="457200" lvl="0" indent="-311150" algn="l" rtl="0">
              <a:spcBef>
                <a:spcPts val="1200"/>
              </a:spcBef>
              <a:spcAft>
                <a:spcPts val="0"/>
              </a:spcAft>
              <a:buClr>
                <a:schemeClr val="dk2"/>
              </a:buClr>
              <a:buSzPct val="100000"/>
              <a:buChar char="-"/>
            </a:pPr>
            <a:r>
              <a:rPr lang="en" sz="4000">
                <a:solidFill>
                  <a:schemeClr val="dk2"/>
                </a:solidFill>
              </a:rPr>
              <a:t>Term was the first split, had by far the most VI</a:t>
            </a:r>
            <a:endParaRPr sz="4000">
              <a:solidFill>
                <a:schemeClr val="dk2"/>
              </a:solidFill>
            </a:endParaRPr>
          </a:p>
          <a:p>
            <a:pPr marL="457200" lvl="0" indent="-311150" algn="l" rtl="0">
              <a:spcBef>
                <a:spcPts val="0"/>
              </a:spcBef>
              <a:spcAft>
                <a:spcPts val="0"/>
              </a:spcAft>
              <a:buClr>
                <a:schemeClr val="dk2"/>
              </a:buClr>
              <a:buSzPct val="100000"/>
              <a:buChar char="-"/>
            </a:pPr>
            <a:r>
              <a:rPr lang="en" sz="4000">
                <a:solidFill>
                  <a:schemeClr val="dk2"/>
                </a:solidFill>
              </a:rPr>
              <a:t>Second split based on BankState, CA vs all other states</a:t>
            </a:r>
            <a:endParaRPr sz="4000">
              <a:solidFill>
                <a:schemeClr val="dk2"/>
              </a:solidFill>
            </a:endParaRPr>
          </a:p>
          <a:p>
            <a:pPr marL="0" lvl="0" indent="0" algn="l" rtl="0">
              <a:spcBef>
                <a:spcPts val="1200"/>
              </a:spcBef>
              <a:spcAft>
                <a:spcPts val="0"/>
              </a:spcAft>
              <a:buNone/>
            </a:pPr>
            <a:r>
              <a:rPr lang="en" sz="4000">
                <a:solidFill>
                  <a:schemeClr val="dk2"/>
                </a:solidFill>
              </a:rPr>
              <a:t>Logistic Regression:</a:t>
            </a:r>
            <a:endParaRPr sz="4000">
              <a:solidFill>
                <a:schemeClr val="dk2"/>
              </a:solidFill>
            </a:endParaRPr>
          </a:p>
          <a:p>
            <a:pPr marL="457200" lvl="0" indent="-311150" algn="l" rtl="0">
              <a:spcBef>
                <a:spcPts val="1200"/>
              </a:spcBef>
              <a:spcAft>
                <a:spcPts val="0"/>
              </a:spcAft>
              <a:buClr>
                <a:schemeClr val="dk2"/>
              </a:buClr>
              <a:buSzPct val="100000"/>
              <a:buChar char="-"/>
            </a:pPr>
            <a:r>
              <a:rPr lang="en" sz="4000">
                <a:solidFill>
                  <a:schemeClr val="dk2"/>
                </a:solidFill>
              </a:rPr>
              <a:t>Bank, ChgOffPrinGr, GrAppv, Term all statistically significant</a:t>
            </a:r>
            <a:endParaRPr sz="4000">
              <a:solidFill>
                <a:schemeClr val="dk2"/>
              </a:solidFill>
            </a:endParaRPr>
          </a:p>
          <a:p>
            <a:pPr marL="0" lvl="0" indent="0" algn="l" rtl="0">
              <a:spcBef>
                <a:spcPts val="1200"/>
              </a:spcBef>
              <a:spcAft>
                <a:spcPts val="0"/>
              </a:spcAft>
              <a:buNone/>
            </a:pPr>
            <a:r>
              <a:rPr lang="en" sz="4000">
                <a:solidFill>
                  <a:schemeClr val="dk2"/>
                </a:solidFill>
              </a:rPr>
              <a:t>Overall, Term and GrAppv significant in multiple analyzes, DisbursementGross in both cluster analyses</a:t>
            </a:r>
            <a:endParaRPr sz="4000">
              <a:solidFill>
                <a:schemeClr val="dk2"/>
              </a:solidFill>
            </a:endParaRPr>
          </a:p>
          <a:p>
            <a:pPr marL="0" lvl="0" indent="0" algn="l" rtl="0">
              <a:spcBef>
                <a:spcPts val="1200"/>
              </a:spcBef>
              <a:spcAft>
                <a:spcPts val="1200"/>
              </a:spcAft>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0"/>
          <p:cNvSpPr txBox="1">
            <a:spLocks noGrp="1"/>
          </p:cNvSpPr>
          <p:nvPr>
            <p:ph type="title"/>
          </p:nvPr>
        </p:nvSpPr>
        <p:spPr>
          <a:xfrm>
            <a:off x="296200" y="107057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440"/>
              <a:t>Managerial Implications</a:t>
            </a:r>
            <a:endParaRPr sz="2440"/>
          </a:p>
        </p:txBody>
      </p:sp>
      <p:sp>
        <p:nvSpPr>
          <p:cNvPr id="188" name="Google Shape;188;p30"/>
          <p:cNvSpPr txBox="1">
            <a:spLocks noGrp="1"/>
          </p:cNvSpPr>
          <p:nvPr>
            <p:ph type="body" idx="1"/>
          </p:nvPr>
        </p:nvSpPr>
        <p:spPr>
          <a:xfrm>
            <a:off x="92400" y="1543675"/>
            <a:ext cx="8959200" cy="2261100"/>
          </a:xfrm>
          <a:prstGeom prst="rect">
            <a:avLst/>
          </a:prstGeom>
        </p:spPr>
        <p:txBody>
          <a:bodyPr spcFirstLastPara="1" wrap="square" lIns="91425" tIns="91425" rIns="91425" bIns="91425" anchor="t" anchorCtr="0">
            <a:noAutofit/>
          </a:bodyPr>
          <a:lstStyle/>
          <a:p>
            <a:pPr marL="457200" lvl="0" indent="-304800" algn="l" rtl="0">
              <a:lnSpc>
                <a:spcPct val="200000"/>
              </a:lnSpc>
              <a:spcBef>
                <a:spcPts val="0"/>
              </a:spcBef>
              <a:spcAft>
                <a:spcPts val="0"/>
              </a:spcAft>
              <a:buSzPts val="1200"/>
              <a:buFont typeface="Raleway"/>
              <a:buChar char="●"/>
            </a:pPr>
            <a:r>
              <a:rPr lang="en" sz="1200">
                <a:solidFill>
                  <a:srgbClr val="000000"/>
                </a:solidFill>
                <a:latin typeface="Raleway"/>
                <a:ea typeface="Raleway"/>
                <a:cs typeface="Raleway"/>
                <a:sym typeface="Raleway"/>
              </a:rPr>
              <a:t> In order to have a full picture of a administrations financial stability, you have to first understand where funds are coming from and how they are being allocated within the administration.</a:t>
            </a:r>
            <a:endParaRPr sz="1200">
              <a:solidFill>
                <a:srgbClr val="000000"/>
              </a:solidFill>
              <a:latin typeface="Raleway"/>
              <a:ea typeface="Raleway"/>
              <a:cs typeface="Raleway"/>
              <a:sym typeface="Raleway"/>
            </a:endParaRPr>
          </a:p>
          <a:p>
            <a:pPr marL="457200" lvl="0" indent="-304800" algn="l" rtl="0">
              <a:lnSpc>
                <a:spcPct val="200000"/>
              </a:lnSpc>
              <a:spcBef>
                <a:spcPts val="0"/>
              </a:spcBef>
              <a:spcAft>
                <a:spcPts val="0"/>
              </a:spcAft>
              <a:buClr>
                <a:srgbClr val="000000"/>
              </a:buClr>
              <a:buSzPts val="1200"/>
              <a:buFont typeface="Raleway"/>
              <a:buChar char="●"/>
            </a:pPr>
            <a:r>
              <a:rPr lang="en" sz="1200" b="1">
                <a:solidFill>
                  <a:srgbClr val="000000"/>
                </a:solidFill>
                <a:latin typeface="Raleway"/>
                <a:ea typeface="Raleway"/>
                <a:cs typeface="Raleway"/>
                <a:sym typeface="Raleway"/>
              </a:rPr>
              <a:t>Paying</a:t>
            </a:r>
            <a:r>
              <a:rPr lang="en" sz="1200">
                <a:solidFill>
                  <a:srgbClr val="000000"/>
                </a:solidFill>
                <a:latin typeface="Raleway"/>
                <a:ea typeface="Raleway"/>
                <a:cs typeface="Raleway"/>
                <a:sym typeface="Raleway"/>
              </a:rPr>
              <a:t> loan accounts </a:t>
            </a:r>
            <a:r>
              <a:rPr lang="en" sz="1200" b="1">
                <a:solidFill>
                  <a:srgbClr val="000000"/>
                </a:solidFill>
                <a:latin typeface="Raleway"/>
                <a:ea typeface="Raleway"/>
                <a:cs typeface="Raleway"/>
                <a:sym typeface="Raleway"/>
              </a:rPr>
              <a:t>in full</a:t>
            </a:r>
            <a:r>
              <a:rPr lang="en" sz="1200">
                <a:solidFill>
                  <a:srgbClr val="000000"/>
                </a:solidFill>
                <a:latin typeface="Raleway"/>
                <a:ea typeface="Raleway"/>
                <a:cs typeface="Raleway"/>
                <a:sym typeface="Raleway"/>
              </a:rPr>
              <a:t> provides the banks with tangible proof that a specific SBA can manage, pay back, and generate organic revenue from the funds loaned to them; making them more reluctant to loan more funds. </a:t>
            </a:r>
            <a:endParaRPr sz="1200">
              <a:solidFill>
                <a:srgbClr val="000000"/>
              </a:solidFill>
              <a:latin typeface="Raleway"/>
              <a:ea typeface="Raleway"/>
              <a:cs typeface="Raleway"/>
              <a:sym typeface="Raleway"/>
            </a:endParaRPr>
          </a:p>
          <a:p>
            <a:pPr marL="457200" lvl="0" indent="-304800" algn="l" rtl="0">
              <a:lnSpc>
                <a:spcPct val="200000"/>
              </a:lnSpc>
              <a:spcBef>
                <a:spcPts val="0"/>
              </a:spcBef>
              <a:spcAft>
                <a:spcPts val="0"/>
              </a:spcAft>
              <a:buClr>
                <a:srgbClr val="000000"/>
              </a:buClr>
              <a:buSzPts val="1200"/>
              <a:buFont typeface="Raleway"/>
              <a:buChar char="●"/>
            </a:pPr>
            <a:r>
              <a:rPr lang="en" sz="1200">
                <a:solidFill>
                  <a:srgbClr val="000000"/>
                </a:solidFill>
                <a:latin typeface="Raleway"/>
                <a:ea typeface="Raleway"/>
                <a:cs typeface="Raleway"/>
                <a:sym typeface="Raleway"/>
              </a:rPr>
              <a:t>SBA Pennsylvania data analysis provides insight into the lifespan and health of loan agreements enacted by small business administrations with banks. The ability of an administration to overpay, make prompt payments, and pay accounts  in full to their partnering bank is proven by the data to be crucial to the overall lack of financial burden a small business administration has (long-term loan debt). </a:t>
            </a:r>
            <a:endParaRPr sz="1200">
              <a:solidFill>
                <a:srgbClr val="000000"/>
              </a:solidFill>
              <a:latin typeface="Raleway"/>
              <a:ea typeface="Raleway"/>
              <a:cs typeface="Raleway"/>
              <a:sym typeface="Raleway"/>
            </a:endParaRPr>
          </a:p>
          <a:p>
            <a:pPr marL="914400" lvl="1" indent="-304800" algn="l" rtl="0">
              <a:lnSpc>
                <a:spcPct val="200000"/>
              </a:lnSpc>
              <a:spcBef>
                <a:spcPts val="0"/>
              </a:spcBef>
              <a:spcAft>
                <a:spcPts val="0"/>
              </a:spcAft>
              <a:buClr>
                <a:srgbClr val="000000"/>
              </a:buClr>
              <a:buSzPts val="1200"/>
              <a:buFont typeface="Raleway"/>
              <a:buChar char="○"/>
            </a:pPr>
            <a:r>
              <a:rPr lang="en" sz="1200" b="1">
                <a:solidFill>
                  <a:srgbClr val="000000"/>
                </a:solidFill>
                <a:latin typeface="Raleway"/>
                <a:ea typeface="Raleway"/>
                <a:cs typeface="Raleway"/>
                <a:sym typeface="Raleway"/>
              </a:rPr>
              <a:t>MIS_STATUS</a:t>
            </a:r>
            <a:r>
              <a:rPr lang="en" sz="1200">
                <a:solidFill>
                  <a:srgbClr val="000000"/>
                </a:solidFill>
                <a:latin typeface="Raleway"/>
                <a:ea typeface="Raleway"/>
                <a:cs typeface="Raleway"/>
                <a:sym typeface="Raleway"/>
              </a:rPr>
              <a:t> -is the target variable managers can utilize to keep track of  loan agreements with banks in real time </a:t>
            </a:r>
            <a:endParaRPr sz="1200">
              <a:solidFill>
                <a:srgbClr val="000000"/>
              </a:solidFill>
              <a:latin typeface="Raleway"/>
              <a:ea typeface="Raleway"/>
              <a:cs typeface="Raleway"/>
              <a:sym typeface="Raleway"/>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References </a:t>
            </a:r>
            <a:endParaRPr/>
          </a:p>
        </p:txBody>
      </p:sp>
      <p:sp>
        <p:nvSpPr>
          <p:cNvPr id="194" name="Google Shape;194;p31"/>
          <p:cNvSpPr txBox="1">
            <a:spLocks noGrp="1"/>
          </p:cNvSpPr>
          <p:nvPr>
            <p:ph type="body" idx="1"/>
          </p:nvPr>
        </p:nvSpPr>
        <p:spPr>
          <a:xfrm>
            <a:off x="349325" y="1767150"/>
            <a:ext cx="8578800" cy="3144000"/>
          </a:xfrm>
          <a:prstGeom prst="rect">
            <a:avLst/>
          </a:prstGeom>
        </p:spPr>
        <p:txBody>
          <a:bodyPr spcFirstLastPara="1" wrap="square" lIns="91425" tIns="91425" rIns="91425" bIns="91425" anchor="t" anchorCtr="0">
            <a:normAutofit/>
          </a:bodyPr>
          <a:lstStyle/>
          <a:p>
            <a:pPr marL="457200" lvl="0" indent="-311150" algn="l" rtl="0">
              <a:lnSpc>
                <a:spcPct val="200000"/>
              </a:lnSpc>
              <a:spcBef>
                <a:spcPts val="1200"/>
              </a:spcBef>
              <a:spcAft>
                <a:spcPts val="0"/>
              </a:spcAft>
              <a:buSzPts val="1300"/>
              <a:buFont typeface="Raleway"/>
              <a:buChar char="●"/>
            </a:pPr>
            <a:r>
              <a:rPr lang="en" sz="1200">
                <a:solidFill>
                  <a:srgbClr val="000000"/>
                </a:solidFill>
                <a:latin typeface="Raleway"/>
                <a:ea typeface="Raleway"/>
                <a:cs typeface="Raleway"/>
                <a:sym typeface="Raleway"/>
              </a:rPr>
              <a:t>A., &amp; Li, M. (n.d.). "should this loan be approved or denied?": A large dataset with class assignment guidelines. Taylor &amp; Francis. Retrieved May 4, 2022</a:t>
            </a:r>
            <a:endParaRPr sz="1200">
              <a:solidFill>
                <a:srgbClr val="000000"/>
              </a:solidFill>
              <a:latin typeface="Raleway"/>
              <a:ea typeface="Raleway"/>
              <a:cs typeface="Raleway"/>
              <a:sym typeface="Raleway"/>
            </a:endParaRPr>
          </a:p>
          <a:p>
            <a:pPr marL="457200" lvl="0" indent="-311150" algn="l" rtl="0">
              <a:lnSpc>
                <a:spcPct val="200000"/>
              </a:lnSpc>
              <a:spcBef>
                <a:spcPts val="0"/>
              </a:spcBef>
              <a:spcAft>
                <a:spcPts val="0"/>
              </a:spcAft>
              <a:buSzPts val="1300"/>
              <a:buFont typeface="Raleway"/>
              <a:buChar char="●"/>
            </a:pPr>
            <a:r>
              <a:rPr lang="en" sz="1200">
                <a:solidFill>
                  <a:srgbClr val="000000"/>
                </a:solidFill>
                <a:latin typeface="Raleway"/>
                <a:ea typeface="Raleway"/>
                <a:cs typeface="Raleway"/>
                <a:sym typeface="Raleway"/>
              </a:rPr>
              <a:t>Can You Get Charge-Offs Erased From Your Credit Reports? (2021, June 4). Investopedia. </a:t>
            </a:r>
            <a:endParaRPr sz="1200">
              <a:solidFill>
                <a:srgbClr val="000000"/>
              </a:solidFill>
              <a:latin typeface="Raleway"/>
              <a:ea typeface="Raleway"/>
              <a:cs typeface="Raleway"/>
              <a:sym typeface="Raleway"/>
            </a:endParaRPr>
          </a:p>
          <a:p>
            <a:pPr marL="457200" lvl="0" indent="-311150" algn="l" rtl="0">
              <a:lnSpc>
                <a:spcPct val="200000"/>
              </a:lnSpc>
              <a:spcBef>
                <a:spcPts val="0"/>
              </a:spcBef>
              <a:spcAft>
                <a:spcPts val="0"/>
              </a:spcAft>
              <a:buSzPts val="1300"/>
              <a:buFont typeface="Raleway"/>
              <a:buChar char="●"/>
            </a:pPr>
            <a:r>
              <a:rPr lang="en" sz="1200">
                <a:solidFill>
                  <a:srgbClr val="000000"/>
                </a:solidFill>
                <a:latin typeface="Raleway"/>
                <a:ea typeface="Raleway"/>
                <a:cs typeface="Raleway"/>
                <a:sym typeface="Raleway"/>
              </a:rPr>
              <a:t>Getting Started with SAS(R) Enterprise Miner(TM) 7.1. (2011, November 3). SAS Enterprise Miner Forum. https://support.sas.com/documentation/cdl/en/emgsj/64144/HTML/default/viewer.htm#n1docbb4hkr3nwn1ukqzqmme48yn.htm</a:t>
            </a:r>
            <a:endParaRPr sz="1200">
              <a:solidFill>
                <a:srgbClr val="000000"/>
              </a:solidFill>
              <a:latin typeface="Raleway"/>
              <a:ea typeface="Raleway"/>
              <a:cs typeface="Raleway"/>
              <a:sym typeface="Raleway"/>
            </a:endParaRPr>
          </a:p>
          <a:p>
            <a:pPr marL="457200" lvl="0" indent="-311150" algn="l" rtl="0">
              <a:lnSpc>
                <a:spcPct val="200000"/>
              </a:lnSpc>
              <a:spcBef>
                <a:spcPts val="0"/>
              </a:spcBef>
              <a:spcAft>
                <a:spcPts val="0"/>
              </a:spcAft>
              <a:buSzPts val="1300"/>
              <a:buFont typeface="Raleway"/>
              <a:buChar char="●"/>
            </a:pPr>
            <a:r>
              <a:rPr lang="en" sz="1200">
                <a:solidFill>
                  <a:srgbClr val="000000"/>
                </a:solidFill>
                <a:latin typeface="Raleway"/>
                <a:ea typeface="Raleway"/>
                <a:cs typeface="Raleway"/>
                <a:sym typeface="Raleway"/>
              </a:rPr>
              <a:t>Min Li, Amy Mickel &amp; Stanley Taylor (2018) “Should This Loan be Approved or Denied?”: A Large Dataset with Class Assignment Guidelines, Journal of Statistics Education, 26:1, 55-66, DOI: 10.1080/10691898.2018.1434342</a:t>
            </a:r>
            <a:endParaRPr>
              <a:latin typeface="Raleway"/>
              <a:ea typeface="Raleway"/>
              <a:cs typeface="Raleway"/>
              <a:sym typeface="Raleway"/>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740"/>
              <a:t>Outline</a:t>
            </a:r>
            <a:endParaRPr sz="2740"/>
          </a:p>
        </p:txBody>
      </p:sp>
      <p:sp>
        <p:nvSpPr>
          <p:cNvPr id="93" name="Google Shape;93;p1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lnSpcReduction="10000"/>
          </a:bodyPr>
          <a:lstStyle/>
          <a:p>
            <a:pPr marL="457200" lvl="0" indent="-336550" algn="l" rtl="0">
              <a:lnSpc>
                <a:spcPct val="150000"/>
              </a:lnSpc>
              <a:spcBef>
                <a:spcPts val="0"/>
              </a:spcBef>
              <a:spcAft>
                <a:spcPts val="0"/>
              </a:spcAft>
              <a:buClr>
                <a:schemeClr val="dk2"/>
              </a:buClr>
              <a:buSzPts val="1700"/>
              <a:buAutoNum type="arabicPeriod"/>
            </a:pPr>
            <a:r>
              <a:rPr lang="en" sz="1700">
                <a:solidFill>
                  <a:schemeClr val="dk2"/>
                </a:solidFill>
              </a:rPr>
              <a:t>Project Motivation/Background</a:t>
            </a:r>
            <a:endParaRPr sz="1700">
              <a:solidFill>
                <a:schemeClr val="dk2"/>
              </a:solidFill>
            </a:endParaRPr>
          </a:p>
          <a:p>
            <a:pPr marL="457200" lvl="0" indent="-336550" algn="l" rtl="0">
              <a:lnSpc>
                <a:spcPct val="150000"/>
              </a:lnSpc>
              <a:spcBef>
                <a:spcPts val="0"/>
              </a:spcBef>
              <a:spcAft>
                <a:spcPts val="0"/>
              </a:spcAft>
              <a:buClr>
                <a:schemeClr val="dk2"/>
              </a:buClr>
              <a:buSzPts val="1700"/>
              <a:buAutoNum type="arabicPeriod"/>
            </a:pPr>
            <a:r>
              <a:rPr lang="en" sz="1700">
                <a:solidFill>
                  <a:schemeClr val="dk2"/>
                </a:solidFill>
              </a:rPr>
              <a:t>Data Description</a:t>
            </a:r>
            <a:endParaRPr sz="1700">
              <a:solidFill>
                <a:schemeClr val="dk2"/>
              </a:solidFill>
            </a:endParaRPr>
          </a:p>
          <a:p>
            <a:pPr marL="457200" lvl="0" indent="-336550" algn="l" rtl="0">
              <a:lnSpc>
                <a:spcPct val="150000"/>
              </a:lnSpc>
              <a:spcBef>
                <a:spcPts val="0"/>
              </a:spcBef>
              <a:spcAft>
                <a:spcPts val="0"/>
              </a:spcAft>
              <a:buClr>
                <a:schemeClr val="dk2"/>
              </a:buClr>
              <a:buSzPts val="1700"/>
              <a:buAutoNum type="arabicPeriod"/>
            </a:pPr>
            <a:r>
              <a:rPr lang="en" sz="1700">
                <a:solidFill>
                  <a:schemeClr val="dk2"/>
                </a:solidFill>
              </a:rPr>
              <a:t>Data Preparation</a:t>
            </a:r>
            <a:endParaRPr sz="1700">
              <a:solidFill>
                <a:schemeClr val="dk2"/>
              </a:solidFill>
            </a:endParaRPr>
          </a:p>
          <a:p>
            <a:pPr marL="457200" lvl="0" indent="-336550" algn="l" rtl="0">
              <a:lnSpc>
                <a:spcPct val="150000"/>
              </a:lnSpc>
              <a:spcBef>
                <a:spcPts val="0"/>
              </a:spcBef>
              <a:spcAft>
                <a:spcPts val="0"/>
              </a:spcAft>
              <a:buClr>
                <a:schemeClr val="dk2"/>
              </a:buClr>
              <a:buSzPts val="1700"/>
              <a:buAutoNum type="arabicPeriod"/>
            </a:pPr>
            <a:r>
              <a:rPr lang="en" sz="1700">
                <a:solidFill>
                  <a:schemeClr val="dk2"/>
                </a:solidFill>
              </a:rPr>
              <a:t>Models/Diagrams</a:t>
            </a:r>
            <a:endParaRPr sz="1700">
              <a:solidFill>
                <a:schemeClr val="dk2"/>
              </a:solidFill>
            </a:endParaRPr>
          </a:p>
          <a:p>
            <a:pPr marL="457200" lvl="0" indent="-336550" algn="l" rtl="0">
              <a:lnSpc>
                <a:spcPct val="150000"/>
              </a:lnSpc>
              <a:spcBef>
                <a:spcPts val="0"/>
              </a:spcBef>
              <a:spcAft>
                <a:spcPts val="0"/>
              </a:spcAft>
              <a:buClr>
                <a:schemeClr val="dk2"/>
              </a:buClr>
              <a:buSzPts val="1700"/>
              <a:buAutoNum type="arabicPeriod"/>
            </a:pPr>
            <a:r>
              <a:rPr lang="en" sz="1700">
                <a:solidFill>
                  <a:schemeClr val="dk2"/>
                </a:solidFill>
              </a:rPr>
              <a:t>Key Findings</a:t>
            </a:r>
            <a:endParaRPr sz="1700">
              <a:solidFill>
                <a:schemeClr val="dk2"/>
              </a:solidFill>
            </a:endParaRPr>
          </a:p>
          <a:p>
            <a:pPr marL="457200" lvl="0" indent="-336550" algn="l" rtl="0">
              <a:lnSpc>
                <a:spcPct val="150000"/>
              </a:lnSpc>
              <a:spcBef>
                <a:spcPts val="0"/>
              </a:spcBef>
              <a:spcAft>
                <a:spcPts val="0"/>
              </a:spcAft>
              <a:buClr>
                <a:schemeClr val="dk2"/>
              </a:buClr>
              <a:buSzPts val="1700"/>
              <a:buAutoNum type="arabicPeriod"/>
            </a:pPr>
            <a:r>
              <a:rPr lang="en" sz="1700">
                <a:solidFill>
                  <a:schemeClr val="dk2"/>
                </a:solidFill>
              </a:rPr>
              <a:t>Managerial Implications</a:t>
            </a:r>
            <a:endParaRPr sz="1700">
              <a:solidFill>
                <a:schemeClr val="dk2"/>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2"/>
          <p:cNvSpPr txBox="1">
            <a:spLocks noGrp="1"/>
          </p:cNvSpPr>
          <p:nvPr>
            <p:ph type="title"/>
          </p:nvPr>
        </p:nvSpPr>
        <p:spPr>
          <a:xfrm>
            <a:off x="1982900" y="20365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940"/>
              <a:t>Thank you for listening!</a:t>
            </a:r>
            <a:endParaRPr sz="2940"/>
          </a:p>
        </p:txBody>
      </p:sp>
      <p:sp>
        <p:nvSpPr>
          <p:cNvPr id="200" name="Google Shape;200;p32"/>
          <p:cNvSpPr txBox="1">
            <a:spLocks noGrp="1"/>
          </p:cNvSpPr>
          <p:nvPr>
            <p:ph type="body" idx="1"/>
          </p:nvPr>
        </p:nvSpPr>
        <p:spPr>
          <a:xfrm>
            <a:off x="390400" y="3034350"/>
            <a:ext cx="7688700" cy="2261100"/>
          </a:xfrm>
          <a:prstGeom prst="rect">
            <a:avLst/>
          </a:prstGeom>
        </p:spPr>
        <p:txBody>
          <a:bodyPr spcFirstLastPara="1" wrap="square" lIns="91425" tIns="91425" rIns="91425" bIns="91425" anchor="t" anchorCtr="0">
            <a:normAutofit/>
          </a:bodyPr>
          <a:lstStyle/>
          <a:p>
            <a:pPr marL="0" lvl="0" indent="0" algn="ctr" rtl="0">
              <a:spcBef>
                <a:spcPts val="0"/>
              </a:spcBef>
              <a:spcAft>
                <a:spcPts val="1200"/>
              </a:spcAft>
              <a:buNone/>
            </a:pPr>
            <a:r>
              <a:rPr lang="en" sz="2500"/>
              <a:t>Any Questions?</a:t>
            </a:r>
            <a:endParaRPr sz="25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Project Motivation/Background</a:t>
            </a:r>
            <a:endParaRPr/>
          </a:p>
        </p:txBody>
      </p:sp>
      <p:sp>
        <p:nvSpPr>
          <p:cNvPr id="99" name="Google Shape;99;p15"/>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Clr>
                <a:schemeClr val="dk2"/>
              </a:buClr>
              <a:buSzPts val="1600"/>
              <a:buFont typeface="Raleway"/>
              <a:buChar char="●"/>
            </a:pPr>
            <a:r>
              <a:rPr lang="en" sz="1600">
                <a:solidFill>
                  <a:schemeClr val="dk2"/>
                </a:solidFill>
                <a:latin typeface="Raleway"/>
                <a:ea typeface="Raleway"/>
                <a:cs typeface="Raleway"/>
                <a:sym typeface="Raleway"/>
              </a:rPr>
              <a:t>What is SBA?</a:t>
            </a:r>
            <a:endParaRPr sz="1600">
              <a:solidFill>
                <a:schemeClr val="dk2"/>
              </a:solidFill>
              <a:latin typeface="Raleway"/>
              <a:ea typeface="Raleway"/>
              <a:cs typeface="Raleway"/>
              <a:sym typeface="Raleway"/>
            </a:endParaRPr>
          </a:p>
          <a:p>
            <a:pPr marL="914400" lvl="1" indent="-330200" algn="l" rtl="0">
              <a:spcBef>
                <a:spcPts val="0"/>
              </a:spcBef>
              <a:spcAft>
                <a:spcPts val="0"/>
              </a:spcAft>
              <a:buClr>
                <a:schemeClr val="dk2"/>
              </a:buClr>
              <a:buSzPts val="1600"/>
              <a:buFont typeface="Raleway"/>
              <a:buChar char="○"/>
            </a:pPr>
            <a:r>
              <a:rPr lang="en" sz="1600">
                <a:solidFill>
                  <a:schemeClr val="dk2"/>
                </a:solidFill>
                <a:latin typeface="Raleway"/>
                <a:ea typeface="Raleway"/>
                <a:cs typeface="Raleway"/>
                <a:sym typeface="Raleway"/>
              </a:rPr>
              <a:t>Small Business Administration that assists startups and small businesses.</a:t>
            </a:r>
            <a:endParaRPr sz="1600">
              <a:solidFill>
                <a:schemeClr val="dk2"/>
              </a:solidFill>
              <a:latin typeface="Raleway"/>
              <a:ea typeface="Raleway"/>
              <a:cs typeface="Raleway"/>
              <a:sym typeface="Raleway"/>
            </a:endParaRPr>
          </a:p>
          <a:p>
            <a:pPr marL="914400" lvl="1" indent="-330200" algn="l" rtl="0">
              <a:spcBef>
                <a:spcPts val="0"/>
              </a:spcBef>
              <a:spcAft>
                <a:spcPts val="0"/>
              </a:spcAft>
              <a:buClr>
                <a:schemeClr val="dk2"/>
              </a:buClr>
              <a:buSzPts val="1600"/>
              <a:buFont typeface="Raleway"/>
              <a:buChar char="○"/>
            </a:pPr>
            <a:r>
              <a:rPr lang="en" sz="1600">
                <a:solidFill>
                  <a:schemeClr val="dk2"/>
                </a:solidFill>
                <a:latin typeface="Raleway"/>
                <a:ea typeface="Raleway"/>
                <a:cs typeface="Raleway"/>
                <a:sym typeface="Raleway"/>
              </a:rPr>
              <a:t>Provides loans to qualifying businesses</a:t>
            </a:r>
            <a:endParaRPr sz="1600">
              <a:solidFill>
                <a:schemeClr val="dk2"/>
              </a:solidFill>
              <a:latin typeface="Raleway"/>
              <a:ea typeface="Raleway"/>
              <a:cs typeface="Raleway"/>
              <a:sym typeface="Raleway"/>
            </a:endParaRPr>
          </a:p>
          <a:p>
            <a:pPr marL="457200" lvl="0" indent="-330200" algn="l" rtl="0">
              <a:spcBef>
                <a:spcPts val="0"/>
              </a:spcBef>
              <a:spcAft>
                <a:spcPts val="0"/>
              </a:spcAft>
              <a:buClr>
                <a:schemeClr val="dk2"/>
              </a:buClr>
              <a:buSzPts val="1600"/>
              <a:buFont typeface="Raleway"/>
              <a:buChar char="●"/>
            </a:pPr>
            <a:r>
              <a:rPr lang="en" sz="1600">
                <a:solidFill>
                  <a:schemeClr val="dk2"/>
                </a:solidFill>
                <a:latin typeface="Raleway"/>
                <a:ea typeface="Raleway"/>
                <a:cs typeface="Raleway"/>
                <a:sym typeface="Raleway"/>
              </a:rPr>
              <a:t>Project goal</a:t>
            </a:r>
            <a:endParaRPr sz="1600">
              <a:solidFill>
                <a:schemeClr val="dk2"/>
              </a:solidFill>
              <a:latin typeface="Raleway"/>
              <a:ea typeface="Raleway"/>
              <a:cs typeface="Raleway"/>
              <a:sym typeface="Raleway"/>
            </a:endParaRPr>
          </a:p>
          <a:p>
            <a:pPr marL="914400" lvl="1" indent="-330200" algn="l" rtl="0">
              <a:spcBef>
                <a:spcPts val="0"/>
              </a:spcBef>
              <a:spcAft>
                <a:spcPts val="0"/>
              </a:spcAft>
              <a:buClr>
                <a:schemeClr val="dk2"/>
              </a:buClr>
              <a:buSzPts val="1600"/>
              <a:buFont typeface="Raleway"/>
              <a:buChar char="○"/>
            </a:pPr>
            <a:r>
              <a:rPr lang="en" sz="1600">
                <a:solidFill>
                  <a:schemeClr val="dk2"/>
                </a:solidFill>
                <a:latin typeface="Raleway"/>
                <a:ea typeface="Raleway"/>
                <a:cs typeface="Raleway"/>
                <a:sym typeface="Raleway"/>
              </a:rPr>
              <a:t>Understanding a small business being accepted or denied as well as the statistics of loans being paid off or charged off.</a:t>
            </a:r>
            <a:endParaRPr sz="1600">
              <a:solidFill>
                <a:schemeClr val="dk2"/>
              </a:solidFill>
              <a:latin typeface="Raleway"/>
              <a:ea typeface="Raleway"/>
              <a:cs typeface="Raleway"/>
              <a:sym typeface="Raleway"/>
            </a:endParaRPr>
          </a:p>
          <a:p>
            <a:pPr marL="0" lvl="0" indent="0" algn="l" rtl="0">
              <a:spcBef>
                <a:spcPts val="1200"/>
              </a:spcBef>
              <a:spcAft>
                <a:spcPts val="12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 Description</a:t>
            </a:r>
            <a:endParaRPr/>
          </a:p>
        </p:txBody>
      </p:sp>
      <p:sp>
        <p:nvSpPr>
          <p:cNvPr id="105" name="Google Shape;105;p16"/>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457200" lvl="0" indent="-311150" algn="l" rtl="0">
              <a:lnSpc>
                <a:spcPct val="200000"/>
              </a:lnSpc>
              <a:spcBef>
                <a:spcPts val="0"/>
              </a:spcBef>
              <a:spcAft>
                <a:spcPts val="0"/>
              </a:spcAft>
              <a:buSzPts val="1300"/>
              <a:buFont typeface="Raleway"/>
              <a:buChar char="●"/>
            </a:pPr>
            <a:r>
              <a:rPr lang="en">
                <a:solidFill>
                  <a:srgbClr val="000000"/>
                </a:solidFill>
                <a:latin typeface="Raleway"/>
                <a:ea typeface="Raleway"/>
                <a:cs typeface="Raleway"/>
                <a:sym typeface="Raleway"/>
              </a:rPr>
              <a:t>A </a:t>
            </a:r>
            <a:r>
              <a:rPr lang="en" b="1">
                <a:solidFill>
                  <a:srgbClr val="000000"/>
                </a:solidFill>
                <a:latin typeface="Raleway"/>
                <a:ea typeface="Raleway"/>
                <a:cs typeface="Raleway"/>
                <a:sym typeface="Raleway"/>
              </a:rPr>
              <a:t>charge-off</a:t>
            </a:r>
            <a:r>
              <a:rPr lang="en">
                <a:solidFill>
                  <a:srgbClr val="000000"/>
                </a:solidFill>
                <a:latin typeface="Raleway"/>
                <a:ea typeface="Raleway"/>
                <a:cs typeface="Raleway"/>
                <a:sym typeface="Raleway"/>
              </a:rPr>
              <a:t>, also known as a charged-off account, is a debt that has been so overdue that it has been removed off the balance sheet by the creditor. </a:t>
            </a:r>
            <a:endParaRPr>
              <a:solidFill>
                <a:srgbClr val="000000"/>
              </a:solidFill>
              <a:latin typeface="Raleway"/>
              <a:ea typeface="Raleway"/>
              <a:cs typeface="Raleway"/>
              <a:sym typeface="Raleway"/>
            </a:endParaRPr>
          </a:p>
          <a:p>
            <a:pPr marL="914400" lvl="1" indent="-311150" algn="l" rtl="0">
              <a:lnSpc>
                <a:spcPct val="200000"/>
              </a:lnSpc>
              <a:spcBef>
                <a:spcPts val="0"/>
              </a:spcBef>
              <a:spcAft>
                <a:spcPts val="0"/>
              </a:spcAft>
              <a:buClr>
                <a:srgbClr val="000000"/>
              </a:buClr>
              <a:buSzPts val="1300"/>
              <a:buFont typeface="Raleway"/>
              <a:buChar char="○"/>
            </a:pPr>
            <a:r>
              <a:rPr lang="en" sz="1300">
                <a:solidFill>
                  <a:srgbClr val="000000"/>
                </a:solidFill>
                <a:latin typeface="Raleway"/>
                <a:ea typeface="Raleway"/>
                <a:cs typeface="Raleway"/>
                <a:sym typeface="Raleway"/>
              </a:rPr>
              <a:t>It still must be paid however and can lower the payers credit report</a:t>
            </a:r>
            <a:endParaRPr sz="1300">
              <a:solidFill>
                <a:srgbClr val="000000"/>
              </a:solidFill>
              <a:latin typeface="Raleway"/>
              <a:ea typeface="Raleway"/>
              <a:cs typeface="Raleway"/>
              <a:sym typeface="Raleway"/>
            </a:endParaRPr>
          </a:p>
          <a:p>
            <a:pPr marL="457200" lvl="0" indent="-311150" algn="l" rtl="0">
              <a:lnSpc>
                <a:spcPct val="200000"/>
              </a:lnSpc>
              <a:spcBef>
                <a:spcPts val="0"/>
              </a:spcBef>
              <a:spcAft>
                <a:spcPts val="0"/>
              </a:spcAft>
              <a:buClr>
                <a:srgbClr val="000000"/>
              </a:buClr>
              <a:buSzPts val="1300"/>
              <a:buFont typeface="Raleway"/>
              <a:buChar char="●"/>
            </a:pPr>
            <a:r>
              <a:rPr lang="en">
                <a:solidFill>
                  <a:srgbClr val="000000"/>
                </a:solidFill>
                <a:latin typeface="Raleway"/>
                <a:ea typeface="Raleway"/>
                <a:cs typeface="Raleway"/>
                <a:sym typeface="Raleway"/>
              </a:rPr>
              <a:t>It indicates the obligation has been unpaid for such a long time that creditors have designated it as a bad debt.</a:t>
            </a:r>
            <a:endParaRPr>
              <a:solidFill>
                <a:srgbClr val="000000"/>
              </a:solidFill>
              <a:latin typeface="Raleway"/>
              <a:ea typeface="Raleway"/>
              <a:cs typeface="Raleway"/>
              <a:sym typeface="Raleway"/>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 Preparation</a:t>
            </a:r>
            <a:endParaRPr/>
          </a:p>
        </p:txBody>
      </p:sp>
      <p:sp>
        <p:nvSpPr>
          <p:cNvPr id="111" name="Google Shape;111;p17"/>
          <p:cNvSpPr txBox="1">
            <a:spLocks noGrp="1"/>
          </p:cNvSpPr>
          <p:nvPr>
            <p:ph type="body" idx="1"/>
          </p:nvPr>
        </p:nvSpPr>
        <p:spPr>
          <a:xfrm>
            <a:off x="421225" y="1986425"/>
            <a:ext cx="7688700" cy="2261100"/>
          </a:xfrm>
          <a:prstGeom prst="rect">
            <a:avLst/>
          </a:prstGeom>
        </p:spPr>
        <p:txBody>
          <a:bodyPr spcFirstLastPara="1" wrap="square" lIns="91425" tIns="91425" rIns="91425" bIns="91425" anchor="t" anchorCtr="0">
            <a:noAutofit/>
          </a:bodyPr>
          <a:lstStyle/>
          <a:p>
            <a:pPr marL="457200" lvl="0" indent="-317500" algn="l" rtl="0">
              <a:lnSpc>
                <a:spcPct val="200000"/>
              </a:lnSpc>
              <a:spcBef>
                <a:spcPts val="0"/>
              </a:spcBef>
              <a:spcAft>
                <a:spcPts val="0"/>
              </a:spcAft>
              <a:buClr>
                <a:srgbClr val="000000"/>
              </a:buClr>
              <a:buSzPts val="1400"/>
              <a:buFont typeface="Raleway"/>
              <a:buChar char="●"/>
            </a:pPr>
            <a:r>
              <a:rPr lang="en" sz="1400">
                <a:solidFill>
                  <a:srgbClr val="000000"/>
                </a:solidFill>
                <a:latin typeface="Raleway"/>
                <a:ea typeface="Raleway"/>
                <a:cs typeface="Raleway"/>
                <a:sym typeface="Raleway"/>
              </a:rPr>
              <a:t>We changed the starting year for the data from </a:t>
            </a:r>
            <a:r>
              <a:rPr lang="en" sz="1400" b="1">
                <a:solidFill>
                  <a:srgbClr val="000000"/>
                </a:solidFill>
                <a:latin typeface="Raleway"/>
                <a:ea typeface="Raleway"/>
                <a:cs typeface="Raleway"/>
                <a:sym typeface="Raleway"/>
              </a:rPr>
              <a:t>1997</a:t>
            </a:r>
            <a:r>
              <a:rPr lang="en" sz="1400">
                <a:solidFill>
                  <a:srgbClr val="000000"/>
                </a:solidFill>
                <a:latin typeface="Raleway"/>
                <a:ea typeface="Raleway"/>
                <a:cs typeface="Raleway"/>
                <a:sym typeface="Raleway"/>
              </a:rPr>
              <a:t> to </a:t>
            </a:r>
            <a:r>
              <a:rPr lang="en" sz="1400" b="1">
                <a:solidFill>
                  <a:srgbClr val="000000"/>
                </a:solidFill>
                <a:latin typeface="Raleway"/>
                <a:ea typeface="Raleway"/>
                <a:cs typeface="Raleway"/>
                <a:sym typeface="Raleway"/>
              </a:rPr>
              <a:t>2005</a:t>
            </a:r>
            <a:endParaRPr sz="1400" b="1">
              <a:solidFill>
                <a:srgbClr val="000000"/>
              </a:solidFill>
              <a:latin typeface="Raleway"/>
              <a:ea typeface="Raleway"/>
              <a:cs typeface="Raleway"/>
              <a:sym typeface="Raleway"/>
            </a:endParaRPr>
          </a:p>
          <a:p>
            <a:pPr marL="457200" lvl="0" indent="-317500" algn="l" rtl="0">
              <a:lnSpc>
                <a:spcPct val="200000"/>
              </a:lnSpc>
              <a:spcBef>
                <a:spcPts val="0"/>
              </a:spcBef>
              <a:spcAft>
                <a:spcPts val="0"/>
              </a:spcAft>
              <a:buClr>
                <a:srgbClr val="000000"/>
              </a:buClr>
              <a:buSzPts val="1400"/>
              <a:buFont typeface="Raleway"/>
              <a:buChar char="●"/>
            </a:pPr>
            <a:r>
              <a:rPr lang="en" sz="1400">
                <a:solidFill>
                  <a:srgbClr val="000000"/>
                </a:solidFill>
                <a:latin typeface="Raleway"/>
                <a:ea typeface="Raleway"/>
                <a:cs typeface="Raleway"/>
                <a:sym typeface="Raleway"/>
              </a:rPr>
              <a:t>Only used Pennsylvania data</a:t>
            </a:r>
            <a:endParaRPr sz="1400">
              <a:solidFill>
                <a:srgbClr val="000000"/>
              </a:solidFill>
              <a:latin typeface="Raleway"/>
              <a:ea typeface="Raleway"/>
              <a:cs typeface="Raleway"/>
              <a:sym typeface="Raleway"/>
            </a:endParaRPr>
          </a:p>
          <a:p>
            <a:pPr marL="914400" lvl="1" indent="-317500" algn="l" rtl="0">
              <a:lnSpc>
                <a:spcPct val="200000"/>
              </a:lnSpc>
              <a:spcBef>
                <a:spcPts val="0"/>
              </a:spcBef>
              <a:spcAft>
                <a:spcPts val="0"/>
              </a:spcAft>
              <a:buClr>
                <a:srgbClr val="000000"/>
              </a:buClr>
              <a:buSzPts val="1400"/>
              <a:buFont typeface="Raleway"/>
              <a:buChar char="○"/>
            </a:pPr>
            <a:r>
              <a:rPr lang="en" sz="1400">
                <a:solidFill>
                  <a:srgbClr val="000000"/>
                </a:solidFill>
                <a:latin typeface="Raleway"/>
                <a:ea typeface="Raleway"/>
                <a:cs typeface="Raleway"/>
                <a:sym typeface="Raleway"/>
              </a:rPr>
              <a:t> This reduced the row count from around </a:t>
            </a:r>
            <a:r>
              <a:rPr lang="en" sz="1400" b="1">
                <a:solidFill>
                  <a:srgbClr val="000000"/>
                </a:solidFill>
                <a:latin typeface="Raleway"/>
                <a:ea typeface="Raleway"/>
                <a:cs typeface="Raleway"/>
                <a:sym typeface="Raleway"/>
              </a:rPr>
              <a:t>890,000 rows</a:t>
            </a:r>
            <a:r>
              <a:rPr lang="en" sz="1400">
                <a:solidFill>
                  <a:srgbClr val="000000"/>
                </a:solidFill>
                <a:latin typeface="Raleway"/>
                <a:ea typeface="Raleway"/>
                <a:cs typeface="Raleway"/>
                <a:sym typeface="Raleway"/>
              </a:rPr>
              <a:t> to about </a:t>
            </a:r>
            <a:r>
              <a:rPr lang="en" sz="1400" b="1">
                <a:solidFill>
                  <a:srgbClr val="000000"/>
                </a:solidFill>
                <a:latin typeface="Raleway"/>
                <a:ea typeface="Raleway"/>
                <a:cs typeface="Raleway"/>
                <a:sym typeface="Raleway"/>
              </a:rPr>
              <a:t>7,600 rows</a:t>
            </a:r>
            <a:endParaRPr sz="1400" b="1">
              <a:solidFill>
                <a:srgbClr val="000000"/>
              </a:solidFill>
              <a:latin typeface="Raleway"/>
              <a:ea typeface="Raleway"/>
              <a:cs typeface="Raleway"/>
              <a:sym typeface="Raleway"/>
            </a:endParaRPr>
          </a:p>
          <a:p>
            <a:pPr marL="457200" lvl="0" indent="-317500" algn="l" rtl="0">
              <a:lnSpc>
                <a:spcPct val="200000"/>
              </a:lnSpc>
              <a:spcBef>
                <a:spcPts val="0"/>
              </a:spcBef>
              <a:spcAft>
                <a:spcPts val="0"/>
              </a:spcAft>
              <a:buClr>
                <a:srgbClr val="000000"/>
              </a:buClr>
              <a:buSzPts val="1400"/>
              <a:buFont typeface="Raleway"/>
              <a:buChar char="●"/>
            </a:pPr>
            <a:r>
              <a:rPr lang="en" sz="1400">
                <a:solidFill>
                  <a:srgbClr val="000000"/>
                </a:solidFill>
                <a:latin typeface="Raleway"/>
                <a:ea typeface="Raleway"/>
                <a:cs typeface="Raleway"/>
                <a:sym typeface="Raleway"/>
              </a:rPr>
              <a:t> We focused on the target variable </a:t>
            </a:r>
            <a:r>
              <a:rPr lang="en" sz="1400" b="1">
                <a:solidFill>
                  <a:srgbClr val="000000"/>
                </a:solidFill>
                <a:latin typeface="Raleway"/>
                <a:ea typeface="Raleway"/>
                <a:cs typeface="Raleway"/>
                <a:sym typeface="Raleway"/>
              </a:rPr>
              <a:t>MIS_Status</a:t>
            </a:r>
            <a:r>
              <a:rPr lang="en" sz="1400">
                <a:solidFill>
                  <a:srgbClr val="000000"/>
                </a:solidFill>
                <a:latin typeface="Raleway"/>
                <a:ea typeface="Raleway"/>
                <a:cs typeface="Raleway"/>
                <a:sym typeface="Raleway"/>
              </a:rPr>
              <a:t> to determine if the loan will be paid off or charged off </a:t>
            </a:r>
            <a:endParaRPr sz="1400">
              <a:solidFill>
                <a:srgbClr val="000000"/>
              </a:solidFill>
              <a:latin typeface="Raleway"/>
              <a:ea typeface="Raleway"/>
              <a:cs typeface="Raleway"/>
              <a:sym typeface="Raleway"/>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8"/>
          <p:cNvSpPr txBox="1">
            <a:spLocks noGrp="1"/>
          </p:cNvSpPr>
          <p:nvPr>
            <p:ph type="title"/>
          </p:nvPr>
        </p:nvSpPr>
        <p:spPr>
          <a:xfrm>
            <a:off x="2414400" y="217057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3340"/>
              <a:t>Models/Diagrams</a:t>
            </a:r>
            <a:endParaRPr sz="334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9"/>
          <p:cNvSpPr txBox="1">
            <a:spLocks noGrp="1"/>
          </p:cNvSpPr>
          <p:nvPr>
            <p:ph type="title"/>
          </p:nvPr>
        </p:nvSpPr>
        <p:spPr>
          <a:xfrm>
            <a:off x="727650" y="1205625"/>
            <a:ext cx="7688700" cy="535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2240"/>
              <a:t>Neural Network</a:t>
            </a:r>
            <a:endParaRPr sz="2240"/>
          </a:p>
        </p:txBody>
      </p:sp>
      <p:pic>
        <p:nvPicPr>
          <p:cNvPr id="122" name="Google Shape;122;p19"/>
          <p:cNvPicPr preferRelativeResize="0"/>
          <p:nvPr/>
        </p:nvPicPr>
        <p:blipFill rotWithShape="1">
          <a:blip r:embed="rId3">
            <a:alphaModFix/>
          </a:blip>
          <a:srcRect t="5793" r="40087"/>
          <a:stretch/>
        </p:blipFill>
        <p:spPr>
          <a:xfrm>
            <a:off x="625975" y="1740825"/>
            <a:ext cx="7376175" cy="32670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pic>
        <p:nvPicPr>
          <p:cNvPr id="127" name="Google Shape;127;p20"/>
          <p:cNvPicPr preferRelativeResize="0"/>
          <p:nvPr/>
        </p:nvPicPr>
        <p:blipFill>
          <a:blip r:embed="rId3">
            <a:alphaModFix/>
          </a:blip>
          <a:stretch>
            <a:fillRect/>
          </a:stretch>
        </p:blipFill>
        <p:spPr>
          <a:xfrm>
            <a:off x="701675" y="1315625"/>
            <a:ext cx="7571725" cy="36896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Cluster Analysis 1</a:t>
            </a:r>
            <a:endParaRPr/>
          </a:p>
        </p:txBody>
      </p:sp>
      <p:pic>
        <p:nvPicPr>
          <p:cNvPr id="133" name="Google Shape;133;p21"/>
          <p:cNvPicPr preferRelativeResize="0"/>
          <p:nvPr/>
        </p:nvPicPr>
        <p:blipFill>
          <a:blip r:embed="rId3">
            <a:alphaModFix/>
          </a:blip>
          <a:stretch>
            <a:fillRect/>
          </a:stretch>
        </p:blipFill>
        <p:spPr>
          <a:xfrm>
            <a:off x="1746200" y="1853850"/>
            <a:ext cx="5384501" cy="3201350"/>
          </a:xfrm>
          <a:prstGeom prst="rect">
            <a:avLst/>
          </a:prstGeom>
          <a:noFill/>
          <a:ln>
            <a:noFill/>
          </a:ln>
        </p:spPr>
      </p:pic>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665</Words>
  <Application>Microsoft Macintosh PowerPoint</Application>
  <PresentationFormat>On-screen Show (16:9)</PresentationFormat>
  <Paragraphs>57</Paragraphs>
  <Slides>20</Slides>
  <Notes>20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Raleway</vt:lpstr>
      <vt:lpstr>Lato</vt:lpstr>
      <vt:lpstr>Streamline</vt:lpstr>
      <vt:lpstr>SBA Final Project</vt:lpstr>
      <vt:lpstr>Outline</vt:lpstr>
      <vt:lpstr>Project Motivation/Background</vt:lpstr>
      <vt:lpstr>Data Description</vt:lpstr>
      <vt:lpstr>Data Preparation</vt:lpstr>
      <vt:lpstr>Models/Diagrams</vt:lpstr>
      <vt:lpstr>Neural Network</vt:lpstr>
      <vt:lpstr>PowerPoint Presentation</vt:lpstr>
      <vt:lpstr>Cluster Analysis 1</vt:lpstr>
      <vt:lpstr>Cluster Analysis 1 Cont.</vt:lpstr>
      <vt:lpstr>PowerPoint Presentation</vt:lpstr>
      <vt:lpstr>PowerPoint Presentation</vt:lpstr>
      <vt:lpstr>PowerPoint Presentation</vt:lpstr>
      <vt:lpstr>Decision Tree</vt:lpstr>
      <vt:lpstr>Logistic Regression </vt:lpstr>
      <vt:lpstr>Key Findings in Analysis </vt:lpstr>
      <vt:lpstr>Key Findings in Analysis</vt:lpstr>
      <vt:lpstr>Managerial Implications</vt:lpstr>
      <vt:lpstr>References </vt:lpstr>
      <vt:lpstr>Thank you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SBA Final Project</dc:title>
  <cp:lastModifiedBy>Johnson, Ryan T</cp:lastModifiedBy>
  <cp:revision>1</cp:revision>
  <dcterms:modified xsi:type="dcterms:W3CDTF">2022-05-05T16:47:50Z</dcterms:modified>
</cp:coreProperties>
</file>