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2"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BEB2F6-7BBC-4808-B74C-13A56211D39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A7401CF-4D11-4E77-AAE7-6825707EC810}">
      <dgm:prSet/>
      <dgm:spPr/>
      <dgm:t>
        <a:bodyPr/>
        <a:lstStyle/>
        <a:p>
          <a:pPr>
            <a:lnSpc>
              <a:spcPct val="100000"/>
            </a:lnSpc>
          </a:pPr>
          <a:r>
            <a:rPr lang="en-US"/>
            <a:t>Analysis of tweets at a large scale can show general public sentiment towards a topic, with this we can gage whether most people were expressing negative or positive opinions near the start of Covid 19, which is when the data was gathered.</a:t>
          </a:r>
        </a:p>
      </dgm:t>
    </dgm:pt>
    <dgm:pt modelId="{E86079EB-4C41-4ADB-B328-C32B1965F295}" type="parTrans" cxnId="{47EC41CB-B8C0-4AA2-B74E-ACB3F275E92A}">
      <dgm:prSet/>
      <dgm:spPr/>
      <dgm:t>
        <a:bodyPr/>
        <a:lstStyle/>
        <a:p>
          <a:endParaRPr lang="en-US"/>
        </a:p>
      </dgm:t>
    </dgm:pt>
    <dgm:pt modelId="{095D3F9B-F3E3-4FB8-A7FA-9E29B76970C1}" type="sibTrans" cxnId="{47EC41CB-B8C0-4AA2-B74E-ACB3F275E92A}">
      <dgm:prSet/>
      <dgm:spPr/>
      <dgm:t>
        <a:bodyPr/>
        <a:lstStyle/>
        <a:p>
          <a:endParaRPr lang="en-US"/>
        </a:p>
      </dgm:t>
    </dgm:pt>
    <dgm:pt modelId="{9F1D560A-A5E2-4575-A77B-9665CEC41DF0}">
      <dgm:prSet/>
      <dgm:spPr/>
      <dgm:t>
        <a:bodyPr/>
        <a:lstStyle/>
        <a:p>
          <a:pPr>
            <a:lnSpc>
              <a:spcPct val="100000"/>
            </a:lnSpc>
          </a:pPr>
          <a:r>
            <a:rPr lang="en-US"/>
            <a:t>This data can be used by companies or governments to determine how best to approach public policy or advertising.</a:t>
          </a:r>
        </a:p>
      </dgm:t>
    </dgm:pt>
    <dgm:pt modelId="{BD8DA589-6389-4ACD-8C37-49375006CF42}" type="parTrans" cxnId="{65D19FAC-50D6-4D7E-A70F-B01821F0ADF6}">
      <dgm:prSet/>
      <dgm:spPr/>
      <dgm:t>
        <a:bodyPr/>
        <a:lstStyle/>
        <a:p>
          <a:endParaRPr lang="en-US"/>
        </a:p>
      </dgm:t>
    </dgm:pt>
    <dgm:pt modelId="{86ACC60E-8A5A-4CCE-B036-5B6F7647D9EE}" type="sibTrans" cxnId="{65D19FAC-50D6-4D7E-A70F-B01821F0ADF6}">
      <dgm:prSet/>
      <dgm:spPr/>
      <dgm:t>
        <a:bodyPr/>
        <a:lstStyle/>
        <a:p>
          <a:endParaRPr lang="en-US"/>
        </a:p>
      </dgm:t>
    </dgm:pt>
    <dgm:pt modelId="{6C664C41-97FE-489E-A711-337BFDB3342A}" type="pres">
      <dgm:prSet presAssocID="{1DBEB2F6-7BBC-4808-B74C-13A56211D39A}" presName="root" presStyleCnt="0">
        <dgm:presLayoutVars>
          <dgm:dir/>
          <dgm:resizeHandles val="exact"/>
        </dgm:presLayoutVars>
      </dgm:prSet>
      <dgm:spPr/>
    </dgm:pt>
    <dgm:pt modelId="{1A22A94D-3440-4F78-85D3-5F5CD8427C93}" type="pres">
      <dgm:prSet presAssocID="{FA7401CF-4D11-4E77-AAE7-6825707EC810}" presName="compNode" presStyleCnt="0"/>
      <dgm:spPr/>
    </dgm:pt>
    <dgm:pt modelId="{AB04DDCC-CB55-4288-B0AE-0C36C91EFD3D}" type="pres">
      <dgm:prSet presAssocID="{FA7401CF-4D11-4E77-AAE7-6825707EC810}" presName="bgRect" presStyleLbl="bgShp" presStyleIdx="0" presStyleCnt="2"/>
      <dgm:spPr/>
    </dgm:pt>
    <dgm:pt modelId="{7410A066-51E7-4DEF-A987-34E6E044E137}" type="pres">
      <dgm:prSet presAssocID="{FA7401CF-4D11-4E77-AAE7-6825707EC81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rketing"/>
        </a:ext>
      </dgm:extLst>
    </dgm:pt>
    <dgm:pt modelId="{B844F3A7-F010-4409-8F3C-B1A83BAD358B}" type="pres">
      <dgm:prSet presAssocID="{FA7401CF-4D11-4E77-AAE7-6825707EC810}" presName="spaceRect" presStyleCnt="0"/>
      <dgm:spPr/>
    </dgm:pt>
    <dgm:pt modelId="{9609B4D9-261F-40C3-AD47-9F3086CB5E78}" type="pres">
      <dgm:prSet presAssocID="{FA7401CF-4D11-4E77-AAE7-6825707EC810}" presName="parTx" presStyleLbl="revTx" presStyleIdx="0" presStyleCnt="2">
        <dgm:presLayoutVars>
          <dgm:chMax val="0"/>
          <dgm:chPref val="0"/>
        </dgm:presLayoutVars>
      </dgm:prSet>
      <dgm:spPr/>
    </dgm:pt>
    <dgm:pt modelId="{44775B56-FAA6-4947-AFC7-275C0B7B458B}" type="pres">
      <dgm:prSet presAssocID="{095D3F9B-F3E3-4FB8-A7FA-9E29B76970C1}" presName="sibTrans" presStyleCnt="0"/>
      <dgm:spPr/>
    </dgm:pt>
    <dgm:pt modelId="{CA1D541C-1438-479C-B995-BE48D8B87B48}" type="pres">
      <dgm:prSet presAssocID="{9F1D560A-A5E2-4575-A77B-9665CEC41DF0}" presName="compNode" presStyleCnt="0"/>
      <dgm:spPr/>
    </dgm:pt>
    <dgm:pt modelId="{11E50A9A-0A3A-482A-B2CB-38AB4475EDFB}" type="pres">
      <dgm:prSet presAssocID="{9F1D560A-A5E2-4575-A77B-9665CEC41DF0}" presName="bgRect" presStyleLbl="bgShp" presStyleIdx="1" presStyleCnt="2"/>
      <dgm:spPr/>
    </dgm:pt>
    <dgm:pt modelId="{33F33F2B-5114-4B73-8C4F-EE2BBAA379B3}" type="pres">
      <dgm:prSet presAssocID="{9F1D560A-A5E2-4575-A77B-9665CEC41D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a:ext>
      </dgm:extLst>
    </dgm:pt>
    <dgm:pt modelId="{F905843C-3A05-492F-8872-659F023D8831}" type="pres">
      <dgm:prSet presAssocID="{9F1D560A-A5E2-4575-A77B-9665CEC41DF0}" presName="spaceRect" presStyleCnt="0"/>
      <dgm:spPr/>
    </dgm:pt>
    <dgm:pt modelId="{0EED1021-1F86-465C-BBFF-C98ADD78858B}" type="pres">
      <dgm:prSet presAssocID="{9F1D560A-A5E2-4575-A77B-9665CEC41DF0}" presName="parTx" presStyleLbl="revTx" presStyleIdx="1" presStyleCnt="2">
        <dgm:presLayoutVars>
          <dgm:chMax val="0"/>
          <dgm:chPref val="0"/>
        </dgm:presLayoutVars>
      </dgm:prSet>
      <dgm:spPr/>
    </dgm:pt>
  </dgm:ptLst>
  <dgm:cxnLst>
    <dgm:cxn modelId="{7BD16105-5629-4C12-8892-3B8FC39E7552}" type="presOf" srcId="{1DBEB2F6-7BBC-4808-B74C-13A56211D39A}" destId="{6C664C41-97FE-489E-A711-337BFDB3342A}" srcOrd="0" destOrd="0" presId="urn:microsoft.com/office/officeart/2018/2/layout/IconVerticalSolidList"/>
    <dgm:cxn modelId="{AAA7117A-EF8B-4686-9A27-7798EDBC142F}" type="presOf" srcId="{9F1D560A-A5E2-4575-A77B-9665CEC41DF0}" destId="{0EED1021-1F86-465C-BBFF-C98ADD78858B}" srcOrd="0" destOrd="0" presId="urn:microsoft.com/office/officeart/2018/2/layout/IconVerticalSolidList"/>
    <dgm:cxn modelId="{C59BFA9D-8D5A-4A02-A836-CBF6B5C1DBD9}" type="presOf" srcId="{FA7401CF-4D11-4E77-AAE7-6825707EC810}" destId="{9609B4D9-261F-40C3-AD47-9F3086CB5E78}" srcOrd="0" destOrd="0" presId="urn:microsoft.com/office/officeart/2018/2/layout/IconVerticalSolidList"/>
    <dgm:cxn modelId="{65D19FAC-50D6-4D7E-A70F-B01821F0ADF6}" srcId="{1DBEB2F6-7BBC-4808-B74C-13A56211D39A}" destId="{9F1D560A-A5E2-4575-A77B-9665CEC41DF0}" srcOrd="1" destOrd="0" parTransId="{BD8DA589-6389-4ACD-8C37-49375006CF42}" sibTransId="{86ACC60E-8A5A-4CCE-B036-5B6F7647D9EE}"/>
    <dgm:cxn modelId="{47EC41CB-B8C0-4AA2-B74E-ACB3F275E92A}" srcId="{1DBEB2F6-7BBC-4808-B74C-13A56211D39A}" destId="{FA7401CF-4D11-4E77-AAE7-6825707EC810}" srcOrd="0" destOrd="0" parTransId="{E86079EB-4C41-4ADB-B328-C32B1965F295}" sibTransId="{095D3F9B-F3E3-4FB8-A7FA-9E29B76970C1}"/>
    <dgm:cxn modelId="{4977E354-A13F-4B22-AB7B-9265E119B880}" type="presParOf" srcId="{6C664C41-97FE-489E-A711-337BFDB3342A}" destId="{1A22A94D-3440-4F78-85D3-5F5CD8427C93}" srcOrd="0" destOrd="0" presId="urn:microsoft.com/office/officeart/2018/2/layout/IconVerticalSolidList"/>
    <dgm:cxn modelId="{6953B52B-859A-485A-9E2B-A29FD1085E02}" type="presParOf" srcId="{1A22A94D-3440-4F78-85D3-5F5CD8427C93}" destId="{AB04DDCC-CB55-4288-B0AE-0C36C91EFD3D}" srcOrd="0" destOrd="0" presId="urn:microsoft.com/office/officeart/2018/2/layout/IconVerticalSolidList"/>
    <dgm:cxn modelId="{5636303E-FE84-4989-B448-B53AFFC428BB}" type="presParOf" srcId="{1A22A94D-3440-4F78-85D3-5F5CD8427C93}" destId="{7410A066-51E7-4DEF-A987-34E6E044E137}" srcOrd="1" destOrd="0" presId="urn:microsoft.com/office/officeart/2018/2/layout/IconVerticalSolidList"/>
    <dgm:cxn modelId="{ABD7A37B-DC51-4B95-A7A1-D737777E9C4B}" type="presParOf" srcId="{1A22A94D-3440-4F78-85D3-5F5CD8427C93}" destId="{B844F3A7-F010-4409-8F3C-B1A83BAD358B}" srcOrd="2" destOrd="0" presId="urn:microsoft.com/office/officeart/2018/2/layout/IconVerticalSolidList"/>
    <dgm:cxn modelId="{BDB80BA4-3E77-42B9-A458-B6B2038B25B4}" type="presParOf" srcId="{1A22A94D-3440-4F78-85D3-5F5CD8427C93}" destId="{9609B4D9-261F-40C3-AD47-9F3086CB5E78}" srcOrd="3" destOrd="0" presId="urn:microsoft.com/office/officeart/2018/2/layout/IconVerticalSolidList"/>
    <dgm:cxn modelId="{9278059E-1262-41FF-964C-9C77945E986B}" type="presParOf" srcId="{6C664C41-97FE-489E-A711-337BFDB3342A}" destId="{44775B56-FAA6-4947-AFC7-275C0B7B458B}" srcOrd="1" destOrd="0" presId="urn:microsoft.com/office/officeart/2018/2/layout/IconVerticalSolidList"/>
    <dgm:cxn modelId="{12209A06-E55D-4F61-9817-60DACD09FF5E}" type="presParOf" srcId="{6C664C41-97FE-489E-A711-337BFDB3342A}" destId="{CA1D541C-1438-479C-B995-BE48D8B87B48}" srcOrd="2" destOrd="0" presId="urn:microsoft.com/office/officeart/2018/2/layout/IconVerticalSolidList"/>
    <dgm:cxn modelId="{97A3F484-8050-4430-B8DE-059CA8D33678}" type="presParOf" srcId="{CA1D541C-1438-479C-B995-BE48D8B87B48}" destId="{11E50A9A-0A3A-482A-B2CB-38AB4475EDFB}" srcOrd="0" destOrd="0" presId="urn:microsoft.com/office/officeart/2018/2/layout/IconVerticalSolidList"/>
    <dgm:cxn modelId="{AED32482-C35F-43C2-8225-0032036E2BD0}" type="presParOf" srcId="{CA1D541C-1438-479C-B995-BE48D8B87B48}" destId="{33F33F2B-5114-4B73-8C4F-EE2BBAA379B3}" srcOrd="1" destOrd="0" presId="urn:microsoft.com/office/officeart/2018/2/layout/IconVerticalSolidList"/>
    <dgm:cxn modelId="{52F245FB-A1DB-4AC7-BEEA-751E04C252D4}" type="presParOf" srcId="{CA1D541C-1438-479C-B995-BE48D8B87B48}" destId="{F905843C-3A05-492F-8872-659F023D8831}" srcOrd="2" destOrd="0" presId="urn:microsoft.com/office/officeart/2018/2/layout/IconVerticalSolidList"/>
    <dgm:cxn modelId="{30BEDF1D-4095-4B93-A8F6-F12E98705267}" type="presParOf" srcId="{CA1D541C-1438-479C-B995-BE48D8B87B48}" destId="{0EED1021-1F86-465C-BBFF-C98ADD7885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845942-49FC-48AD-BF96-7931DF54B4F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4A60A80-A755-4711-A67A-9252216F15F8}">
      <dgm:prSet/>
      <dgm:spPr/>
      <dgm:t>
        <a:bodyPr/>
        <a:lstStyle/>
        <a:p>
          <a:pPr>
            <a:lnSpc>
              <a:spcPct val="100000"/>
            </a:lnSpc>
          </a:pPr>
          <a:r>
            <a:rPr lang="en-US"/>
            <a:t>First, we merged the location, tweetAt and original tweet columns into tweet_texts to make data analysis easier.</a:t>
          </a:r>
        </a:p>
      </dgm:t>
    </dgm:pt>
    <dgm:pt modelId="{BFFCBECF-A5F4-4B1F-B132-27FF9F46CFE3}" type="parTrans" cxnId="{14F4CACC-0D62-4CC3-8CB1-F57250F4A5A8}">
      <dgm:prSet/>
      <dgm:spPr/>
      <dgm:t>
        <a:bodyPr/>
        <a:lstStyle/>
        <a:p>
          <a:endParaRPr lang="en-US"/>
        </a:p>
      </dgm:t>
    </dgm:pt>
    <dgm:pt modelId="{47F3D91E-BBD4-40DC-9E4F-A77393A12928}" type="sibTrans" cxnId="{14F4CACC-0D62-4CC3-8CB1-F57250F4A5A8}">
      <dgm:prSet/>
      <dgm:spPr/>
      <dgm:t>
        <a:bodyPr/>
        <a:lstStyle/>
        <a:p>
          <a:endParaRPr lang="en-US"/>
        </a:p>
      </dgm:t>
    </dgm:pt>
    <dgm:pt modelId="{552417C2-CC47-43BE-93E6-E90EA33A39EA}">
      <dgm:prSet/>
      <dgm:spPr/>
      <dgm:t>
        <a:bodyPr/>
        <a:lstStyle/>
        <a:p>
          <a:pPr>
            <a:lnSpc>
              <a:spcPct val="100000"/>
            </a:lnSpc>
          </a:pPr>
          <a:r>
            <a:rPr lang="en-US"/>
            <a:t>After that, we used regular expressions to remove characters from the texts of the tweets to make analysis easier, as well as doing named entity recognition on the texts to identify key features for the analysis, saving a lot of time.</a:t>
          </a:r>
        </a:p>
      </dgm:t>
    </dgm:pt>
    <dgm:pt modelId="{DE2F41F1-E9CC-453C-A5D6-AF4D6BED2FCB}" type="parTrans" cxnId="{5951CE78-C7B6-49AF-B09A-8984664F7F4C}">
      <dgm:prSet/>
      <dgm:spPr/>
      <dgm:t>
        <a:bodyPr/>
        <a:lstStyle/>
        <a:p>
          <a:endParaRPr lang="en-US"/>
        </a:p>
      </dgm:t>
    </dgm:pt>
    <dgm:pt modelId="{51D07B3A-E041-4210-B0C4-56D4F547354C}" type="sibTrans" cxnId="{5951CE78-C7B6-49AF-B09A-8984664F7F4C}">
      <dgm:prSet/>
      <dgm:spPr/>
      <dgm:t>
        <a:bodyPr/>
        <a:lstStyle/>
        <a:p>
          <a:endParaRPr lang="en-US"/>
        </a:p>
      </dgm:t>
    </dgm:pt>
    <dgm:pt modelId="{C24E9729-8B6D-409D-BFED-F92F8936C0E9}">
      <dgm:prSet/>
      <dgm:spPr/>
      <dgm:t>
        <a:bodyPr/>
        <a:lstStyle/>
        <a:p>
          <a:pPr>
            <a:lnSpc>
              <a:spcPct val="100000"/>
            </a:lnSpc>
          </a:pPr>
          <a:r>
            <a:rPr lang="en-US"/>
            <a:t>Lastly, we extracted the tokens from the texts and the lemmas and replaced the tweet_texts column with the extracted lemmas to allow the upcoming models to better process the data.</a:t>
          </a:r>
        </a:p>
      </dgm:t>
    </dgm:pt>
    <dgm:pt modelId="{856B3E2E-1AED-4E84-A126-7A3E1A1E5DBE}" type="parTrans" cxnId="{D0C71D39-0824-4CFF-9B07-B32BFDC52659}">
      <dgm:prSet/>
      <dgm:spPr/>
      <dgm:t>
        <a:bodyPr/>
        <a:lstStyle/>
        <a:p>
          <a:endParaRPr lang="en-US"/>
        </a:p>
      </dgm:t>
    </dgm:pt>
    <dgm:pt modelId="{B1E9D08E-0F30-40B6-9834-19B70FE03F1D}" type="sibTrans" cxnId="{D0C71D39-0824-4CFF-9B07-B32BFDC52659}">
      <dgm:prSet/>
      <dgm:spPr/>
      <dgm:t>
        <a:bodyPr/>
        <a:lstStyle/>
        <a:p>
          <a:endParaRPr lang="en-US"/>
        </a:p>
      </dgm:t>
    </dgm:pt>
    <dgm:pt modelId="{B6C84738-1EC1-4E54-87DE-E7CA1B9A2609}" type="pres">
      <dgm:prSet presAssocID="{22845942-49FC-48AD-BF96-7931DF54B4FF}" presName="root" presStyleCnt="0">
        <dgm:presLayoutVars>
          <dgm:dir/>
          <dgm:resizeHandles val="exact"/>
        </dgm:presLayoutVars>
      </dgm:prSet>
      <dgm:spPr/>
    </dgm:pt>
    <dgm:pt modelId="{7CFEFA2C-5E82-425D-843C-02451DF13851}" type="pres">
      <dgm:prSet presAssocID="{44A60A80-A755-4711-A67A-9252216F15F8}" presName="compNode" presStyleCnt="0"/>
      <dgm:spPr/>
    </dgm:pt>
    <dgm:pt modelId="{FECA8753-5D29-4668-ADEC-C39756926257}" type="pres">
      <dgm:prSet presAssocID="{44A60A80-A755-4711-A67A-9252216F15F8}" presName="bgRect" presStyleLbl="bgShp" presStyleIdx="0" presStyleCnt="3"/>
      <dgm:spPr/>
    </dgm:pt>
    <dgm:pt modelId="{6B536E58-4017-4C89-B1C7-5C2ECC5B9727}" type="pres">
      <dgm:prSet presAssocID="{44A60A80-A755-4711-A67A-9252216F15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btitles"/>
        </a:ext>
      </dgm:extLst>
    </dgm:pt>
    <dgm:pt modelId="{0BD75D69-CA2C-4B81-B38F-DF98DC948A0F}" type="pres">
      <dgm:prSet presAssocID="{44A60A80-A755-4711-A67A-9252216F15F8}" presName="spaceRect" presStyleCnt="0"/>
      <dgm:spPr/>
    </dgm:pt>
    <dgm:pt modelId="{A310D98C-0CB2-4FC3-969D-4E1E6587AB93}" type="pres">
      <dgm:prSet presAssocID="{44A60A80-A755-4711-A67A-9252216F15F8}" presName="parTx" presStyleLbl="revTx" presStyleIdx="0" presStyleCnt="3">
        <dgm:presLayoutVars>
          <dgm:chMax val="0"/>
          <dgm:chPref val="0"/>
        </dgm:presLayoutVars>
      </dgm:prSet>
      <dgm:spPr/>
    </dgm:pt>
    <dgm:pt modelId="{653E50A2-5445-4017-92A5-B79100E29660}" type="pres">
      <dgm:prSet presAssocID="{47F3D91E-BBD4-40DC-9E4F-A77393A12928}" presName="sibTrans" presStyleCnt="0"/>
      <dgm:spPr/>
    </dgm:pt>
    <dgm:pt modelId="{7A3B493E-33E3-45C7-8A20-8AE8708E997E}" type="pres">
      <dgm:prSet presAssocID="{552417C2-CC47-43BE-93E6-E90EA33A39EA}" presName="compNode" presStyleCnt="0"/>
      <dgm:spPr/>
    </dgm:pt>
    <dgm:pt modelId="{81E7405C-BC11-4A46-A2F2-17876873C960}" type="pres">
      <dgm:prSet presAssocID="{552417C2-CC47-43BE-93E6-E90EA33A39EA}" presName="bgRect" presStyleLbl="bgShp" presStyleIdx="1" presStyleCnt="3"/>
      <dgm:spPr/>
    </dgm:pt>
    <dgm:pt modelId="{C2F9343A-4D38-4849-AFF3-8297A629CDBA}" type="pres">
      <dgm:prSet presAssocID="{552417C2-CC47-43BE-93E6-E90EA33A39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23076F7F-E86A-4EAE-9AB9-65D9BBE7EB1D}" type="pres">
      <dgm:prSet presAssocID="{552417C2-CC47-43BE-93E6-E90EA33A39EA}" presName="spaceRect" presStyleCnt="0"/>
      <dgm:spPr/>
    </dgm:pt>
    <dgm:pt modelId="{CD6F14B8-56E1-4CA7-84EA-00791A845A8E}" type="pres">
      <dgm:prSet presAssocID="{552417C2-CC47-43BE-93E6-E90EA33A39EA}" presName="parTx" presStyleLbl="revTx" presStyleIdx="1" presStyleCnt="3">
        <dgm:presLayoutVars>
          <dgm:chMax val="0"/>
          <dgm:chPref val="0"/>
        </dgm:presLayoutVars>
      </dgm:prSet>
      <dgm:spPr/>
    </dgm:pt>
    <dgm:pt modelId="{CE74FFE7-306F-4281-8C8F-A6502904C528}" type="pres">
      <dgm:prSet presAssocID="{51D07B3A-E041-4210-B0C4-56D4F547354C}" presName="sibTrans" presStyleCnt="0"/>
      <dgm:spPr/>
    </dgm:pt>
    <dgm:pt modelId="{3C18BD06-0476-4724-9954-579ED6501108}" type="pres">
      <dgm:prSet presAssocID="{C24E9729-8B6D-409D-BFED-F92F8936C0E9}" presName="compNode" presStyleCnt="0"/>
      <dgm:spPr/>
    </dgm:pt>
    <dgm:pt modelId="{25F39A25-1FE5-4E30-A6E2-66B870C19E0E}" type="pres">
      <dgm:prSet presAssocID="{C24E9729-8B6D-409D-BFED-F92F8936C0E9}" presName="bgRect" presStyleLbl="bgShp" presStyleIdx="2" presStyleCnt="3"/>
      <dgm:spPr/>
    </dgm:pt>
    <dgm:pt modelId="{08A9FBF4-7525-4F29-A2C1-94ECF00D8153}" type="pres">
      <dgm:prSet presAssocID="{C24E9729-8B6D-409D-BFED-F92F8936C0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ot of Gold"/>
        </a:ext>
      </dgm:extLst>
    </dgm:pt>
    <dgm:pt modelId="{26C49F9B-361B-4214-AF56-CB83CAC90DB3}" type="pres">
      <dgm:prSet presAssocID="{C24E9729-8B6D-409D-BFED-F92F8936C0E9}" presName="spaceRect" presStyleCnt="0"/>
      <dgm:spPr/>
    </dgm:pt>
    <dgm:pt modelId="{AFCB1715-3CE8-4AFB-BC20-570589574210}" type="pres">
      <dgm:prSet presAssocID="{C24E9729-8B6D-409D-BFED-F92F8936C0E9}" presName="parTx" presStyleLbl="revTx" presStyleIdx="2" presStyleCnt="3">
        <dgm:presLayoutVars>
          <dgm:chMax val="0"/>
          <dgm:chPref val="0"/>
        </dgm:presLayoutVars>
      </dgm:prSet>
      <dgm:spPr/>
    </dgm:pt>
  </dgm:ptLst>
  <dgm:cxnLst>
    <dgm:cxn modelId="{44CD240F-3EDF-43D3-888D-C4E84F704F76}" type="presOf" srcId="{22845942-49FC-48AD-BF96-7931DF54B4FF}" destId="{B6C84738-1EC1-4E54-87DE-E7CA1B9A2609}" srcOrd="0" destOrd="0" presId="urn:microsoft.com/office/officeart/2018/2/layout/IconVerticalSolidList"/>
    <dgm:cxn modelId="{D0C71D39-0824-4CFF-9B07-B32BFDC52659}" srcId="{22845942-49FC-48AD-BF96-7931DF54B4FF}" destId="{C24E9729-8B6D-409D-BFED-F92F8936C0E9}" srcOrd="2" destOrd="0" parTransId="{856B3E2E-1AED-4E84-A126-7A3E1A1E5DBE}" sibTransId="{B1E9D08E-0F30-40B6-9834-19B70FE03F1D}"/>
    <dgm:cxn modelId="{2EBED05E-F465-4708-850F-1FEBDA1C24F0}" type="presOf" srcId="{552417C2-CC47-43BE-93E6-E90EA33A39EA}" destId="{CD6F14B8-56E1-4CA7-84EA-00791A845A8E}" srcOrd="0" destOrd="0" presId="urn:microsoft.com/office/officeart/2018/2/layout/IconVerticalSolidList"/>
    <dgm:cxn modelId="{5951CE78-C7B6-49AF-B09A-8984664F7F4C}" srcId="{22845942-49FC-48AD-BF96-7931DF54B4FF}" destId="{552417C2-CC47-43BE-93E6-E90EA33A39EA}" srcOrd="1" destOrd="0" parTransId="{DE2F41F1-E9CC-453C-A5D6-AF4D6BED2FCB}" sibTransId="{51D07B3A-E041-4210-B0C4-56D4F547354C}"/>
    <dgm:cxn modelId="{802FECAD-6EB4-43E3-B134-51F22454159B}" type="presOf" srcId="{44A60A80-A755-4711-A67A-9252216F15F8}" destId="{A310D98C-0CB2-4FC3-969D-4E1E6587AB93}" srcOrd="0" destOrd="0" presId="urn:microsoft.com/office/officeart/2018/2/layout/IconVerticalSolidList"/>
    <dgm:cxn modelId="{14F4CACC-0D62-4CC3-8CB1-F57250F4A5A8}" srcId="{22845942-49FC-48AD-BF96-7931DF54B4FF}" destId="{44A60A80-A755-4711-A67A-9252216F15F8}" srcOrd="0" destOrd="0" parTransId="{BFFCBECF-A5F4-4B1F-B132-27FF9F46CFE3}" sibTransId="{47F3D91E-BBD4-40DC-9E4F-A77393A12928}"/>
    <dgm:cxn modelId="{787F8EF1-A185-4B7B-AD47-25DE2D9B1FA8}" type="presOf" srcId="{C24E9729-8B6D-409D-BFED-F92F8936C0E9}" destId="{AFCB1715-3CE8-4AFB-BC20-570589574210}" srcOrd="0" destOrd="0" presId="urn:microsoft.com/office/officeart/2018/2/layout/IconVerticalSolidList"/>
    <dgm:cxn modelId="{DCAA4726-F983-4536-B262-B66613FC2D0A}" type="presParOf" srcId="{B6C84738-1EC1-4E54-87DE-E7CA1B9A2609}" destId="{7CFEFA2C-5E82-425D-843C-02451DF13851}" srcOrd="0" destOrd="0" presId="urn:microsoft.com/office/officeart/2018/2/layout/IconVerticalSolidList"/>
    <dgm:cxn modelId="{43A53C38-1758-49E1-8F49-8074BAB0A14D}" type="presParOf" srcId="{7CFEFA2C-5E82-425D-843C-02451DF13851}" destId="{FECA8753-5D29-4668-ADEC-C39756926257}" srcOrd="0" destOrd="0" presId="urn:microsoft.com/office/officeart/2018/2/layout/IconVerticalSolidList"/>
    <dgm:cxn modelId="{CDE0D667-DD51-4D95-87E9-88DC067E7648}" type="presParOf" srcId="{7CFEFA2C-5E82-425D-843C-02451DF13851}" destId="{6B536E58-4017-4C89-B1C7-5C2ECC5B9727}" srcOrd="1" destOrd="0" presId="urn:microsoft.com/office/officeart/2018/2/layout/IconVerticalSolidList"/>
    <dgm:cxn modelId="{8AE0740F-3A17-4A8E-B28F-19FD43D580D6}" type="presParOf" srcId="{7CFEFA2C-5E82-425D-843C-02451DF13851}" destId="{0BD75D69-CA2C-4B81-B38F-DF98DC948A0F}" srcOrd="2" destOrd="0" presId="urn:microsoft.com/office/officeart/2018/2/layout/IconVerticalSolidList"/>
    <dgm:cxn modelId="{C19AE668-B12C-487A-A61F-87ACD535B105}" type="presParOf" srcId="{7CFEFA2C-5E82-425D-843C-02451DF13851}" destId="{A310D98C-0CB2-4FC3-969D-4E1E6587AB93}" srcOrd="3" destOrd="0" presId="urn:microsoft.com/office/officeart/2018/2/layout/IconVerticalSolidList"/>
    <dgm:cxn modelId="{508C493F-8021-4344-BC2C-128082D51075}" type="presParOf" srcId="{B6C84738-1EC1-4E54-87DE-E7CA1B9A2609}" destId="{653E50A2-5445-4017-92A5-B79100E29660}" srcOrd="1" destOrd="0" presId="urn:microsoft.com/office/officeart/2018/2/layout/IconVerticalSolidList"/>
    <dgm:cxn modelId="{53ACE595-3319-4C04-98DB-777A75ABA0EA}" type="presParOf" srcId="{B6C84738-1EC1-4E54-87DE-E7CA1B9A2609}" destId="{7A3B493E-33E3-45C7-8A20-8AE8708E997E}" srcOrd="2" destOrd="0" presId="urn:microsoft.com/office/officeart/2018/2/layout/IconVerticalSolidList"/>
    <dgm:cxn modelId="{C0523AC5-08F8-4408-95AE-199B1A11472D}" type="presParOf" srcId="{7A3B493E-33E3-45C7-8A20-8AE8708E997E}" destId="{81E7405C-BC11-4A46-A2F2-17876873C960}" srcOrd="0" destOrd="0" presId="urn:microsoft.com/office/officeart/2018/2/layout/IconVerticalSolidList"/>
    <dgm:cxn modelId="{ABAD8D65-D0F9-4CDE-A5F1-01B90C944CF6}" type="presParOf" srcId="{7A3B493E-33E3-45C7-8A20-8AE8708E997E}" destId="{C2F9343A-4D38-4849-AFF3-8297A629CDBA}" srcOrd="1" destOrd="0" presId="urn:microsoft.com/office/officeart/2018/2/layout/IconVerticalSolidList"/>
    <dgm:cxn modelId="{10A58491-915F-4622-B97D-22EBD8474D51}" type="presParOf" srcId="{7A3B493E-33E3-45C7-8A20-8AE8708E997E}" destId="{23076F7F-E86A-4EAE-9AB9-65D9BBE7EB1D}" srcOrd="2" destOrd="0" presId="urn:microsoft.com/office/officeart/2018/2/layout/IconVerticalSolidList"/>
    <dgm:cxn modelId="{5E14CB81-8C62-4D45-A3ED-FDF857615646}" type="presParOf" srcId="{7A3B493E-33E3-45C7-8A20-8AE8708E997E}" destId="{CD6F14B8-56E1-4CA7-84EA-00791A845A8E}" srcOrd="3" destOrd="0" presId="urn:microsoft.com/office/officeart/2018/2/layout/IconVerticalSolidList"/>
    <dgm:cxn modelId="{15C739C6-48DC-4B47-B495-8AF6EFB8F0F1}" type="presParOf" srcId="{B6C84738-1EC1-4E54-87DE-E7CA1B9A2609}" destId="{CE74FFE7-306F-4281-8C8F-A6502904C528}" srcOrd="3" destOrd="0" presId="urn:microsoft.com/office/officeart/2018/2/layout/IconVerticalSolidList"/>
    <dgm:cxn modelId="{B79401ED-D516-4683-A1D1-033D6B0EE9F1}" type="presParOf" srcId="{B6C84738-1EC1-4E54-87DE-E7CA1B9A2609}" destId="{3C18BD06-0476-4724-9954-579ED6501108}" srcOrd="4" destOrd="0" presId="urn:microsoft.com/office/officeart/2018/2/layout/IconVerticalSolidList"/>
    <dgm:cxn modelId="{8F459D83-EAE9-405A-A558-ADA04C2DDDAA}" type="presParOf" srcId="{3C18BD06-0476-4724-9954-579ED6501108}" destId="{25F39A25-1FE5-4E30-A6E2-66B870C19E0E}" srcOrd="0" destOrd="0" presId="urn:microsoft.com/office/officeart/2018/2/layout/IconVerticalSolidList"/>
    <dgm:cxn modelId="{B384E5AE-EB2D-4FA9-B475-E8EBAE6868E0}" type="presParOf" srcId="{3C18BD06-0476-4724-9954-579ED6501108}" destId="{08A9FBF4-7525-4F29-A2C1-94ECF00D8153}" srcOrd="1" destOrd="0" presId="urn:microsoft.com/office/officeart/2018/2/layout/IconVerticalSolidList"/>
    <dgm:cxn modelId="{17FA4689-5F1D-4A2C-9424-A956CC1D49FB}" type="presParOf" srcId="{3C18BD06-0476-4724-9954-579ED6501108}" destId="{26C49F9B-361B-4214-AF56-CB83CAC90DB3}" srcOrd="2" destOrd="0" presId="urn:microsoft.com/office/officeart/2018/2/layout/IconVerticalSolidList"/>
    <dgm:cxn modelId="{BCB2B8F9-3FDB-4BE0-9448-1CB90EEB51A6}" type="presParOf" srcId="{3C18BD06-0476-4724-9954-579ED6501108}" destId="{AFCB1715-3CE8-4AFB-BC20-57058957421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2D35F5-B0A2-410D-9EBE-9090570DC46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96B24FB-B68D-4A80-A5EE-AD446B90FBAE}">
      <dgm:prSet/>
      <dgm:spPr/>
      <dgm:t>
        <a:bodyPr/>
        <a:lstStyle/>
        <a:p>
          <a:pPr>
            <a:lnSpc>
              <a:spcPct val="100000"/>
            </a:lnSpc>
          </a:pPr>
          <a:r>
            <a:rPr lang="en-US"/>
            <a:t>This project demonstrates the viability of text-mining in being used for large scale opinion assessment and prediction</a:t>
          </a:r>
        </a:p>
      </dgm:t>
    </dgm:pt>
    <dgm:pt modelId="{DC35FFA5-5214-48B1-B0FD-D130B0596270}" type="parTrans" cxnId="{FDBD8F83-5FD9-47AA-B79B-EEF4FCCDF975}">
      <dgm:prSet/>
      <dgm:spPr/>
      <dgm:t>
        <a:bodyPr/>
        <a:lstStyle/>
        <a:p>
          <a:endParaRPr lang="en-US"/>
        </a:p>
      </dgm:t>
    </dgm:pt>
    <dgm:pt modelId="{8A781365-2748-4CB7-92C7-A58B3126DF4E}" type="sibTrans" cxnId="{FDBD8F83-5FD9-47AA-B79B-EEF4FCCDF975}">
      <dgm:prSet/>
      <dgm:spPr/>
      <dgm:t>
        <a:bodyPr/>
        <a:lstStyle/>
        <a:p>
          <a:endParaRPr lang="en-US"/>
        </a:p>
      </dgm:t>
    </dgm:pt>
    <dgm:pt modelId="{A69FCF0C-6B9E-476F-9A86-4326AF24EE14}">
      <dgm:prSet/>
      <dgm:spPr/>
      <dgm:t>
        <a:bodyPr/>
        <a:lstStyle/>
        <a:p>
          <a:pPr>
            <a:lnSpc>
              <a:spcPct val="100000"/>
            </a:lnSpc>
          </a:pPr>
          <a:r>
            <a:rPr lang="en-US"/>
            <a:t>This would be an incredibly useful service for a company, politician or anyone trying to assess broader public interest in an idea related to coronavirus.</a:t>
          </a:r>
        </a:p>
      </dgm:t>
    </dgm:pt>
    <dgm:pt modelId="{E02255C0-3933-4E65-94A7-6F538795836F}" type="parTrans" cxnId="{1D882248-02E6-4BEF-8B29-DBE567E85CAE}">
      <dgm:prSet/>
      <dgm:spPr/>
      <dgm:t>
        <a:bodyPr/>
        <a:lstStyle/>
        <a:p>
          <a:endParaRPr lang="en-US"/>
        </a:p>
      </dgm:t>
    </dgm:pt>
    <dgm:pt modelId="{A003AA81-0C34-4297-9457-7A0497F259D2}" type="sibTrans" cxnId="{1D882248-02E6-4BEF-8B29-DBE567E85CAE}">
      <dgm:prSet/>
      <dgm:spPr/>
      <dgm:t>
        <a:bodyPr/>
        <a:lstStyle/>
        <a:p>
          <a:endParaRPr lang="en-US"/>
        </a:p>
      </dgm:t>
    </dgm:pt>
    <dgm:pt modelId="{7E7E72CF-E540-4C16-B832-FB49B4314CB5}" type="pres">
      <dgm:prSet presAssocID="{F12D35F5-B0A2-410D-9EBE-9090570DC467}" presName="root" presStyleCnt="0">
        <dgm:presLayoutVars>
          <dgm:dir/>
          <dgm:resizeHandles val="exact"/>
        </dgm:presLayoutVars>
      </dgm:prSet>
      <dgm:spPr/>
    </dgm:pt>
    <dgm:pt modelId="{47FB99DD-702D-4089-9545-B7F7C8DAD055}" type="pres">
      <dgm:prSet presAssocID="{596B24FB-B68D-4A80-A5EE-AD446B90FBAE}" presName="compNode" presStyleCnt="0"/>
      <dgm:spPr/>
    </dgm:pt>
    <dgm:pt modelId="{A43B119E-4E25-46D7-8B4A-1E0E78B7151C}" type="pres">
      <dgm:prSet presAssocID="{596B24FB-B68D-4A80-A5EE-AD446B90FBAE}" presName="bgRect" presStyleLbl="bgShp" presStyleIdx="0" presStyleCnt="2"/>
      <dgm:spPr/>
    </dgm:pt>
    <dgm:pt modelId="{CBDC361F-6169-4F8D-8FCA-8EBC4EADFC04}" type="pres">
      <dgm:prSet presAssocID="{596B24FB-B68D-4A80-A5EE-AD446B90FBA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ining Tools"/>
        </a:ext>
      </dgm:extLst>
    </dgm:pt>
    <dgm:pt modelId="{84E2EE91-6EA8-44CD-98C6-B0AF5F699BBD}" type="pres">
      <dgm:prSet presAssocID="{596B24FB-B68D-4A80-A5EE-AD446B90FBAE}" presName="spaceRect" presStyleCnt="0"/>
      <dgm:spPr/>
    </dgm:pt>
    <dgm:pt modelId="{8D615C20-3982-4E94-9DF8-6B55178DA525}" type="pres">
      <dgm:prSet presAssocID="{596B24FB-B68D-4A80-A5EE-AD446B90FBAE}" presName="parTx" presStyleLbl="revTx" presStyleIdx="0" presStyleCnt="2">
        <dgm:presLayoutVars>
          <dgm:chMax val="0"/>
          <dgm:chPref val="0"/>
        </dgm:presLayoutVars>
      </dgm:prSet>
      <dgm:spPr/>
    </dgm:pt>
    <dgm:pt modelId="{74FD40DB-CD00-47F9-A5E8-48DC7434D5F1}" type="pres">
      <dgm:prSet presAssocID="{8A781365-2748-4CB7-92C7-A58B3126DF4E}" presName="sibTrans" presStyleCnt="0"/>
      <dgm:spPr/>
    </dgm:pt>
    <dgm:pt modelId="{6FEC14D2-634A-48A8-91AC-6493315E16BF}" type="pres">
      <dgm:prSet presAssocID="{A69FCF0C-6B9E-476F-9A86-4326AF24EE14}" presName="compNode" presStyleCnt="0"/>
      <dgm:spPr/>
    </dgm:pt>
    <dgm:pt modelId="{824B7E4D-AE80-49FA-A042-A68BCA956A5C}" type="pres">
      <dgm:prSet presAssocID="{A69FCF0C-6B9E-476F-9A86-4326AF24EE14}" presName="bgRect" presStyleLbl="bgShp" presStyleIdx="1" presStyleCnt="2"/>
      <dgm:spPr/>
    </dgm:pt>
    <dgm:pt modelId="{5ADB9BD4-17FF-463A-A4A5-97F6303C44E5}" type="pres">
      <dgm:prSet presAssocID="{A69FCF0C-6B9E-476F-9A86-4326AF24EE1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5BD542A4-2E21-4011-9274-1BC29A61687C}" type="pres">
      <dgm:prSet presAssocID="{A69FCF0C-6B9E-476F-9A86-4326AF24EE14}" presName="spaceRect" presStyleCnt="0"/>
      <dgm:spPr/>
    </dgm:pt>
    <dgm:pt modelId="{F117F2B1-E2ED-40A4-92E5-D691A57071A9}" type="pres">
      <dgm:prSet presAssocID="{A69FCF0C-6B9E-476F-9A86-4326AF24EE14}" presName="parTx" presStyleLbl="revTx" presStyleIdx="1" presStyleCnt="2">
        <dgm:presLayoutVars>
          <dgm:chMax val="0"/>
          <dgm:chPref val="0"/>
        </dgm:presLayoutVars>
      </dgm:prSet>
      <dgm:spPr/>
    </dgm:pt>
  </dgm:ptLst>
  <dgm:cxnLst>
    <dgm:cxn modelId="{F1E0282B-90CC-4A6A-B580-732C8546DABB}" type="presOf" srcId="{F12D35F5-B0A2-410D-9EBE-9090570DC467}" destId="{7E7E72CF-E540-4C16-B832-FB49B4314CB5}" srcOrd="0" destOrd="0" presId="urn:microsoft.com/office/officeart/2018/2/layout/IconVerticalSolidList"/>
    <dgm:cxn modelId="{06E63930-2A79-4A85-A4FF-6767B7F9F1AC}" type="presOf" srcId="{596B24FB-B68D-4A80-A5EE-AD446B90FBAE}" destId="{8D615C20-3982-4E94-9DF8-6B55178DA525}" srcOrd="0" destOrd="0" presId="urn:microsoft.com/office/officeart/2018/2/layout/IconVerticalSolidList"/>
    <dgm:cxn modelId="{1D882248-02E6-4BEF-8B29-DBE567E85CAE}" srcId="{F12D35F5-B0A2-410D-9EBE-9090570DC467}" destId="{A69FCF0C-6B9E-476F-9A86-4326AF24EE14}" srcOrd="1" destOrd="0" parTransId="{E02255C0-3933-4E65-94A7-6F538795836F}" sibTransId="{A003AA81-0C34-4297-9457-7A0497F259D2}"/>
    <dgm:cxn modelId="{FDBD8F83-5FD9-47AA-B79B-EEF4FCCDF975}" srcId="{F12D35F5-B0A2-410D-9EBE-9090570DC467}" destId="{596B24FB-B68D-4A80-A5EE-AD446B90FBAE}" srcOrd="0" destOrd="0" parTransId="{DC35FFA5-5214-48B1-B0FD-D130B0596270}" sibTransId="{8A781365-2748-4CB7-92C7-A58B3126DF4E}"/>
    <dgm:cxn modelId="{00B10F8E-8C7B-4436-A90A-63B2DC36529D}" type="presOf" srcId="{A69FCF0C-6B9E-476F-9A86-4326AF24EE14}" destId="{F117F2B1-E2ED-40A4-92E5-D691A57071A9}" srcOrd="0" destOrd="0" presId="urn:microsoft.com/office/officeart/2018/2/layout/IconVerticalSolidList"/>
    <dgm:cxn modelId="{0A2C616A-2DB5-43DB-A2C7-E97D63B017F9}" type="presParOf" srcId="{7E7E72CF-E540-4C16-B832-FB49B4314CB5}" destId="{47FB99DD-702D-4089-9545-B7F7C8DAD055}" srcOrd="0" destOrd="0" presId="urn:microsoft.com/office/officeart/2018/2/layout/IconVerticalSolidList"/>
    <dgm:cxn modelId="{AA04035E-F94C-4EDA-AD62-C18E03738123}" type="presParOf" srcId="{47FB99DD-702D-4089-9545-B7F7C8DAD055}" destId="{A43B119E-4E25-46D7-8B4A-1E0E78B7151C}" srcOrd="0" destOrd="0" presId="urn:microsoft.com/office/officeart/2018/2/layout/IconVerticalSolidList"/>
    <dgm:cxn modelId="{84D40595-7CAC-4EA1-B6A4-B4E3267FAB9E}" type="presParOf" srcId="{47FB99DD-702D-4089-9545-B7F7C8DAD055}" destId="{CBDC361F-6169-4F8D-8FCA-8EBC4EADFC04}" srcOrd="1" destOrd="0" presId="urn:microsoft.com/office/officeart/2018/2/layout/IconVerticalSolidList"/>
    <dgm:cxn modelId="{4F0B60BC-7E88-4D37-8FFE-38C93A364888}" type="presParOf" srcId="{47FB99DD-702D-4089-9545-B7F7C8DAD055}" destId="{84E2EE91-6EA8-44CD-98C6-B0AF5F699BBD}" srcOrd="2" destOrd="0" presId="urn:microsoft.com/office/officeart/2018/2/layout/IconVerticalSolidList"/>
    <dgm:cxn modelId="{C1FF6F0F-8A9E-4F5E-9BCC-17A650F0D67F}" type="presParOf" srcId="{47FB99DD-702D-4089-9545-B7F7C8DAD055}" destId="{8D615C20-3982-4E94-9DF8-6B55178DA525}" srcOrd="3" destOrd="0" presId="urn:microsoft.com/office/officeart/2018/2/layout/IconVerticalSolidList"/>
    <dgm:cxn modelId="{56CC0FFB-B395-47CD-828D-F51265FCB67D}" type="presParOf" srcId="{7E7E72CF-E540-4C16-B832-FB49B4314CB5}" destId="{74FD40DB-CD00-47F9-A5E8-48DC7434D5F1}" srcOrd="1" destOrd="0" presId="urn:microsoft.com/office/officeart/2018/2/layout/IconVerticalSolidList"/>
    <dgm:cxn modelId="{349278ED-B2AB-4BE5-814D-ED61E83B28EE}" type="presParOf" srcId="{7E7E72CF-E540-4C16-B832-FB49B4314CB5}" destId="{6FEC14D2-634A-48A8-91AC-6493315E16BF}" srcOrd="2" destOrd="0" presId="urn:microsoft.com/office/officeart/2018/2/layout/IconVerticalSolidList"/>
    <dgm:cxn modelId="{A3C5D422-ED66-4A6D-BF39-373C63152E3E}" type="presParOf" srcId="{6FEC14D2-634A-48A8-91AC-6493315E16BF}" destId="{824B7E4D-AE80-49FA-A042-A68BCA956A5C}" srcOrd="0" destOrd="0" presId="urn:microsoft.com/office/officeart/2018/2/layout/IconVerticalSolidList"/>
    <dgm:cxn modelId="{89EF543E-0E68-4839-923A-33E815BDD2B5}" type="presParOf" srcId="{6FEC14D2-634A-48A8-91AC-6493315E16BF}" destId="{5ADB9BD4-17FF-463A-A4A5-97F6303C44E5}" srcOrd="1" destOrd="0" presId="urn:microsoft.com/office/officeart/2018/2/layout/IconVerticalSolidList"/>
    <dgm:cxn modelId="{8950B701-FA2B-4BE1-8BA1-5FB10562BC01}" type="presParOf" srcId="{6FEC14D2-634A-48A8-91AC-6493315E16BF}" destId="{5BD542A4-2E21-4011-9274-1BC29A61687C}" srcOrd="2" destOrd="0" presId="urn:microsoft.com/office/officeart/2018/2/layout/IconVerticalSolidList"/>
    <dgm:cxn modelId="{C04C2F86-B0B2-4595-850C-BE77C4BA5AFB}" type="presParOf" srcId="{6FEC14D2-634A-48A8-91AC-6493315E16BF}" destId="{F117F2B1-E2ED-40A4-92E5-D691A57071A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F6DAD4-047E-4016-A041-B1F404D6870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1F07132-F947-4182-8BB5-8BC7771140DA}">
      <dgm:prSet/>
      <dgm:spPr/>
      <dgm:t>
        <a:bodyPr/>
        <a:lstStyle/>
        <a:p>
          <a:pPr>
            <a:lnSpc>
              <a:spcPct val="100000"/>
            </a:lnSpc>
          </a:pPr>
          <a:r>
            <a:rPr lang="en-US"/>
            <a:t>Given the broad nature of some of the locations, narrowing this data down to give specific regional analysis of public opinion would not yield very specific results, maybe if locations were more specific this would be better for that, but as it is, it is only good for broadly assessing trends. </a:t>
          </a:r>
        </a:p>
      </dgm:t>
    </dgm:pt>
    <dgm:pt modelId="{E73A5AFA-4D25-41BA-8686-BA9309609790}" type="parTrans" cxnId="{BD438AB5-0AB7-42F9-806F-1239FA7837B7}">
      <dgm:prSet/>
      <dgm:spPr/>
      <dgm:t>
        <a:bodyPr/>
        <a:lstStyle/>
        <a:p>
          <a:endParaRPr lang="en-US"/>
        </a:p>
      </dgm:t>
    </dgm:pt>
    <dgm:pt modelId="{B32BA9E4-5327-421B-BD23-E0C977A53640}" type="sibTrans" cxnId="{BD438AB5-0AB7-42F9-806F-1239FA7837B7}">
      <dgm:prSet/>
      <dgm:spPr/>
      <dgm:t>
        <a:bodyPr/>
        <a:lstStyle/>
        <a:p>
          <a:endParaRPr lang="en-US"/>
        </a:p>
      </dgm:t>
    </dgm:pt>
    <dgm:pt modelId="{075510FA-9169-420A-AF44-1097192D329E}">
      <dgm:prSet/>
      <dgm:spPr/>
      <dgm:t>
        <a:bodyPr/>
        <a:lstStyle/>
        <a:p>
          <a:pPr>
            <a:lnSpc>
              <a:spcPct val="100000"/>
            </a:lnSpc>
          </a:pPr>
          <a:r>
            <a:rPr lang="en-US"/>
            <a:t>Additionally, the short window of time data was gathered in gives us a very narrow view, perhaps if the tweets were gathered over the course of a year, we could get more insightful results about how public opinion adapts over time.</a:t>
          </a:r>
        </a:p>
      </dgm:t>
    </dgm:pt>
    <dgm:pt modelId="{65B9BBAE-5D82-42ED-A637-1522C535DD4F}" type="parTrans" cxnId="{2F638824-4440-4A1A-A413-39E648DA7F13}">
      <dgm:prSet/>
      <dgm:spPr/>
      <dgm:t>
        <a:bodyPr/>
        <a:lstStyle/>
        <a:p>
          <a:endParaRPr lang="en-US"/>
        </a:p>
      </dgm:t>
    </dgm:pt>
    <dgm:pt modelId="{9D07B808-71E8-4C2A-AE6E-3B6D3F50D577}" type="sibTrans" cxnId="{2F638824-4440-4A1A-A413-39E648DA7F13}">
      <dgm:prSet/>
      <dgm:spPr/>
      <dgm:t>
        <a:bodyPr/>
        <a:lstStyle/>
        <a:p>
          <a:endParaRPr lang="en-US"/>
        </a:p>
      </dgm:t>
    </dgm:pt>
    <dgm:pt modelId="{742BB0F7-D740-4216-9B5A-F7487EA1F1C7}" type="pres">
      <dgm:prSet presAssocID="{ADF6DAD4-047E-4016-A041-B1F404D68704}" presName="root" presStyleCnt="0">
        <dgm:presLayoutVars>
          <dgm:dir/>
          <dgm:resizeHandles val="exact"/>
        </dgm:presLayoutVars>
      </dgm:prSet>
      <dgm:spPr/>
    </dgm:pt>
    <dgm:pt modelId="{C48F22E5-ED47-462A-BAC5-56EEA4B5FBF8}" type="pres">
      <dgm:prSet presAssocID="{F1F07132-F947-4182-8BB5-8BC7771140DA}" presName="compNode" presStyleCnt="0"/>
      <dgm:spPr/>
    </dgm:pt>
    <dgm:pt modelId="{48753119-E886-4F75-8C02-127D7A42FE7A}" type="pres">
      <dgm:prSet presAssocID="{F1F07132-F947-4182-8BB5-8BC7771140DA}" presName="bgRect" presStyleLbl="bgShp" presStyleIdx="0" presStyleCnt="2"/>
      <dgm:spPr/>
    </dgm:pt>
    <dgm:pt modelId="{A665C3F5-A85E-4682-8636-B67A1F02227A}" type="pres">
      <dgm:prSet presAssocID="{F1F07132-F947-4182-8BB5-8BC7771140D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F045F81F-AB6F-4F22-8910-6BB026B57C0B}" type="pres">
      <dgm:prSet presAssocID="{F1F07132-F947-4182-8BB5-8BC7771140DA}" presName="spaceRect" presStyleCnt="0"/>
      <dgm:spPr/>
    </dgm:pt>
    <dgm:pt modelId="{D791E214-B458-4716-BB9E-D124C7069F27}" type="pres">
      <dgm:prSet presAssocID="{F1F07132-F947-4182-8BB5-8BC7771140DA}" presName="parTx" presStyleLbl="revTx" presStyleIdx="0" presStyleCnt="2">
        <dgm:presLayoutVars>
          <dgm:chMax val="0"/>
          <dgm:chPref val="0"/>
        </dgm:presLayoutVars>
      </dgm:prSet>
      <dgm:spPr/>
    </dgm:pt>
    <dgm:pt modelId="{AE646F6E-0849-4926-8EF1-CEA64FDB0B3E}" type="pres">
      <dgm:prSet presAssocID="{B32BA9E4-5327-421B-BD23-E0C977A53640}" presName="sibTrans" presStyleCnt="0"/>
      <dgm:spPr/>
    </dgm:pt>
    <dgm:pt modelId="{00389A94-6FDD-4D88-9766-05F37EC0E0E6}" type="pres">
      <dgm:prSet presAssocID="{075510FA-9169-420A-AF44-1097192D329E}" presName="compNode" presStyleCnt="0"/>
      <dgm:spPr/>
    </dgm:pt>
    <dgm:pt modelId="{CFBE8BC5-141C-4E87-BBCD-063EB3E42857}" type="pres">
      <dgm:prSet presAssocID="{075510FA-9169-420A-AF44-1097192D329E}" presName="bgRect" presStyleLbl="bgShp" presStyleIdx="1" presStyleCnt="2"/>
      <dgm:spPr/>
    </dgm:pt>
    <dgm:pt modelId="{3911D4B9-1AC6-4F10-9ACC-DE9E2D3A1844}" type="pres">
      <dgm:prSet presAssocID="{075510FA-9169-420A-AF44-1097192D329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B32C0D4F-5823-4011-AC64-791691B8FC6F}" type="pres">
      <dgm:prSet presAssocID="{075510FA-9169-420A-AF44-1097192D329E}" presName="spaceRect" presStyleCnt="0"/>
      <dgm:spPr/>
    </dgm:pt>
    <dgm:pt modelId="{0B94E413-971B-4A91-86A1-72054F3A93CA}" type="pres">
      <dgm:prSet presAssocID="{075510FA-9169-420A-AF44-1097192D329E}" presName="parTx" presStyleLbl="revTx" presStyleIdx="1" presStyleCnt="2">
        <dgm:presLayoutVars>
          <dgm:chMax val="0"/>
          <dgm:chPref val="0"/>
        </dgm:presLayoutVars>
      </dgm:prSet>
      <dgm:spPr/>
    </dgm:pt>
  </dgm:ptLst>
  <dgm:cxnLst>
    <dgm:cxn modelId="{2F638824-4440-4A1A-A413-39E648DA7F13}" srcId="{ADF6DAD4-047E-4016-A041-B1F404D68704}" destId="{075510FA-9169-420A-AF44-1097192D329E}" srcOrd="1" destOrd="0" parTransId="{65B9BBAE-5D82-42ED-A637-1522C535DD4F}" sibTransId="{9D07B808-71E8-4C2A-AE6E-3B6D3F50D577}"/>
    <dgm:cxn modelId="{BF31FE3B-22A3-44C4-B8A2-6FED5829E9E1}" type="presOf" srcId="{F1F07132-F947-4182-8BB5-8BC7771140DA}" destId="{D791E214-B458-4716-BB9E-D124C7069F27}" srcOrd="0" destOrd="0" presId="urn:microsoft.com/office/officeart/2018/2/layout/IconVerticalSolidList"/>
    <dgm:cxn modelId="{080A339C-5152-4A40-94CB-B93759E3934F}" type="presOf" srcId="{ADF6DAD4-047E-4016-A041-B1F404D68704}" destId="{742BB0F7-D740-4216-9B5A-F7487EA1F1C7}" srcOrd="0" destOrd="0" presId="urn:microsoft.com/office/officeart/2018/2/layout/IconVerticalSolidList"/>
    <dgm:cxn modelId="{BD438AB5-0AB7-42F9-806F-1239FA7837B7}" srcId="{ADF6DAD4-047E-4016-A041-B1F404D68704}" destId="{F1F07132-F947-4182-8BB5-8BC7771140DA}" srcOrd="0" destOrd="0" parTransId="{E73A5AFA-4D25-41BA-8686-BA9309609790}" sibTransId="{B32BA9E4-5327-421B-BD23-E0C977A53640}"/>
    <dgm:cxn modelId="{0739FCD4-F939-4F27-892D-2BCFD5668D56}" type="presOf" srcId="{075510FA-9169-420A-AF44-1097192D329E}" destId="{0B94E413-971B-4A91-86A1-72054F3A93CA}" srcOrd="0" destOrd="0" presId="urn:microsoft.com/office/officeart/2018/2/layout/IconVerticalSolidList"/>
    <dgm:cxn modelId="{616D32D6-AF7C-45A0-A3CE-DBF764AE8661}" type="presParOf" srcId="{742BB0F7-D740-4216-9B5A-F7487EA1F1C7}" destId="{C48F22E5-ED47-462A-BAC5-56EEA4B5FBF8}" srcOrd="0" destOrd="0" presId="urn:microsoft.com/office/officeart/2018/2/layout/IconVerticalSolidList"/>
    <dgm:cxn modelId="{E5476D87-972A-45BC-A621-FC566D4B5C45}" type="presParOf" srcId="{C48F22E5-ED47-462A-BAC5-56EEA4B5FBF8}" destId="{48753119-E886-4F75-8C02-127D7A42FE7A}" srcOrd="0" destOrd="0" presId="urn:microsoft.com/office/officeart/2018/2/layout/IconVerticalSolidList"/>
    <dgm:cxn modelId="{39AEF547-C7A9-4DF3-9307-6A9C5971FEE5}" type="presParOf" srcId="{C48F22E5-ED47-462A-BAC5-56EEA4B5FBF8}" destId="{A665C3F5-A85E-4682-8636-B67A1F02227A}" srcOrd="1" destOrd="0" presId="urn:microsoft.com/office/officeart/2018/2/layout/IconVerticalSolidList"/>
    <dgm:cxn modelId="{4DC12AB6-0D7F-42B3-A395-291E0A617273}" type="presParOf" srcId="{C48F22E5-ED47-462A-BAC5-56EEA4B5FBF8}" destId="{F045F81F-AB6F-4F22-8910-6BB026B57C0B}" srcOrd="2" destOrd="0" presId="urn:microsoft.com/office/officeart/2018/2/layout/IconVerticalSolidList"/>
    <dgm:cxn modelId="{87661ED6-1D8D-4F0E-96A6-8D3364EB4BFC}" type="presParOf" srcId="{C48F22E5-ED47-462A-BAC5-56EEA4B5FBF8}" destId="{D791E214-B458-4716-BB9E-D124C7069F27}" srcOrd="3" destOrd="0" presId="urn:microsoft.com/office/officeart/2018/2/layout/IconVerticalSolidList"/>
    <dgm:cxn modelId="{D7514DA4-7B4B-462E-AA22-F240972E7B3E}" type="presParOf" srcId="{742BB0F7-D740-4216-9B5A-F7487EA1F1C7}" destId="{AE646F6E-0849-4926-8EF1-CEA64FDB0B3E}" srcOrd="1" destOrd="0" presId="urn:microsoft.com/office/officeart/2018/2/layout/IconVerticalSolidList"/>
    <dgm:cxn modelId="{8D178809-54A6-4D1B-8C53-BBA0015B8B23}" type="presParOf" srcId="{742BB0F7-D740-4216-9B5A-F7487EA1F1C7}" destId="{00389A94-6FDD-4D88-9766-05F37EC0E0E6}" srcOrd="2" destOrd="0" presId="urn:microsoft.com/office/officeart/2018/2/layout/IconVerticalSolidList"/>
    <dgm:cxn modelId="{4C246A6D-E283-4841-AAA5-DF47F1101044}" type="presParOf" srcId="{00389A94-6FDD-4D88-9766-05F37EC0E0E6}" destId="{CFBE8BC5-141C-4E87-BBCD-063EB3E42857}" srcOrd="0" destOrd="0" presId="urn:microsoft.com/office/officeart/2018/2/layout/IconVerticalSolidList"/>
    <dgm:cxn modelId="{048FC71C-99CB-4362-9C83-077B53253E92}" type="presParOf" srcId="{00389A94-6FDD-4D88-9766-05F37EC0E0E6}" destId="{3911D4B9-1AC6-4F10-9ACC-DE9E2D3A1844}" srcOrd="1" destOrd="0" presId="urn:microsoft.com/office/officeart/2018/2/layout/IconVerticalSolidList"/>
    <dgm:cxn modelId="{3D68130F-8BF6-47CC-9D75-B6540E3E7A8D}" type="presParOf" srcId="{00389A94-6FDD-4D88-9766-05F37EC0E0E6}" destId="{B32C0D4F-5823-4011-AC64-791691B8FC6F}" srcOrd="2" destOrd="0" presId="urn:microsoft.com/office/officeart/2018/2/layout/IconVerticalSolidList"/>
    <dgm:cxn modelId="{281274C4-43AA-40D4-83F2-410B98123E5B}" type="presParOf" srcId="{00389A94-6FDD-4D88-9766-05F37EC0E0E6}" destId="{0B94E413-971B-4A91-86A1-72054F3A93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4DDCC-CB55-4288-B0AE-0C36C91EFD3D}">
      <dsp:nvSpPr>
        <dsp:cNvPr id="0" name=""/>
        <dsp:cNvSpPr/>
      </dsp:nvSpPr>
      <dsp:spPr>
        <a:xfrm>
          <a:off x="0" y="832103"/>
          <a:ext cx="7315200" cy="15361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10A066-51E7-4DEF-A987-34E6E044E137}">
      <dsp:nvSpPr>
        <dsp:cNvPr id="0" name=""/>
        <dsp:cNvSpPr/>
      </dsp:nvSpPr>
      <dsp:spPr>
        <a:xfrm>
          <a:off x="464698" y="1177747"/>
          <a:ext cx="844905" cy="8449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9B4D9-261F-40C3-AD47-9F3086CB5E78}">
      <dsp:nvSpPr>
        <dsp:cNvPr id="0" name=""/>
        <dsp:cNvSpPr/>
      </dsp:nvSpPr>
      <dsp:spPr>
        <a:xfrm>
          <a:off x="1774301" y="832103"/>
          <a:ext cx="5540898" cy="153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580" tIns="162580" rIns="162580" bIns="162580" numCol="1" spcCol="1270" anchor="ctr" anchorCtr="0">
          <a:noAutofit/>
        </a:bodyPr>
        <a:lstStyle/>
        <a:p>
          <a:pPr marL="0" lvl="0" indent="0" algn="l" defTabSz="666750">
            <a:lnSpc>
              <a:spcPct val="100000"/>
            </a:lnSpc>
            <a:spcBef>
              <a:spcPct val="0"/>
            </a:spcBef>
            <a:spcAft>
              <a:spcPct val="35000"/>
            </a:spcAft>
            <a:buNone/>
          </a:pPr>
          <a:r>
            <a:rPr lang="en-US" sz="1500" kern="1200"/>
            <a:t>Analysis of tweets at a large scale can show general public sentiment towards a topic, with this we can gage whether most people were expressing negative or positive opinions near the start of Covid 19, which is when the data was gathered.</a:t>
          </a:r>
        </a:p>
      </dsp:txBody>
      <dsp:txXfrm>
        <a:off x="1774301" y="832103"/>
        <a:ext cx="5540898" cy="1536192"/>
      </dsp:txXfrm>
    </dsp:sp>
    <dsp:sp modelId="{11E50A9A-0A3A-482A-B2CB-38AB4475EDFB}">
      <dsp:nvSpPr>
        <dsp:cNvPr id="0" name=""/>
        <dsp:cNvSpPr/>
      </dsp:nvSpPr>
      <dsp:spPr>
        <a:xfrm>
          <a:off x="0" y="2752344"/>
          <a:ext cx="7315200" cy="15361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F33F2B-5114-4B73-8C4F-EE2BBAA379B3}">
      <dsp:nvSpPr>
        <dsp:cNvPr id="0" name=""/>
        <dsp:cNvSpPr/>
      </dsp:nvSpPr>
      <dsp:spPr>
        <a:xfrm>
          <a:off x="464698" y="3097987"/>
          <a:ext cx="844905" cy="8449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ED1021-1F86-465C-BBFF-C98ADD78858B}">
      <dsp:nvSpPr>
        <dsp:cNvPr id="0" name=""/>
        <dsp:cNvSpPr/>
      </dsp:nvSpPr>
      <dsp:spPr>
        <a:xfrm>
          <a:off x="1774301" y="2752344"/>
          <a:ext cx="5540898" cy="153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580" tIns="162580" rIns="162580" bIns="162580" numCol="1" spcCol="1270" anchor="ctr" anchorCtr="0">
          <a:noAutofit/>
        </a:bodyPr>
        <a:lstStyle/>
        <a:p>
          <a:pPr marL="0" lvl="0" indent="0" algn="l" defTabSz="666750">
            <a:lnSpc>
              <a:spcPct val="100000"/>
            </a:lnSpc>
            <a:spcBef>
              <a:spcPct val="0"/>
            </a:spcBef>
            <a:spcAft>
              <a:spcPct val="35000"/>
            </a:spcAft>
            <a:buNone/>
          </a:pPr>
          <a:r>
            <a:rPr lang="en-US" sz="1500" kern="1200"/>
            <a:t>This data can be used by companies or governments to determine how best to approach public policy or advertising.</a:t>
          </a:r>
        </a:p>
      </dsp:txBody>
      <dsp:txXfrm>
        <a:off x="1774301" y="2752344"/>
        <a:ext cx="5540898" cy="1536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A8753-5D29-4668-ADEC-C39756926257}">
      <dsp:nvSpPr>
        <dsp:cNvPr id="0" name=""/>
        <dsp:cNvSpPr/>
      </dsp:nvSpPr>
      <dsp:spPr>
        <a:xfrm>
          <a:off x="0" y="625"/>
          <a:ext cx="7315200" cy="14626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536E58-4017-4C89-B1C7-5C2ECC5B9727}">
      <dsp:nvSpPr>
        <dsp:cNvPr id="0" name=""/>
        <dsp:cNvSpPr/>
      </dsp:nvSpPr>
      <dsp:spPr>
        <a:xfrm>
          <a:off x="442461" y="329728"/>
          <a:ext cx="804475" cy="8044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10D98C-0CB2-4FC3-969D-4E1E6587AB93}">
      <dsp:nvSpPr>
        <dsp:cNvPr id="0" name=""/>
        <dsp:cNvSpPr/>
      </dsp:nvSpPr>
      <dsp:spPr>
        <a:xfrm>
          <a:off x="1689398" y="625"/>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711200">
            <a:lnSpc>
              <a:spcPct val="100000"/>
            </a:lnSpc>
            <a:spcBef>
              <a:spcPct val="0"/>
            </a:spcBef>
            <a:spcAft>
              <a:spcPct val="35000"/>
            </a:spcAft>
            <a:buNone/>
          </a:pPr>
          <a:r>
            <a:rPr lang="en-US" sz="1600" kern="1200"/>
            <a:t>First, we merged the location, tweetAt and original tweet columns into tweet_texts to make data analysis easier.</a:t>
          </a:r>
        </a:p>
      </dsp:txBody>
      <dsp:txXfrm>
        <a:off x="1689398" y="625"/>
        <a:ext cx="5625801" cy="1462682"/>
      </dsp:txXfrm>
    </dsp:sp>
    <dsp:sp modelId="{81E7405C-BC11-4A46-A2F2-17876873C960}">
      <dsp:nvSpPr>
        <dsp:cNvPr id="0" name=""/>
        <dsp:cNvSpPr/>
      </dsp:nvSpPr>
      <dsp:spPr>
        <a:xfrm>
          <a:off x="0" y="1828978"/>
          <a:ext cx="7315200" cy="14626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F9343A-4D38-4849-AFF3-8297A629CDBA}">
      <dsp:nvSpPr>
        <dsp:cNvPr id="0" name=""/>
        <dsp:cNvSpPr/>
      </dsp:nvSpPr>
      <dsp:spPr>
        <a:xfrm>
          <a:off x="442461" y="2158082"/>
          <a:ext cx="804475" cy="8044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6F14B8-56E1-4CA7-84EA-00791A845A8E}">
      <dsp:nvSpPr>
        <dsp:cNvPr id="0" name=""/>
        <dsp:cNvSpPr/>
      </dsp:nvSpPr>
      <dsp:spPr>
        <a:xfrm>
          <a:off x="1689398" y="1828978"/>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711200">
            <a:lnSpc>
              <a:spcPct val="100000"/>
            </a:lnSpc>
            <a:spcBef>
              <a:spcPct val="0"/>
            </a:spcBef>
            <a:spcAft>
              <a:spcPct val="35000"/>
            </a:spcAft>
            <a:buNone/>
          </a:pPr>
          <a:r>
            <a:rPr lang="en-US" sz="1600" kern="1200"/>
            <a:t>After that, we used regular expressions to remove characters from the texts of the tweets to make analysis easier, as well as doing named entity recognition on the texts to identify key features for the analysis, saving a lot of time.</a:t>
          </a:r>
        </a:p>
      </dsp:txBody>
      <dsp:txXfrm>
        <a:off x="1689398" y="1828978"/>
        <a:ext cx="5625801" cy="1462682"/>
      </dsp:txXfrm>
    </dsp:sp>
    <dsp:sp modelId="{25F39A25-1FE5-4E30-A6E2-66B870C19E0E}">
      <dsp:nvSpPr>
        <dsp:cNvPr id="0" name=""/>
        <dsp:cNvSpPr/>
      </dsp:nvSpPr>
      <dsp:spPr>
        <a:xfrm>
          <a:off x="0" y="3657332"/>
          <a:ext cx="7315200" cy="14626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A9FBF4-7525-4F29-A2C1-94ECF00D8153}">
      <dsp:nvSpPr>
        <dsp:cNvPr id="0" name=""/>
        <dsp:cNvSpPr/>
      </dsp:nvSpPr>
      <dsp:spPr>
        <a:xfrm>
          <a:off x="442461" y="3986435"/>
          <a:ext cx="804475" cy="8044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CB1715-3CE8-4AFB-BC20-570589574210}">
      <dsp:nvSpPr>
        <dsp:cNvPr id="0" name=""/>
        <dsp:cNvSpPr/>
      </dsp:nvSpPr>
      <dsp:spPr>
        <a:xfrm>
          <a:off x="1689398" y="3657332"/>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711200">
            <a:lnSpc>
              <a:spcPct val="100000"/>
            </a:lnSpc>
            <a:spcBef>
              <a:spcPct val="0"/>
            </a:spcBef>
            <a:spcAft>
              <a:spcPct val="35000"/>
            </a:spcAft>
            <a:buNone/>
          </a:pPr>
          <a:r>
            <a:rPr lang="en-US" sz="1600" kern="1200"/>
            <a:t>Lastly, we extracted the tokens from the texts and the lemmas and replaced the tweet_texts column with the extracted lemmas to allow the upcoming models to better process the data.</a:t>
          </a:r>
        </a:p>
      </dsp:txBody>
      <dsp:txXfrm>
        <a:off x="1689398" y="3657332"/>
        <a:ext cx="5625801" cy="14626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B119E-4E25-46D7-8B4A-1E0E78B7151C}">
      <dsp:nvSpPr>
        <dsp:cNvPr id="0" name=""/>
        <dsp:cNvSpPr/>
      </dsp:nvSpPr>
      <dsp:spPr>
        <a:xfrm>
          <a:off x="0" y="832103"/>
          <a:ext cx="7315200" cy="15361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C361F-6169-4F8D-8FCA-8EBC4EADFC04}">
      <dsp:nvSpPr>
        <dsp:cNvPr id="0" name=""/>
        <dsp:cNvSpPr/>
      </dsp:nvSpPr>
      <dsp:spPr>
        <a:xfrm>
          <a:off x="464698" y="1177747"/>
          <a:ext cx="844905" cy="8449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615C20-3982-4E94-9DF8-6B55178DA525}">
      <dsp:nvSpPr>
        <dsp:cNvPr id="0" name=""/>
        <dsp:cNvSpPr/>
      </dsp:nvSpPr>
      <dsp:spPr>
        <a:xfrm>
          <a:off x="1774301" y="832103"/>
          <a:ext cx="5540898" cy="153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580" tIns="162580" rIns="162580" bIns="162580" numCol="1" spcCol="1270" anchor="ctr" anchorCtr="0">
          <a:noAutofit/>
        </a:bodyPr>
        <a:lstStyle/>
        <a:p>
          <a:pPr marL="0" lvl="0" indent="0" algn="l" defTabSz="844550">
            <a:lnSpc>
              <a:spcPct val="100000"/>
            </a:lnSpc>
            <a:spcBef>
              <a:spcPct val="0"/>
            </a:spcBef>
            <a:spcAft>
              <a:spcPct val="35000"/>
            </a:spcAft>
            <a:buNone/>
          </a:pPr>
          <a:r>
            <a:rPr lang="en-US" sz="1900" kern="1200"/>
            <a:t>This project demonstrates the viability of text-mining in being used for large scale opinion assessment and prediction</a:t>
          </a:r>
        </a:p>
      </dsp:txBody>
      <dsp:txXfrm>
        <a:off x="1774301" y="832103"/>
        <a:ext cx="5540898" cy="1536192"/>
      </dsp:txXfrm>
    </dsp:sp>
    <dsp:sp modelId="{824B7E4D-AE80-49FA-A042-A68BCA956A5C}">
      <dsp:nvSpPr>
        <dsp:cNvPr id="0" name=""/>
        <dsp:cNvSpPr/>
      </dsp:nvSpPr>
      <dsp:spPr>
        <a:xfrm>
          <a:off x="0" y="2752344"/>
          <a:ext cx="7315200" cy="15361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DB9BD4-17FF-463A-A4A5-97F6303C44E5}">
      <dsp:nvSpPr>
        <dsp:cNvPr id="0" name=""/>
        <dsp:cNvSpPr/>
      </dsp:nvSpPr>
      <dsp:spPr>
        <a:xfrm>
          <a:off x="464698" y="3097987"/>
          <a:ext cx="844905" cy="8449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17F2B1-E2ED-40A4-92E5-D691A57071A9}">
      <dsp:nvSpPr>
        <dsp:cNvPr id="0" name=""/>
        <dsp:cNvSpPr/>
      </dsp:nvSpPr>
      <dsp:spPr>
        <a:xfrm>
          <a:off x="1774301" y="2752344"/>
          <a:ext cx="5540898" cy="153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580" tIns="162580" rIns="162580" bIns="162580" numCol="1" spcCol="1270" anchor="ctr" anchorCtr="0">
          <a:noAutofit/>
        </a:bodyPr>
        <a:lstStyle/>
        <a:p>
          <a:pPr marL="0" lvl="0" indent="0" algn="l" defTabSz="844550">
            <a:lnSpc>
              <a:spcPct val="100000"/>
            </a:lnSpc>
            <a:spcBef>
              <a:spcPct val="0"/>
            </a:spcBef>
            <a:spcAft>
              <a:spcPct val="35000"/>
            </a:spcAft>
            <a:buNone/>
          </a:pPr>
          <a:r>
            <a:rPr lang="en-US" sz="1900" kern="1200"/>
            <a:t>This would be an incredibly useful service for a company, politician or anyone trying to assess broader public interest in an idea related to coronavirus.</a:t>
          </a:r>
        </a:p>
      </dsp:txBody>
      <dsp:txXfrm>
        <a:off x="1774301" y="2752344"/>
        <a:ext cx="5540898" cy="15361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753119-E886-4F75-8C02-127D7A42FE7A}">
      <dsp:nvSpPr>
        <dsp:cNvPr id="0" name=""/>
        <dsp:cNvSpPr/>
      </dsp:nvSpPr>
      <dsp:spPr>
        <a:xfrm>
          <a:off x="0" y="832103"/>
          <a:ext cx="7315200" cy="15361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65C3F5-A85E-4682-8636-B67A1F02227A}">
      <dsp:nvSpPr>
        <dsp:cNvPr id="0" name=""/>
        <dsp:cNvSpPr/>
      </dsp:nvSpPr>
      <dsp:spPr>
        <a:xfrm>
          <a:off x="464698" y="1177747"/>
          <a:ext cx="844905" cy="8449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91E214-B458-4716-BB9E-D124C7069F27}">
      <dsp:nvSpPr>
        <dsp:cNvPr id="0" name=""/>
        <dsp:cNvSpPr/>
      </dsp:nvSpPr>
      <dsp:spPr>
        <a:xfrm>
          <a:off x="1774301" y="832103"/>
          <a:ext cx="5540898" cy="153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580" tIns="162580" rIns="162580" bIns="162580" numCol="1" spcCol="1270" anchor="ctr" anchorCtr="0">
          <a:noAutofit/>
        </a:bodyPr>
        <a:lstStyle/>
        <a:p>
          <a:pPr marL="0" lvl="0" indent="0" algn="l" defTabSz="666750">
            <a:lnSpc>
              <a:spcPct val="100000"/>
            </a:lnSpc>
            <a:spcBef>
              <a:spcPct val="0"/>
            </a:spcBef>
            <a:spcAft>
              <a:spcPct val="35000"/>
            </a:spcAft>
            <a:buNone/>
          </a:pPr>
          <a:r>
            <a:rPr lang="en-US" sz="1500" kern="1200"/>
            <a:t>Given the broad nature of some of the locations, narrowing this data down to give specific regional analysis of public opinion would not yield very specific results, maybe if locations were more specific this would be better for that, but as it is, it is only good for broadly assessing trends. </a:t>
          </a:r>
        </a:p>
      </dsp:txBody>
      <dsp:txXfrm>
        <a:off x="1774301" y="832103"/>
        <a:ext cx="5540898" cy="1536192"/>
      </dsp:txXfrm>
    </dsp:sp>
    <dsp:sp modelId="{CFBE8BC5-141C-4E87-BBCD-063EB3E42857}">
      <dsp:nvSpPr>
        <dsp:cNvPr id="0" name=""/>
        <dsp:cNvSpPr/>
      </dsp:nvSpPr>
      <dsp:spPr>
        <a:xfrm>
          <a:off x="0" y="2752344"/>
          <a:ext cx="7315200" cy="15361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11D4B9-1AC6-4F10-9ACC-DE9E2D3A1844}">
      <dsp:nvSpPr>
        <dsp:cNvPr id="0" name=""/>
        <dsp:cNvSpPr/>
      </dsp:nvSpPr>
      <dsp:spPr>
        <a:xfrm>
          <a:off x="464698" y="3097987"/>
          <a:ext cx="844905" cy="8449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94E413-971B-4A91-86A1-72054F3A93CA}">
      <dsp:nvSpPr>
        <dsp:cNvPr id="0" name=""/>
        <dsp:cNvSpPr/>
      </dsp:nvSpPr>
      <dsp:spPr>
        <a:xfrm>
          <a:off x="1774301" y="2752344"/>
          <a:ext cx="5540898" cy="153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580" tIns="162580" rIns="162580" bIns="162580" numCol="1" spcCol="1270" anchor="ctr" anchorCtr="0">
          <a:noAutofit/>
        </a:bodyPr>
        <a:lstStyle/>
        <a:p>
          <a:pPr marL="0" lvl="0" indent="0" algn="l" defTabSz="666750">
            <a:lnSpc>
              <a:spcPct val="100000"/>
            </a:lnSpc>
            <a:spcBef>
              <a:spcPct val="0"/>
            </a:spcBef>
            <a:spcAft>
              <a:spcPct val="35000"/>
            </a:spcAft>
            <a:buNone/>
          </a:pPr>
          <a:r>
            <a:rPr lang="en-US" sz="1500" kern="1200"/>
            <a:t>Additionally, the short window of time data was gathered in gives us a very narrow view, perhaps if the tweets were gathered over the course of a year, we could get more insightful results about how public opinion adapts over time.</a:t>
          </a:r>
        </a:p>
      </dsp:txBody>
      <dsp:txXfrm>
        <a:off x="1774301" y="2752344"/>
        <a:ext cx="5540898" cy="15361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0C954-2807-4E39-9064-647D023CB84C}" type="datetimeFigureOut">
              <a:rPr lang="en-US" smtClean="0"/>
              <a:t>12/14/2023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58F9FB-3454-4E53-AE15-2670CA6B85E9}" type="slidenum">
              <a:rPr lang="en-US" smtClean="0"/>
              <a:t>‹#›</a:t>
            </a:fld>
            <a:endParaRPr lang="en-US"/>
          </a:p>
        </p:txBody>
      </p:sp>
    </p:spTree>
    <p:extLst>
      <p:ext uri="{BB962C8B-B14F-4D97-AF65-F5344CB8AC3E}">
        <p14:creationId xmlns:p14="http://schemas.microsoft.com/office/powerpoint/2010/main" val="400834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58F9FB-3454-4E53-AE15-2670CA6B85E9}" type="slidenum">
              <a:rPr lang="en-US" smtClean="0"/>
              <a:t>22</a:t>
            </a:fld>
            <a:endParaRPr lang="en-US"/>
          </a:p>
        </p:txBody>
      </p:sp>
    </p:spTree>
    <p:extLst>
      <p:ext uri="{BB962C8B-B14F-4D97-AF65-F5344CB8AC3E}">
        <p14:creationId xmlns:p14="http://schemas.microsoft.com/office/powerpoint/2010/main" val="234275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804781-0748-4E98-9276-B4562D3A45CF}"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19437-7BAB-4ECE-9A9D-227FB0E07581}" type="slidenum">
              <a:rPr lang="en-US" smtClean="0"/>
              <a:t>‹#›</a:t>
            </a:fld>
            <a:endParaRPr lang="en-US"/>
          </a:p>
        </p:txBody>
      </p:sp>
    </p:spTree>
    <p:extLst>
      <p:ext uri="{BB962C8B-B14F-4D97-AF65-F5344CB8AC3E}">
        <p14:creationId xmlns:p14="http://schemas.microsoft.com/office/powerpoint/2010/main" val="647174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804781-0748-4E98-9276-B4562D3A45CF}" type="datetimeFigureOut">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119437-7BAB-4ECE-9A9D-227FB0E07581}" type="slidenum">
              <a:rPr lang="en-US" smtClean="0"/>
              <a:t>‹#›</a:t>
            </a:fld>
            <a:endParaRPr lang="en-US"/>
          </a:p>
        </p:txBody>
      </p:sp>
    </p:spTree>
    <p:extLst>
      <p:ext uri="{BB962C8B-B14F-4D97-AF65-F5344CB8AC3E}">
        <p14:creationId xmlns:p14="http://schemas.microsoft.com/office/powerpoint/2010/main" val="327520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804781-0748-4E98-9276-B4562D3A45CF}" type="datetimeFigureOut">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119437-7BAB-4ECE-9A9D-227FB0E07581}" type="slidenum">
              <a:rPr lang="en-US" smtClean="0"/>
              <a:t>‹#›</a:t>
            </a:fld>
            <a:endParaRPr lang="en-US"/>
          </a:p>
        </p:txBody>
      </p:sp>
    </p:spTree>
    <p:extLst>
      <p:ext uri="{BB962C8B-B14F-4D97-AF65-F5344CB8AC3E}">
        <p14:creationId xmlns:p14="http://schemas.microsoft.com/office/powerpoint/2010/main" val="83061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04781-0748-4E98-9276-B4562D3A45CF}"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19437-7BAB-4ECE-9A9D-227FB0E07581}" type="slidenum">
              <a:rPr lang="en-US" smtClean="0"/>
              <a:t>‹#›</a:t>
            </a:fld>
            <a:endParaRPr lang="en-US"/>
          </a:p>
        </p:txBody>
      </p:sp>
    </p:spTree>
    <p:extLst>
      <p:ext uri="{BB962C8B-B14F-4D97-AF65-F5344CB8AC3E}">
        <p14:creationId xmlns:p14="http://schemas.microsoft.com/office/powerpoint/2010/main" val="1935932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804781-0748-4E98-9276-B4562D3A45CF}"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19437-7BAB-4ECE-9A9D-227FB0E07581}" type="slidenum">
              <a:rPr lang="en-US" smtClean="0"/>
              <a:t>‹#›</a:t>
            </a:fld>
            <a:endParaRPr lang="en-US"/>
          </a:p>
        </p:txBody>
      </p:sp>
    </p:spTree>
    <p:extLst>
      <p:ext uri="{BB962C8B-B14F-4D97-AF65-F5344CB8AC3E}">
        <p14:creationId xmlns:p14="http://schemas.microsoft.com/office/powerpoint/2010/main" val="290977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4804781-0748-4E98-9276-B4562D3A45CF}" type="datetimeFigureOut">
              <a:rPr lang="en-US" smtClean="0"/>
              <a:t>12/14/2023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0119437-7BAB-4ECE-9A9D-227FB0E07581}" type="slidenum">
              <a:rPr lang="en-US" smtClean="0"/>
              <a:t>‹#›</a:t>
            </a:fld>
            <a:endParaRPr lang="en-US"/>
          </a:p>
        </p:txBody>
      </p:sp>
    </p:spTree>
    <p:extLst>
      <p:ext uri="{BB962C8B-B14F-4D97-AF65-F5344CB8AC3E}">
        <p14:creationId xmlns:p14="http://schemas.microsoft.com/office/powerpoint/2010/main" val="282310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64804781-0748-4E98-9276-B4562D3A45CF}" type="datetimeFigureOut">
              <a:rPr lang="en-US" smtClean="0"/>
              <a:t>12/14/2023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30119437-7BAB-4ECE-9A9D-227FB0E07581}" type="slidenum">
              <a:rPr lang="en-US" smtClean="0"/>
              <a:t>‹#›</a:t>
            </a:fld>
            <a:endParaRPr lang="en-US"/>
          </a:p>
        </p:txBody>
      </p:sp>
    </p:spTree>
    <p:extLst>
      <p:ext uri="{BB962C8B-B14F-4D97-AF65-F5344CB8AC3E}">
        <p14:creationId xmlns:p14="http://schemas.microsoft.com/office/powerpoint/2010/main" val="40921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64804781-0748-4E98-9276-B4562D3A45CF}" type="datetimeFigureOut">
              <a:rPr lang="en-US" smtClean="0"/>
              <a:t>12/14/2023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30119437-7BAB-4ECE-9A9D-227FB0E07581}" type="slidenum">
              <a:rPr lang="en-US" smtClean="0"/>
              <a:t>‹#›</a:t>
            </a:fld>
            <a:endParaRPr lang="en-US"/>
          </a:p>
        </p:txBody>
      </p:sp>
    </p:spTree>
    <p:extLst>
      <p:ext uri="{BB962C8B-B14F-4D97-AF65-F5344CB8AC3E}">
        <p14:creationId xmlns:p14="http://schemas.microsoft.com/office/powerpoint/2010/main" val="265362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804781-0748-4E98-9276-B4562D3A45CF}"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119437-7BAB-4ECE-9A9D-227FB0E07581}" type="slidenum">
              <a:rPr lang="en-US" smtClean="0"/>
              <a:t>‹#›</a:t>
            </a:fld>
            <a:endParaRPr lang="en-US"/>
          </a:p>
        </p:txBody>
      </p:sp>
    </p:spTree>
    <p:extLst>
      <p:ext uri="{BB962C8B-B14F-4D97-AF65-F5344CB8AC3E}">
        <p14:creationId xmlns:p14="http://schemas.microsoft.com/office/powerpoint/2010/main" val="322171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4804781-0748-4E98-9276-B4562D3A45CF}" type="datetimeFigureOut">
              <a:rPr lang="en-US" smtClean="0"/>
              <a:t>12/14/2023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0119437-7BAB-4ECE-9A9D-227FB0E07581}" type="slidenum">
              <a:rPr lang="en-US" smtClean="0"/>
              <a:t>‹#›</a:t>
            </a:fld>
            <a:endParaRPr lang="en-US"/>
          </a:p>
        </p:txBody>
      </p:sp>
    </p:spTree>
    <p:extLst>
      <p:ext uri="{BB962C8B-B14F-4D97-AF65-F5344CB8AC3E}">
        <p14:creationId xmlns:p14="http://schemas.microsoft.com/office/powerpoint/2010/main" val="7321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4804781-0748-4E98-9276-B4562D3A45CF}" type="datetimeFigureOut">
              <a:rPr lang="en-US" smtClean="0"/>
              <a:t>12/14/2023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30119437-7BAB-4ECE-9A9D-227FB0E07581}" type="slidenum">
              <a:rPr lang="en-US" smtClean="0"/>
              <a:t>‹#›</a:t>
            </a:fld>
            <a:endParaRPr lang="en-US"/>
          </a:p>
        </p:txBody>
      </p:sp>
    </p:spTree>
    <p:extLst>
      <p:ext uri="{BB962C8B-B14F-4D97-AF65-F5344CB8AC3E}">
        <p14:creationId xmlns:p14="http://schemas.microsoft.com/office/powerpoint/2010/main" val="47126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4804781-0748-4E98-9276-B4562D3A45CF}" type="datetimeFigureOut">
              <a:rPr lang="en-US" smtClean="0"/>
              <a:t>12/14/2023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0119437-7BAB-4ECE-9A9D-227FB0E07581}" type="slidenum">
              <a:rPr lang="en-US" smtClean="0"/>
              <a:t>‹#›</a:t>
            </a:fld>
            <a:endParaRPr lang="en-US"/>
          </a:p>
        </p:txBody>
      </p:sp>
    </p:spTree>
    <p:extLst>
      <p:ext uri="{BB962C8B-B14F-4D97-AF65-F5344CB8AC3E}">
        <p14:creationId xmlns:p14="http://schemas.microsoft.com/office/powerpoint/2010/main" val="9314129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D5C296-F4B1-4AE5-8EEB-9FEB7ED17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st tube with blood">
            <a:extLst>
              <a:ext uri="{FF2B5EF4-FFF2-40B4-BE49-F238E27FC236}">
                <a16:creationId xmlns:a16="http://schemas.microsoft.com/office/drawing/2014/main" id="{2B20A6C0-147F-6D91-2652-1456B5DF5E8C}"/>
              </a:ext>
            </a:extLst>
          </p:cNvPr>
          <p:cNvPicPr>
            <a:picLocks noChangeAspect="1"/>
          </p:cNvPicPr>
          <p:nvPr/>
        </p:nvPicPr>
        <p:blipFill rotWithShape="1">
          <a:blip r:embed="rId2">
            <a:duotone>
              <a:schemeClr val="accent1">
                <a:shade val="45000"/>
                <a:satMod val="135000"/>
              </a:schemeClr>
              <a:prstClr val="white"/>
            </a:duotone>
          </a:blip>
          <a:srcRect t="11154" r="-1" b="4555"/>
          <a:stretch/>
        </p:blipFill>
        <p:spPr>
          <a:xfrm>
            <a:off x="20" y="-1"/>
            <a:ext cx="12188932" cy="6858000"/>
          </a:xfrm>
          <a:prstGeom prst="rect">
            <a:avLst/>
          </a:prstGeom>
        </p:spPr>
      </p:pic>
      <p:sp>
        <p:nvSpPr>
          <p:cNvPr id="11" name="Rectangle 10">
            <a:extLst>
              <a:ext uri="{FF2B5EF4-FFF2-40B4-BE49-F238E27FC236}">
                <a16:creationId xmlns:a16="http://schemas.microsoft.com/office/drawing/2014/main" id="{9C1ACE66-194D-48C4-A14A-6933B3528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lumMod val="50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47CAD2E-B5E6-6420-CDB8-3BC04D07CA1A}"/>
              </a:ext>
            </a:extLst>
          </p:cNvPr>
          <p:cNvSpPr>
            <a:spLocks noGrp="1"/>
          </p:cNvSpPr>
          <p:nvPr>
            <p:ph type="ctrTitle"/>
          </p:nvPr>
        </p:nvSpPr>
        <p:spPr>
          <a:xfrm>
            <a:off x="643467" y="1298448"/>
            <a:ext cx="3685070" cy="3255264"/>
          </a:xfrm>
        </p:spPr>
        <p:txBody>
          <a:bodyPr>
            <a:normAutofit/>
          </a:bodyPr>
          <a:lstStyle/>
          <a:p>
            <a:r>
              <a:rPr lang="en-US" sz="5000" dirty="0"/>
              <a:t>Analysis of Coronavirus related tweets</a:t>
            </a:r>
          </a:p>
        </p:txBody>
      </p:sp>
      <p:sp>
        <p:nvSpPr>
          <p:cNvPr id="3" name="Subtitle 2">
            <a:extLst>
              <a:ext uri="{FF2B5EF4-FFF2-40B4-BE49-F238E27FC236}">
                <a16:creationId xmlns:a16="http://schemas.microsoft.com/office/drawing/2014/main" id="{F61A55A8-09A4-2A28-9EFB-EB9DBC00B02C}"/>
              </a:ext>
            </a:extLst>
          </p:cNvPr>
          <p:cNvSpPr>
            <a:spLocks noGrp="1"/>
          </p:cNvSpPr>
          <p:nvPr>
            <p:ph type="subTitle" idx="1"/>
          </p:nvPr>
        </p:nvSpPr>
        <p:spPr>
          <a:xfrm>
            <a:off x="643467" y="4670246"/>
            <a:ext cx="3685069" cy="914400"/>
          </a:xfrm>
        </p:spPr>
        <p:txBody>
          <a:bodyPr>
            <a:normAutofit/>
          </a:bodyPr>
          <a:lstStyle/>
          <a:p>
            <a:r>
              <a:rPr lang="en-US" dirty="0"/>
              <a:t>By Ryan Johnson &amp; Andy Halsey</a:t>
            </a:r>
          </a:p>
        </p:txBody>
      </p:sp>
      <p:sp>
        <p:nvSpPr>
          <p:cNvPr id="13" name="Rectangle 12">
            <a:extLst>
              <a:ext uri="{FF2B5EF4-FFF2-40B4-BE49-F238E27FC236}">
                <a16:creationId xmlns:a16="http://schemas.microsoft.com/office/drawing/2014/main" id="{025B886A-7ED1-4B77-819B-76ACBEFB0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82837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9C70-5ABB-C93E-C620-7EA5D49662A5}"/>
              </a:ext>
            </a:extLst>
          </p:cNvPr>
          <p:cNvSpPr>
            <a:spLocks noGrp="1"/>
          </p:cNvSpPr>
          <p:nvPr>
            <p:ph type="title"/>
          </p:nvPr>
        </p:nvSpPr>
        <p:spPr/>
        <p:txBody>
          <a:bodyPr/>
          <a:lstStyle/>
          <a:p>
            <a:r>
              <a:rPr lang="en-US" dirty="0"/>
              <a:t>Using </a:t>
            </a:r>
            <a:r>
              <a:rPr lang="en-US" dirty="0" err="1"/>
              <a:t>scattertext</a:t>
            </a:r>
            <a:r>
              <a:rPr lang="en-US" dirty="0"/>
              <a:t> to visualize the top 10 most frequent terms</a:t>
            </a:r>
          </a:p>
        </p:txBody>
      </p:sp>
      <p:sp>
        <p:nvSpPr>
          <p:cNvPr id="3" name="Content Placeholder 2">
            <a:extLst>
              <a:ext uri="{FF2B5EF4-FFF2-40B4-BE49-F238E27FC236}">
                <a16:creationId xmlns:a16="http://schemas.microsoft.com/office/drawing/2014/main" id="{D8A4FD10-1EAE-37BA-B240-263DEDDE4E3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0587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9C70-5ABB-C93E-C620-7EA5D49662A5}"/>
              </a:ext>
            </a:extLst>
          </p:cNvPr>
          <p:cNvSpPr>
            <a:spLocks noGrp="1"/>
          </p:cNvSpPr>
          <p:nvPr>
            <p:ph type="title"/>
          </p:nvPr>
        </p:nvSpPr>
        <p:spPr/>
        <p:txBody>
          <a:bodyPr/>
          <a:lstStyle/>
          <a:p>
            <a:r>
              <a:rPr lang="en-US" dirty="0"/>
              <a:t>Using </a:t>
            </a:r>
            <a:r>
              <a:rPr lang="en-US" dirty="0" err="1"/>
              <a:t>scattertext</a:t>
            </a:r>
            <a:r>
              <a:rPr lang="en-US" dirty="0"/>
              <a:t> to visualize top 10 tokens associated with positive sentiment</a:t>
            </a:r>
          </a:p>
        </p:txBody>
      </p:sp>
      <p:sp>
        <p:nvSpPr>
          <p:cNvPr id="3" name="Content Placeholder 2">
            <a:extLst>
              <a:ext uri="{FF2B5EF4-FFF2-40B4-BE49-F238E27FC236}">
                <a16:creationId xmlns:a16="http://schemas.microsoft.com/office/drawing/2014/main" id="{D8A4FD10-1EAE-37BA-B240-263DEDDE4E3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20635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6" name="Rectangle 25">
            <a:extLst>
              <a:ext uri="{FF2B5EF4-FFF2-40B4-BE49-F238E27FC236}">
                <a16:creationId xmlns:a16="http://schemas.microsoft.com/office/drawing/2014/main" id="{9FDD9264-A478-4B82-A891-2BEA8BF9F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28F876F-6085-4545-CA45-D37D0D5E1B07}"/>
              </a:ext>
            </a:extLst>
          </p:cNvPr>
          <p:cNvPicPr>
            <a:picLocks noChangeAspect="1"/>
          </p:cNvPicPr>
          <p:nvPr/>
        </p:nvPicPr>
        <p:blipFill rotWithShape="1">
          <a:blip r:embed="rId2"/>
          <a:srcRect t="41687" r="9092" b="7164"/>
          <a:stretch/>
        </p:blipFill>
        <p:spPr>
          <a:xfrm>
            <a:off x="20" y="-1"/>
            <a:ext cx="12188932" cy="6858000"/>
          </a:xfrm>
          <a:prstGeom prst="rect">
            <a:avLst/>
          </a:prstGeom>
        </p:spPr>
      </p:pic>
      <p:sp>
        <p:nvSpPr>
          <p:cNvPr id="28" name="Rectangle 27">
            <a:extLst>
              <a:ext uri="{FF2B5EF4-FFF2-40B4-BE49-F238E27FC236}">
                <a16:creationId xmlns:a16="http://schemas.microsoft.com/office/drawing/2014/main" id="{C4D755E9-CEF5-43A7-A514-4664F25F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ACCC6A1-A031-4740-5279-C50D75FD1319}"/>
              </a:ext>
            </a:extLst>
          </p:cNvPr>
          <p:cNvSpPr>
            <a:spLocks noGrp="1"/>
          </p:cNvSpPr>
          <p:nvPr>
            <p:ph type="title"/>
          </p:nvPr>
        </p:nvSpPr>
        <p:spPr>
          <a:xfrm>
            <a:off x="643467" y="1298448"/>
            <a:ext cx="3685070" cy="3255264"/>
          </a:xfrm>
        </p:spPr>
        <p:txBody>
          <a:bodyPr vert="horz" lIns="91440" tIns="45720" rIns="91440" bIns="45720" rtlCol="0" anchor="b">
            <a:normAutofit/>
          </a:bodyPr>
          <a:lstStyle/>
          <a:p>
            <a:r>
              <a:rPr lang="en-US" sz="4400">
                <a:solidFill>
                  <a:srgbClr val="FFFFFF"/>
                </a:solidFill>
              </a:rPr>
              <a:t>Using models to forecast sentiment</a:t>
            </a:r>
          </a:p>
        </p:txBody>
      </p:sp>
      <p:sp>
        <p:nvSpPr>
          <p:cNvPr id="3" name="Text Placeholder 2">
            <a:extLst>
              <a:ext uri="{FF2B5EF4-FFF2-40B4-BE49-F238E27FC236}">
                <a16:creationId xmlns:a16="http://schemas.microsoft.com/office/drawing/2014/main" id="{4F3D8687-7D16-528C-A837-5DCD231A82F5}"/>
              </a:ext>
            </a:extLst>
          </p:cNvPr>
          <p:cNvSpPr>
            <a:spLocks noGrp="1"/>
          </p:cNvSpPr>
          <p:nvPr>
            <p:ph type="body" idx="1"/>
          </p:nvPr>
        </p:nvSpPr>
        <p:spPr>
          <a:xfrm>
            <a:off x="643467" y="4670246"/>
            <a:ext cx="3685069" cy="914400"/>
          </a:xfrm>
        </p:spPr>
        <p:txBody>
          <a:bodyPr vert="horz" lIns="91440" tIns="45720" rIns="91440" bIns="45720" rtlCol="0" anchor="t">
            <a:normAutofit/>
          </a:bodyPr>
          <a:lstStyle/>
          <a:p>
            <a:r>
              <a:rPr lang="en-US" sz="1700">
                <a:solidFill>
                  <a:schemeClr val="accent1">
                    <a:lumMod val="20000"/>
                    <a:lumOff val="80000"/>
                  </a:schemeClr>
                </a:solidFill>
              </a:rPr>
              <a:t>This next section will be using three different models to forecast sentiment values given tweet_texts</a:t>
            </a:r>
          </a:p>
        </p:txBody>
      </p:sp>
      <p:sp>
        <p:nvSpPr>
          <p:cNvPr id="30" name="Rectangle 29">
            <a:extLst>
              <a:ext uri="{FF2B5EF4-FFF2-40B4-BE49-F238E27FC236}">
                <a16:creationId xmlns:a16="http://schemas.microsoft.com/office/drawing/2014/main" id="{2BF879CD-ED15-450F-B829-699C694D2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950286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E824-5A1E-8D70-A54A-7F010A543C7A}"/>
              </a:ext>
            </a:extLst>
          </p:cNvPr>
          <p:cNvSpPr>
            <a:spLocks noGrp="1"/>
          </p:cNvSpPr>
          <p:nvPr>
            <p:ph type="title"/>
          </p:nvPr>
        </p:nvSpPr>
        <p:spPr/>
        <p:txBody>
          <a:bodyPr/>
          <a:lstStyle/>
          <a:p>
            <a:r>
              <a:rPr lang="en-US" dirty="0"/>
              <a:t>First model – Random forest model</a:t>
            </a:r>
          </a:p>
        </p:txBody>
      </p:sp>
      <p:sp>
        <p:nvSpPr>
          <p:cNvPr id="3" name="Content Placeholder 2">
            <a:extLst>
              <a:ext uri="{FF2B5EF4-FFF2-40B4-BE49-F238E27FC236}">
                <a16:creationId xmlns:a16="http://schemas.microsoft.com/office/drawing/2014/main" id="{21FCA1AA-262E-69D7-1BF1-791C466C8C05}"/>
              </a:ext>
            </a:extLst>
          </p:cNvPr>
          <p:cNvSpPr>
            <a:spLocks noGrp="1"/>
          </p:cNvSpPr>
          <p:nvPr>
            <p:ph idx="1"/>
          </p:nvPr>
        </p:nvSpPr>
        <p:spPr/>
        <p:txBody>
          <a:bodyPr/>
          <a:lstStyle/>
          <a:p>
            <a:r>
              <a:rPr lang="en-US" dirty="0"/>
              <a:t>We used a Random forest model as our first model to predict sentiment, it was not very good at predicting sentiment and it tended to over predict positive sentiment, with an overall accuracy of 38%</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06566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E824-5A1E-8D70-A54A-7F010A543C7A}"/>
              </a:ext>
            </a:extLst>
          </p:cNvPr>
          <p:cNvSpPr>
            <a:spLocks noGrp="1"/>
          </p:cNvSpPr>
          <p:nvPr>
            <p:ph type="title"/>
          </p:nvPr>
        </p:nvSpPr>
        <p:spPr/>
        <p:txBody>
          <a:bodyPr/>
          <a:lstStyle/>
          <a:p>
            <a:r>
              <a:rPr lang="en-US" dirty="0"/>
              <a:t>Second model – Random Forest model with </a:t>
            </a:r>
            <a:r>
              <a:rPr lang="en-US" dirty="0" err="1"/>
              <a:t>gridsearch</a:t>
            </a:r>
            <a:endParaRPr lang="en-US" dirty="0"/>
          </a:p>
        </p:txBody>
      </p:sp>
      <p:sp>
        <p:nvSpPr>
          <p:cNvPr id="3" name="Content Placeholder 2">
            <a:extLst>
              <a:ext uri="{FF2B5EF4-FFF2-40B4-BE49-F238E27FC236}">
                <a16:creationId xmlns:a16="http://schemas.microsoft.com/office/drawing/2014/main" id="{21FCA1AA-262E-69D7-1BF1-791C466C8C05}"/>
              </a:ext>
            </a:extLst>
          </p:cNvPr>
          <p:cNvSpPr>
            <a:spLocks noGrp="1"/>
          </p:cNvSpPr>
          <p:nvPr>
            <p:ph idx="1"/>
          </p:nvPr>
        </p:nvSpPr>
        <p:spPr/>
        <p:txBody>
          <a:bodyPr/>
          <a:lstStyle/>
          <a:p>
            <a:r>
              <a:rPr lang="en-US" dirty="0"/>
              <a:t>We used another Random forest model as our second model to predict sentiment, utilizing </a:t>
            </a:r>
            <a:r>
              <a:rPr lang="en-US" dirty="0" err="1"/>
              <a:t>gridsearch</a:t>
            </a:r>
            <a:r>
              <a:rPr lang="en-US" dirty="0"/>
              <a:t> to tune the model’s parameters, slightly improving it but not by much, the accuracy was 39% this time.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9773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E824-5A1E-8D70-A54A-7F010A543C7A}"/>
              </a:ext>
            </a:extLst>
          </p:cNvPr>
          <p:cNvSpPr>
            <a:spLocks noGrp="1"/>
          </p:cNvSpPr>
          <p:nvPr>
            <p:ph type="title"/>
          </p:nvPr>
        </p:nvSpPr>
        <p:spPr/>
        <p:txBody>
          <a:bodyPr/>
          <a:lstStyle/>
          <a:p>
            <a:r>
              <a:rPr lang="en-US" dirty="0"/>
              <a:t>Third model – Tuning for hyperparameters with 3 models</a:t>
            </a:r>
          </a:p>
        </p:txBody>
      </p:sp>
      <p:sp>
        <p:nvSpPr>
          <p:cNvPr id="3" name="Content Placeholder 2">
            <a:extLst>
              <a:ext uri="{FF2B5EF4-FFF2-40B4-BE49-F238E27FC236}">
                <a16:creationId xmlns:a16="http://schemas.microsoft.com/office/drawing/2014/main" id="{21FCA1AA-262E-69D7-1BF1-791C466C8C05}"/>
              </a:ext>
            </a:extLst>
          </p:cNvPr>
          <p:cNvSpPr>
            <a:spLocks noGrp="1"/>
          </p:cNvSpPr>
          <p:nvPr>
            <p:ph idx="1"/>
          </p:nvPr>
        </p:nvSpPr>
        <p:spPr/>
        <p:txBody>
          <a:bodyPr/>
          <a:lstStyle/>
          <a:p>
            <a:r>
              <a:rPr lang="en-US" dirty="0"/>
              <a:t>We took a different approach to the last model, using 3 different classifiers tuned for hyperparameters, and using the best one out of them all, which turned out to be the ___ model with an accuracy of ___%.</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429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E824-5A1E-8D70-A54A-7F010A543C7A}"/>
              </a:ext>
            </a:extLst>
          </p:cNvPr>
          <p:cNvSpPr>
            <a:spLocks noGrp="1"/>
          </p:cNvSpPr>
          <p:nvPr>
            <p:ph type="title"/>
          </p:nvPr>
        </p:nvSpPr>
        <p:spPr/>
        <p:txBody>
          <a:bodyPr/>
          <a:lstStyle/>
          <a:p>
            <a:r>
              <a:rPr lang="en-US" dirty="0"/>
              <a:t>First topic model</a:t>
            </a:r>
          </a:p>
        </p:txBody>
      </p:sp>
      <p:sp>
        <p:nvSpPr>
          <p:cNvPr id="3" name="Content Placeholder 2">
            <a:extLst>
              <a:ext uri="{FF2B5EF4-FFF2-40B4-BE49-F238E27FC236}">
                <a16:creationId xmlns:a16="http://schemas.microsoft.com/office/drawing/2014/main" id="{21FCA1AA-262E-69D7-1BF1-791C466C8C05}"/>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3749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E824-5A1E-8D70-A54A-7F010A543C7A}"/>
              </a:ext>
            </a:extLst>
          </p:cNvPr>
          <p:cNvSpPr>
            <a:spLocks noGrp="1"/>
          </p:cNvSpPr>
          <p:nvPr>
            <p:ph type="title"/>
          </p:nvPr>
        </p:nvSpPr>
        <p:spPr/>
        <p:txBody>
          <a:bodyPr/>
          <a:lstStyle/>
          <a:p>
            <a:r>
              <a:rPr lang="en-US" dirty="0"/>
              <a:t>Second topic model</a:t>
            </a:r>
          </a:p>
        </p:txBody>
      </p:sp>
      <p:sp>
        <p:nvSpPr>
          <p:cNvPr id="3" name="Content Placeholder 2">
            <a:extLst>
              <a:ext uri="{FF2B5EF4-FFF2-40B4-BE49-F238E27FC236}">
                <a16:creationId xmlns:a16="http://schemas.microsoft.com/office/drawing/2014/main" id="{21FCA1AA-262E-69D7-1BF1-791C466C8C05}"/>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33415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E824-5A1E-8D70-A54A-7F010A543C7A}"/>
              </a:ext>
            </a:extLst>
          </p:cNvPr>
          <p:cNvSpPr>
            <a:spLocks noGrp="1"/>
          </p:cNvSpPr>
          <p:nvPr>
            <p:ph type="title"/>
          </p:nvPr>
        </p:nvSpPr>
        <p:spPr/>
        <p:txBody>
          <a:bodyPr/>
          <a:lstStyle/>
          <a:p>
            <a:r>
              <a:rPr lang="en-US" dirty="0"/>
              <a:t>Second topic model visualized</a:t>
            </a:r>
          </a:p>
        </p:txBody>
      </p:sp>
      <p:sp>
        <p:nvSpPr>
          <p:cNvPr id="3" name="Content Placeholder 2">
            <a:extLst>
              <a:ext uri="{FF2B5EF4-FFF2-40B4-BE49-F238E27FC236}">
                <a16:creationId xmlns:a16="http://schemas.microsoft.com/office/drawing/2014/main" id="{21FCA1AA-262E-69D7-1BF1-791C466C8C05}"/>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27024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2" name="Rectangle 11">
            <a:extLst>
              <a:ext uri="{FF2B5EF4-FFF2-40B4-BE49-F238E27FC236}">
                <a16:creationId xmlns:a16="http://schemas.microsoft.com/office/drawing/2014/main" id="{B4B5CC49-6FAE-42FA-99B6-A3FDA8C68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CCC6A1-A031-4740-5279-C50D75FD1319}"/>
              </a:ext>
            </a:extLst>
          </p:cNvPr>
          <p:cNvSpPr>
            <a:spLocks noGrp="1"/>
          </p:cNvSpPr>
          <p:nvPr>
            <p:ph type="title"/>
          </p:nvPr>
        </p:nvSpPr>
        <p:spPr>
          <a:xfrm>
            <a:off x="1703295" y="1083732"/>
            <a:ext cx="5509628" cy="4690534"/>
          </a:xfrm>
        </p:spPr>
        <p:txBody>
          <a:bodyPr vert="horz" lIns="91440" tIns="45720" rIns="91440" bIns="45720" rtlCol="0" anchor="ctr">
            <a:normAutofit/>
          </a:bodyPr>
          <a:lstStyle/>
          <a:p>
            <a:pPr algn="r"/>
            <a:r>
              <a:rPr lang="en-US" sz="7200">
                <a:solidFill>
                  <a:schemeClr val="tx1">
                    <a:lumMod val="75000"/>
                    <a:lumOff val="25000"/>
                  </a:schemeClr>
                </a:solidFill>
              </a:rPr>
              <a:t>Takeaways</a:t>
            </a:r>
          </a:p>
        </p:txBody>
      </p:sp>
      <p:sp>
        <p:nvSpPr>
          <p:cNvPr id="3" name="Text Placeholder 2">
            <a:extLst>
              <a:ext uri="{FF2B5EF4-FFF2-40B4-BE49-F238E27FC236}">
                <a16:creationId xmlns:a16="http://schemas.microsoft.com/office/drawing/2014/main" id="{4F3D8687-7D16-528C-A837-5DCD231A82F5}"/>
              </a:ext>
            </a:extLst>
          </p:cNvPr>
          <p:cNvSpPr>
            <a:spLocks noGrp="1"/>
          </p:cNvSpPr>
          <p:nvPr>
            <p:ph type="body" idx="1"/>
          </p:nvPr>
        </p:nvSpPr>
        <p:spPr>
          <a:xfrm>
            <a:off x="7856389" y="1083732"/>
            <a:ext cx="3507654" cy="4690534"/>
          </a:xfrm>
        </p:spPr>
        <p:txBody>
          <a:bodyPr vert="horz" lIns="91440" tIns="45720" rIns="91440" bIns="45720" rtlCol="0" anchor="ctr">
            <a:normAutofit/>
          </a:bodyPr>
          <a:lstStyle/>
          <a:p>
            <a:r>
              <a:rPr lang="en-US" sz="2800">
                <a:solidFill>
                  <a:schemeClr val="tx1">
                    <a:lumMod val="75000"/>
                    <a:lumOff val="25000"/>
                  </a:schemeClr>
                </a:solidFill>
              </a:rPr>
              <a:t>What information does this analysis give us</a:t>
            </a:r>
          </a:p>
        </p:txBody>
      </p:sp>
      <p:sp>
        <p:nvSpPr>
          <p:cNvPr id="14" name="Rectangle 13">
            <a:extLst>
              <a:ext uri="{FF2B5EF4-FFF2-40B4-BE49-F238E27FC236}">
                <a16:creationId xmlns:a16="http://schemas.microsoft.com/office/drawing/2014/main" id="{E6BC9B4A-2119-4645-B4CA-7817D5FA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6" name="Straight Connector 15">
            <a:extLst>
              <a:ext uri="{FF2B5EF4-FFF2-40B4-BE49-F238E27FC236}">
                <a16:creationId xmlns:a16="http://schemas.microsoft.com/office/drawing/2014/main" id="{158D888F-D87A-4C3C-BD82-273E4C8C5E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9A2CD81-3BB6-4ED6-A50F-DC14F37A9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277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9C70-5ABB-C93E-C620-7EA5D49662A5}"/>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D8A4FD10-1EAE-37BA-B240-263DEDDE4E34}"/>
              </a:ext>
            </a:extLst>
          </p:cNvPr>
          <p:cNvSpPr>
            <a:spLocks noGrp="1"/>
          </p:cNvSpPr>
          <p:nvPr>
            <p:ph idx="1"/>
          </p:nvPr>
        </p:nvSpPr>
        <p:spPr/>
        <p:txBody>
          <a:bodyPr/>
          <a:lstStyle/>
          <a:p>
            <a:r>
              <a:rPr lang="en-US" dirty="0"/>
              <a:t>This project will analyze a subset of tweets from a larger dataset, that has multiple factors, which can make this data useful for demonstrating trends, which businesses could use for more effective marketing.</a:t>
            </a:r>
          </a:p>
          <a:p>
            <a:r>
              <a:rPr lang="en-US" dirty="0"/>
              <a:t>Throughout this project we will be creating various models to analyze the contents of the tweets in the dataset, and using those contents to predict whether the tweet expresses an extremely positive, positive, neutral, negative or extremely negative outlook.</a:t>
            </a:r>
          </a:p>
          <a:p>
            <a:endParaRPr lang="en-US" dirty="0"/>
          </a:p>
        </p:txBody>
      </p:sp>
    </p:spTree>
    <p:extLst>
      <p:ext uri="{BB962C8B-B14F-4D97-AF65-F5344CB8AC3E}">
        <p14:creationId xmlns:p14="http://schemas.microsoft.com/office/powerpoint/2010/main" val="3712333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E824-5A1E-8D70-A54A-7F010A543C7A}"/>
              </a:ext>
            </a:extLst>
          </p:cNvPr>
          <p:cNvSpPr>
            <a:spLocks noGrp="1"/>
          </p:cNvSpPr>
          <p:nvPr>
            <p:ph type="title"/>
          </p:nvPr>
        </p:nvSpPr>
        <p:spPr/>
        <p:txBody>
          <a:bodyPr/>
          <a:lstStyle/>
          <a:p>
            <a:r>
              <a:rPr lang="en-US" dirty="0"/>
              <a:t>Utility</a:t>
            </a:r>
          </a:p>
        </p:txBody>
      </p:sp>
      <p:graphicFrame>
        <p:nvGraphicFramePr>
          <p:cNvPr id="7" name="Content Placeholder 2">
            <a:extLst>
              <a:ext uri="{FF2B5EF4-FFF2-40B4-BE49-F238E27FC236}">
                <a16:creationId xmlns:a16="http://schemas.microsoft.com/office/drawing/2014/main" id="{0FD24698-E33F-69D8-5C01-33D83C9BC06B}"/>
              </a:ext>
            </a:extLst>
          </p:cNvPr>
          <p:cNvGraphicFramePr>
            <a:graphicFrameLocks noGrp="1"/>
          </p:cNvGraphicFramePr>
          <p:nvPr>
            <p:ph idx="1"/>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3312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E824-5A1E-8D70-A54A-7F010A543C7A}"/>
              </a:ext>
            </a:extLst>
          </p:cNvPr>
          <p:cNvSpPr>
            <a:spLocks noGrp="1"/>
          </p:cNvSpPr>
          <p:nvPr>
            <p:ph type="title"/>
          </p:nvPr>
        </p:nvSpPr>
        <p:spPr/>
        <p:txBody>
          <a:bodyPr/>
          <a:lstStyle/>
          <a:p>
            <a:r>
              <a:rPr lang="en-US" dirty="0"/>
              <a:t>Uncertainties and limitations</a:t>
            </a:r>
          </a:p>
        </p:txBody>
      </p:sp>
      <p:graphicFrame>
        <p:nvGraphicFramePr>
          <p:cNvPr id="7" name="Content Placeholder 2">
            <a:extLst>
              <a:ext uri="{FF2B5EF4-FFF2-40B4-BE49-F238E27FC236}">
                <a16:creationId xmlns:a16="http://schemas.microsoft.com/office/drawing/2014/main" id="{6D0E41D4-320F-354D-2D71-78BE58F216D9}"/>
              </a:ext>
            </a:extLst>
          </p:cNvPr>
          <p:cNvGraphicFramePr>
            <a:graphicFrameLocks noGrp="1"/>
          </p:cNvGraphicFramePr>
          <p:nvPr>
            <p:ph idx="1"/>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4918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516" y="4212709"/>
            <a:ext cx="10764932" cy="1873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10989-6533-3E19-460D-80806D321556}"/>
              </a:ext>
            </a:extLst>
          </p:cNvPr>
          <p:cNvSpPr>
            <a:spLocks noGrp="1"/>
          </p:cNvSpPr>
          <p:nvPr>
            <p:ph type="title"/>
          </p:nvPr>
        </p:nvSpPr>
        <p:spPr>
          <a:xfrm>
            <a:off x="1030406" y="4386057"/>
            <a:ext cx="4067033" cy="1527244"/>
          </a:xfrm>
        </p:spPr>
        <p:txBody>
          <a:bodyPr>
            <a:normAutofit/>
          </a:bodyPr>
          <a:lstStyle/>
          <a:p>
            <a:pPr algn="r"/>
            <a:r>
              <a:rPr lang="en-US" sz="3200"/>
              <a:t>Recommendations to businesses</a:t>
            </a:r>
          </a:p>
        </p:txBody>
      </p:sp>
      <p:sp>
        <p:nvSpPr>
          <p:cNvPr id="21" name="Rectangle 20">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Graphic 6" descr="Chat">
            <a:extLst>
              <a:ext uri="{FF2B5EF4-FFF2-40B4-BE49-F238E27FC236}">
                <a16:creationId xmlns:a16="http://schemas.microsoft.com/office/drawing/2014/main" id="{3F3EC0D9-A919-18BD-3714-C58DA6F6D9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4138" y="757326"/>
            <a:ext cx="3185684" cy="3185684"/>
          </a:xfrm>
          <a:prstGeom prst="rect">
            <a:avLst/>
          </a:prstGeom>
        </p:spPr>
      </p:pic>
      <p:sp>
        <p:nvSpPr>
          <p:cNvPr id="3" name="Content Placeholder 2">
            <a:extLst>
              <a:ext uri="{FF2B5EF4-FFF2-40B4-BE49-F238E27FC236}">
                <a16:creationId xmlns:a16="http://schemas.microsoft.com/office/drawing/2014/main" id="{FBA089A6-23C6-6B9C-A34A-0152197BDD6C}"/>
              </a:ext>
            </a:extLst>
          </p:cNvPr>
          <p:cNvSpPr>
            <a:spLocks noGrp="1"/>
          </p:cNvSpPr>
          <p:nvPr>
            <p:ph idx="1"/>
          </p:nvPr>
        </p:nvSpPr>
        <p:spPr>
          <a:xfrm>
            <a:off x="5437390" y="4386720"/>
            <a:ext cx="5992610" cy="1526582"/>
          </a:xfrm>
        </p:spPr>
        <p:txBody>
          <a:bodyPr anchor="ctr">
            <a:normAutofit/>
          </a:bodyPr>
          <a:lstStyle/>
          <a:p>
            <a:r>
              <a:rPr lang="en-US" sz="1600">
                <a:solidFill>
                  <a:srgbClr val="FFFFFF"/>
                </a:solidFill>
              </a:rPr>
              <a:t>The data extracted here would be incredibly useful in many ways for a company attempting to market something during the early weeks of covid,  one example would be through the topic models, where an organization could look at which words were most frequent in the grouping of positive sentiments and then latch similar words onto promotional messaging for their products.</a:t>
            </a:r>
          </a:p>
        </p:txBody>
      </p:sp>
    </p:spTree>
    <p:extLst>
      <p:ext uri="{BB962C8B-B14F-4D97-AF65-F5344CB8AC3E}">
        <p14:creationId xmlns:p14="http://schemas.microsoft.com/office/powerpoint/2010/main" val="384535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E824-5A1E-8D70-A54A-7F010A543C7A}"/>
              </a:ext>
            </a:extLst>
          </p:cNvPr>
          <p:cNvSpPr>
            <a:spLocks noGrp="1"/>
          </p:cNvSpPr>
          <p:nvPr>
            <p:ph type="title"/>
          </p:nvPr>
        </p:nvSpPr>
        <p:spPr/>
        <p:txBody>
          <a:bodyPr/>
          <a:lstStyle/>
          <a:p>
            <a:r>
              <a:rPr lang="en-US" dirty="0"/>
              <a:t>Sensitivity of models</a:t>
            </a:r>
          </a:p>
        </p:txBody>
      </p:sp>
      <p:sp>
        <p:nvSpPr>
          <p:cNvPr id="3" name="Content Placeholder 2">
            <a:extLst>
              <a:ext uri="{FF2B5EF4-FFF2-40B4-BE49-F238E27FC236}">
                <a16:creationId xmlns:a16="http://schemas.microsoft.com/office/drawing/2014/main" id="{21FCA1AA-262E-69D7-1BF1-791C466C8C05}"/>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The models tended to vary heavily depending on how much data they were given; with more data they became much more accurate but with little data they tended to significantly over predict positive sentiment.</a:t>
            </a:r>
          </a:p>
          <a:p>
            <a:endParaRPr lang="en-US" dirty="0"/>
          </a:p>
          <a:p>
            <a:endParaRPr lang="en-US" dirty="0"/>
          </a:p>
        </p:txBody>
      </p:sp>
    </p:spTree>
    <p:extLst>
      <p:ext uri="{BB962C8B-B14F-4D97-AF65-F5344CB8AC3E}">
        <p14:creationId xmlns:p14="http://schemas.microsoft.com/office/powerpoint/2010/main" val="531819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C6A1-A031-4740-5279-C50D75FD1319}"/>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4F3D8687-7D16-528C-A837-5DCD231A82F5}"/>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200762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C6A1-A031-4740-5279-C50D75FD1319}"/>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4F3D8687-7D16-528C-A837-5DCD231A82F5}"/>
              </a:ext>
            </a:extLst>
          </p:cNvPr>
          <p:cNvSpPr>
            <a:spLocks noGrp="1"/>
          </p:cNvSpPr>
          <p:nvPr>
            <p:ph type="body" idx="1"/>
          </p:nvPr>
        </p:nvSpPr>
        <p:spPr>
          <a:xfrm>
            <a:off x="3886200" y="4672583"/>
            <a:ext cx="7315200" cy="1414707"/>
          </a:xfrm>
        </p:spPr>
        <p:txBody>
          <a:bodyPr>
            <a:normAutofit/>
          </a:bodyPr>
          <a:lstStyle/>
          <a:p>
            <a:r>
              <a:rPr lang="en-US" dirty="0"/>
              <a:t>This project offers valuable insight into how text mining skills can be utilized in real world situations for assessing public opinion on broad topics.</a:t>
            </a:r>
          </a:p>
        </p:txBody>
      </p:sp>
    </p:spTree>
    <p:extLst>
      <p:ext uri="{BB962C8B-B14F-4D97-AF65-F5344CB8AC3E}">
        <p14:creationId xmlns:p14="http://schemas.microsoft.com/office/powerpoint/2010/main" val="661438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9C70-5ABB-C93E-C620-7EA5D49662A5}"/>
              </a:ext>
            </a:extLst>
          </p:cNvPr>
          <p:cNvSpPr>
            <a:spLocks noGrp="1"/>
          </p:cNvSpPr>
          <p:nvPr>
            <p:ph type="title"/>
          </p:nvPr>
        </p:nvSpPr>
        <p:spPr/>
        <p:txBody>
          <a:bodyPr/>
          <a:lstStyle/>
          <a:p>
            <a:r>
              <a:rPr lang="en-US" dirty="0"/>
              <a:t>Why Analyze Tweets?</a:t>
            </a:r>
          </a:p>
        </p:txBody>
      </p:sp>
      <p:graphicFrame>
        <p:nvGraphicFramePr>
          <p:cNvPr id="5" name="Content Placeholder 2">
            <a:extLst>
              <a:ext uri="{FF2B5EF4-FFF2-40B4-BE49-F238E27FC236}">
                <a16:creationId xmlns:a16="http://schemas.microsoft.com/office/drawing/2014/main" id="{7046F4F3-B583-4C2B-55ED-ADB7ED8405A4}"/>
              </a:ext>
            </a:extLst>
          </p:cNvPr>
          <p:cNvGraphicFramePr>
            <a:graphicFrameLocks noGrp="1"/>
          </p:cNvGraphicFramePr>
          <p:nvPr>
            <p:ph idx="1"/>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05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2D69C70-5ABB-C93E-C620-7EA5D49662A5}"/>
              </a:ext>
            </a:extLst>
          </p:cNvPr>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rPr>
              <a:t>Overview</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A4FD10-1EAE-37BA-B240-263DEDDE4E34}"/>
              </a:ext>
            </a:extLst>
          </p:cNvPr>
          <p:cNvSpPr>
            <a:spLocks noGrp="1"/>
          </p:cNvSpPr>
          <p:nvPr>
            <p:ph idx="1"/>
          </p:nvPr>
        </p:nvSpPr>
        <p:spPr>
          <a:xfrm>
            <a:off x="5289229" y="864108"/>
            <a:ext cx="5910677" cy="5120640"/>
          </a:xfrm>
        </p:spPr>
        <p:txBody>
          <a:bodyPr>
            <a:normAutofit/>
          </a:bodyPr>
          <a:lstStyle/>
          <a:p>
            <a:r>
              <a:rPr lang="en-US" dirty="0"/>
              <a:t>This dataset has many factors that it logs with each tweet that can be analyzed to extrapolate broader trends:</a:t>
            </a:r>
          </a:p>
          <a:p>
            <a:pPr lvl="1"/>
            <a:r>
              <a:rPr lang="en-US" dirty="0"/>
              <a:t>Location – where the tweet poster was from</a:t>
            </a:r>
          </a:p>
          <a:p>
            <a:pPr lvl="1"/>
            <a:r>
              <a:rPr lang="en-US" dirty="0" err="1"/>
              <a:t>TweetAt</a:t>
            </a:r>
            <a:r>
              <a:rPr lang="en-US" dirty="0"/>
              <a:t> – Time that the tweet was posted</a:t>
            </a:r>
          </a:p>
          <a:p>
            <a:pPr lvl="1"/>
            <a:r>
              <a:rPr lang="en-US" dirty="0" err="1"/>
              <a:t>OriginalTweet</a:t>
            </a:r>
            <a:r>
              <a:rPr lang="en-US" dirty="0"/>
              <a:t> – The text of the tweet</a:t>
            </a:r>
          </a:p>
          <a:p>
            <a:pPr lvl="1"/>
            <a:r>
              <a:rPr lang="en-US" dirty="0"/>
              <a:t>Sentiment – The views expressed in the tweet, with five potential values: extremely negative, negative, neutral, positive and, extremely positive</a:t>
            </a:r>
          </a:p>
          <a:p>
            <a:endParaRPr lang="en-US" dirty="0"/>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930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9C70-5ABB-C93E-C620-7EA5D49662A5}"/>
              </a:ext>
            </a:extLst>
          </p:cNvPr>
          <p:cNvSpPr>
            <a:spLocks noGrp="1"/>
          </p:cNvSpPr>
          <p:nvPr>
            <p:ph type="title"/>
          </p:nvPr>
        </p:nvSpPr>
        <p:spPr/>
        <p:txBody>
          <a:bodyPr/>
          <a:lstStyle/>
          <a:p>
            <a:r>
              <a:rPr lang="en-US" dirty="0"/>
              <a:t>Methodology and preprocessing</a:t>
            </a:r>
          </a:p>
        </p:txBody>
      </p:sp>
      <p:graphicFrame>
        <p:nvGraphicFramePr>
          <p:cNvPr id="5" name="Content Placeholder 2">
            <a:extLst>
              <a:ext uri="{FF2B5EF4-FFF2-40B4-BE49-F238E27FC236}">
                <a16:creationId xmlns:a16="http://schemas.microsoft.com/office/drawing/2014/main" id="{D58C550F-0480-8588-9BDD-7F1765B627EF}"/>
              </a:ext>
            </a:extLst>
          </p:cNvPr>
          <p:cNvGraphicFramePr>
            <a:graphicFrameLocks noGrp="1"/>
          </p:cNvGraphicFramePr>
          <p:nvPr>
            <p:ph idx="1"/>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333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9C70-5ABB-C93E-C620-7EA5D49662A5}"/>
              </a:ext>
            </a:extLst>
          </p:cNvPr>
          <p:cNvSpPr>
            <a:spLocks noGrp="1"/>
          </p:cNvSpPr>
          <p:nvPr>
            <p:ph type="title"/>
          </p:nvPr>
        </p:nvSpPr>
        <p:spPr/>
        <p:txBody>
          <a:bodyPr/>
          <a:lstStyle/>
          <a:p>
            <a:r>
              <a:rPr lang="en-US" dirty="0"/>
              <a:t>Visualizing Sentiment</a:t>
            </a:r>
          </a:p>
        </p:txBody>
      </p:sp>
      <p:sp>
        <p:nvSpPr>
          <p:cNvPr id="3" name="Content Placeholder 2">
            <a:extLst>
              <a:ext uri="{FF2B5EF4-FFF2-40B4-BE49-F238E27FC236}">
                <a16:creationId xmlns:a16="http://schemas.microsoft.com/office/drawing/2014/main" id="{D8A4FD10-1EAE-37BA-B240-263DEDDE4E3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70328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9C70-5ABB-C93E-C620-7EA5D49662A5}"/>
              </a:ext>
            </a:extLst>
          </p:cNvPr>
          <p:cNvSpPr>
            <a:spLocks noGrp="1"/>
          </p:cNvSpPr>
          <p:nvPr>
            <p:ph type="title"/>
          </p:nvPr>
        </p:nvSpPr>
        <p:spPr/>
        <p:txBody>
          <a:bodyPr/>
          <a:lstStyle/>
          <a:p>
            <a:r>
              <a:rPr lang="en-US" dirty="0"/>
              <a:t>Visualizing the length of the data</a:t>
            </a:r>
          </a:p>
        </p:txBody>
      </p:sp>
      <p:sp>
        <p:nvSpPr>
          <p:cNvPr id="3" name="Content Placeholder 2">
            <a:extLst>
              <a:ext uri="{FF2B5EF4-FFF2-40B4-BE49-F238E27FC236}">
                <a16:creationId xmlns:a16="http://schemas.microsoft.com/office/drawing/2014/main" id="{D8A4FD10-1EAE-37BA-B240-263DEDDE4E3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7576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9C70-5ABB-C93E-C620-7EA5D49662A5}"/>
              </a:ext>
            </a:extLst>
          </p:cNvPr>
          <p:cNvSpPr>
            <a:spLocks noGrp="1"/>
          </p:cNvSpPr>
          <p:nvPr>
            <p:ph type="title"/>
          </p:nvPr>
        </p:nvSpPr>
        <p:spPr/>
        <p:txBody>
          <a:bodyPr/>
          <a:lstStyle/>
          <a:p>
            <a:r>
              <a:rPr lang="en-US" dirty="0"/>
              <a:t>Visualizing the word counts of the data</a:t>
            </a:r>
          </a:p>
        </p:txBody>
      </p:sp>
      <p:sp>
        <p:nvSpPr>
          <p:cNvPr id="3" name="Content Placeholder 2">
            <a:extLst>
              <a:ext uri="{FF2B5EF4-FFF2-40B4-BE49-F238E27FC236}">
                <a16:creationId xmlns:a16="http://schemas.microsoft.com/office/drawing/2014/main" id="{D8A4FD10-1EAE-37BA-B240-263DEDDE4E3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7117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9C70-5ABB-C93E-C620-7EA5D49662A5}"/>
              </a:ext>
            </a:extLst>
          </p:cNvPr>
          <p:cNvSpPr>
            <a:spLocks noGrp="1"/>
          </p:cNvSpPr>
          <p:nvPr>
            <p:ph type="title"/>
          </p:nvPr>
        </p:nvSpPr>
        <p:spPr/>
        <p:txBody>
          <a:bodyPr/>
          <a:lstStyle/>
          <a:p>
            <a:r>
              <a:rPr lang="en-US" dirty="0"/>
              <a:t>Top 10 unigrams and bigrams in the data</a:t>
            </a:r>
          </a:p>
        </p:txBody>
      </p:sp>
      <p:sp>
        <p:nvSpPr>
          <p:cNvPr id="3" name="Content Placeholder 2">
            <a:extLst>
              <a:ext uri="{FF2B5EF4-FFF2-40B4-BE49-F238E27FC236}">
                <a16:creationId xmlns:a16="http://schemas.microsoft.com/office/drawing/2014/main" id="{D8A4FD10-1EAE-37BA-B240-263DEDDE4E3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8261905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321</TotalTime>
  <Words>843</Words>
  <Application>Microsoft Office PowerPoint</Application>
  <PresentationFormat>Widescreen</PresentationFormat>
  <Paragraphs>97</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Corbel</vt:lpstr>
      <vt:lpstr>Wingdings 2</vt:lpstr>
      <vt:lpstr>Frame</vt:lpstr>
      <vt:lpstr>Analysis of Coronavirus related tweets</vt:lpstr>
      <vt:lpstr>Goals</vt:lpstr>
      <vt:lpstr>Why Analyze Tweets?</vt:lpstr>
      <vt:lpstr>Overview</vt:lpstr>
      <vt:lpstr>Methodology and preprocessing</vt:lpstr>
      <vt:lpstr>Visualizing Sentiment</vt:lpstr>
      <vt:lpstr>Visualizing the length of the data</vt:lpstr>
      <vt:lpstr>Visualizing the word counts of the data</vt:lpstr>
      <vt:lpstr>Top 10 unigrams and bigrams in the data</vt:lpstr>
      <vt:lpstr>Using scattertext to visualize the top 10 most frequent terms</vt:lpstr>
      <vt:lpstr>Using scattertext to visualize top 10 tokens associated with positive sentiment</vt:lpstr>
      <vt:lpstr>Using models to forecast sentiment</vt:lpstr>
      <vt:lpstr>First model – Random forest model</vt:lpstr>
      <vt:lpstr>Second model – Random Forest model with gridsearch</vt:lpstr>
      <vt:lpstr>Third model – Tuning for hyperparameters with 3 models</vt:lpstr>
      <vt:lpstr>First topic model</vt:lpstr>
      <vt:lpstr>Second topic model</vt:lpstr>
      <vt:lpstr>Second topic model visualized</vt:lpstr>
      <vt:lpstr>Takeaways</vt:lpstr>
      <vt:lpstr>Utility</vt:lpstr>
      <vt:lpstr>Uncertainties and limitations</vt:lpstr>
      <vt:lpstr>Recommendations to businesses</vt:lpstr>
      <vt:lpstr>Sensitivity of models</vt:lpstr>
      <vt:lpstr>Questions?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Coronavirus related tweets</dc:title>
  <dc:creator>Halsey, Andy</dc:creator>
  <cp:lastModifiedBy>Halsey, Andy</cp:lastModifiedBy>
  <cp:revision>20</cp:revision>
  <dcterms:created xsi:type="dcterms:W3CDTF">2023-12-12T16:13:31Z</dcterms:created>
  <dcterms:modified xsi:type="dcterms:W3CDTF">2023-12-14T21:16:58Z</dcterms:modified>
</cp:coreProperties>
</file>