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Outfit"/>
      <p:regular r:id="rId29"/>
      <p:bold r:id="rId30"/>
    </p:embeddedFont>
    <p:embeddedFont>
      <p:font typeface="Outfit Medium"/>
      <p:regular r:id="rId31"/>
      <p:bold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utfi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utfitMedium-regular.fntdata"/><Relationship Id="rId30" Type="http://schemas.openxmlformats.org/officeDocument/2006/relationships/font" Target="fonts/Outfit-bold.fntdata"/><Relationship Id="rId11" Type="http://schemas.openxmlformats.org/officeDocument/2006/relationships/slide" Target="slides/slide6.xml"/><Relationship Id="rId33" Type="http://schemas.openxmlformats.org/officeDocument/2006/relationships/font" Target="fonts/DMSans-regular.fntdata"/><Relationship Id="rId10" Type="http://schemas.openxmlformats.org/officeDocument/2006/relationships/slide" Target="slides/slide5.xml"/><Relationship Id="rId32" Type="http://schemas.openxmlformats.org/officeDocument/2006/relationships/font" Target="fonts/OutfitMedium-bold.fntdata"/><Relationship Id="rId13" Type="http://schemas.openxmlformats.org/officeDocument/2006/relationships/slide" Target="slides/slide8.xml"/><Relationship Id="rId35" Type="http://schemas.openxmlformats.org/officeDocument/2006/relationships/font" Target="fonts/DMSans-italic.fntdata"/><Relationship Id="rId12" Type="http://schemas.openxmlformats.org/officeDocument/2006/relationships/slide" Target="slides/slide7.xml"/><Relationship Id="rId34" Type="http://schemas.openxmlformats.org/officeDocument/2006/relationships/font" Target="fonts/DM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karankajrolkar/why-1-5-in-iqr-method-of-outlier-detection-b9301a95c70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ce87152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1ce87152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ce871528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ce87152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ce87152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ce87152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ce87152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ce87152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5e6f74830_0_2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5e6f74830_0_2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ce871528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ce871528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c6d59b8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c6d59b8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c6d59b8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c6d59b8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Link to help understanding how to remove outliers using IQR method: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https://medium.com/@karankajrolkar/why-1-5-in-iqr-method-of-outlier-detection-b9301a95c704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ce87152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ce8715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1400"/>
              <a:buFont typeface="Nunito Light"/>
              <a:buChar char="●"/>
            </a:pPr>
            <a:r>
              <a:rPr lang="en" sz="1400">
                <a:solidFill>
                  <a:srgbClr val="384655"/>
                </a:solidFill>
                <a:latin typeface="DM Sans"/>
                <a:ea typeface="DM Sans"/>
                <a:cs typeface="DM Sans"/>
                <a:sym typeface="DM Sans"/>
              </a:rPr>
              <a:t>Label and Features:</a:t>
            </a:r>
            <a:endParaRPr sz="1400">
              <a:solidFill>
                <a:srgbClr val="38465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</a:pPr>
            <a:r>
              <a:rPr lang="en" sz="1400">
                <a:solidFill>
                  <a:srgbClr val="384655"/>
                </a:solidFill>
                <a:latin typeface="DM Sans"/>
                <a:ea typeface="DM Sans"/>
                <a:cs typeface="DM Sans"/>
                <a:sym typeface="DM Sans"/>
              </a:rPr>
              <a:t>Label: fare (the target variable for prediction)</a:t>
            </a:r>
            <a:endParaRPr sz="1400">
              <a:solidFill>
                <a:srgbClr val="38465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</a:pPr>
            <a:r>
              <a:rPr lang="en" sz="1400">
                <a:solidFill>
                  <a:srgbClr val="384655"/>
                </a:solidFill>
                <a:latin typeface="DM Sans"/>
                <a:ea typeface="DM Sans"/>
                <a:cs typeface="DM Sans"/>
                <a:sym typeface="DM Sans"/>
              </a:rPr>
              <a:t>Features: trip_seconds and trip_miles (input variables for the model)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d17ded0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d17ded0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ce87152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ce87152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ce871528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ce871528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ce871528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ce871528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type="ctrTitle"/>
          </p:nvPr>
        </p:nvSpPr>
        <p:spPr>
          <a:xfrm>
            <a:off x="713225" y="1156000"/>
            <a:ext cx="3785700" cy="22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Final Project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Predicting City of Chicago Taxi Fare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713225" y="3029075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Johnson</a:t>
            </a:r>
            <a:endParaRPr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" y="1230000"/>
            <a:ext cx="4341449" cy="32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/>
          <p:nvPr>
            <p:ph type="title"/>
          </p:nvPr>
        </p:nvSpPr>
        <p:spPr>
          <a:xfrm>
            <a:off x="227700" y="387375"/>
            <a:ext cx="84402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Clustering: Optimal Clusters</a:t>
            </a:r>
            <a:endParaRPr/>
          </a:p>
        </p:txBody>
      </p:sp>
      <p:sp>
        <p:nvSpPr>
          <p:cNvPr id="497" name="Google Shape;497;p45"/>
          <p:cNvSpPr txBox="1"/>
          <p:nvPr>
            <p:ph idx="1" type="subTitle"/>
          </p:nvPr>
        </p:nvSpPr>
        <p:spPr>
          <a:xfrm>
            <a:off x="4589275" y="1366050"/>
            <a:ext cx="39429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Silhouette Value of 2: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optimal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value but oversimplifies the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Silhouette Value of 4: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Second-highest silhouette value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Balances complexity and cluster quality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oversimplification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"/>
          <p:cNvSpPr/>
          <p:nvPr/>
        </p:nvSpPr>
        <p:spPr>
          <a:xfrm>
            <a:off x="2357374" y="2390757"/>
            <a:ext cx="1850100" cy="50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Optimal Cluster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Clustering: 4 Clusters</a:t>
            </a:r>
            <a:endParaRPr/>
          </a:p>
        </p:txBody>
      </p:sp>
      <p:sp>
        <p:nvSpPr>
          <p:cNvPr id="504" name="Google Shape;504;p46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Silhouette Score: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optimal silhouette score is 0.85278, which is strong.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score is close to 1, which indicates well-separated and distinct clusters.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Centers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cluster shows the mean of all points within that cluster: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Cluster 1 Center: [456.8196  1.14222804   8.95469208]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Cluster 2 Center: [2.74980056e+04 1.05866543e+00 5.03902286e+01]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Cluster 3 Center: [1716.65513544    1.93833945   24.66164778]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Cluster 4 Center: [6.58981276e+04 7.37309211e-01 3.06062237e+01]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0" name="Google Shape;510;p47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Gradient-Boosted Tree (gbt) model is the best-performing model for predicting taxi fare.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preprocessing, including dropping missing values and removing outliers, were instrumental in accurate predictions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provide more context and enhance the model’s performance, additional features could be incorporated from the dataset, including: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ips: Cash tips generally will not be recorded.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tolls: The tolls for the trip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extras: Extra charges for the trip.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16" name="Google Shape;516;p48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M Sans Medium"/>
                <a:ea typeface="DM Sans Medium"/>
                <a:cs typeface="DM Sans Medium"/>
                <a:sym typeface="DM Sans Medium"/>
              </a:rPr>
              <a:t>Does anyone</a:t>
            </a:r>
            <a:r>
              <a:rPr lang="en" sz="2000">
                <a:latin typeface="DM Sans Medium"/>
                <a:ea typeface="DM Sans Medium"/>
                <a:cs typeface="DM Sans Medium"/>
                <a:sym typeface="DM Sans Medium"/>
              </a:rPr>
              <a:t> have any questions?</a:t>
            </a:r>
            <a:endParaRPr sz="20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8"/>
          <p:cNvSpPr/>
          <p:nvPr/>
        </p:nvSpPr>
        <p:spPr>
          <a:xfrm flipH="1" rot="10800000">
            <a:off x="7185836" y="18382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8"/>
          <p:cNvSpPr/>
          <p:nvPr/>
        </p:nvSpPr>
        <p:spPr>
          <a:xfrm flipH="1" rot="10800000">
            <a:off x="7137014" y="453898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8"/>
          <p:cNvSpPr/>
          <p:nvPr/>
        </p:nvSpPr>
        <p:spPr>
          <a:xfrm flipH="1" rot="10800000">
            <a:off x="6717609" y="4067147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"/>
          <p:cNvSpPr/>
          <p:nvPr/>
        </p:nvSpPr>
        <p:spPr>
          <a:xfrm flipH="1" rot="10800000">
            <a:off x="6249883" y="3014741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 flipH="1" rot="10800000">
            <a:off x="5843383" y="351108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8"/>
          <p:cNvSpPr/>
          <p:nvPr/>
        </p:nvSpPr>
        <p:spPr>
          <a:xfrm flipH="1" rot="10800000">
            <a:off x="7591814" y="339567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8"/>
          <p:cNvSpPr/>
          <p:nvPr/>
        </p:nvSpPr>
        <p:spPr>
          <a:xfrm flipH="1" rot="10800000">
            <a:off x="7185829" y="231055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8"/>
          <p:cNvSpPr/>
          <p:nvPr/>
        </p:nvSpPr>
        <p:spPr>
          <a:xfrm flipH="1" rot="10800000">
            <a:off x="8073366" y="298153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8"/>
          <p:cNvSpPr/>
          <p:nvPr/>
        </p:nvSpPr>
        <p:spPr>
          <a:xfrm>
            <a:off x="6147012" y="126063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"/>
          <p:cNvSpPr/>
          <p:nvPr/>
        </p:nvSpPr>
        <p:spPr>
          <a:xfrm>
            <a:off x="6466130" y="2835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5843384" y="-49347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8"/>
          <p:cNvSpPr/>
          <p:nvPr/>
        </p:nvSpPr>
        <p:spPr>
          <a:xfrm>
            <a:off x="6794122" y="870123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"/>
          <p:cNvSpPr/>
          <p:nvPr/>
        </p:nvSpPr>
        <p:spPr>
          <a:xfrm>
            <a:off x="5215805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8"/>
          <p:cNvSpPr/>
          <p:nvPr/>
        </p:nvSpPr>
        <p:spPr>
          <a:xfrm flipH="1" rot="10800000">
            <a:off x="8595683" y="194750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"/>
          <p:cNvSpPr/>
          <p:nvPr/>
        </p:nvSpPr>
        <p:spPr>
          <a:xfrm flipH="1" rot="10800000">
            <a:off x="8149185" y="14643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8"/>
          <p:cNvSpPr/>
          <p:nvPr/>
        </p:nvSpPr>
        <p:spPr>
          <a:xfrm>
            <a:off x="7964287" y="42340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"/>
          <p:cNvSpPr/>
          <p:nvPr/>
        </p:nvSpPr>
        <p:spPr>
          <a:xfrm>
            <a:off x="8372430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48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720000" y="34760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3" name="Google Shape;373;p37"/>
          <p:cNvSpPr txBox="1"/>
          <p:nvPr>
            <p:ph idx="4294967295" type="subTitle"/>
          </p:nvPr>
        </p:nvSpPr>
        <p:spPr>
          <a:xfrm>
            <a:off x="384875" y="1956175"/>
            <a:ext cx="31296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 million records of Chicago taxi trip data from 2016</a:t>
            </a:r>
            <a:endParaRPr/>
          </a:p>
          <a:p>
            <a:pPr indent="-2032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was spread into 12 files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 txBox="1"/>
          <p:nvPr>
            <p:ph idx="4294967295" type="subTitle"/>
          </p:nvPr>
        </p:nvSpPr>
        <p:spPr>
          <a:xfrm>
            <a:off x="3576538" y="1956175"/>
            <a:ext cx="25779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fare for a taxi based on trip_seconds and trip_miles.</a:t>
            </a:r>
            <a:endParaRPr/>
          </a:p>
        </p:txBody>
      </p:sp>
      <p:sp>
        <p:nvSpPr>
          <p:cNvPr id="375" name="Google Shape;375;p37"/>
          <p:cNvSpPr txBox="1"/>
          <p:nvPr>
            <p:ph idx="4294967295" type="subTitle"/>
          </p:nvPr>
        </p:nvSpPr>
        <p:spPr>
          <a:xfrm>
            <a:off x="496163" y="3752100"/>
            <a:ext cx="3041100" cy="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elastic net regularizers</a:t>
            </a:r>
            <a:r>
              <a:rPr lang="en"/>
              <a:t>, </a:t>
            </a:r>
            <a:r>
              <a:rPr lang="en"/>
              <a:t>simple tree, random forest, and gradient-boosted tree</a:t>
            </a:r>
            <a:endParaRPr/>
          </a:p>
        </p:txBody>
      </p:sp>
      <p:sp>
        <p:nvSpPr>
          <p:cNvPr id="376" name="Google Shape;376;p37"/>
          <p:cNvSpPr txBox="1"/>
          <p:nvPr>
            <p:ph idx="4294967295" type="subTitle"/>
          </p:nvPr>
        </p:nvSpPr>
        <p:spPr>
          <a:xfrm>
            <a:off x="3669113" y="3752100"/>
            <a:ext cx="24702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</a:t>
            </a:r>
            <a:r>
              <a:rPr b="1" lang="en"/>
              <a:t>RMSE</a:t>
            </a:r>
            <a:r>
              <a:rPr lang="en"/>
              <a:t>) and R squared (</a:t>
            </a:r>
            <a:r>
              <a:rPr b="1" lang="en"/>
              <a:t>R²</a:t>
            </a:r>
            <a:r>
              <a:rPr lang="en"/>
              <a:t>) to determine the model. </a:t>
            </a:r>
            <a:endParaRPr/>
          </a:p>
        </p:txBody>
      </p:sp>
      <p:sp>
        <p:nvSpPr>
          <p:cNvPr id="377" name="Google Shape;377;p37"/>
          <p:cNvSpPr txBox="1"/>
          <p:nvPr>
            <p:ph idx="4294967295" type="subTitle"/>
          </p:nvPr>
        </p:nvSpPr>
        <p:spPr>
          <a:xfrm>
            <a:off x="5846425" y="1956175"/>
            <a:ext cx="275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 missing values </a:t>
            </a:r>
            <a:endParaRPr/>
          </a:p>
          <a:p>
            <a:pPr indent="-2032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outliers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 txBox="1"/>
          <p:nvPr>
            <p:ph idx="4294967295" type="subTitle"/>
          </p:nvPr>
        </p:nvSpPr>
        <p:spPr>
          <a:xfrm>
            <a:off x="5846350" y="3932400"/>
            <a:ext cx="27561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Hyperparameter Tuning </a:t>
            </a:r>
            <a:endParaRPr/>
          </a:p>
          <a:p>
            <a:pPr indent="-2032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K-Means Clustering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>
            <p:ph idx="4294967295" type="subTitle"/>
          </p:nvPr>
        </p:nvSpPr>
        <p:spPr>
          <a:xfrm>
            <a:off x="724025" y="1583675"/>
            <a:ext cx="2540100" cy="4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Dataset</a:t>
            </a:r>
            <a:endParaRPr sz="2000"/>
          </a:p>
        </p:txBody>
      </p:sp>
      <p:sp>
        <p:nvSpPr>
          <p:cNvPr id="380" name="Google Shape;380;p37"/>
          <p:cNvSpPr txBox="1"/>
          <p:nvPr>
            <p:ph idx="4294967295" type="subTitle"/>
          </p:nvPr>
        </p:nvSpPr>
        <p:spPr>
          <a:xfrm>
            <a:off x="3748575" y="1583663"/>
            <a:ext cx="2265900" cy="4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Objective </a:t>
            </a:r>
            <a:endParaRPr sz="2000"/>
          </a:p>
        </p:txBody>
      </p:sp>
      <p:sp>
        <p:nvSpPr>
          <p:cNvPr id="381" name="Google Shape;381;p37"/>
          <p:cNvSpPr txBox="1"/>
          <p:nvPr>
            <p:ph idx="4294967295" type="subTitle"/>
          </p:nvPr>
        </p:nvSpPr>
        <p:spPr>
          <a:xfrm>
            <a:off x="6092550" y="1583675"/>
            <a:ext cx="2577900" cy="4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Data Preprocessing </a:t>
            </a:r>
            <a:endParaRPr sz="2000"/>
          </a:p>
        </p:txBody>
      </p:sp>
      <p:sp>
        <p:nvSpPr>
          <p:cNvPr id="382" name="Google Shape;382;p37"/>
          <p:cNvSpPr txBox="1"/>
          <p:nvPr>
            <p:ph idx="4294967295" type="subTitle"/>
          </p:nvPr>
        </p:nvSpPr>
        <p:spPr>
          <a:xfrm>
            <a:off x="746663" y="3372775"/>
            <a:ext cx="2540100" cy="4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Build Models</a:t>
            </a:r>
            <a:endParaRPr sz="2000"/>
          </a:p>
        </p:txBody>
      </p:sp>
      <p:sp>
        <p:nvSpPr>
          <p:cNvPr id="383" name="Google Shape;383;p37"/>
          <p:cNvSpPr txBox="1"/>
          <p:nvPr>
            <p:ph idx="4294967295" type="subTitle"/>
          </p:nvPr>
        </p:nvSpPr>
        <p:spPr>
          <a:xfrm>
            <a:off x="3644987" y="3372775"/>
            <a:ext cx="2470200" cy="4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Model Evaluations</a:t>
            </a:r>
            <a:endParaRPr sz="2000"/>
          </a:p>
        </p:txBody>
      </p:sp>
      <p:sp>
        <p:nvSpPr>
          <p:cNvPr id="384" name="Google Shape;384;p37"/>
          <p:cNvSpPr txBox="1"/>
          <p:nvPr>
            <p:ph idx="4294967295" type="subTitle"/>
          </p:nvPr>
        </p:nvSpPr>
        <p:spPr>
          <a:xfrm>
            <a:off x="6336562" y="3184600"/>
            <a:ext cx="2265900" cy="4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Optimization &amp; Clustering</a:t>
            </a:r>
            <a:endParaRPr sz="2000"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6794392" y="2808822"/>
            <a:ext cx="391048" cy="391048"/>
            <a:chOff x="3968467" y="2636227"/>
            <a:chExt cx="391048" cy="391048"/>
          </a:xfrm>
        </p:grpSpPr>
        <p:sp>
          <p:nvSpPr>
            <p:cNvPr id="386" name="Google Shape;386;p37"/>
            <p:cNvSpPr/>
            <p:nvPr/>
          </p:nvSpPr>
          <p:spPr>
            <a:xfrm>
              <a:off x="3968467" y="2636227"/>
              <a:ext cx="113949" cy="391048"/>
            </a:xfrm>
            <a:custGeom>
              <a:rect b="b" l="l" r="r" t="t"/>
              <a:pathLst>
                <a:path extrusionOk="0" h="17303" w="5042">
                  <a:moveTo>
                    <a:pt x="3539" y="969"/>
                  </a:moveTo>
                  <a:lnTo>
                    <a:pt x="3733" y="1018"/>
                  </a:lnTo>
                  <a:lnTo>
                    <a:pt x="3878" y="1115"/>
                  </a:lnTo>
                  <a:lnTo>
                    <a:pt x="4023" y="1309"/>
                  </a:lnTo>
                  <a:lnTo>
                    <a:pt x="4023" y="1503"/>
                  </a:lnTo>
                  <a:lnTo>
                    <a:pt x="4023" y="2326"/>
                  </a:lnTo>
                  <a:lnTo>
                    <a:pt x="1019" y="2326"/>
                  </a:lnTo>
                  <a:lnTo>
                    <a:pt x="1019" y="1503"/>
                  </a:lnTo>
                  <a:lnTo>
                    <a:pt x="1019" y="1309"/>
                  </a:lnTo>
                  <a:lnTo>
                    <a:pt x="1115" y="1115"/>
                  </a:lnTo>
                  <a:lnTo>
                    <a:pt x="1309" y="1018"/>
                  </a:lnTo>
                  <a:lnTo>
                    <a:pt x="1503" y="969"/>
                  </a:lnTo>
                  <a:close/>
                  <a:moveTo>
                    <a:pt x="2036" y="3344"/>
                  </a:moveTo>
                  <a:lnTo>
                    <a:pt x="2036" y="12552"/>
                  </a:lnTo>
                  <a:lnTo>
                    <a:pt x="1019" y="12552"/>
                  </a:lnTo>
                  <a:lnTo>
                    <a:pt x="1019" y="3344"/>
                  </a:lnTo>
                  <a:close/>
                  <a:moveTo>
                    <a:pt x="4023" y="3344"/>
                  </a:moveTo>
                  <a:lnTo>
                    <a:pt x="4023" y="12552"/>
                  </a:lnTo>
                  <a:lnTo>
                    <a:pt x="3054" y="12552"/>
                  </a:lnTo>
                  <a:lnTo>
                    <a:pt x="3054" y="3344"/>
                  </a:lnTo>
                  <a:close/>
                  <a:moveTo>
                    <a:pt x="3684" y="13570"/>
                  </a:moveTo>
                  <a:lnTo>
                    <a:pt x="2569" y="15751"/>
                  </a:lnTo>
                  <a:lnTo>
                    <a:pt x="1358" y="13570"/>
                  </a:lnTo>
                  <a:close/>
                  <a:moveTo>
                    <a:pt x="1164" y="0"/>
                  </a:moveTo>
                  <a:lnTo>
                    <a:pt x="922" y="97"/>
                  </a:lnTo>
                  <a:lnTo>
                    <a:pt x="631" y="242"/>
                  </a:lnTo>
                  <a:lnTo>
                    <a:pt x="437" y="436"/>
                  </a:lnTo>
                  <a:lnTo>
                    <a:pt x="243" y="630"/>
                  </a:lnTo>
                  <a:lnTo>
                    <a:pt x="98" y="872"/>
                  </a:lnTo>
                  <a:lnTo>
                    <a:pt x="1" y="1163"/>
                  </a:lnTo>
                  <a:lnTo>
                    <a:pt x="1" y="1503"/>
                  </a:lnTo>
                  <a:lnTo>
                    <a:pt x="1" y="13086"/>
                  </a:lnTo>
                  <a:lnTo>
                    <a:pt x="1" y="13231"/>
                  </a:lnTo>
                  <a:lnTo>
                    <a:pt x="49" y="13328"/>
                  </a:lnTo>
                  <a:lnTo>
                    <a:pt x="2133" y="17060"/>
                  </a:lnTo>
                  <a:lnTo>
                    <a:pt x="2182" y="17157"/>
                  </a:lnTo>
                  <a:lnTo>
                    <a:pt x="2279" y="17254"/>
                  </a:lnTo>
                  <a:lnTo>
                    <a:pt x="2424" y="17302"/>
                  </a:lnTo>
                  <a:lnTo>
                    <a:pt x="2715" y="17302"/>
                  </a:lnTo>
                  <a:lnTo>
                    <a:pt x="2812" y="17254"/>
                  </a:lnTo>
                  <a:lnTo>
                    <a:pt x="2909" y="17157"/>
                  </a:lnTo>
                  <a:lnTo>
                    <a:pt x="3006" y="17060"/>
                  </a:lnTo>
                  <a:lnTo>
                    <a:pt x="4993" y="13328"/>
                  </a:lnTo>
                  <a:lnTo>
                    <a:pt x="5041" y="13231"/>
                  </a:lnTo>
                  <a:lnTo>
                    <a:pt x="5041" y="13086"/>
                  </a:lnTo>
                  <a:lnTo>
                    <a:pt x="5041" y="1503"/>
                  </a:lnTo>
                  <a:lnTo>
                    <a:pt x="5041" y="1163"/>
                  </a:lnTo>
                  <a:lnTo>
                    <a:pt x="4944" y="872"/>
                  </a:lnTo>
                  <a:lnTo>
                    <a:pt x="4799" y="630"/>
                  </a:lnTo>
                  <a:lnTo>
                    <a:pt x="4605" y="436"/>
                  </a:lnTo>
                  <a:lnTo>
                    <a:pt x="4411" y="242"/>
                  </a:lnTo>
                  <a:lnTo>
                    <a:pt x="4120" y="97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105378" y="2636227"/>
              <a:ext cx="254137" cy="391048"/>
            </a:xfrm>
            <a:custGeom>
              <a:rect b="b" l="l" r="r" t="t"/>
              <a:pathLst>
                <a:path extrusionOk="0" h="17303" w="11245">
                  <a:moveTo>
                    <a:pt x="2957" y="14346"/>
                  </a:moveTo>
                  <a:lnTo>
                    <a:pt x="2957" y="15606"/>
                  </a:lnTo>
                  <a:lnTo>
                    <a:pt x="1746" y="14346"/>
                  </a:lnTo>
                  <a:close/>
                  <a:moveTo>
                    <a:pt x="10227" y="969"/>
                  </a:moveTo>
                  <a:lnTo>
                    <a:pt x="10227" y="16284"/>
                  </a:lnTo>
                  <a:lnTo>
                    <a:pt x="3975" y="16284"/>
                  </a:lnTo>
                  <a:lnTo>
                    <a:pt x="3975" y="13861"/>
                  </a:lnTo>
                  <a:lnTo>
                    <a:pt x="3975" y="13667"/>
                  </a:lnTo>
                  <a:lnTo>
                    <a:pt x="3830" y="13473"/>
                  </a:lnTo>
                  <a:lnTo>
                    <a:pt x="3684" y="13376"/>
                  </a:lnTo>
                  <a:lnTo>
                    <a:pt x="3490" y="13328"/>
                  </a:lnTo>
                  <a:lnTo>
                    <a:pt x="1019" y="13328"/>
                  </a:lnTo>
                  <a:lnTo>
                    <a:pt x="1019" y="969"/>
                  </a:lnTo>
                  <a:close/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13861"/>
                  </a:lnTo>
                  <a:lnTo>
                    <a:pt x="49" y="14055"/>
                  </a:lnTo>
                  <a:lnTo>
                    <a:pt x="146" y="14200"/>
                  </a:lnTo>
                  <a:lnTo>
                    <a:pt x="3151" y="17157"/>
                  </a:lnTo>
                  <a:lnTo>
                    <a:pt x="3297" y="17302"/>
                  </a:lnTo>
                  <a:lnTo>
                    <a:pt x="10954" y="17302"/>
                  </a:lnTo>
                  <a:lnTo>
                    <a:pt x="11099" y="17157"/>
                  </a:lnTo>
                  <a:lnTo>
                    <a:pt x="11245" y="17011"/>
                  </a:lnTo>
                  <a:lnTo>
                    <a:pt x="11245" y="16817"/>
                  </a:lnTo>
                  <a:lnTo>
                    <a:pt x="11245" y="485"/>
                  </a:lnTo>
                  <a:lnTo>
                    <a:pt x="11245" y="291"/>
                  </a:lnTo>
                  <a:lnTo>
                    <a:pt x="11099" y="146"/>
                  </a:lnTo>
                  <a:lnTo>
                    <a:pt x="10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151391" y="2845413"/>
              <a:ext cx="162132" cy="69043"/>
            </a:xfrm>
            <a:custGeom>
              <a:rect b="b" l="l" r="r" t="t"/>
              <a:pathLst>
                <a:path extrusionOk="0" h="3055" w="7174">
                  <a:moveTo>
                    <a:pt x="6155" y="1019"/>
                  </a:moveTo>
                  <a:lnTo>
                    <a:pt x="6155" y="2036"/>
                  </a:lnTo>
                  <a:lnTo>
                    <a:pt x="1018" y="2036"/>
                  </a:lnTo>
                  <a:lnTo>
                    <a:pt x="1018" y="1019"/>
                  </a:lnTo>
                  <a:close/>
                  <a:moveTo>
                    <a:pt x="340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0" y="2521"/>
                  </a:lnTo>
                  <a:lnTo>
                    <a:pt x="49" y="2715"/>
                  </a:lnTo>
                  <a:lnTo>
                    <a:pt x="146" y="2860"/>
                  </a:lnTo>
                  <a:lnTo>
                    <a:pt x="340" y="3006"/>
                  </a:lnTo>
                  <a:lnTo>
                    <a:pt x="534" y="3054"/>
                  </a:lnTo>
                  <a:lnTo>
                    <a:pt x="6689" y="3054"/>
                  </a:lnTo>
                  <a:lnTo>
                    <a:pt x="6882" y="3006"/>
                  </a:lnTo>
                  <a:lnTo>
                    <a:pt x="7028" y="2860"/>
                  </a:lnTo>
                  <a:lnTo>
                    <a:pt x="7173" y="2715"/>
                  </a:lnTo>
                  <a:lnTo>
                    <a:pt x="7173" y="2521"/>
                  </a:lnTo>
                  <a:lnTo>
                    <a:pt x="7173" y="486"/>
                  </a:lnTo>
                  <a:lnTo>
                    <a:pt x="7173" y="292"/>
                  </a:lnTo>
                  <a:lnTo>
                    <a:pt x="7028" y="146"/>
                  </a:lnTo>
                  <a:lnTo>
                    <a:pt x="6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244481" y="2781884"/>
              <a:ext cx="69043" cy="23029"/>
            </a:xfrm>
            <a:custGeom>
              <a:rect b="b" l="l" r="r" t="t"/>
              <a:pathLst>
                <a:path extrusionOk="0" h="1019" w="3055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9"/>
                  </a:lnTo>
                  <a:lnTo>
                    <a:pt x="2570" y="1019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486"/>
                  </a:lnTo>
                  <a:lnTo>
                    <a:pt x="3054" y="292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4244481" y="2731509"/>
              <a:ext cx="69043" cy="23029"/>
            </a:xfrm>
            <a:custGeom>
              <a:rect b="b" l="l" r="r" t="t"/>
              <a:pathLst>
                <a:path extrusionOk="0" h="1019" w="3055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2570" y="1018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534"/>
                  </a:lnTo>
                  <a:lnTo>
                    <a:pt x="3054" y="340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244481" y="2681133"/>
              <a:ext cx="69043" cy="23007"/>
            </a:xfrm>
            <a:custGeom>
              <a:rect b="b" l="l" r="r" t="t"/>
              <a:pathLst>
                <a:path extrusionOk="0" h="1018" w="3055">
                  <a:moveTo>
                    <a:pt x="486" y="0"/>
                  </a:moveTo>
                  <a:lnTo>
                    <a:pt x="292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2763" y="1018"/>
                  </a:lnTo>
                  <a:lnTo>
                    <a:pt x="2909" y="873"/>
                  </a:lnTo>
                  <a:lnTo>
                    <a:pt x="3054" y="727"/>
                  </a:lnTo>
                  <a:lnTo>
                    <a:pt x="3054" y="533"/>
                  </a:lnTo>
                  <a:lnTo>
                    <a:pt x="3054" y="339"/>
                  </a:lnTo>
                  <a:lnTo>
                    <a:pt x="2909" y="194"/>
                  </a:lnTo>
                  <a:lnTo>
                    <a:pt x="2763" y="4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151391" y="2681133"/>
              <a:ext cx="73405" cy="54782"/>
            </a:xfrm>
            <a:custGeom>
              <a:rect b="b" l="l" r="r" t="t"/>
              <a:pathLst>
                <a:path extrusionOk="0" h="2424" w="3248">
                  <a:moveTo>
                    <a:pt x="2714" y="0"/>
                  </a:moveTo>
                  <a:lnTo>
                    <a:pt x="2521" y="49"/>
                  </a:lnTo>
                  <a:lnTo>
                    <a:pt x="2375" y="194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3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3"/>
                  </a:lnTo>
                  <a:lnTo>
                    <a:pt x="3199" y="339"/>
                  </a:lnTo>
                  <a:lnTo>
                    <a:pt x="3102" y="194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151391" y="2750131"/>
              <a:ext cx="73405" cy="54782"/>
            </a:xfrm>
            <a:custGeom>
              <a:rect b="b" l="l" r="r" t="t"/>
              <a:pathLst>
                <a:path extrusionOk="0" h="2424" w="3248">
                  <a:moveTo>
                    <a:pt x="2714" y="0"/>
                  </a:moveTo>
                  <a:lnTo>
                    <a:pt x="2521" y="49"/>
                  </a:lnTo>
                  <a:lnTo>
                    <a:pt x="2375" y="146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4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4"/>
                  </a:lnTo>
                  <a:lnTo>
                    <a:pt x="3199" y="340"/>
                  </a:lnTo>
                  <a:lnTo>
                    <a:pt x="3102" y="146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1851869" y="1242122"/>
            <a:ext cx="329686" cy="392194"/>
            <a:chOff x="7492078" y="3987820"/>
            <a:chExt cx="308897" cy="392155"/>
          </a:xfrm>
        </p:grpSpPr>
        <p:sp>
          <p:nvSpPr>
            <p:cNvPr id="395" name="Google Shape;395;p37"/>
            <p:cNvSpPr/>
            <p:nvPr/>
          </p:nvSpPr>
          <p:spPr>
            <a:xfrm>
              <a:off x="7492078" y="3987820"/>
              <a:ext cx="308897" cy="392155"/>
            </a:xfrm>
            <a:custGeom>
              <a:rect b="b" l="l" r="r" t="t"/>
              <a:pathLst>
                <a:path extrusionOk="0" h="17352" w="13668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7538092" y="4205797"/>
              <a:ext cx="216892" cy="82174"/>
            </a:xfrm>
            <a:custGeom>
              <a:rect b="b" l="l" r="r" t="t"/>
              <a:pathLst>
                <a:path extrusionOk="0" h="3636" w="9597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538092" y="4310932"/>
              <a:ext cx="216892" cy="23029"/>
            </a:xfrm>
            <a:custGeom>
              <a:rect b="b" l="l" r="r" t="t"/>
              <a:pathLst>
                <a:path extrusionOk="0" h="1019" w="9597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7606005" y="4033834"/>
              <a:ext cx="81066" cy="102966"/>
            </a:xfrm>
            <a:custGeom>
              <a:rect b="b" l="l" r="r" t="t"/>
              <a:pathLst>
                <a:path extrusionOk="0" h="4556" w="3587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635566" y="415978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1820644" y="2975762"/>
            <a:ext cx="392133" cy="392155"/>
            <a:chOff x="6018897" y="2635120"/>
            <a:chExt cx="392133" cy="392155"/>
          </a:xfrm>
        </p:grpSpPr>
        <p:sp>
          <p:nvSpPr>
            <p:cNvPr id="401" name="Google Shape;401;p37"/>
            <p:cNvSpPr/>
            <p:nvPr/>
          </p:nvSpPr>
          <p:spPr>
            <a:xfrm>
              <a:off x="6181007" y="2797229"/>
              <a:ext cx="69020" cy="69020"/>
            </a:xfrm>
            <a:custGeom>
              <a:rect b="b" l="l" r="r" t="t"/>
              <a:pathLst>
                <a:path extrusionOk="0" h="3054" w="3054">
                  <a:moveTo>
                    <a:pt x="1503" y="1018"/>
                  </a:moveTo>
                  <a:lnTo>
                    <a:pt x="1696" y="1067"/>
                  </a:lnTo>
                  <a:lnTo>
                    <a:pt x="1890" y="1164"/>
                  </a:lnTo>
                  <a:lnTo>
                    <a:pt x="1987" y="1309"/>
                  </a:lnTo>
                  <a:lnTo>
                    <a:pt x="2036" y="1503"/>
                  </a:lnTo>
                  <a:lnTo>
                    <a:pt x="1987" y="1697"/>
                  </a:lnTo>
                  <a:lnTo>
                    <a:pt x="1890" y="1891"/>
                  </a:lnTo>
                  <a:lnTo>
                    <a:pt x="1696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1"/>
                  </a:lnTo>
                  <a:lnTo>
                    <a:pt x="1066" y="1697"/>
                  </a:lnTo>
                  <a:lnTo>
                    <a:pt x="1018" y="1503"/>
                  </a:lnTo>
                  <a:lnTo>
                    <a:pt x="1066" y="1309"/>
                  </a:lnTo>
                  <a:lnTo>
                    <a:pt x="1163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3"/>
                  </a:lnTo>
                  <a:lnTo>
                    <a:pt x="436" y="437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49" y="1212"/>
                  </a:lnTo>
                  <a:lnTo>
                    <a:pt x="0" y="1503"/>
                  </a:lnTo>
                  <a:lnTo>
                    <a:pt x="49" y="1842"/>
                  </a:lnTo>
                  <a:lnTo>
                    <a:pt x="97" y="2084"/>
                  </a:lnTo>
                  <a:lnTo>
                    <a:pt x="243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7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842"/>
                  </a:lnTo>
                  <a:lnTo>
                    <a:pt x="3053" y="1503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617" y="437"/>
                  </a:lnTo>
                  <a:lnTo>
                    <a:pt x="2375" y="243"/>
                  </a:lnTo>
                  <a:lnTo>
                    <a:pt x="2133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6018897" y="2635120"/>
              <a:ext cx="392133" cy="392155"/>
            </a:xfrm>
            <a:custGeom>
              <a:rect b="b" l="l" r="r" t="t"/>
              <a:pathLst>
                <a:path extrusionOk="0" h="17352" w="17351">
                  <a:moveTo>
                    <a:pt x="15848" y="4993"/>
                  </a:moveTo>
                  <a:lnTo>
                    <a:pt x="16042" y="5041"/>
                  </a:lnTo>
                  <a:lnTo>
                    <a:pt x="16188" y="5138"/>
                  </a:lnTo>
                  <a:lnTo>
                    <a:pt x="16285" y="5332"/>
                  </a:lnTo>
                  <a:lnTo>
                    <a:pt x="16333" y="5526"/>
                  </a:lnTo>
                  <a:lnTo>
                    <a:pt x="16285" y="5719"/>
                  </a:lnTo>
                  <a:lnTo>
                    <a:pt x="16188" y="5865"/>
                  </a:lnTo>
                  <a:lnTo>
                    <a:pt x="16042" y="5962"/>
                  </a:lnTo>
                  <a:lnTo>
                    <a:pt x="15848" y="6010"/>
                  </a:lnTo>
                  <a:lnTo>
                    <a:pt x="15655" y="5962"/>
                  </a:lnTo>
                  <a:lnTo>
                    <a:pt x="15461" y="5865"/>
                  </a:lnTo>
                  <a:lnTo>
                    <a:pt x="15364" y="5719"/>
                  </a:lnTo>
                  <a:lnTo>
                    <a:pt x="15315" y="5526"/>
                  </a:lnTo>
                  <a:lnTo>
                    <a:pt x="15364" y="5332"/>
                  </a:lnTo>
                  <a:lnTo>
                    <a:pt x="15461" y="5138"/>
                  </a:lnTo>
                  <a:lnTo>
                    <a:pt x="15655" y="5041"/>
                  </a:lnTo>
                  <a:lnTo>
                    <a:pt x="15848" y="4993"/>
                  </a:lnTo>
                  <a:close/>
                  <a:moveTo>
                    <a:pt x="2278" y="1018"/>
                  </a:moveTo>
                  <a:lnTo>
                    <a:pt x="2714" y="1067"/>
                  </a:lnTo>
                  <a:lnTo>
                    <a:pt x="3199" y="1164"/>
                  </a:lnTo>
                  <a:lnTo>
                    <a:pt x="3732" y="1309"/>
                  </a:lnTo>
                  <a:lnTo>
                    <a:pt x="4314" y="1503"/>
                  </a:lnTo>
                  <a:lnTo>
                    <a:pt x="4944" y="1794"/>
                  </a:lnTo>
                  <a:lnTo>
                    <a:pt x="5622" y="2182"/>
                  </a:lnTo>
                  <a:lnTo>
                    <a:pt x="6349" y="2618"/>
                  </a:lnTo>
                  <a:lnTo>
                    <a:pt x="7125" y="3102"/>
                  </a:lnTo>
                  <a:lnTo>
                    <a:pt x="7852" y="3636"/>
                  </a:lnTo>
                  <a:lnTo>
                    <a:pt x="6737" y="4605"/>
                  </a:lnTo>
                  <a:lnTo>
                    <a:pt x="5671" y="5623"/>
                  </a:lnTo>
                  <a:lnTo>
                    <a:pt x="4605" y="6737"/>
                  </a:lnTo>
                  <a:lnTo>
                    <a:pt x="3635" y="7852"/>
                  </a:lnTo>
                  <a:lnTo>
                    <a:pt x="3102" y="7125"/>
                  </a:lnTo>
                  <a:lnTo>
                    <a:pt x="2617" y="6350"/>
                  </a:lnTo>
                  <a:lnTo>
                    <a:pt x="2181" y="5623"/>
                  </a:lnTo>
                  <a:lnTo>
                    <a:pt x="1794" y="4896"/>
                  </a:lnTo>
                  <a:lnTo>
                    <a:pt x="1503" y="4314"/>
                  </a:lnTo>
                  <a:lnTo>
                    <a:pt x="1309" y="3732"/>
                  </a:lnTo>
                  <a:lnTo>
                    <a:pt x="1164" y="3199"/>
                  </a:lnTo>
                  <a:lnTo>
                    <a:pt x="1067" y="2715"/>
                  </a:lnTo>
                  <a:lnTo>
                    <a:pt x="1018" y="2278"/>
                  </a:lnTo>
                  <a:lnTo>
                    <a:pt x="1067" y="1891"/>
                  </a:lnTo>
                  <a:lnTo>
                    <a:pt x="1164" y="1600"/>
                  </a:lnTo>
                  <a:lnTo>
                    <a:pt x="1357" y="1358"/>
                  </a:lnTo>
                  <a:lnTo>
                    <a:pt x="1600" y="1164"/>
                  </a:lnTo>
                  <a:lnTo>
                    <a:pt x="1890" y="1067"/>
                  </a:lnTo>
                  <a:lnTo>
                    <a:pt x="2278" y="1018"/>
                  </a:lnTo>
                  <a:close/>
                  <a:moveTo>
                    <a:pt x="15073" y="1018"/>
                  </a:moveTo>
                  <a:lnTo>
                    <a:pt x="15364" y="1067"/>
                  </a:lnTo>
                  <a:lnTo>
                    <a:pt x="15655" y="1115"/>
                  </a:lnTo>
                  <a:lnTo>
                    <a:pt x="15848" y="1212"/>
                  </a:lnTo>
                  <a:lnTo>
                    <a:pt x="16042" y="1358"/>
                  </a:lnTo>
                  <a:lnTo>
                    <a:pt x="16188" y="1552"/>
                  </a:lnTo>
                  <a:lnTo>
                    <a:pt x="16285" y="1745"/>
                  </a:lnTo>
                  <a:lnTo>
                    <a:pt x="16333" y="2036"/>
                  </a:lnTo>
                  <a:lnTo>
                    <a:pt x="16333" y="2375"/>
                  </a:lnTo>
                  <a:lnTo>
                    <a:pt x="16333" y="2715"/>
                  </a:lnTo>
                  <a:lnTo>
                    <a:pt x="16236" y="3102"/>
                  </a:lnTo>
                  <a:lnTo>
                    <a:pt x="16139" y="3539"/>
                  </a:lnTo>
                  <a:lnTo>
                    <a:pt x="15994" y="3975"/>
                  </a:lnTo>
                  <a:lnTo>
                    <a:pt x="15848" y="3975"/>
                  </a:lnTo>
                  <a:lnTo>
                    <a:pt x="15558" y="4023"/>
                  </a:lnTo>
                  <a:lnTo>
                    <a:pt x="15267" y="4120"/>
                  </a:lnTo>
                  <a:lnTo>
                    <a:pt x="14976" y="4266"/>
                  </a:lnTo>
                  <a:lnTo>
                    <a:pt x="14782" y="4411"/>
                  </a:lnTo>
                  <a:lnTo>
                    <a:pt x="14588" y="4653"/>
                  </a:lnTo>
                  <a:lnTo>
                    <a:pt x="14443" y="4896"/>
                  </a:lnTo>
                  <a:lnTo>
                    <a:pt x="14346" y="5186"/>
                  </a:lnTo>
                  <a:lnTo>
                    <a:pt x="14298" y="5526"/>
                  </a:lnTo>
                  <a:lnTo>
                    <a:pt x="14346" y="5768"/>
                  </a:lnTo>
                  <a:lnTo>
                    <a:pt x="14394" y="6059"/>
                  </a:lnTo>
                  <a:lnTo>
                    <a:pt x="14540" y="6301"/>
                  </a:lnTo>
                  <a:lnTo>
                    <a:pt x="14685" y="6495"/>
                  </a:lnTo>
                  <a:lnTo>
                    <a:pt x="14249" y="7173"/>
                  </a:lnTo>
                  <a:lnTo>
                    <a:pt x="13764" y="7852"/>
                  </a:lnTo>
                  <a:lnTo>
                    <a:pt x="12795" y="6737"/>
                  </a:lnTo>
                  <a:lnTo>
                    <a:pt x="11729" y="5623"/>
                  </a:lnTo>
                  <a:lnTo>
                    <a:pt x="10614" y="4605"/>
                  </a:lnTo>
                  <a:lnTo>
                    <a:pt x="9500" y="3636"/>
                  </a:lnTo>
                  <a:lnTo>
                    <a:pt x="10566" y="2860"/>
                  </a:lnTo>
                  <a:lnTo>
                    <a:pt x="11632" y="2230"/>
                  </a:lnTo>
                  <a:lnTo>
                    <a:pt x="12601" y="1745"/>
                  </a:lnTo>
                  <a:lnTo>
                    <a:pt x="13522" y="1358"/>
                  </a:lnTo>
                  <a:lnTo>
                    <a:pt x="13958" y="1212"/>
                  </a:lnTo>
                  <a:lnTo>
                    <a:pt x="14394" y="1115"/>
                  </a:lnTo>
                  <a:lnTo>
                    <a:pt x="14734" y="1067"/>
                  </a:lnTo>
                  <a:lnTo>
                    <a:pt x="15073" y="1018"/>
                  </a:lnTo>
                  <a:close/>
                  <a:moveTo>
                    <a:pt x="1745" y="11341"/>
                  </a:moveTo>
                  <a:lnTo>
                    <a:pt x="1890" y="11487"/>
                  </a:lnTo>
                  <a:lnTo>
                    <a:pt x="2036" y="11632"/>
                  </a:lnTo>
                  <a:lnTo>
                    <a:pt x="2036" y="11826"/>
                  </a:lnTo>
                  <a:lnTo>
                    <a:pt x="2036" y="12020"/>
                  </a:lnTo>
                  <a:lnTo>
                    <a:pt x="1890" y="12214"/>
                  </a:lnTo>
                  <a:lnTo>
                    <a:pt x="1745" y="12311"/>
                  </a:lnTo>
                  <a:lnTo>
                    <a:pt x="1551" y="12359"/>
                  </a:lnTo>
                  <a:lnTo>
                    <a:pt x="1357" y="12311"/>
                  </a:lnTo>
                  <a:lnTo>
                    <a:pt x="1212" y="12214"/>
                  </a:lnTo>
                  <a:lnTo>
                    <a:pt x="1067" y="12020"/>
                  </a:lnTo>
                  <a:lnTo>
                    <a:pt x="1018" y="11826"/>
                  </a:lnTo>
                  <a:lnTo>
                    <a:pt x="1067" y="11632"/>
                  </a:lnTo>
                  <a:lnTo>
                    <a:pt x="1212" y="11487"/>
                  </a:lnTo>
                  <a:lnTo>
                    <a:pt x="1357" y="11341"/>
                  </a:lnTo>
                  <a:close/>
                  <a:moveTo>
                    <a:pt x="8676" y="4266"/>
                  </a:moveTo>
                  <a:lnTo>
                    <a:pt x="9887" y="5235"/>
                  </a:lnTo>
                  <a:lnTo>
                    <a:pt x="11002" y="6350"/>
                  </a:lnTo>
                  <a:lnTo>
                    <a:pt x="12117" y="7513"/>
                  </a:lnTo>
                  <a:lnTo>
                    <a:pt x="13134" y="8676"/>
                  </a:lnTo>
                  <a:lnTo>
                    <a:pt x="12117" y="9839"/>
                  </a:lnTo>
                  <a:lnTo>
                    <a:pt x="11002" y="11002"/>
                  </a:lnTo>
                  <a:lnTo>
                    <a:pt x="9887" y="12117"/>
                  </a:lnTo>
                  <a:lnTo>
                    <a:pt x="8676" y="13135"/>
                  </a:lnTo>
                  <a:lnTo>
                    <a:pt x="7512" y="12117"/>
                  </a:lnTo>
                  <a:lnTo>
                    <a:pt x="6349" y="11002"/>
                  </a:lnTo>
                  <a:lnTo>
                    <a:pt x="5283" y="9839"/>
                  </a:lnTo>
                  <a:lnTo>
                    <a:pt x="4265" y="8676"/>
                  </a:lnTo>
                  <a:lnTo>
                    <a:pt x="5283" y="7513"/>
                  </a:lnTo>
                  <a:lnTo>
                    <a:pt x="6349" y="6350"/>
                  </a:lnTo>
                  <a:lnTo>
                    <a:pt x="7512" y="5283"/>
                  </a:lnTo>
                  <a:lnTo>
                    <a:pt x="8676" y="4266"/>
                  </a:lnTo>
                  <a:close/>
                  <a:moveTo>
                    <a:pt x="3635" y="9500"/>
                  </a:moveTo>
                  <a:lnTo>
                    <a:pt x="4605" y="10614"/>
                  </a:lnTo>
                  <a:lnTo>
                    <a:pt x="5671" y="11729"/>
                  </a:lnTo>
                  <a:lnTo>
                    <a:pt x="6737" y="12795"/>
                  </a:lnTo>
                  <a:lnTo>
                    <a:pt x="7852" y="13765"/>
                  </a:lnTo>
                  <a:lnTo>
                    <a:pt x="6785" y="14492"/>
                  </a:lnTo>
                  <a:lnTo>
                    <a:pt x="5768" y="15122"/>
                  </a:lnTo>
                  <a:lnTo>
                    <a:pt x="4750" y="15655"/>
                  </a:lnTo>
                  <a:lnTo>
                    <a:pt x="3829" y="16042"/>
                  </a:lnTo>
                  <a:lnTo>
                    <a:pt x="3393" y="16188"/>
                  </a:lnTo>
                  <a:lnTo>
                    <a:pt x="3005" y="16285"/>
                  </a:lnTo>
                  <a:lnTo>
                    <a:pt x="2617" y="16333"/>
                  </a:lnTo>
                  <a:lnTo>
                    <a:pt x="1987" y="16333"/>
                  </a:lnTo>
                  <a:lnTo>
                    <a:pt x="1745" y="16285"/>
                  </a:lnTo>
                  <a:lnTo>
                    <a:pt x="1503" y="16188"/>
                  </a:lnTo>
                  <a:lnTo>
                    <a:pt x="1357" y="16042"/>
                  </a:lnTo>
                  <a:lnTo>
                    <a:pt x="1212" y="15849"/>
                  </a:lnTo>
                  <a:lnTo>
                    <a:pt x="1115" y="15606"/>
                  </a:lnTo>
                  <a:lnTo>
                    <a:pt x="1067" y="15316"/>
                  </a:lnTo>
                  <a:lnTo>
                    <a:pt x="1018" y="15025"/>
                  </a:lnTo>
                  <a:lnTo>
                    <a:pt x="1067" y="14637"/>
                  </a:lnTo>
                  <a:lnTo>
                    <a:pt x="1164" y="14249"/>
                  </a:lnTo>
                  <a:lnTo>
                    <a:pt x="1260" y="13813"/>
                  </a:lnTo>
                  <a:lnTo>
                    <a:pt x="1406" y="13328"/>
                  </a:lnTo>
                  <a:lnTo>
                    <a:pt x="1551" y="13377"/>
                  </a:lnTo>
                  <a:lnTo>
                    <a:pt x="1842" y="13328"/>
                  </a:lnTo>
                  <a:lnTo>
                    <a:pt x="2133" y="13232"/>
                  </a:lnTo>
                  <a:lnTo>
                    <a:pt x="2424" y="13086"/>
                  </a:lnTo>
                  <a:lnTo>
                    <a:pt x="2617" y="12892"/>
                  </a:lnTo>
                  <a:lnTo>
                    <a:pt x="2811" y="12698"/>
                  </a:lnTo>
                  <a:lnTo>
                    <a:pt x="2957" y="12408"/>
                  </a:lnTo>
                  <a:lnTo>
                    <a:pt x="3054" y="12117"/>
                  </a:lnTo>
                  <a:lnTo>
                    <a:pt x="3054" y="11826"/>
                  </a:lnTo>
                  <a:lnTo>
                    <a:pt x="3054" y="11535"/>
                  </a:lnTo>
                  <a:lnTo>
                    <a:pt x="2957" y="11293"/>
                  </a:lnTo>
                  <a:lnTo>
                    <a:pt x="2860" y="11051"/>
                  </a:lnTo>
                  <a:lnTo>
                    <a:pt x="2714" y="10857"/>
                  </a:lnTo>
                  <a:lnTo>
                    <a:pt x="3151" y="10178"/>
                  </a:lnTo>
                  <a:lnTo>
                    <a:pt x="3635" y="9500"/>
                  </a:lnTo>
                  <a:close/>
                  <a:moveTo>
                    <a:pt x="13764" y="9500"/>
                  </a:moveTo>
                  <a:lnTo>
                    <a:pt x="14298" y="10275"/>
                  </a:lnTo>
                  <a:lnTo>
                    <a:pt x="14782" y="11002"/>
                  </a:lnTo>
                  <a:lnTo>
                    <a:pt x="15218" y="11729"/>
                  </a:lnTo>
                  <a:lnTo>
                    <a:pt x="15606" y="12456"/>
                  </a:lnTo>
                  <a:lnTo>
                    <a:pt x="15848" y="13086"/>
                  </a:lnTo>
                  <a:lnTo>
                    <a:pt x="16091" y="13668"/>
                  </a:lnTo>
                  <a:lnTo>
                    <a:pt x="16236" y="14201"/>
                  </a:lnTo>
                  <a:lnTo>
                    <a:pt x="16333" y="14685"/>
                  </a:lnTo>
                  <a:lnTo>
                    <a:pt x="16333" y="15122"/>
                  </a:lnTo>
                  <a:lnTo>
                    <a:pt x="16333" y="15461"/>
                  </a:lnTo>
                  <a:lnTo>
                    <a:pt x="16188" y="15800"/>
                  </a:lnTo>
                  <a:lnTo>
                    <a:pt x="16042" y="16042"/>
                  </a:lnTo>
                  <a:lnTo>
                    <a:pt x="15800" y="16188"/>
                  </a:lnTo>
                  <a:lnTo>
                    <a:pt x="15509" y="16285"/>
                  </a:lnTo>
                  <a:lnTo>
                    <a:pt x="15121" y="16333"/>
                  </a:lnTo>
                  <a:lnTo>
                    <a:pt x="14685" y="16333"/>
                  </a:lnTo>
                  <a:lnTo>
                    <a:pt x="14201" y="16236"/>
                  </a:lnTo>
                  <a:lnTo>
                    <a:pt x="13668" y="16091"/>
                  </a:lnTo>
                  <a:lnTo>
                    <a:pt x="13086" y="15849"/>
                  </a:lnTo>
                  <a:lnTo>
                    <a:pt x="12456" y="15558"/>
                  </a:lnTo>
                  <a:lnTo>
                    <a:pt x="11729" y="15219"/>
                  </a:lnTo>
                  <a:lnTo>
                    <a:pt x="11002" y="14782"/>
                  </a:lnTo>
                  <a:lnTo>
                    <a:pt x="10275" y="14298"/>
                  </a:lnTo>
                  <a:lnTo>
                    <a:pt x="9500" y="13765"/>
                  </a:lnTo>
                  <a:lnTo>
                    <a:pt x="10663" y="12795"/>
                  </a:lnTo>
                  <a:lnTo>
                    <a:pt x="11729" y="11729"/>
                  </a:lnTo>
                  <a:lnTo>
                    <a:pt x="12795" y="10614"/>
                  </a:lnTo>
                  <a:lnTo>
                    <a:pt x="13764" y="9500"/>
                  </a:lnTo>
                  <a:close/>
                  <a:moveTo>
                    <a:pt x="2036" y="1"/>
                  </a:moveTo>
                  <a:lnTo>
                    <a:pt x="1794" y="49"/>
                  </a:lnTo>
                  <a:lnTo>
                    <a:pt x="1503" y="98"/>
                  </a:lnTo>
                  <a:lnTo>
                    <a:pt x="1260" y="195"/>
                  </a:lnTo>
                  <a:lnTo>
                    <a:pt x="1018" y="340"/>
                  </a:lnTo>
                  <a:lnTo>
                    <a:pt x="824" y="437"/>
                  </a:lnTo>
                  <a:lnTo>
                    <a:pt x="630" y="631"/>
                  </a:lnTo>
                  <a:lnTo>
                    <a:pt x="485" y="825"/>
                  </a:lnTo>
                  <a:lnTo>
                    <a:pt x="340" y="1018"/>
                  </a:lnTo>
                  <a:lnTo>
                    <a:pt x="194" y="1261"/>
                  </a:lnTo>
                  <a:lnTo>
                    <a:pt x="146" y="1503"/>
                  </a:lnTo>
                  <a:lnTo>
                    <a:pt x="49" y="1745"/>
                  </a:lnTo>
                  <a:lnTo>
                    <a:pt x="49" y="2036"/>
                  </a:lnTo>
                  <a:lnTo>
                    <a:pt x="49" y="2666"/>
                  </a:lnTo>
                  <a:lnTo>
                    <a:pt x="146" y="3296"/>
                  </a:lnTo>
                  <a:lnTo>
                    <a:pt x="291" y="3926"/>
                  </a:lnTo>
                  <a:lnTo>
                    <a:pt x="582" y="4605"/>
                  </a:lnTo>
                  <a:lnTo>
                    <a:pt x="873" y="5380"/>
                  </a:lnTo>
                  <a:lnTo>
                    <a:pt x="1309" y="6156"/>
                  </a:lnTo>
                  <a:lnTo>
                    <a:pt x="1794" y="6980"/>
                  </a:lnTo>
                  <a:lnTo>
                    <a:pt x="2375" y="7852"/>
                  </a:lnTo>
                  <a:lnTo>
                    <a:pt x="2957" y="8676"/>
                  </a:lnTo>
                  <a:lnTo>
                    <a:pt x="2375" y="9500"/>
                  </a:lnTo>
                  <a:lnTo>
                    <a:pt x="1842" y="10324"/>
                  </a:lnTo>
                  <a:lnTo>
                    <a:pt x="1260" y="10324"/>
                  </a:lnTo>
                  <a:lnTo>
                    <a:pt x="970" y="10421"/>
                  </a:lnTo>
                  <a:lnTo>
                    <a:pt x="679" y="10566"/>
                  </a:lnTo>
                  <a:lnTo>
                    <a:pt x="485" y="10760"/>
                  </a:lnTo>
                  <a:lnTo>
                    <a:pt x="291" y="11002"/>
                  </a:lnTo>
                  <a:lnTo>
                    <a:pt x="146" y="11244"/>
                  </a:lnTo>
                  <a:lnTo>
                    <a:pt x="49" y="11535"/>
                  </a:lnTo>
                  <a:lnTo>
                    <a:pt x="0" y="11826"/>
                  </a:lnTo>
                  <a:lnTo>
                    <a:pt x="49" y="12165"/>
                  </a:lnTo>
                  <a:lnTo>
                    <a:pt x="146" y="12456"/>
                  </a:lnTo>
                  <a:lnTo>
                    <a:pt x="291" y="12698"/>
                  </a:lnTo>
                  <a:lnTo>
                    <a:pt x="485" y="12941"/>
                  </a:lnTo>
                  <a:lnTo>
                    <a:pt x="243" y="13716"/>
                  </a:lnTo>
                  <a:lnTo>
                    <a:pt x="97" y="14395"/>
                  </a:lnTo>
                  <a:lnTo>
                    <a:pt x="0" y="14976"/>
                  </a:lnTo>
                  <a:lnTo>
                    <a:pt x="49" y="15461"/>
                  </a:lnTo>
                  <a:lnTo>
                    <a:pt x="146" y="15897"/>
                  </a:lnTo>
                  <a:lnTo>
                    <a:pt x="243" y="16236"/>
                  </a:lnTo>
                  <a:lnTo>
                    <a:pt x="437" y="16527"/>
                  </a:lnTo>
                  <a:lnTo>
                    <a:pt x="630" y="16769"/>
                  </a:lnTo>
                  <a:lnTo>
                    <a:pt x="970" y="17012"/>
                  </a:lnTo>
                  <a:lnTo>
                    <a:pt x="1406" y="17206"/>
                  </a:lnTo>
                  <a:lnTo>
                    <a:pt x="1842" y="17303"/>
                  </a:lnTo>
                  <a:lnTo>
                    <a:pt x="2278" y="17351"/>
                  </a:lnTo>
                  <a:lnTo>
                    <a:pt x="2763" y="17303"/>
                  </a:lnTo>
                  <a:lnTo>
                    <a:pt x="3248" y="17254"/>
                  </a:lnTo>
                  <a:lnTo>
                    <a:pt x="3732" y="17109"/>
                  </a:lnTo>
                  <a:lnTo>
                    <a:pt x="4168" y="16963"/>
                  </a:lnTo>
                  <a:lnTo>
                    <a:pt x="5235" y="16576"/>
                  </a:lnTo>
                  <a:lnTo>
                    <a:pt x="6349" y="15994"/>
                  </a:lnTo>
                  <a:lnTo>
                    <a:pt x="7512" y="15267"/>
                  </a:lnTo>
                  <a:lnTo>
                    <a:pt x="8676" y="14395"/>
                  </a:lnTo>
                  <a:lnTo>
                    <a:pt x="9548" y="15025"/>
                  </a:lnTo>
                  <a:lnTo>
                    <a:pt x="10372" y="15558"/>
                  </a:lnTo>
                  <a:lnTo>
                    <a:pt x="11196" y="16091"/>
                  </a:lnTo>
                  <a:lnTo>
                    <a:pt x="12020" y="16479"/>
                  </a:lnTo>
                  <a:lnTo>
                    <a:pt x="12747" y="16818"/>
                  </a:lnTo>
                  <a:lnTo>
                    <a:pt x="13474" y="17060"/>
                  </a:lnTo>
                  <a:lnTo>
                    <a:pt x="14104" y="17254"/>
                  </a:lnTo>
                  <a:lnTo>
                    <a:pt x="14685" y="17351"/>
                  </a:lnTo>
                  <a:lnTo>
                    <a:pt x="15073" y="17351"/>
                  </a:lnTo>
                  <a:lnTo>
                    <a:pt x="15606" y="17303"/>
                  </a:lnTo>
                  <a:lnTo>
                    <a:pt x="16042" y="17206"/>
                  </a:lnTo>
                  <a:lnTo>
                    <a:pt x="16430" y="17012"/>
                  </a:lnTo>
                  <a:lnTo>
                    <a:pt x="16769" y="16769"/>
                  </a:lnTo>
                  <a:lnTo>
                    <a:pt x="16915" y="16576"/>
                  </a:lnTo>
                  <a:lnTo>
                    <a:pt x="17060" y="16333"/>
                  </a:lnTo>
                  <a:lnTo>
                    <a:pt x="17157" y="16139"/>
                  </a:lnTo>
                  <a:lnTo>
                    <a:pt x="17254" y="15897"/>
                  </a:lnTo>
                  <a:lnTo>
                    <a:pt x="17302" y="15606"/>
                  </a:lnTo>
                  <a:lnTo>
                    <a:pt x="17351" y="15316"/>
                  </a:lnTo>
                  <a:lnTo>
                    <a:pt x="17351" y="14685"/>
                  </a:lnTo>
                  <a:lnTo>
                    <a:pt x="17254" y="14104"/>
                  </a:lnTo>
                  <a:lnTo>
                    <a:pt x="17060" y="13425"/>
                  </a:lnTo>
                  <a:lnTo>
                    <a:pt x="16818" y="12747"/>
                  </a:lnTo>
                  <a:lnTo>
                    <a:pt x="16478" y="12020"/>
                  </a:lnTo>
                  <a:lnTo>
                    <a:pt x="16091" y="11196"/>
                  </a:lnTo>
                  <a:lnTo>
                    <a:pt x="15606" y="10372"/>
                  </a:lnTo>
                  <a:lnTo>
                    <a:pt x="15025" y="9548"/>
                  </a:lnTo>
                  <a:lnTo>
                    <a:pt x="14394" y="8676"/>
                  </a:lnTo>
                  <a:lnTo>
                    <a:pt x="15025" y="7852"/>
                  </a:lnTo>
                  <a:lnTo>
                    <a:pt x="15558" y="7028"/>
                  </a:lnTo>
                  <a:lnTo>
                    <a:pt x="16139" y="7028"/>
                  </a:lnTo>
                  <a:lnTo>
                    <a:pt x="16430" y="6931"/>
                  </a:lnTo>
                  <a:lnTo>
                    <a:pt x="16672" y="6786"/>
                  </a:lnTo>
                  <a:lnTo>
                    <a:pt x="16915" y="6592"/>
                  </a:lnTo>
                  <a:lnTo>
                    <a:pt x="17109" y="6350"/>
                  </a:lnTo>
                  <a:lnTo>
                    <a:pt x="17254" y="6107"/>
                  </a:lnTo>
                  <a:lnTo>
                    <a:pt x="17351" y="5816"/>
                  </a:lnTo>
                  <a:lnTo>
                    <a:pt x="17351" y="5526"/>
                  </a:lnTo>
                  <a:lnTo>
                    <a:pt x="17351" y="5186"/>
                  </a:lnTo>
                  <a:lnTo>
                    <a:pt x="17254" y="4896"/>
                  </a:lnTo>
                  <a:lnTo>
                    <a:pt x="17109" y="4653"/>
                  </a:lnTo>
                  <a:lnTo>
                    <a:pt x="16915" y="4411"/>
                  </a:lnTo>
                  <a:lnTo>
                    <a:pt x="17157" y="3636"/>
                  </a:lnTo>
                  <a:lnTo>
                    <a:pt x="17302" y="3005"/>
                  </a:lnTo>
                  <a:lnTo>
                    <a:pt x="17351" y="2424"/>
                  </a:lnTo>
                  <a:lnTo>
                    <a:pt x="17351" y="1891"/>
                  </a:lnTo>
                  <a:lnTo>
                    <a:pt x="17254" y="1503"/>
                  </a:lnTo>
                  <a:lnTo>
                    <a:pt x="17109" y="1115"/>
                  </a:lnTo>
                  <a:lnTo>
                    <a:pt x="16963" y="873"/>
                  </a:lnTo>
                  <a:lnTo>
                    <a:pt x="16769" y="631"/>
                  </a:lnTo>
                  <a:lnTo>
                    <a:pt x="16575" y="485"/>
                  </a:lnTo>
                  <a:lnTo>
                    <a:pt x="16382" y="340"/>
                  </a:lnTo>
                  <a:lnTo>
                    <a:pt x="15994" y="146"/>
                  </a:lnTo>
                  <a:lnTo>
                    <a:pt x="15509" y="49"/>
                  </a:lnTo>
                  <a:lnTo>
                    <a:pt x="15073" y="1"/>
                  </a:lnTo>
                  <a:lnTo>
                    <a:pt x="14588" y="49"/>
                  </a:lnTo>
                  <a:lnTo>
                    <a:pt x="14104" y="146"/>
                  </a:lnTo>
                  <a:lnTo>
                    <a:pt x="13619" y="243"/>
                  </a:lnTo>
                  <a:lnTo>
                    <a:pt x="13183" y="388"/>
                  </a:lnTo>
                  <a:lnTo>
                    <a:pt x="12165" y="825"/>
                  </a:lnTo>
                  <a:lnTo>
                    <a:pt x="11050" y="1406"/>
                  </a:lnTo>
                  <a:lnTo>
                    <a:pt x="9887" y="2133"/>
                  </a:lnTo>
                  <a:lnTo>
                    <a:pt x="8676" y="2957"/>
                  </a:lnTo>
                  <a:lnTo>
                    <a:pt x="7852" y="2327"/>
                  </a:lnTo>
                  <a:lnTo>
                    <a:pt x="6979" y="1794"/>
                  </a:lnTo>
                  <a:lnTo>
                    <a:pt x="6155" y="1309"/>
                  </a:lnTo>
                  <a:lnTo>
                    <a:pt x="5380" y="873"/>
                  </a:lnTo>
                  <a:lnTo>
                    <a:pt x="4653" y="534"/>
                  </a:lnTo>
                  <a:lnTo>
                    <a:pt x="3926" y="291"/>
                  </a:lnTo>
                  <a:lnTo>
                    <a:pt x="3296" y="146"/>
                  </a:lnTo>
                  <a:lnTo>
                    <a:pt x="2666" y="4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6203991" y="2635120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203991" y="3004245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7185449" y="1242156"/>
            <a:ext cx="392133" cy="392133"/>
            <a:chOff x="6727565" y="1999856"/>
            <a:chExt cx="392133" cy="392133"/>
          </a:xfrm>
        </p:grpSpPr>
        <p:sp>
          <p:nvSpPr>
            <p:cNvPr id="406" name="Google Shape;406;p37"/>
            <p:cNvSpPr/>
            <p:nvPr/>
          </p:nvSpPr>
          <p:spPr>
            <a:xfrm>
              <a:off x="6832701" y="2123614"/>
              <a:ext cx="181862" cy="268375"/>
            </a:xfrm>
            <a:custGeom>
              <a:rect b="b" l="l" r="r" t="t"/>
              <a:pathLst>
                <a:path extrusionOk="0" h="11875" w="8047">
                  <a:moveTo>
                    <a:pt x="4654" y="1018"/>
                  </a:moveTo>
                  <a:lnTo>
                    <a:pt x="5138" y="1067"/>
                  </a:lnTo>
                  <a:lnTo>
                    <a:pt x="5574" y="1212"/>
                  </a:lnTo>
                  <a:lnTo>
                    <a:pt x="6011" y="1406"/>
                  </a:lnTo>
                  <a:lnTo>
                    <a:pt x="6350" y="1697"/>
                  </a:lnTo>
                  <a:lnTo>
                    <a:pt x="6641" y="2036"/>
                  </a:lnTo>
                  <a:lnTo>
                    <a:pt x="6834" y="2424"/>
                  </a:lnTo>
                  <a:lnTo>
                    <a:pt x="6980" y="2860"/>
                  </a:lnTo>
                  <a:lnTo>
                    <a:pt x="7028" y="3296"/>
                  </a:lnTo>
                  <a:lnTo>
                    <a:pt x="7028" y="3781"/>
                  </a:lnTo>
                  <a:lnTo>
                    <a:pt x="6883" y="4217"/>
                  </a:lnTo>
                  <a:lnTo>
                    <a:pt x="6641" y="4653"/>
                  </a:lnTo>
                  <a:lnTo>
                    <a:pt x="6350" y="4992"/>
                  </a:lnTo>
                  <a:lnTo>
                    <a:pt x="6301" y="5041"/>
                  </a:lnTo>
                  <a:lnTo>
                    <a:pt x="6059" y="5332"/>
                  </a:lnTo>
                  <a:lnTo>
                    <a:pt x="5817" y="5623"/>
                  </a:lnTo>
                  <a:lnTo>
                    <a:pt x="5574" y="5962"/>
                  </a:lnTo>
                  <a:lnTo>
                    <a:pt x="5429" y="6301"/>
                  </a:lnTo>
                  <a:lnTo>
                    <a:pt x="5235" y="6640"/>
                  </a:lnTo>
                  <a:lnTo>
                    <a:pt x="5138" y="7028"/>
                  </a:lnTo>
                  <a:lnTo>
                    <a:pt x="5041" y="7416"/>
                  </a:lnTo>
                  <a:lnTo>
                    <a:pt x="4993" y="7803"/>
                  </a:lnTo>
                  <a:lnTo>
                    <a:pt x="4557" y="7803"/>
                  </a:lnTo>
                  <a:lnTo>
                    <a:pt x="4557" y="4944"/>
                  </a:lnTo>
                  <a:lnTo>
                    <a:pt x="4993" y="4799"/>
                  </a:lnTo>
                  <a:lnTo>
                    <a:pt x="5381" y="4556"/>
                  </a:lnTo>
                  <a:lnTo>
                    <a:pt x="5526" y="4411"/>
                  </a:lnTo>
                  <a:lnTo>
                    <a:pt x="5574" y="4217"/>
                  </a:lnTo>
                  <a:lnTo>
                    <a:pt x="5574" y="4023"/>
                  </a:lnTo>
                  <a:lnTo>
                    <a:pt x="5477" y="3829"/>
                  </a:lnTo>
                  <a:lnTo>
                    <a:pt x="5332" y="3732"/>
                  </a:lnTo>
                  <a:lnTo>
                    <a:pt x="5138" y="3635"/>
                  </a:lnTo>
                  <a:lnTo>
                    <a:pt x="4944" y="3635"/>
                  </a:lnTo>
                  <a:lnTo>
                    <a:pt x="4799" y="3732"/>
                  </a:lnTo>
                  <a:lnTo>
                    <a:pt x="4605" y="3829"/>
                  </a:lnTo>
                  <a:lnTo>
                    <a:pt x="4411" y="3926"/>
                  </a:lnTo>
                  <a:lnTo>
                    <a:pt x="4217" y="3975"/>
                  </a:lnTo>
                  <a:lnTo>
                    <a:pt x="3830" y="3975"/>
                  </a:lnTo>
                  <a:lnTo>
                    <a:pt x="3636" y="3926"/>
                  </a:lnTo>
                  <a:lnTo>
                    <a:pt x="3442" y="3829"/>
                  </a:lnTo>
                  <a:lnTo>
                    <a:pt x="3297" y="3732"/>
                  </a:lnTo>
                  <a:lnTo>
                    <a:pt x="3103" y="3635"/>
                  </a:lnTo>
                  <a:lnTo>
                    <a:pt x="2909" y="3635"/>
                  </a:lnTo>
                  <a:lnTo>
                    <a:pt x="2715" y="3732"/>
                  </a:lnTo>
                  <a:lnTo>
                    <a:pt x="2570" y="3829"/>
                  </a:lnTo>
                  <a:lnTo>
                    <a:pt x="2473" y="4023"/>
                  </a:lnTo>
                  <a:lnTo>
                    <a:pt x="2473" y="4217"/>
                  </a:lnTo>
                  <a:lnTo>
                    <a:pt x="2521" y="4411"/>
                  </a:lnTo>
                  <a:lnTo>
                    <a:pt x="2666" y="4556"/>
                  </a:lnTo>
                  <a:lnTo>
                    <a:pt x="3103" y="4799"/>
                  </a:lnTo>
                  <a:lnTo>
                    <a:pt x="3539" y="4944"/>
                  </a:lnTo>
                  <a:lnTo>
                    <a:pt x="3539" y="7803"/>
                  </a:lnTo>
                  <a:lnTo>
                    <a:pt x="3103" y="7803"/>
                  </a:lnTo>
                  <a:lnTo>
                    <a:pt x="3006" y="7416"/>
                  </a:lnTo>
                  <a:lnTo>
                    <a:pt x="2909" y="7028"/>
                  </a:lnTo>
                  <a:lnTo>
                    <a:pt x="2812" y="6640"/>
                  </a:lnTo>
                  <a:lnTo>
                    <a:pt x="2666" y="6301"/>
                  </a:lnTo>
                  <a:lnTo>
                    <a:pt x="2473" y="5962"/>
                  </a:lnTo>
                  <a:lnTo>
                    <a:pt x="2230" y="5623"/>
                  </a:lnTo>
                  <a:lnTo>
                    <a:pt x="1988" y="5283"/>
                  </a:lnTo>
                  <a:lnTo>
                    <a:pt x="1746" y="5041"/>
                  </a:lnTo>
                  <a:lnTo>
                    <a:pt x="1406" y="4653"/>
                  </a:lnTo>
                  <a:lnTo>
                    <a:pt x="1213" y="4265"/>
                  </a:lnTo>
                  <a:lnTo>
                    <a:pt x="1067" y="3829"/>
                  </a:lnTo>
                  <a:lnTo>
                    <a:pt x="1019" y="3345"/>
                  </a:lnTo>
                  <a:lnTo>
                    <a:pt x="1067" y="2908"/>
                  </a:lnTo>
                  <a:lnTo>
                    <a:pt x="1213" y="2472"/>
                  </a:lnTo>
                  <a:lnTo>
                    <a:pt x="1406" y="2036"/>
                  </a:lnTo>
                  <a:lnTo>
                    <a:pt x="1697" y="1697"/>
                  </a:lnTo>
                  <a:lnTo>
                    <a:pt x="2036" y="1406"/>
                  </a:lnTo>
                  <a:lnTo>
                    <a:pt x="2473" y="1164"/>
                  </a:lnTo>
                  <a:lnTo>
                    <a:pt x="2909" y="1067"/>
                  </a:lnTo>
                  <a:lnTo>
                    <a:pt x="3345" y="1018"/>
                  </a:lnTo>
                  <a:close/>
                  <a:moveTo>
                    <a:pt x="4944" y="8773"/>
                  </a:moveTo>
                  <a:lnTo>
                    <a:pt x="4944" y="9451"/>
                  </a:lnTo>
                  <a:lnTo>
                    <a:pt x="4896" y="9597"/>
                  </a:lnTo>
                  <a:lnTo>
                    <a:pt x="4847" y="9694"/>
                  </a:lnTo>
                  <a:lnTo>
                    <a:pt x="4702" y="9790"/>
                  </a:lnTo>
                  <a:lnTo>
                    <a:pt x="3345" y="9790"/>
                  </a:lnTo>
                  <a:lnTo>
                    <a:pt x="3248" y="9694"/>
                  </a:lnTo>
                  <a:lnTo>
                    <a:pt x="3151" y="9597"/>
                  </a:lnTo>
                  <a:lnTo>
                    <a:pt x="3103" y="9451"/>
                  </a:lnTo>
                  <a:lnTo>
                    <a:pt x="3103" y="8773"/>
                  </a:lnTo>
                  <a:close/>
                  <a:moveTo>
                    <a:pt x="3006" y="1"/>
                  </a:moveTo>
                  <a:lnTo>
                    <a:pt x="2715" y="49"/>
                  </a:lnTo>
                  <a:lnTo>
                    <a:pt x="2376" y="146"/>
                  </a:lnTo>
                  <a:lnTo>
                    <a:pt x="2085" y="243"/>
                  </a:lnTo>
                  <a:lnTo>
                    <a:pt x="1794" y="388"/>
                  </a:lnTo>
                  <a:lnTo>
                    <a:pt x="1503" y="534"/>
                  </a:lnTo>
                  <a:lnTo>
                    <a:pt x="1213" y="728"/>
                  </a:lnTo>
                  <a:lnTo>
                    <a:pt x="970" y="970"/>
                  </a:lnTo>
                  <a:lnTo>
                    <a:pt x="776" y="1212"/>
                  </a:lnTo>
                  <a:lnTo>
                    <a:pt x="582" y="1503"/>
                  </a:lnTo>
                  <a:lnTo>
                    <a:pt x="389" y="1745"/>
                  </a:lnTo>
                  <a:lnTo>
                    <a:pt x="243" y="2036"/>
                  </a:lnTo>
                  <a:lnTo>
                    <a:pt x="146" y="2375"/>
                  </a:lnTo>
                  <a:lnTo>
                    <a:pt x="49" y="2666"/>
                  </a:lnTo>
                  <a:lnTo>
                    <a:pt x="1" y="3005"/>
                  </a:lnTo>
                  <a:lnTo>
                    <a:pt x="1" y="3345"/>
                  </a:lnTo>
                  <a:lnTo>
                    <a:pt x="1" y="3684"/>
                  </a:lnTo>
                  <a:lnTo>
                    <a:pt x="49" y="4023"/>
                  </a:lnTo>
                  <a:lnTo>
                    <a:pt x="146" y="4314"/>
                  </a:lnTo>
                  <a:lnTo>
                    <a:pt x="243" y="4653"/>
                  </a:lnTo>
                  <a:lnTo>
                    <a:pt x="389" y="4944"/>
                  </a:lnTo>
                  <a:lnTo>
                    <a:pt x="582" y="5235"/>
                  </a:lnTo>
                  <a:lnTo>
                    <a:pt x="776" y="5477"/>
                  </a:lnTo>
                  <a:lnTo>
                    <a:pt x="1019" y="5768"/>
                  </a:lnTo>
                  <a:lnTo>
                    <a:pt x="1261" y="6010"/>
                  </a:lnTo>
                  <a:lnTo>
                    <a:pt x="1455" y="6301"/>
                  </a:lnTo>
                  <a:lnTo>
                    <a:pt x="1649" y="6592"/>
                  </a:lnTo>
                  <a:lnTo>
                    <a:pt x="1794" y="6931"/>
                  </a:lnTo>
                  <a:lnTo>
                    <a:pt x="1939" y="7270"/>
                  </a:lnTo>
                  <a:lnTo>
                    <a:pt x="2036" y="7610"/>
                  </a:lnTo>
                  <a:lnTo>
                    <a:pt x="2085" y="7949"/>
                  </a:lnTo>
                  <a:lnTo>
                    <a:pt x="2085" y="8288"/>
                  </a:lnTo>
                  <a:lnTo>
                    <a:pt x="2085" y="9451"/>
                  </a:lnTo>
                  <a:lnTo>
                    <a:pt x="2133" y="9742"/>
                  </a:lnTo>
                  <a:lnTo>
                    <a:pt x="2230" y="9984"/>
                  </a:lnTo>
                  <a:lnTo>
                    <a:pt x="2327" y="10227"/>
                  </a:lnTo>
                  <a:lnTo>
                    <a:pt x="2521" y="10421"/>
                  </a:lnTo>
                  <a:lnTo>
                    <a:pt x="2715" y="10614"/>
                  </a:lnTo>
                  <a:lnTo>
                    <a:pt x="2957" y="10711"/>
                  </a:lnTo>
                  <a:lnTo>
                    <a:pt x="3200" y="10808"/>
                  </a:lnTo>
                  <a:lnTo>
                    <a:pt x="3539" y="10808"/>
                  </a:lnTo>
                  <a:lnTo>
                    <a:pt x="3539" y="11390"/>
                  </a:lnTo>
                  <a:lnTo>
                    <a:pt x="3587" y="11584"/>
                  </a:lnTo>
                  <a:lnTo>
                    <a:pt x="3684" y="11729"/>
                  </a:lnTo>
                  <a:lnTo>
                    <a:pt x="3830" y="11826"/>
                  </a:lnTo>
                  <a:lnTo>
                    <a:pt x="4023" y="11874"/>
                  </a:lnTo>
                  <a:lnTo>
                    <a:pt x="4217" y="11826"/>
                  </a:lnTo>
                  <a:lnTo>
                    <a:pt x="4411" y="11729"/>
                  </a:lnTo>
                  <a:lnTo>
                    <a:pt x="4508" y="11584"/>
                  </a:lnTo>
                  <a:lnTo>
                    <a:pt x="4557" y="11390"/>
                  </a:lnTo>
                  <a:lnTo>
                    <a:pt x="4557" y="10808"/>
                  </a:lnTo>
                  <a:lnTo>
                    <a:pt x="4847" y="10808"/>
                  </a:lnTo>
                  <a:lnTo>
                    <a:pt x="5138" y="10711"/>
                  </a:lnTo>
                  <a:lnTo>
                    <a:pt x="5332" y="10614"/>
                  </a:lnTo>
                  <a:lnTo>
                    <a:pt x="5574" y="10421"/>
                  </a:lnTo>
                  <a:lnTo>
                    <a:pt x="5720" y="10227"/>
                  </a:lnTo>
                  <a:lnTo>
                    <a:pt x="5865" y="9984"/>
                  </a:lnTo>
                  <a:lnTo>
                    <a:pt x="5914" y="9742"/>
                  </a:lnTo>
                  <a:lnTo>
                    <a:pt x="5962" y="9451"/>
                  </a:lnTo>
                  <a:lnTo>
                    <a:pt x="5962" y="8288"/>
                  </a:lnTo>
                  <a:lnTo>
                    <a:pt x="5962" y="7949"/>
                  </a:lnTo>
                  <a:lnTo>
                    <a:pt x="6011" y="7561"/>
                  </a:lnTo>
                  <a:lnTo>
                    <a:pt x="6107" y="7222"/>
                  </a:lnTo>
                  <a:lnTo>
                    <a:pt x="6253" y="6931"/>
                  </a:lnTo>
                  <a:lnTo>
                    <a:pt x="6398" y="6592"/>
                  </a:lnTo>
                  <a:lnTo>
                    <a:pt x="6592" y="6301"/>
                  </a:lnTo>
                  <a:lnTo>
                    <a:pt x="6786" y="6010"/>
                  </a:lnTo>
                  <a:lnTo>
                    <a:pt x="7028" y="5768"/>
                  </a:lnTo>
                  <a:lnTo>
                    <a:pt x="7077" y="5719"/>
                  </a:lnTo>
                  <a:lnTo>
                    <a:pt x="7319" y="5477"/>
                  </a:lnTo>
                  <a:lnTo>
                    <a:pt x="7513" y="5186"/>
                  </a:lnTo>
                  <a:lnTo>
                    <a:pt x="7658" y="4896"/>
                  </a:lnTo>
                  <a:lnTo>
                    <a:pt x="7804" y="4605"/>
                  </a:lnTo>
                  <a:lnTo>
                    <a:pt x="7949" y="4314"/>
                  </a:lnTo>
                  <a:lnTo>
                    <a:pt x="7998" y="3975"/>
                  </a:lnTo>
                  <a:lnTo>
                    <a:pt x="8046" y="3635"/>
                  </a:lnTo>
                  <a:lnTo>
                    <a:pt x="8046" y="3296"/>
                  </a:lnTo>
                  <a:lnTo>
                    <a:pt x="8046" y="2957"/>
                  </a:lnTo>
                  <a:lnTo>
                    <a:pt x="7998" y="2618"/>
                  </a:lnTo>
                  <a:lnTo>
                    <a:pt x="7901" y="2327"/>
                  </a:lnTo>
                  <a:lnTo>
                    <a:pt x="7804" y="2036"/>
                  </a:lnTo>
                  <a:lnTo>
                    <a:pt x="7658" y="1745"/>
                  </a:lnTo>
                  <a:lnTo>
                    <a:pt x="7465" y="1455"/>
                  </a:lnTo>
                  <a:lnTo>
                    <a:pt x="7271" y="1212"/>
                  </a:lnTo>
                  <a:lnTo>
                    <a:pt x="7077" y="970"/>
                  </a:lnTo>
                  <a:lnTo>
                    <a:pt x="6834" y="728"/>
                  </a:lnTo>
                  <a:lnTo>
                    <a:pt x="6544" y="582"/>
                  </a:lnTo>
                  <a:lnTo>
                    <a:pt x="6253" y="388"/>
                  </a:lnTo>
                  <a:lnTo>
                    <a:pt x="5962" y="243"/>
                  </a:lnTo>
                  <a:lnTo>
                    <a:pt x="5671" y="146"/>
                  </a:lnTo>
                  <a:lnTo>
                    <a:pt x="5332" y="4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986064" y="1999856"/>
              <a:ext cx="133634" cy="133634"/>
            </a:xfrm>
            <a:custGeom>
              <a:rect b="b" l="l" r="r" t="t"/>
              <a:pathLst>
                <a:path extrusionOk="0" h="5913" w="5913">
                  <a:moveTo>
                    <a:pt x="4895" y="1018"/>
                  </a:moveTo>
                  <a:lnTo>
                    <a:pt x="4895" y="3199"/>
                  </a:lnTo>
                  <a:lnTo>
                    <a:pt x="4556" y="2811"/>
                  </a:lnTo>
                  <a:lnTo>
                    <a:pt x="4362" y="2714"/>
                  </a:lnTo>
                  <a:lnTo>
                    <a:pt x="4168" y="2666"/>
                  </a:lnTo>
                  <a:lnTo>
                    <a:pt x="3974" y="2714"/>
                  </a:lnTo>
                  <a:lnTo>
                    <a:pt x="3829" y="2811"/>
                  </a:lnTo>
                  <a:lnTo>
                    <a:pt x="1939" y="4701"/>
                  </a:lnTo>
                  <a:lnTo>
                    <a:pt x="1212" y="3974"/>
                  </a:lnTo>
                  <a:lnTo>
                    <a:pt x="3102" y="2133"/>
                  </a:lnTo>
                  <a:lnTo>
                    <a:pt x="3199" y="1939"/>
                  </a:lnTo>
                  <a:lnTo>
                    <a:pt x="3247" y="1745"/>
                  </a:lnTo>
                  <a:lnTo>
                    <a:pt x="3199" y="1551"/>
                  </a:lnTo>
                  <a:lnTo>
                    <a:pt x="3102" y="1406"/>
                  </a:lnTo>
                  <a:lnTo>
                    <a:pt x="2763" y="1018"/>
                  </a:lnTo>
                  <a:close/>
                  <a:moveTo>
                    <a:pt x="1502" y="0"/>
                  </a:moveTo>
                  <a:lnTo>
                    <a:pt x="1357" y="49"/>
                  </a:lnTo>
                  <a:lnTo>
                    <a:pt x="1212" y="97"/>
                  </a:lnTo>
                  <a:lnTo>
                    <a:pt x="1115" y="194"/>
                  </a:lnTo>
                  <a:lnTo>
                    <a:pt x="1066" y="339"/>
                  </a:lnTo>
                  <a:lnTo>
                    <a:pt x="1018" y="485"/>
                  </a:lnTo>
                  <a:lnTo>
                    <a:pt x="1018" y="630"/>
                  </a:lnTo>
                  <a:lnTo>
                    <a:pt x="1066" y="776"/>
                  </a:lnTo>
                  <a:lnTo>
                    <a:pt x="1163" y="872"/>
                  </a:lnTo>
                  <a:lnTo>
                    <a:pt x="2036" y="1745"/>
                  </a:lnTo>
                  <a:lnTo>
                    <a:pt x="145" y="3635"/>
                  </a:lnTo>
                  <a:lnTo>
                    <a:pt x="48" y="3780"/>
                  </a:lnTo>
                  <a:lnTo>
                    <a:pt x="0" y="3974"/>
                  </a:lnTo>
                  <a:lnTo>
                    <a:pt x="48" y="4168"/>
                  </a:lnTo>
                  <a:lnTo>
                    <a:pt x="145" y="4362"/>
                  </a:lnTo>
                  <a:lnTo>
                    <a:pt x="1599" y="5767"/>
                  </a:lnTo>
                  <a:lnTo>
                    <a:pt x="1745" y="5913"/>
                  </a:lnTo>
                  <a:lnTo>
                    <a:pt x="2132" y="5913"/>
                  </a:lnTo>
                  <a:lnTo>
                    <a:pt x="2326" y="5767"/>
                  </a:lnTo>
                  <a:lnTo>
                    <a:pt x="4168" y="3926"/>
                  </a:lnTo>
                  <a:lnTo>
                    <a:pt x="5040" y="4798"/>
                  </a:lnTo>
                  <a:lnTo>
                    <a:pt x="5186" y="4847"/>
                  </a:lnTo>
                  <a:lnTo>
                    <a:pt x="5331" y="4895"/>
                  </a:lnTo>
                  <a:lnTo>
                    <a:pt x="5477" y="4943"/>
                  </a:lnTo>
                  <a:lnTo>
                    <a:pt x="5622" y="4895"/>
                  </a:lnTo>
                  <a:lnTo>
                    <a:pt x="5719" y="4798"/>
                  </a:lnTo>
                  <a:lnTo>
                    <a:pt x="5816" y="4701"/>
                  </a:lnTo>
                  <a:lnTo>
                    <a:pt x="5913" y="4556"/>
                  </a:lnTo>
                  <a:lnTo>
                    <a:pt x="5913" y="4410"/>
                  </a:lnTo>
                  <a:lnTo>
                    <a:pt x="5913" y="533"/>
                  </a:lnTo>
                  <a:lnTo>
                    <a:pt x="5864" y="339"/>
                  </a:lnTo>
                  <a:lnTo>
                    <a:pt x="5767" y="145"/>
                  </a:lnTo>
                  <a:lnTo>
                    <a:pt x="5622" y="4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727565" y="1999856"/>
              <a:ext cx="133634" cy="133634"/>
            </a:xfrm>
            <a:custGeom>
              <a:rect b="b" l="l" r="r" t="t"/>
              <a:pathLst>
                <a:path extrusionOk="0" h="5913" w="5913">
                  <a:moveTo>
                    <a:pt x="3199" y="1018"/>
                  </a:moveTo>
                  <a:lnTo>
                    <a:pt x="2811" y="1406"/>
                  </a:lnTo>
                  <a:lnTo>
                    <a:pt x="2714" y="1551"/>
                  </a:lnTo>
                  <a:lnTo>
                    <a:pt x="2666" y="1745"/>
                  </a:lnTo>
                  <a:lnTo>
                    <a:pt x="2714" y="1939"/>
                  </a:lnTo>
                  <a:lnTo>
                    <a:pt x="2811" y="2133"/>
                  </a:lnTo>
                  <a:lnTo>
                    <a:pt x="4701" y="3974"/>
                  </a:lnTo>
                  <a:lnTo>
                    <a:pt x="3974" y="4701"/>
                  </a:lnTo>
                  <a:lnTo>
                    <a:pt x="2133" y="2811"/>
                  </a:lnTo>
                  <a:lnTo>
                    <a:pt x="1939" y="2714"/>
                  </a:lnTo>
                  <a:lnTo>
                    <a:pt x="1745" y="2666"/>
                  </a:lnTo>
                  <a:lnTo>
                    <a:pt x="1551" y="2714"/>
                  </a:lnTo>
                  <a:lnTo>
                    <a:pt x="1406" y="2811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40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4410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194" y="4798"/>
                  </a:lnTo>
                  <a:lnTo>
                    <a:pt x="340" y="4895"/>
                  </a:lnTo>
                  <a:lnTo>
                    <a:pt x="485" y="4943"/>
                  </a:lnTo>
                  <a:lnTo>
                    <a:pt x="630" y="4895"/>
                  </a:lnTo>
                  <a:lnTo>
                    <a:pt x="776" y="4847"/>
                  </a:lnTo>
                  <a:lnTo>
                    <a:pt x="873" y="4798"/>
                  </a:lnTo>
                  <a:lnTo>
                    <a:pt x="1745" y="3926"/>
                  </a:lnTo>
                  <a:lnTo>
                    <a:pt x="3635" y="5767"/>
                  </a:lnTo>
                  <a:lnTo>
                    <a:pt x="3781" y="5913"/>
                  </a:lnTo>
                  <a:lnTo>
                    <a:pt x="4168" y="5913"/>
                  </a:lnTo>
                  <a:lnTo>
                    <a:pt x="4362" y="5767"/>
                  </a:lnTo>
                  <a:lnTo>
                    <a:pt x="5768" y="4362"/>
                  </a:lnTo>
                  <a:lnTo>
                    <a:pt x="5913" y="4168"/>
                  </a:lnTo>
                  <a:lnTo>
                    <a:pt x="5913" y="3974"/>
                  </a:lnTo>
                  <a:lnTo>
                    <a:pt x="5913" y="3780"/>
                  </a:lnTo>
                  <a:lnTo>
                    <a:pt x="5768" y="3635"/>
                  </a:lnTo>
                  <a:lnTo>
                    <a:pt x="3926" y="1745"/>
                  </a:lnTo>
                  <a:lnTo>
                    <a:pt x="4798" y="872"/>
                  </a:lnTo>
                  <a:lnTo>
                    <a:pt x="4847" y="776"/>
                  </a:lnTo>
                  <a:lnTo>
                    <a:pt x="4895" y="630"/>
                  </a:lnTo>
                  <a:lnTo>
                    <a:pt x="4944" y="485"/>
                  </a:lnTo>
                  <a:lnTo>
                    <a:pt x="4895" y="339"/>
                  </a:lnTo>
                  <a:lnTo>
                    <a:pt x="4798" y="194"/>
                  </a:lnTo>
                  <a:lnTo>
                    <a:pt x="4701" y="97"/>
                  </a:lnTo>
                  <a:lnTo>
                    <a:pt x="4556" y="4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7037524" y="2182758"/>
              <a:ext cx="56997" cy="23029"/>
            </a:xfrm>
            <a:custGeom>
              <a:rect b="b" l="l" r="r" t="t"/>
              <a:pathLst>
                <a:path extrusionOk="0" h="1019" w="2522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752742" y="2182758"/>
              <a:ext cx="56997" cy="23029"/>
            </a:xfrm>
            <a:custGeom>
              <a:rect b="b" l="l" r="r" t="t"/>
              <a:pathLst>
                <a:path extrusionOk="0" h="1019" w="2522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6766980" y="2232049"/>
              <a:ext cx="50421" cy="41652"/>
            </a:xfrm>
            <a:custGeom>
              <a:rect b="b" l="l" r="r" t="t"/>
              <a:pathLst>
                <a:path extrusionOk="0" h="1843" w="2231">
                  <a:moveTo>
                    <a:pt x="1649" y="1"/>
                  </a:moveTo>
                  <a:lnTo>
                    <a:pt x="1455" y="98"/>
                  </a:lnTo>
                  <a:lnTo>
                    <a:pt x="195" y="873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600"/>
                  </a:lnTo>
                  <a:lnTo>
                    <a:pt x="195" y="1745"/>
                  </a:lnTo>
                  <a:lnTo>
                    <a:pt x="389" y="1794"/>
                  </a:lnTo>
                  <a:lnTo>
                    <a:pt x="583" y="1842"/>
                  </a:lnTo>
                  <a:lnTo>
                    <a:pt x="776" y="1745"/>
                  </a:lnTo>
                  <a:lnTo>
                    <a:pt x="2037" y="921"/>
                  </a:lnTo>
                  <a:lnTo>
                    <a:pt x="2182" y="825"/>
                  </a:lnTo>
                  <a:lnTo>
                    <a:pt x="2230" y="631"/>
                  </a:lnTo>
                  <a:lnTo>
                    <a:pt x="2230" y="437"/>
                  </a:lnTo>
                  <a:lnTo>
                    <a:pt x="2182" y="243"/>
                  </a:lnTo>
                  <a:lnTo>
                    <a:pt x="2037" y="98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7029863" y="2232049"/>
              <a:ext cx="51505" cy="41652"/>
            </a:xfrm>
            <a:custGeom>
              <a:rect b="b" l="l" r="r" t="t"/>
              <a:pathLst>
                <a:path extrusionOk="0" h="1843" w="2279">
                  <a:moveTo>
                    <a:pt x="388" y="1"/>
                  </a:moveTo>
                  <a:lnTo>
                    <a:pt x="194" y="98"/>
                  </a:lnTo>
                  <a:lnTo>
                    <a:pt x="98" y="243"/>
                  </a:lnTo>
                  <a:lnTo>
                    <a:pt x="1" y="437"/>
                  </a:lnTo>
                  <a:lnTo>
                    <a:pt x="1" y="631"/>
                  </a:lnTo>
                  <a:lnTo>
                    <a:pt x="98" y="825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97" y="1842"/>
                  </a:lnTo>
                  <a:lnTo>
                    <a:pt x="1891" y="1794"/>
                  </a:lnTo>
                  <a:lnTo>
                    <a:pt x="2036" y="1745"/>
                  </a:lnTo>
                  <a:lnTo>
                    <a:pt x="2182" y="1600"/>
                  </a:lnTo>
                  <a:lnTo>
                    <a:pt x="2278" y="1406"/>
                  </a:lnTo>
                  <a:lnTo>
                    <a:pt x="2278" y="1212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9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4708140" y="2976323"/>
            <a:ext cx="392133" cy="391035"/>
            <a:chOff x="6706751" y="1332817"/>
            <a:chExt cx="392133" cy="392133"/>
          </a:xfrm>
        </p:grpSpPr>
        <p:sp>
          <p:nvSpPr>
            <p:cNvPr id="414" name="Google Shape;414;p37"/>
            <p:cNvSpPr/>
            <p:nvPr/>
          </p:nvSpPr>
          <p:spPr>
            <a:xfrm>
              <a:off x="6815186" y="1332817"/>
              <a:ext cx="283698" cy="284783"/>
            </a:xfrm>
            <a:custGeom>
              <a:rect b="b" l="l" r="r" t="t"/>
              <a:pathLst>
                <a:path extrusionOk="0" h="12601" w="12553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706751" y="1494904"/>
              <a:ext cx="297936" cy="230045"/>
            </a:xfrm>
            <a:custGeom>
              <a:rect b="b" l="l" r="r" t="t"/>
              <a:pathLst>
                <a:path extrusionOk="0" h="10179" w="13183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6857900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6901721" y="1420437"/>
              <a:ext cx="23007" cy="23007"/>
            </a:xfrm>
            <a:custGeom>
              <a:rect b="b" l="l" r="r" t="t"/>
              <a:pathLst>
                <a:path extrusionOk="0" h="1018" w="1018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6946627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7"/>
          <p:cNvSpPr/>
          <p:nvPr/>
        </p:nvSpPr>
        <p:spPr>
          <a:xfrm>
            <a:off x="4708130" y="1227550"/>
            <a:ext cx="440106" cy="421373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7595652" y="2817315"/>
            <a:ext cx="372824" cy="374060"/>
          </a:xfrm>
          <a:custGeom>
            <a:rect b="b" l="l" r="r" t="t"/>
            <a:pathLst>
              <a:path extrusionOk="0" h="12708" w="12666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Preprocessing: Remove Missing Values</a:t>
            </a:r>
            <a:endParaRPr/>
          </a:p>
        </p:txBody>
      </p:sp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720000" y="1017724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Initial Counts: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fare: 300 missing values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trip_seconds: 3215 missing values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trip_miles: 232 missing values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Using the drop function to remove missing values that exist within fair, trip_seconds, and trip_miles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Verification to ensure missing values have been dropped successfully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fare: 0 missing values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trip_seconds: 0 missing values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trip_miles: 0 missing values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9"/>
          <p:cNvPicPr preferRelativeResize="0"/>
          <p:nvPr/>
        </p:nvPicPr>
        <p:blipFill rotWithShape="1">
          <a:blip r:embed="rId3">
            <a:alphaModFix/>
          </a:blip>
          <a:srcRect b="32037" l="0" r="0" t="0"/>
          <a:stretch/>
        </p:blipFill>
        <p:spPr>
          <a:xfrm>
            <a:off x="1586988" y="1800700"/>
            <a:ext cx="5970024" cy="30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9"/>
          <p:cNvSpPr txBox="1"/>
          <p:nvPr>
            <p:ph type="title"/>
          </p:nvPr>
        </p:nvSpPr>
        <p:spPr>
          <a:xfrm>
            <a:off x="720000" y="454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Preprocessing: Remove Outliers</a:t>
            </a:r>
            <a:endParaRPr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720000" y="1080950"/>
            <a:ext cx="77040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outliers to improve model performance so it is not prone to overfitting.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want data points that fall significantly above or below the other data observations.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 the data into the specific structures required to build the models.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Engineering: VectorAssembler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trip_seconds and trip_miles into a single feature vector called features.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Label Column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separate column label to store fare.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Splitting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split the data into training (70%) and testing (30%) datasets.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seed value of 25 is needed to reproduce the results.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720000" y="34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and Evaluations</a:t>
            </a:r>
            <a:endParaRPr/>
          </a:p>
        </p:txBody>
      </p:sp>
      <p:pic>
        <p:nvPicPr>
          <p:cNvPr id="445" name="Google Shape;4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50" y="1127275"/>
            <a:ext cx="7704000" cy="353906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1"/>
          <p:cNvSpPr/>
          <p:nvPr/>
        </p:nvSpPr>
        <p:spPr>
          <a:xfrm>
            <a:off x="2557450" y="370330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 25.44285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557450" y="163687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24.76347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2557450" y="233945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24.83202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2557450" y="302137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24.78811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6260075" y="370330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0.01515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6260075" y="302137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0.06519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6260075" y="233945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 0.06187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6260075" y="165752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0.06704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680950" y="4535625"/>
            <a:ext cx="381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Lower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values indicate better model performance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4732200" y="4535625"/>
            <a:ext cx="369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Higher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values indicate better model performance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307600" y="1400625"/>
            <a:ext cx="1677900" cy="7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Optimal RMSE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490950" y="1400625"/>
            <a:ext cx="1589700" cy="7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Optimal R²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8066525" y="1606725"/>
            <a:ext cx="883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-gbt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type="title"/>
          </p:nvPr>
        </p:nvSpPr>
        <p:spPr>
          <a:xfrm>
            <a:off x="720000" y="34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and Evaluations</a:t>
            </a:r>
            <a:endParaRPr/>
          </a:p>
        </p:txBody>
      </p:sp>
      <p:pic>
        <p:nvPicPr>
          <p:cNvPr id="464" name="Google Shape;4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50" y="1127275"/>
            <a:ext cx="7704000" cy="353906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/>
          <p:nvPr/>
        </p:nvSpPr>
        <p:spPr>
          <a:xfrm>
            <a:off x="2557450" y="370330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 25.44285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2557450" y="163687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24.76347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2557450" y="233945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24.83202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2557450" y="302137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24.78811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6260075" y="370330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0.01515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6260075" y="302137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0.06519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6260075" y="2339450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 0.06187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6260075" y="1657525"/>
            <a:ext cx="1220100" cy="2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0.06704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680950" y="4535625"/>
            <a:ext cx="3810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Lower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values indicate better model performance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732200" y="4535625"/>
            <a:ext cx="369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Higher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values indicate better model performance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307600" y="1400625"/>
            <a:ext cx="1677900" cy="7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Optimal RMSE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4490950" y="1400625"/>
            <a:ext cx="1589700" cy="7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Optimal R²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1439925" y="2297350"/>
            <a:ext cx="6715500" cy="19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The model I recommend using is the Gradient-Boosted Tree (gbt) model.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Gradient-Boosted Tree is the best model of the four regression models: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Linear Regression with Elastic Net Regularizers (lr)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Simple Tree (dt)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Random Forest (rf)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Gradient-Boosted Tree (gbt)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It has the best overall performance for both RMSE and R².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8066525" y="1606725"/>
            <a:ext cx="883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-gbt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Hyperparameter Tuning</a:t>
            </a:r>
            <a:endParaRPr/>
          </a:p>
        </p:txBody>
      </p:sp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Flexible set of hyperparameters that can be applied to various models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need to redefine grid parameters should another model outperform the current top choice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Helps automate/streamline the process and ensures consistency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Tuning Specifications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hyperparameter used: large dataset (20 million rows)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Train-Validation Split: less expensive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80% training and 20% validation for train ratio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490" name="Google Shape;490;p44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Model Selection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Gradient-Boosted Tree (gbt) model had the lowest RMSE and highest R squared out of the other models.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Tuning Results: Gradient-Boosted Tree Model Performance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RMSE</a:t>
            </a:r>
            <a:r>
              <a:rPr lang="en"/>
              <a:t>: 24.76347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R²</a:t>
            </a:r>
            <a:r>
              <a:rPr lang="en"/>
              <a:t>: 0.06704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Outcome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improvement occurred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Unchanged compared to the original Gradient-Boosted Tree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