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D65E-EE46-4CE4-A194-EC16C4B2123C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15F7-29FA-40FE-9B79-25FCBF288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3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E960E-E209-4C2D-9A2D-26F0DDC66D15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094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CC812-1CF4-492D-A852-749CE2A51353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376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B91D5-F410-43B0-B4E4-02930165BB0A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09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B91D5-F410-43B0-B4E4-02930165BB0A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857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6EB1D-1A03-4788-9877-BA169F4A63B1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9107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BE861-07E9-4F28-B652-35628C3F3984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15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3C339-C641-4908-854B-9DFD39555ED1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8221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9178-D40C-4719-A69C-9300EB4DE369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649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01A43-C7D4-4373-870C-78037479A81B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34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EADBF-6F0E-4CA8-A755-8CC0B9793F01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8164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BD8DB-E112-45B6-A39C-E672D0C137F4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061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2987C-102B-4D0C-A38A-477A560D5043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190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7E49F-D5AA-4001-8884-9171F6280DC5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1579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EAB9A-F2AD-48F6-AE72-8AD071799384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3552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0A302-3FE9-4DEA-9D0D-2AD83C120690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2947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D313C-B5B6-432E-86FF-98B666C6228F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12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4B91F-FFC3-4763-8241-1726B65F7BC6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351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96574-775E-4233-A1AB-12A7E849B6AC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04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D4A35-3FE5-4477-B234-E2975570CDB7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1697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2B3BB-07DA-41E2-BC02-E6F285058FFB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4645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19799-DE0C-428C-BD71-7D32B1647996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4834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B7203-B539-4FD8-A500-2CE5F45A9EE7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005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7259-808B-432E-8E64-967E37AB158A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9477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5ED96-F1D6-46DB-985C-9AD41C227188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7657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18B98-EC30-47DF-BAA9-15E82BCA54E8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076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9FECD-721D-4459-89A4-63F706BCC8B7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522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98ACD-D069-40A4-B6DC-78678DB3E8CD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875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56BE2-26FA-4DBA-9AE0-20E9AEBBDD6A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940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46C67-3B32-44A3-8A17-1DDE9AB96CF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542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5E5D6-7947-4C32-A28D-B29ABACC8E46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796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36884-3E62-4A4C-8D1C-9AFD2E9A6B65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722313"/>
            <a:ext cx="6419850" cy="3611562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581525"/>
            <a:ext cx="4737100" cy="3702050"/>
          </a:xfrm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101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649-DE94-4F8B-B966-DCAD0F5D4D77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48C0-E65A-4B96-86B7-C4DAC2569E1C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2F7E-D0C5-42BE-9CDC-DB0E58260CC3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7F24-97B8-498A-970E-F6C4CE00A65E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B201-5660-4413-9DAF-A8594B2DB9E6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7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F48-FC3C-43DC-9F7B-77BA0C5411D8}" type="datetime1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4A02-4550-42C7-9E00-72510B3EEF3A}" type="datetime1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7856-BB82-40BE-A1B6-03D66972A12E}" type="datetime1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67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5A4-E168-4146-B581-6E93FE85C01E}" type="datetime1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6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41AD-082E-4541-8D06-289E8E767F34}" type="datetime1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5720-6959-490E-9C23-7C3489227277}" type="datetime1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4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EE2C-8DD7-4338-9707-0C8460E920B0}" type="datetime1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Sistemas Distribuídos   2009               Prof. Carlos Paes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8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6700" y="3429770"/>
            <a:ext cx="9144000" cy="1768010"/>
          </a:xfrm>
        </p:spPr>
        <p:txBody>
          <a:bodyPr/>
          <a:lstStyle/>
          <a:p>
            <a:r>
              <a:rPr lang="pt-BR" dirty="0" smtClean="0"/>
              <a:t>Java </a:t>
            </a:r>
            <a:r>
              <a:rPr lang="pt-BR" dirty="0" smtClean="0"/>
              <a:t>Socket</a:t>
            </a:r>
            <a:br>
              <a:rPr lang="pt-BR" dirty="0" smtClean="0"/>
            </a:br>
            <a:r>
              <a:rPr lang="pt-BR" dirty="0" smtClean="0"/>
              <a:t>C# TCP e UDP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700" y="5646738"/>
            <a:ext cx="9144000" cy="1084262"/>
          </a:xfrm>
        </p:spPr>
        <p:txBody>
          <a:bodyPr>
            <a:normAutofit lnSpcReduction="10000"/>
          </a:bodyPr>
          <a:lstStyle/>
          <a:p>
            <a:r>
              <a:rPr lang="pt-BR" sz="1800" b="1" dirty="0" smtClean="0"/>
              <a:t>Prof. Carlos Eduardo de Barros Paes</a:t>
            </a:r>
          </a:p>
          <a:p>
            <a:r>
              <a:rPr lang="pt-BR" sz="1800" dirty="0" smtClean="0"/>
              <a:t>Departamento de Computação </a:t>
            </a:r>
          </a:p>
          <a:p>
            <a:r>
              <a:rPr lang="pt-BR" sz="1800" dirty="0" smtClean="0"/>
              <a:t>PUC-SP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8" y="156084"/>
            <a:ext cx="2530360" cy="12738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56" y="660401"/>
            <a:ext cx="3824288" cy="25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TCP vs UDP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57325"/>
            <a:ext cx="7924800" cy="44196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 sz="2400"/>
              <a:t>TCP - Orientado a conexão: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A conexão deve ser estabelecida antes da transmissão dos dados;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A conexão deve ser encerrada após a transmissão dos dados;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Em termos de qualidade de serviço da comunicação: </a:t>
            </a:r>
            <a:r>
              <a:rPr lang="pt-BR" altLang="pt-BR" b="1"/>
              <a:t>confiável</a:t>
            </a:r>
            <a:r>
              <a:rPr lang="pt-BR" altLang="pt-BR"/>
              <a:t> e respeita </a:t>
            </a:r>
            <a:r>
              <a:rPr lang="pt-BR" altLang="pt-BR" b="1"/>
              <a:t>ordem FIFO</a:t>
            </a:r>
            <a:r>
              <a:rPr lang="pt-BR" altLang="pt-BR"/>
              <a:t>.</a:t>
            </a:r>
          </a:p>
          <a:p>
            <a:pPr>
              <a:lnSpc>
                <a:spcPct val="87000"/>
              </a:lnSpc>
            </a:pPr>
            <a:r>
              <a:rPr lang="pt-BR" altLang="pt-BR" sz="2400"/>
              <a:t>UDP - Sem conexão: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O endereço destino é especificado em cada datagrama.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Em termos de qualidade de serviço: não garante confiabilidade e nem ordenação;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Menos </a:t>
            </a:r>
            <a:r>
              <a:rPr lang="pt-BR" altLang="pt-BR" i="1"/>
              <a:t>overhead</a:t>
            </a:r>
            <a:r>
              <a:rPr lang="pt-BR" altLang="pt-BR"/>
              <a:t> na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142721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98" decel="1000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98" decel="100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  <p:bldP spid="2775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TCP vs UDP</a:t>
            </a:r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00213"/>
            <a:ext cx="5459412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1" y="3289301"/>
            <a:ext cx="5114925" cy="25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7951789" y="2281239"/>
            <a:ext cx="1620837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Orientado a </a:t>
            </a:r>
          </a:p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Conexão (TCP)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7467600" y="4630738"/>
            <a:ext cx="19383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Datagramas (UDP)</a:t>
            </a:r>
          </a:p>
        </p:txBody>
      </p:sp>
    </p:spTree>
    <p:extLst>
      <p:ext uri="{BB962C8B-B14F-4D97-AF65-F5344CB8AC3E}">
        <p14:creationId xmlns:p14="http://schemas.microsoft.com/office/powerpoint/2010/main" val="34308267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Usando </a:t>
            </a:r>
            <a:r>
              <a:rPr lang="pt-BR" altLang="pt-BR" i="1"/>
              <a:t>Sockets</a:t>
            </a:r>
            <a:r>
              <a:rPr lang="pt-BR" altLang="pt-BR"/>
              <a:t> em Java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/>
              <a:t>Pacote </a:t>
            </a:r>
            <a:r>
              <a:rPr lang="pt-BR" altLang="pt-BR" sz="2400">
                <a:latin typeface="Courier New" panose="02070309020205020404" pitchFamily="49" charset="0"/>
              </a:rPr>
              <a:t>java.net</a:t>
            </a:r>
            <a:r>
              <a:rPr lang="pt-BR" altLang="pt-BR" sz="2400"/>
              <a:t>;</a:t>
            </a:r>
          </a:p>
          <a:p>
            <a:r>
              <a:rPr lang="pt-BR" altLang="pt-BR" sz="2400"/>
              <a:t>Principais classes:</a:t>
            </a:r>
          </a:p>
          <a:p>
            <a:pPr lvl="1"/>
            <a:r>
              <a:rPr lang="pt-BR" altLang="pt-BR"/>
              <a:t>TCP: </a:t>
            </a:r>
            <a:r>
              <a:rPr lang="pt-BR" altLang="pt-BR">
                <a:latin typeface="Courier New" panose="02070309020205020404" pitchFamily="49" charset="0"/>
              </a:rPr>
              <a:t>Socket</a:t>
            </a:r>
            <a:r>
              <a:rPr lang="pt-BR" altLang="pt-BR"/>
              <a:t> e </a:t>
            </a:r>
            <a:r>
              <a:rPr lang="pt-BR" altLang="pt-BR">
                <a:latin typeface="Courier New" panose="02070309020205020404" pitchFamily="49" charset="0"/>
              </a:rPr>
              <a:t>ServerSocket</a:t>
            </a:r>
            <a:r>
              <a:rPr lang="pt-BR" altLang="pt-BR"/>
              <a:t>;</a:t>
            </a:r>
          </a:p>
          <a:p>
            <a:pPr lvl="1"/>
            <a:r>
              <a:rPr lang="pt-BR" altLang="pt-BR"/>
              <a:t>UDP: </a:t>
            </a:r>
            <a:r>
              <a:rPr lang="pt-BR" altLang="pt-BR">
                <a:latin typeface="Courier New" panose="02070309020205020404" pitchFamily="49" charset="0"/>
              </a:rPr>
              <a:t>DatagramPacket</a:t>
            </a:r>
            <a:r>
              <a:rPr lang="pt-BR" altLang="pt-BR"/>
              <a:t> e </a:t>
            </a:r>
            <a:r>
              <a:rPr lang="pt-BR" altLang="pt-BR">
                <a:latin typeface="Courier New" panose="02070309020205020404" pitchFamily="49" charset="0"/>
              </a:rPr>
              <a:t>DatagramSocket</a:t>
            </a:r>
            <a:r>
              <a:rPr lang="pt-BR" altLang="pt-BR"/>
              <a:t>;</a:t>
            </a:r>
          </a:p>
          <a:p>
            <a:pPr lvl="1"/>
            <a:r>
              <a:rPr lang="pt-BR" altLang="pt-BR" i="1"/>
              <a:t>Multicast</a:t>
            </a:r>
            <a:r>
              <a:rPr lang="pt-BR" altLang="pt-BR"/>
              <a:t>: </a:t>
            </a:r>
            <a:r>
              <a:rPr lang="pt-BR" altLang="pt-BR">
                <a:latin typeface="Courier New" panose="02070309020205020404" pitchFamily="49" charset="0"/>
              </a:rPr>
              <a:t>DatagramPacket</a:t>
            </a:r>
            <a:r>
              <a:rPr lang="pt-BR" altLang="pt-BR"/>
              <a:t> e </a:t>
            </a:r>
            <a:r>
              <a:rPr lang="pt-BR" altLang="pt-BR">
                <a:latin typeface="Courier New" panose="02070309020205020404" pitchFamily="49" charset="0"/>
              </a:rPr>
              <a:t>MulticastSocket</a:t>
            </a:r>
            <a:r>
              <a:rPr lang="pt-BR" altLang="pt-BR"/>
              <a:t>.</a:t>
            </a:r>
          </a:p>
          <a:p>
            <a:r>
              <a:rPr lang="pt-BR" altLang="pt-BR" sz="2400"/>
              <a:t>Este pacote também contém classes que fornecem suporte a manipulação de URLs e acesso a serviços HTTP, entre outras coisas.</a:t>
            </a:r>
          </a:p>
        </p:txBody>
      </p:sp>
    </p:spTree>
    <p:extLst>
      <p:ext uri="{BB962C8B-B14F-4D97-AF65-F5344CB8AC3E}">
        <p14:creationId xmlns:p14="http://schemas.microsoft.com/office/powerpoint/2010/main" val="736492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8" decel="100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98" decel="100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Usando </a:t>
            </a:r>
            <a:r>
              <a:rPr lang="pt-BR" altLang="pt-BR" i="1" dirty="0"/>
              <a:t>Sockets</a:t>
            </a:r>
            <a:r>
              <a:rPr lang="pt-BR" altLang="pt-BR" dirty="0"/>
              <a:t> em </a:t>
            </a:r>
            <a:r>
              <a:rPr lang="pt-BR" altLang="pt-BR" dirty="0" smtClean="0"/>
              <a:t>C#</a:t>
            </a:r>
            <a:endParaRPr lang="pt-BR" altLang="pt-BR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/>
              <a:t>Pacote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System.Net.Sockets</a:t>
            </a: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400" dirty="0"/>
              <a:t>Principais classes:</a:t>
            </a:r>
          </a:p>
          <a:p>
            <a:pPr lvl="1"/>
            <a:r>
              <a:rPr lang="pt-BR" altLang="pt-BR" dirty="0"/>
              <a:t>TCP: </a:t>
            </a:r>
            <a:r>
              <a:rPr lang="pt-BR" altLang="pt-BR" dirty="0" err="1" smtClean="0">
                <a:latin typeface="Courier New" panose="02070309020205020404" pitchFamily="49" charset="0"/>
              </a:rPr>
              <a:t>TcpClient</a:t>
            </a:r>
            <a:r>
              <a:rPr lang="pt-BR" altLang="pt-BR" dirty="0" smtClean="0"/>
              <a:t> e </a:t>
            </a:r>
            <a:r>
              <a:rPr lang="pt-BR" altLang="pt-BR" dirty="0" err="1" smtClean="0">
                <a:latin typeface="Courier New" panose="02070309020205020404" pitchFamily="49" charset="0"/>
              </a:rPr>
              <a:t>TcpServer</a:t>
            </a:r>
            <a:r>
              <a:rPr lang="pt-BR" altLang="pt-BR" dirty="0" smtClean="0"/>
              <a:t>;</a:t>
            </a:r>
            <a:endParaRPr lang="pt-BR" altLang="pt-BR" dirty="0"/>
          </a:p>
          <a:p>
            <a:pPr lvl="1"/>
            <a:r>
              <a:rPr lang="pt-BR" altLang="pt-BR" dirty="0"/>
              <a:t>UDP: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UdpClient</a:t>
            </a:r>
            <a:r>
              <a:rPr lang="pt-BR" alt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0571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8" decel="100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 dirty="0"/>
              <a:t>Sockets</a:t>
            </a:r>
            <a:r>
              <a:rPr lang="pt-BR" altLang="pt-BR" dirty="0"/>
              <a:t>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57325"/>
            <a:ext cx="7924800" cy="44196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 sz="2400" dirty="0"/>
              <a:t>Clientes e servidores são diferentes.</a:t>
            </a:r>
          </a:p>
          <a:p>
            <a:pPr lvl="1">
              <a:lnSpc>
                <a:spcPct val="87000"/>
              </a:lnSpc>
            </a:pPr>
            <a:r>
              <a:rPr lang="pt-BR" altLang="pt-BR" dirty="0"/>
              <a:t>Servidor usa a classe </a:t>
            </a:r>
            <a:r>
              <a:rPr lang="pt-BR" altLang="pt-BR" dirty="0" err="1">
                <a:latin typeface="Courier New" panose="02070309020205020404" pitchFamily="49" charset="0"/>
              </a:rPr>
              <a:t>ServerSocket</a:t>
            </a:r>
            <a:r>
              <a:rPr lang="pt-BR" altLang="pt-BR" dirty="0"/>
              <a:t> para “escutar” uma porta de rede da máquina a espera de requisições de conexão.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dirty="0" err="1">
                <a:latin typeface="Courier New" panose="02070309020205020404" pitchFamily="49" charset="0"/>
              </a:rPr>
              <a:t>ServerSocket</a:t>
            </a:r>
            <a:r>
              <a:rPr lang="pt-BR" altLang="pt-BR" dirty="0"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</a:rPr>
              <a:t>ssock</a:t>
            </a:r>
            <a:r>
              <a:rPr lang="pt-BR" altLang="pt-BR" dirty="0">
                <a:latin typeface="Courier New" panose="02070309020205020404" pitchFamily="49" charset="0"/>
              </a:rPr>
              <a:t> = new </a:t>
            </a:r>
            <a:r>
              <a:rPr lang="pt-BR" altLang="pt-BR" dirty="0" err="1">
                <a:latin typeface="Courier New" panose="02070309020205020404" pitchFamily="49" charset="0"/>
              </a:rPr>
              <a:t>ServerSocket</a:t>
            </a:r>
            <a:r>
              <a:rPr lang="pt-BR" altLang="pt-BR" dirty="0">
                <a:latin typeface="Courier New" panose="02070309020205020404" pitchFamily="49" charset="0"/>
              </a:rPr>
              <a:t>(12345,5);</a:t>
            </a:r>
          </a:p>
          <a:p>
            <a:pPr lvl="1">
              <a:lnSpc>
                <a:spcPct val="87000"/>
              </a:lnSpc>
            </a:pPr>
            <a:r>
              <a:rPr lang="pt-BR" altLang="pt-BR" dirty="0"/>
              <a:t>Clientes utilizam a classe </a:t>
            </a:r>
            <a:r>
              <a:rPr lang="pt-BR" altLang="pt-BR" dirty="0">
                <a:latin typeface="Courier New" panose="02070309020205020404" pitchFamily="49" charset="0"/>
              </a:rPr>
              <a:t>Socket</a:t>
            </a:r>
            <a:r>
              <a:rPr lang="pt-BR" altLang="pt-BR" dirty="0"/>
              <a:t> para requisitar conexão a um servidor específico e então transmitir dados.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dirty="0">
                <a:latin typeface="Courier New" panose="02070309020205020404" pitchFamily="49" charset="0"/>
              </a:rPr>
              <a:t>Socket </a:t>
            </a:r>
            <a:r>
              <a:rPr lang="pt-BR" altLang="pt-BR" dirty="0" err="1">
                <a:latin typeface="Courier New" panose="02070309020205020404" pitchFamily="49" charset="0"/>
              </a:rPr>
              <a:t>sock</a:t>
            </a:r>
            <a:r>
              <a:rPr lang="pt-BR" altLang="pt-BR" dirty="0">
                <a:latin typeface="Courier New" panose="02070309020205020404" pitchFamily="49" charset="0"/>
              </a:rPr>
              <a:t> = new Socket(“213.13.45.2”,12345);</a:t>
            </a:r>
          </a:p>
          <a:p>
            <a:pPr>
              <a:lnSpc>
                <a:spcPct val="87000"/>
              </a:lnSpc>
            </a:pPr>
            <a:r>
              <a:rPr lang="pt-BR" altLang="pt-BR" sz="2400" dirty="0"/>
              <a:t>A seguir </a:t>
            </a:r>
            <a:r>
              <a:rPr lang="pt-BR" altLang="pt-BR" sz="2400" dirty="0" smtClean="0"/>
              <a:t>será apresentado em detalhes como </a:t>
            </a:r>
            <a:r>
              <a:rPr lang="pt-BR" altLang="pt-BR" sz="2400" dirty="0"/>
              <a:t>construir servidores e clientes em Java.</a:t>
            </a:r>
          </a:p>
        </p:txBody>
      </p:sp>
    </p:spTree>
    <p:extLst>
      <p:ext uri="{BB962C8B-B14F-4D97-AF65-F5344CB8AC3E}">
        <p14:creationId xmlns:p14="http://schemas.microsoft.com/office/powerpoint/2010/main" val="40397738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/>
      <p:bldP spid="283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Inicialmente, um servidor deve criar um </a:t>
            </a:r>
            <a:r>
              <a:rPr lang="pt-BR" altLang="pt-BR" sz="2000" i="1"/>
              <a:t>socket</a:t>
            </a:r>
            <a:r>
              <a:rPr lang="pt-BR" altLang="pt-BR" sz="2000"/>
              <a:t> que associe o processo a uma porta do </a:t>
            </a:r>
            <a:r>
              <a:rPr lang="pt-BR" altLang="pt-BR" sz="2000" i="1"/>
              <a:t>host</a:t>
            </a:r>
            <a:r>
              <a:rPr lang="pt-BR" altLang="pt-BR" sz="200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000">
                <a:latin typeface="Courier New" panose="02070309020205020404" pitchFamily="49" charset="0"/>
              </a:rPr>
              <a:t>	ServerSocket sSocket = new ServerSocket(porta,backlog);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000"/>
              <a:t>	</a:t>
            </a:r>
            <a:r>
              <a:rPr lang="pt-BR" altLang="pt-BR" sz="2000" b="1"/>
              <a:t>porta</a:t>
            </a:r>
            <a:r>
              <a:rPr lang="pt-BR" altLang="pt-BR" sz="2000"/>
              <a:t>: número da porta que o </a:t>
            </a:r>
            <a:r>
              <a:rPr lang="pt-BR" altLang="pt-BR" sz="2000" i="1"/>
              <a:t>socket</a:t>
            </a:r>
            <a:r>
              <a:rPr lang="pt-BR" altLang="pt-BR" sz="2000"/>
              <a:t> deve esperar requisições;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000" i="1"/>
              <a:t>	</a:t>
            </a:r>
            <a:r>
              <a:rPr lang="pt-BR" altLang="pt-BR" sz="2000" b="1"/>
              <a:t>backlog</a:t>
            </a:r>
            <a:r>
              <a:rPr lang="pt-BR" altLang="pt-BR" sz="2000"/>
              <a:t>: tamanho máximo da fila de pedidos de conexão que o sistema pode manter para este </a:t>
            </a:r>
            <a:r>
              <a:rPr lang="pt-BR" altLang="pt-BR" sz="2000" i="1"/>
              <a:t>socket</a:t>
            </a:r>
            <a:r>
              <a:rPr lang="pt-BR" altLang="pt-BR" sz="2000"/>
              <a:t>.</a:t>
            </a:r>
          </a:p>
          <a:p>
            <a:pPr lvl="1">
              <a:buFontTx/>
              <a:buChar char="-"/>
            </a:pPr>
            <a:r>
              <a:rPr lang="pt-BR" altLang="pt-BR" sz="2000"/>
              <a:t>O </a:t>
            </a:r>
            <a:r>
              <a:rPr lang="pt-BR" altLang="pt-BR" sz="2000" i="1"/>
              <a:t>backlog</a:t>
            </a:r>
            <a:r>
              <a:rPr lang="pt-BR" altLang="pt-BR" sz="2000"/>
              <a:t> permite que requisições sejam enfileiradas (em estado de espera) enquanto o servidor está ocupado executando outras tarefas.</a:t>
            </a:r>
          </a:p>
          <a:p>
            <a:pPr lvl="1">
              <a:buFontTx/>
              <a:buChar char="-"/>
            </a:pPr>
            <a:r>
              <a:rPr lang="pt-BR" altLang="pt-BR" sz="2000"/>
              <a:t>Se uma requisição de conexão chegar ao </a:t>
            </a:r>
            <a:r>
              <a:rPr lang="pt-BR" altLang="pt-BR" sz="2000" i="1"/>
              <a:t>socket</a:t>
            </a:r>
            <a:r>
              <a:rPr lang="pt-BR" altLang="pt-BR" sz="2000"/>
              <a:t> quando esta fila estiver cheia, a conexão é negada.</a:t>
            </a:r>
          </a:p>
        </p:txBody>
      </p:sp>
    </p:spTree>
    <p:extLst>
      <p:ext uri="{BB962C8B-B14F-4D97-AF65-F5344CB8AC3E}">
        <p14:creationId xmlns:p14="http://schemas.microsoft.com/office/powerpoint/2010/main" val="24586114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98" decel="100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 dirty="0"/>
              <a:t>Os </a:t>
            </a:r>
            <a:r>
              <a:rPr lang="pt-BR" altLang="pt-BR" sz="2000" i="1" dirty="0"/>
              <a:t>sockets</a:t>
            </a:r>
            <a:r>
              <a:rPr lang="pt-BR" altLang="pt-BR" sz="2000" dirty="0"/>
              <a:t> servidores tradicionalmente (especialmente em C) requerem dois passos após sua criação:</a:t>
            </a:r>
          </a:p>
          <a:p>
            <a:pPr lvl="1"/>
            <a:r>
              <a:rPr lang="pt-BR" altLang="pt-BR" sz="2000" b="1" i="1" dirty="0" err="1"/>
              <a:t>bind</a:t>
            </a:r>
            <a:r>
              <a:rPr lang="pt-BR" altLang="pt-BR" sz="2000" b="1" dirty="0"/>
              <a:t>:</a:t>
            </a:r>
            <a:r>
              <a:rPr lang="pt-BR" altLang="pt-BR" sz="2000" dirty="0"/>
              <a:t> esta operação associa o </a:t>
            </a:r>
            <a:r>
              <a:rPr lang="pt-BR" altLang="pt-BR" sz="2000" i="1" dirty="0"/>
              <a:t>socket</a:t>
            </a:r>
            <a:r>
              <a:rPr lang="pt-BR" altLang="pt-BR" sz="2000" dirty="0"/>
              <a:t> a um endereço local (IP local e porta).</a:t>
            </a:r>
          </a:p>
          <a:p>
            <a:pPr lvl="1"/>
            <a:r>
              <a:rPr lang="pt-BR" altLang="pt-BR" sz="2000" b="1" i="1" dirty="0" err="1"/>
              <a:t>listen</a:t>
            </a:r>
            <a:r>
              <a:rPr lang="pt-BR" altLang="pt-BR" sz="2000" b="1" dirty="0"/>
              <a:t>:</a:t>
            </a:r>
            <a:r>
              <a:rPr lang="pt-BR" altLang="pt-BR" sz="2000" dirty="0"/>
              <a:t> esta operação permite que o </a:t>
            </a:r>
            <a:r>
              <a:rPr lang="pt-BR" altLang="pt-BR" sz="2000" i="1" dirty="0"/>
              <a:t>socket</a:t>
            </a:r>
            <a:r>
              <a:rPr lang="pt-BR" altLang="pt-BR" sz="2000" dirty="0"/>
              <a:t> receba requisições de conexão.</a:t>
            </a:r>
          </a:p>
          <a:p>
            <a:pPr lvl="1"/>
            <a:r>
              <a:rPr lang="pt-BR" altLang="pt-BR" sz="2000" dirty="0" smtClean="0"/>
              <a:t>Essas operações </a:t>
            </a:r>
            <a:r>
              <a:rPr lang="pt-BR" altLang="pt-BR" sz="2000" dirty="0"/>
              <a:t>são executadas automaticamente no construtor do </a:t>
            </a:r>
            <a:r>
              <a:rPr lang="pt-BR" altLang="pt-BR" sz="2000" i="1" dirty="0"/>
              <a:t>socket</a:t>
            </a:r>
            <a:r>
              <a:rPr lang="pt-BR" altLang="pt-BR" sz="2000" dirty="0"/>
              <a:t> servidor. Mesmo assim, um </a:t>
            </a:r>
            <a:r>
              <a:rPr lang="pt-BR" altLang="pt-BR" sz="2000" i="1" dirty="0"/>
              <a:t>socket</a:t>
            </a:r>
            <a:r>
              <a:rPr lang="pt-BR" altLang="pt-BR" sz="2000" dirty="0"/>
              <a:t> criado através do construtor anônimo, pode ser associado a uma porta através do método </a:t>
            </a:r>
            <a:r>
              <a:rPr lang="pt-BR" altLang="pt-BR" sz="2000" i="1" dirty="0" err="1"/>
              <a:t>bind</a:t>
            </a:r>
            <a:r>
              <a:rPr lang="pt-BR" altLang="pt-BR" sz="2000" i="1" dirty="0"/>
              <a:t>(</a:t>
            </a:r>
            <a:r>
              <a:rPr lang="pt-BR" altLang="pt-BR" sz="2000" i="1" dirty="0" err="1"/>
              <a:t>address</a:t>
            </a:r>
            <a:r>
              <a:rPr lang="pt-BR" altLang="pt-BR" sz="2000" i="1" dirty="0"/>
              <a:t>)</a:t>
            </a:r>
            <a:r>
              <a:rPr lang="pt-BR" alt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597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Tendo este </a:t>
            </a:r>
            <a:r>
              <a:rPr lang="pt-BR" altLang="pt-BR" sz="2000" i="1"/>
              <a:t>socket</a:t>
            </a:r>
            <a:r>
              <a:rPr lang="pt-BR" altLang="pt-BR" sz="2000"/>
              <a:t> sido criado, o servidor espera um pedido de conexão.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000"/>
              <a:t>	</a:t>
            </a:r>
            <a:r>
              <a:rPr lang="pt-BR" altLang="pt-BR" sz="2000">
                <a:latin typeface="Courier New" panose="02070309020205020404" pitchFamily="49" charset="0"/>
              </a:rPr>
              <a:t>Socket socket = sSocket.accept();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000"/>
              <a:t>	O método </a:t>
            </a:r>
            <a:r>
              <a:rPr lang="pt-BR" altLang="pt-BR" sz="2000" i="1"/>
              <a:t>accept</a:t>
            </a:r>
            <a:r>
              <a:rPr lang="pt-BR" altLang="pt-BR" sz="2000"/>
              <a:t> fica bloqueado até que um cliente requeira uma requisição para este </a:t>
            </a:r>
            <a:r>
              <a:rPr lang="pt-BR" altLang="pt-BR" sz="2000" i="1"/>
              <a:t>socket</a:t>
            </a:r>
            <a:r>
              <a:rPr lang="pt-BR" altLang="pt-BR" sz="2000"/>
              <a:t> (endereço: </a:t>
            </a:r>
            <a:r>
              <a:rPr lang="pt-BR" altLang="pt-BR" sz="2000" i="1"/>
              <a:t>host</a:t>
            </a:r>
            <a:r>
              <a:rPr lang="pt-BR" altLang="pt-BR" sz="2000"/>
              <a:t> e porta).</a:t>
            </a:r>
          </a:p>
        </p:txBody>
      </p:sp>
    </p:spTree>
    <p:extLst>
      <p:ext uri="{BB962C8B-B14F-4D97-AF65-F5344CB8AC3E}">
        <p14:creationId xmlns:p14="http://schemas.microsoft.com/office/powerpoint/2010/main" val="2956329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4" y="1412875"/>
            <a:ext cx="7805737" cy="4319588"/>
          </a:xfrm>
        </p:spPr>
        <p:txBody>
          <a:bodyPr>
            <a:normAutofit lnSpcReduction="10000"/>
          </a:bodyPr>
          <a:lstStyle/>
          <a:p>
            <a:pPr>
              <a:lnSpc>
                <a:spcPct val="87000"/>
              </a:lnSpc>
            </a:pPr>
            <a:r>
              <a:rPr lang="pt-BR" altLang="pt-BR" sz="2000"/>
              <a:t>Quando do recebimento da conexão, o servidor pode interagir com o cliente através da leitura e escrita de dados no </a:t>
            </a:r>
            <a:r>
              <a:rPr lang="pt-BR" altLang="pt-BR" sz="2000" i="1"/>
              <a:t>socket</a:t>
            </a:r>
            <a:r>
              <a:rPr lang="pt-BR" altLang="pt-BR" sz="2000"/>
              <a:t>.</a:t>
            </a:r>
          </a:p>
          <a:p>
            <a:pPr lvl="1">
              <a:lnSpc>
                <a:spcPct val="87000"/>
              </a:lnSpc>
            </a:pPr>
            <a:r>
              <a:rPr lang="pt-BR" altLang="pt-BR" sz="2000" i="1"/>
              <a:t>Stream</a:t>
            </a:r>
            <a:r>
              <a:rPr lang="pt-BR" altLang="pt-BR" sz="2000"/>
              <a:t> de Leitura: 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	InputStream in = socket.getInputStream();</a:t>
            </a:r>
            <a:endParaRPr lang="pt-BR" altLang="pt-BR"/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Este </a:t>
            </a:r>
            <a:r>
              <a:rPr lang="pt-BR" altLang="pt-BR" i="1"/>
              <a:t>stream</a:t>
            </a:r>
            <a:r>
              <a:rPr lang="pt-BR" altLang="pt-BR"/>
              <a:t> tem vários métodos </a:t>
            </a:r>
            <a:r>
              <a:rPr lang="pt-BR" altLang="pt-BR" i="1"/>
              <a:t>read</a:t>
            </a:r>
            <a:r>
              <a:rPr lang="pt-BR" altLang="pt-BR"/>
              <a:t> e pode ser encapsulado por outros </a:t>
            </a:r>
            <a:r>
              <a:rPr lang="pt-BR" altLang="pt-BR" i="1"/>
              <a:t>streams</a:t>
            </a:r>
            <a:r>
              <a:rPr lang="pt-BR" altLang="pt-BR"/>
              <a:t> de entrada ou leitores (ver pacote </a:t>
            </a:r>
            <a:r>
              <a:rPr lang="pt-BR" altLang="pt-BR">
                <a:latin typeface="Courier New" panose="02070309020205020404" pitchFamily="49" charset="0"/>
              </a:rPr>
              <a:t>java.io</a:t>
            </a:r>
            <a:r>
              <a:rPr lang="pt-BR" altLang="pt-BR"/>
              <a:t>).</a:t>
            </a:r>
          </a:p>
          <a:p>
            <a:pPr lvl="1">
              <a:lnSpc>
                <a:spcPct val="87000"/>
              </a:lnSpc>
            </a:pPr>
            <a:r>
              <a:rPr lang="pt-BR" altLang="pt-BR" sz="2000" i="1"/>
              <a:t>Stream</a:t>
            </a:r>
            <a:r>
              <a:rPr lang="pt-BR" altLang="pt-BR" sz="2000"/>
              <a:t> de Escrita: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	OutputStream out = socket.getOutputStream();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Este </a:t>
            </a:r>
            <a:r>
              <a:rPr lang="pt-BR" altLang="pt-BR" i="1"/>
              <a:t>stream</a:t>
            </a:r>
            <a:r>
              <a:rPr lang="pt-BR" altLang="pt-BR"/>
              <a:t> tem vários métodos </a:t>
            </a:r>
            <a:r>
              <a:rPr lang="pt-BR" altLang="pt-BR" i="1"/>
              <a:t>write</a:t>
            </a:r>
            <a:r>
              <a:rPr lang="pt-BR" altLang="pt-BR"/>
              <a:t> e pode ser encapsulado por outros </a:t>
            </a:r>
            <a:r>
              <a:rPr lang="pt-BR" altLang="pt-BR" i="1"/>
              <a:t>streams</a:t>
            </a:r>
            <a:r>
              <a:rPr lang="pt-BR" altLang="pt-BR"/>
              <a:t> de saída ou escritores (ver pacote </a:t>
            </a:r>
            <a:r>
              <a:rPr lang="pt-BR" altLang="pt-BR">
                <a:latin typeface="Courier New" panose="02070309020205020404" pitchFamily="49" charset="0"/>
              </a:rPr>
              <a:t>java.io</a:t>
            </a:r>
            <a:r>
              <a:rPr lang="pt-BR" altLang="pt-BR"/>
              <a:t>).</a:t>
            </a:r>
            <a:endParaRPr lang="pt-BR" altLang="pt-BR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 b="1"/>
              <a:t>	</a:t>
            </a:r>
            <a:r>
              <a:rPr lang="pt-BR" altLang="pt-BR" sz="2000"/>
              <a:t>Note que o </a:t>
            </a:r>
            <a:r>
              <a:rPr lang="pt-BR" altLang="pt-BR" sz="2000" i="1"/>
              <a:t>socket</a:t>
            </a:r>
            <a:r>
              <a:rPr lang="pt-BR" altLang="pt-BR" sz="2000"/>
              <a:t> através do qual o servidor “conversa” com o cliente é o </a:t>
            </a:r>
            <a:r>
              <a:rPr lang="pt-BR" altLang="pt-BR" sz="2000" i="1"/>
              <a:t>socket</a:t>
            </a:r>
            <a:r>
              <a:rPr lang="pt-BR" altLang="pt-BR" sz="2000"/>
              <a:t> retornado pelo método </a:t>
            </a:r>
            <a:r>
              <a:rPr lang="pt-BR" altLang="pt-BR" sz="2000" i="1"/>
              <a:t>accept</a:t>
            </a:r>
            <a:r>
              <a:rPr lang="pt-BR" altLang="pt-B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1939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98" decel="100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98" decel="100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98" decel="1000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84313"/>
            <a:ext cx="7924800" cy="44196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/>
              <a:t>Encerramento da conexão.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Com um cliente em específico: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socket.close();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Do </a:t>
            </a:r>
            <a:r>
              <a:rPr lang="pt-BR" altLang="pt-BR" i="1"/>
              <a:t>socket</a:t>
            </a:r>
            <a:r>
              <a:rPr lang="pt-BR" altLang="pt-BR"/>
              <a:t> servidor (terminando a associação com a porta do servidor):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sSocket.close();</a:t>
            </a:r>
          </a:p>
          <a:p>
            <a:pPr>
              <a:lnSpc>
                <a:spcPct val="87000"/>
              </a:lnSpc>
            </a:pPr>
            <a:r>
              <a:rPr lang="pt-BR" altLang="pt-BR"/>
              <a:t>Outras observações: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Classe </a:t>
            </a:r>
            <a:r>
              <a:rPr lang="pt-BR" altLang="pt-BR" sz="2000">
                <a:latin typeface="Courier New" panose="02070309020205020404" pitchFamily="49" charset="0"/>
              </a:rPr>
              <a:t>InetAddress</a:t>
            </a:r>
            <a:r>
              <a:rPr lang="pt-BR" altLang="pt-BR"/>
              <a:t>: representa um endereço IP;</a:t>
            </a:r>
          </a:p>
          <a:p>
            <a:pPr lvl="1">
              <a:lnSpc>
                <a:spcPct val="87000"/>
              </a:lnSpc>
            </a:pPr>
            <a:r>
              <a:rPr lang="pt-BR" altLang="pt-BR"/>
              <a:t>Para saber com quem esta conectado:</a:t>
            </a:r>
          </a:p>
          <a:p>
            <a:pPr lvl="2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socket.getInetAddress()</a:t>
            </a:r>
            <a:r>
              <a:rPr lang="pt-BR" altLang="pt-BR"/>
              <a:t> e </a:t>
            </a:r>
            <a:r>
              <a:rPr lang="pt-BR" altLang="pt-BR">
                <a:latin typeface="Courier New" panose="02070309020205020404" pitchFamily="49" charset="0"/>
              </a:rPr>
              <a:t>socket.getPort()</a:t>
            </a:r>
            <a:r>
              <a:rPr lang="pt-BR" altLang="pt-B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455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98" decel="1000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98" decel="1000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98" decel="1000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Sumário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r>
              <a:rPr lang="pt-BR" altLang="pt-BR" dirty="0"/>
              <a:t>Introdução</a:t>
            </a:r>
          </a:p>
          <a:p>
            <a:r>
              <a:rPr lang="pt-BR" altLang="pt-BR" i="1" dirty="0"/>
              <a:t>Sockets</a:t>
            </a:r>
            <a:r>
              <a:rPr lang="pt-BR" altLang="pt-BR" dirty="0"/>
              <a:t> TCP</a:t>
            </a:r>
          </a:p>
          <a:p>
            <a:r>
              <a:rPr lang="pt-BR" altLang="pt-BR" i="1" dirty="0"/>
              <a:t>Sockets</a:t>
            </a:r>
            <a:r>
              <a:rPr lang="pt-BR" altLang="pt-BR" dirty="0"/>
              <a:t> UDP</a:t>
            </a:r>
          </a:p>
          <a:p>
            <a:pPr marL="0" indent="0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58081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135189" y="1484314"/>
            <a:ext cx="7672387" cy="4492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ServerSocket serverSocket = new ServerSocket(port,backlog);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do{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Socket socket = serverSocket.accept();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	//obtém o stream de entrada e o encapsula</a:t>
            </a:r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DataInputStream dataInput =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	new DataInputStream(socket.getInputStream());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	//obtém o stream de saída e o encapsula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DataOutputStream dataOutput =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	new DataOutputStream(socket.getOutputStream());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//executa alguma coisa... no caso, um eco.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String data = dataInput.readUTF();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dataOutput.writeUTF(data);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	//fecha o socket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socket.close();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}while(notExit());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serverSocket.close();</a:t>
            </a:r>
          </a:p>
        </p:txBody>
      </p:sp>
    </p:spTree>
    <p:extLst>
      <p:ext uri="{BB962C8B-B14F-4D97-AF65-F5344CB8AC3E}">
        <p14:creationId xmlns:p14="http://schemas.microsoft.com/office/powerpoint/2010/main" val="9167796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Cliente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4" y="1728788"/>
            <a:ext cx="7805737" cy="43180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/>
              <a:t>Inicialmente, o cliente deve criar um </a:t>
            </a:r>
            <a:r>
              <a:rPr lang="pt-BR" altLang="pt-BR" i="1"/>
              <a:t>socket</a:t>
            </a:r>
            <a:r>
              <a:rPr lang="pt-BR" altLang="pt-BR"/>
              <a:t> especificando o endereço e a porta do serviço a ser acessado: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</a:t>
            </a:r>
            <a:r>
              <a:rPr lang="pt-BR" altLang="pt-BR" sz="1800">
                <a:latin typeface="Courier New" panose="02070309020205020404" pitchFamily="49" charset="0"/>
              </a:rPr>
              <a:t>Socket socket = new Socket(host,porta);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Parâmetros: </a:t>
            </a:r>
            <a:r>
              <a:rPr lang="pt-BR" altLang="pt-BR" b="1"/>
              <a:t>host</a:t>
            </a:r>
            <a:r>
              <a:rPr lang="pt-BR" altLang="pt-BR"/>
              <a:t> é endereço ou nome do servidor e </a:t>
            </a:r>
            <a:r>
              <a:rPr lang="pt-BR" altLang="pt-BR" b="1"/>
              <a:t>porta</a:t>
            </a:r>
            <a:r>
              <a:rPr lang="pt-BR" altLang="pt-BR"/>
              <a:t> é o número da porta em que o servidor espera respostas.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Esta chamada representa a requisição de uma conexão com o servidor. Se o construtor for executado sem problemas, a conexão está estabelecida.</a:t>
            </a:r>
          </a:p>
        </p:txBody>
      </p:sp>
    </p:spTree>
    <p:extLst>
      <p:ext uri="{BB962C8B-B14F-4D97-AF65-F5344CB8AC3E}">
        <p14:creationId xmlns:p14="http://schemas.microsoft.com/office/powerpoint/2010/main" val="41777930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Cliente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4" y="1728788"/>
            <a:ext cx="7805737" cy="43180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/>
              <a:t>A partir daí, da mesma forma que no servidor, o cliente pode obter os </a:t>
            </a:r>
            <a:r>
              <a:rPr lang="pt-BR" altLang="pt-BR" i="1"/>
              <a:t>streams</a:t>
            </a:r>
            <a:r>
              <a:rPr lang="pt-BR" altLang="pt-BR"/>
              <a:t> de entrada e saída.</a:t>
            </a:r>
          </a:p>
          <a:p>
            <a:pPr>
              <a:lnSpc>
                <a:spcPct val="87000"/>
              </a:lnSpc>
            </a:pPr>
            <a:r>
              <a:rPr lang="pt-BR" altLang="pt-BR"/>
              <a:t>O </a:t>
            </a:r>
            <a:r>
              <a:rPr lang="pt-BR" altLang="pt-BR" i="1"/>
              <a:t>socket</a:t>
            </a:r>
            <a:r>
              <a:rPr lang="pt-BR" altLang="pt-BR"/>
              <a:t> é fechado da mesma forma que no servidor.</a:t>
            </a:r>
          </a:p>
        </p:txBody>
      </p:sp>
    </p:spTree>
    <p:extLst>
      <p:ext uri="{BB962C8B-B14F-4D97-AF65-F5344CB8AC3E}">
        <p14:creationId xmlns:p14="http://schemas.microsoft.com/office/powerpoint/2010/main" val="8748063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  <p:bldP spid="3348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Cliente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2208214" y="1557339"/>
            <a:ext cx="7672387" cy="4492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InetAddress address = InetAddress.getbyName(name);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Socket serverSocket = new Socket(address,port);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//obtém o stream de saída e o encapsula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DataOutputStream dataOutput =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new DataOutputStream(socket.getOutputStream());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//obtém o stream de entrada e o encapsula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DataInputStream dataInput =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new DataInputStream(socket.getInputStream());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//executa alguma coisa... no caso, envia uma mensagem 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 espera resposta.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dataOutput.writeUTF(request);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 response = dataInput.readUTF();</a:t>
            </a:r>
          </a:p>
          <a:p>
            <a:pPr eaLnBrk="0" hangingPunct="0"/>
            <a:endParaRPr lang="pt-BR" altLang="pt-BR" sz="1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//fecha o socket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socket.close();</a:t>
            </a:r>
          </a:p>
        </p:txBody>
      </p:sp>
    </p:spTree>
    <p:extLst>
      <p:ext uri="{BB962C8B-B14F-4D97-AF65-F5344CB8AC3E}">
        <p14:creationId xmlns:p14="http://schemas.microsoft.com/office/powerpoint/2010/main" val="1215965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Resumo </a:t>
            </a:r>
            <a:r>
              <a:rPr lang="pt-BR" altLang="pt-BR" dirty="0" smtClean="0"/>
              <a:t>TCP - Java</a:t>
            </a:r>
            <a:endParaRPr lang="pt-BR" altLang="pt-BR" dirty="0"/>
          </a:p>
        </p:txBody>
      </p:sp>
      <p:sp>
        <p:nvSpPr>
          <p:cNvPr id="300035" name="Line 3"/>
          <p:cNvSpPr>
            <a:spLocks noChangeShapeType="1"/>
          </p:cNvSpPr>
          <p:nvPr/>
        </p:nvSpPr>
        <p:spPr bwMode="auto">
          <a:xfrm>
            <a:off x="4379913" y="1662114"/>
            <a:ext cx="0" cy="449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00036" name="Line 4"/>
          <p:cNvSpPr>
            <a:spLocks noChangeShapeType="1"/>
          </p:cNvSpPr>
          <p:nvPr/>
        </p:nvSpPr>
        <p:spPr bwMode="auto">
          <a:xfrm>
            <a:off x="9286875" y="1662114"/>
            <a:ext cx="0" cy="449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3959560" y="1341439"/>
            <a:ext cx="834359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Cliente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8810340" y="1358901"/>
            <a:ext cx="962599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Servidor</a:t>
            </a:r>
          </a:p>
        </p:txBody>
      </p:sp>
      <p:grpSp>
        <p:nvGrpSpPr>
          <p:cNvPr id="300039" name="Group 7"/>
          <p:cNvGrpSpPr>
            <a:grpSpLocks/>
          </p:cNvGrpSpPr>
          <p:nvPr/>
        </p:nvGrpSpPr>
        <p:grpSpPr bwMode="auto">
          <a:xfrm>
            <a:off x="6224624" y="1800225"/>
            <a:ext cx="3174964" cy="283870"/>
            <a:chOff x="3249" y="1296"/>
            <a:chExt cx="2205" cy="197"/>
          </a:xfrm>
        </p:grpSpPr>
        <p:sp>
          <p:nvSpPr>
            <p:cNvPr id="300040" name="Text Box 8"/>
            <p:cNvSpPr txBox="1">
              <a:spLocks noChangeArrowheads="1"/>
            </p:cNvSpPr>
            <p:nvPr/>
          </p:nvSpPr>
          <p:spPr bwMode="auto">
            <a:xfrm>
              <a:off x="3249" y="1296"/>
              <a:ext cx="218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new ServerSocket(port,backlog)</a:t>
              </a:r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H="1">
              <a:off x="5310" y="145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8383302" y="2184401"/>
            <a:ext cx="962599" cy="28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300" b="1">
                <a:solidFill>
                  <a:srgbClr val="000000"/>
                </a:solidFill>
                <a:latin typeface="Courier New" panose="02070309020205020404" pitchFamily="49" charset="0"/>
              </a:rPr>
              <a:t>accept()</a:t>
            </a:r>
          </a:p>
        </p:txBody>
      </p:sp>
      <p:grpSp>
        <p:nvGrpSpPr>
          <p:cNvPr id="300043" name="Group 11"/>
          <p:cNvGrpSpPr>
            <a:grpSpLocks/>
          </p:cNvGrpSpPr>
          <p:nvPr/>
        </p:nvGrpSpPr>
        <p:grpSpPr bwMode="auto">
          <a:xfrm>
            <a:off x="1925377" y="2144714"/>
            <a:ext cx="7494849" cy="569908"/>
            <a:chOff x="268" y="1536"/>
            <a:chExt cx="5204" cy="395"/>
          </a:xfrm>
        </p:grpSpPr>
        <p:sp>
          <p:nvSpPr>
            <p:cNvPr id="300044" name="Text Box 12"/>
            <p:cNvSpPr txBox="1">
              <a:spLocks noChangeArrowheads="1"/>
            </p:cNvSpPr>
            <p:nvPr/>
          </p:nvSpPr>
          <p:spPr bwMode="auto">
            <a:xfrm>
              <a:off x="268" y="1536"/>
              <a:ext cx="17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new Socket(address,port)</a:t>
              </a: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>
              <a:off x="1968" y="1680"/>
              <a:ext cx="34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00046" name="Rectangle 14"/>
            <p:cNvSpPr>
              <a:spLocks noChangeArrowheads="1"/>
            </p:cNvSpPr>
            <p:nvPr/>
          </p:nvSpPr>
          <p:spPr bwMode="auto">
            <a:xfrm>
              <a:off x="5280" y="1675"/>
              <a:ext cx="192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grpSp>
        <p:nvGrpSpPr>
          <p:cNvPr id="300047" name="Group 15"/>
          <p:cNvGrpSpPr>
            <a:grpSpLocks/>
          </p:cNvGrpSpPr>
          <p:nvPr/>
        </p:nvGrpSpPr>
        <p:grpSpPr bwMode="auto">
          <a:xfrm>
            <a:off x="4241801" y="2485824"/>
            <a:ext cx="5045075" cy="489148"/>
            <a:chOff x="1872" y="1772"/>
            <a:chExt cx="3504" cy="340"/>
          </a:xfrm>
        </p:grpSpPr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1872" y="1772"/>
              <a:ext cx="192" cy="2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300049" name="Line 17"/>
            <p:cNvSpPr>
              <a:spLocks noChangeShapeType="1"/>
            </p:cNvSpPr>
            <p:nvPr/>
          </p:nvSpPr>
          <p:spPr bwMode="auto">
            <a:xfrm flipH="1">
              <a:off x="1968" y="1968"/>
              <a:ext cx="34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7315978" y="3044826"/>
            <a:ext cx="2055847" cy="28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300" b="1">
                <a:solidFill>
                  <a:srgbClr val="000000"/>
                </a:solidFill>
                <a:latin typeface="Courier New" panose="02070309020205020404" pitchFamily="49" charset="0"/>
              </a:rPr>
              <a:t>request = readUTF()</a:t>
            </a:r>
          </a:p>
        </p:txBody>
      </p:sp>
      <p:grpSp>
        <p:nvGrpSpPr>
          <p:cNvPr id="300051" name="Group 19"/>
          <p:cNvGrpSpPr>
            <a:grpSpLocks/>
          </p:cNvGrpSpPr>
          <p:nvPr/>
        </p:nvGrpSpPr>
        <p:grpSpPr bwMode="auto">
          <a:xfrm>
            <a:off x="2315752" y="3113088"/>
            <a:ext cx="7110822" cy="760412"/>
            <a:chOff x="535" y="2208"/>
            <a:chExt cx="4937" cy="528"/>
          </a:xfrm>
        </p:grpSpPr>
        <p:sp>
          <p:nvSpPr>
            <p:cNvPr id="300052" name="Text Box 20"/>
            <p:cNvSpPr txBox="1">
              <a:spLocks noChangeArrowheads="1"/>
            </p:cNvSpPr>
            <p:nvPr/>
          </p:nvSpPr>
          <p:spPr bwMode="auto">
            <a:xfrm>
              <a:off x="744" y="2208"/>
              <a:ext cx="128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writeUTF(request)</a:t>
              </a:r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1968" y="2352"/>
              <a:ext cx="34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00054" name="Rectangle 22"/>
            <p:cNvSpPr>
              <a:spLocks noChangeArrowheads="1"/>
            </p:cNvSpPr>
            <p:nvPr/>
          </p:nvSpPr>
          <p:spPr bwMode="auto">
            <a:xfrm>
              <a:off x="5280" y="2387"/>
              <a:ext cx="192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300055" name="Text Box 23"/>
            <p:cNvSpPr txBox="1">
              <a:spLocks noChangeArrowheads="1"/>
            </p:cNvSpPr>
            <p:nvPr/>
          </p:nvSpPr>
          <p:spPr bwMode="auto">
            <a:xfrm>
              <a:off x="535" y="2419"/>
              <a:ext cx="1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response = readUTF()</a:t>
              </a:r>
            </a:p>
          </p:txBody>
        </p:sp>
      </p:grpSp>
      <p:grpSp>
        <p:nvGrpSpPr>
          <p:cNvPr id="300056" name="Group 24"/>
          <p:cNvGrpSpPr>
            <a:grpSpLocks/>
          </p:cNvGrpSpPr>
          <p:nvPr/>
        </p:nvGrpSpPr>
        <p:grpSpPr bwMode="auto">
          <a:xfrm>
            <a:off x="4241801" y="3861573"/>
            <a:ext cx="5136117" cy="634228"/>
            <a:chOff x="1872" y="2728"/>
            <a:chExt cx="3567" cy="440"/>
          </a:xfrm>
        </p:grpSpPr>
        <p:sp>
          <p:nvSpPr>
            <p:cNvPr id="300057" name="Text Box 25"/>
            <p:cNvSpPr txBox="1">
              <a:spLocks noChangeArrowheads="1"/>
            </p:cNvSpPr>
            <p:nvPr/>
          </p:nvSpPr>
          <p:spPr bwMode="auto">
            <a:xfrm>
              <a:off x="4080" y="2745"/>
              <a:ext cx="13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writeUTF(response)</a:t>
              </a:r>
            </a:p>
          </p:txBody>
        </p:sp>
        <p:sp>
          <p:nvSpPr>
            <p:cNvPr id="300058" name="Line 26"/>
            <p:cNvSpPr>
              <a:spLocks noChangeShapeType="1"/>
            </p:cNvSpPr>
            <p:nvPr/>
          </p:nvSpPr>
          <p:spPr bwMode="auto">
            <a:xfrm flipH="1">
              <a:off x="1968" y="2976"/>
              <a:ext cx="34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00059" name="Rectangle 27"/>
            <p:cNvSpPr>
              <a:spLocks noChangeArrowheads="1"/>
            </p:cNvSpPr>
            <p:nvPr/>
          </p:nvSpPr>
          <p:spPr bwMode="auto">
            <a:xfrm>
              <a:off x="1872" y="2728"/>
              <a:ext cx="192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3597470" y="5324476"/>
            <a:ext cx="863213" cy="28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300" b="1">
                <a:solidFill>
                  <a:srgbClr val="000000"/>
                </a:solidFill>
                <a:latin typeface="Courier New" panose="02070309020205020404" pitchFamily="49" charset="0"/>
              </a:rPr>
              <a:t>close()</a:t>
            </a:r>
          </a:p>
        </p:txBody>
      </p:sp>
      <p:grpSp>
        <p:nvGrpSpPr>
          <p:cNvPr id="300061" name="Group 29"/>
          <p:cNvGrpSpPr>
            <a:grpSpLocks/>
          </p:cNvGrpSpPr>
          <p:nvPr/>
        </p:nvGrpSpPr>
        <p:grpSpPr bwMode="auto">
          <a:xfrm>
            <a:off x="4379914" y="4633914"/>
            <a:ext cx="4949383" cy="414337"/>
            <a:chOff x="1968" y="3264"/>
            <a:chExt cx="3436" cy="288"/>
          </a:xfrm>
        </p:grpSpPr>
        <p:sp>
          <p:nvSpPr>
            <p:cNvPr id="300062" name="Text Box 30"/>
            <p:cNvSpPr txBox="1">
              <a:spLocks noChangeArrowheads="1"/>
            </p:cNvSpPr>
            <p:nvPr/>
          </p:nvSpPr>
          <p:spPr bwMode="auto">
            <a:xfrm>
              <a:off x="4805" y="3264"/>
              <a:ext cx="5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3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close()</a:t>
              </a:r>
            </a:p>
          </p:txBody>
        </p:sp>
        <p:sp>
          <p:nvSpPr>
            <p:cNvPr id="300063" name="Line 31"/>
            <p:cNvSpPr>
              <a:spLocks noChangeShapeType="1"/>
            </p:cNvSpPr>
            <p:nvPr/>
          </p:nvSpPr>
          <p:spPr bwMode="auto">
            <a:xfrm flipH="1">
              <a:off x="1968" y="3456"/>
              <a:ext cx="34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300064" name="Line 32"/>
          <p:cNvSpPr>
            <a:spLocks noChangeShapeType="1"/>
          </p:cNvSpPr>
          <p:nvPr/>
        </p:nvSpPr>
        <p:spPr bwMode="auto">
          <a:xfrm>
            <a:off x="4379913" y="5256213"/>
            <a:ext cx="4906962" cy="13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567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/>
      <p:bldP spid="300042" grpId="0" autoUpdateAnimBg="0"/>
      <p:bldP spid="300050" grpId="0" autoUpdateAnimBg="0"/>
      <p:bldP spid="300060" grpId="0" autoUpdateAnimBg="0"/>
      <p:bldP spid="3000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 dirty="0"/>
              <a:t>Sockets</a:t>
            </a:r>
            <a:r>
              <a:rPr lang="pt-BR" altLang="pt-BR" dirty="0"/>
              <a:t>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84313"/>
            <a:ext cx="7924800" cy="44196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 sz="2000"/>
              <a:t>A comunicação UDP é feita através de duas classes:</a:t>
            </a:r>
          </a:p>
          <a:p>
            <a:pPr lvl="1">
              <a:lnSpc>
                <a:spcPct val="87000"/>
              </a:lnSpc>
            </a:pPr>
            <a:r>
              <a:rPr lang="pt-BR" altLang="pt-BR" sz="2000" i="1"/>
              <a:t>DatagramSocket</a:t>
            </a:r>
            <a:r>
              <a:rPr lang="pt-BR" altLang="pt-BR" sz="2000"/>
              <a:t>: diferentemente do TCP, a mesma classe é utilizada na representação de </a:t>
            </a:r>
            <a:r>
              <a:rPr lang="pt-BR" altLang="pt-BR" sz="2000" i="1"/>
              <a:t>sockets</a:t>
            </a:r>
            <a:r>
              <a:rPr lang="pt-BR" altLang="pt-BR" sz="2000"/>
              <a:t> UDP tanto nos clientes quanto nos servidores.</a:t>
            </a:r>
          </a:p>
          <a:p>
            <a:pPr lvl="2">
              <a:lnSpc>
                <a:spcPct val="87000"/>
              </a:lnSpc>
            </a:pPr>
            <a:r>
              <a:rPr lang="pt-BR" altLang="pt-BR" i="1"/>
              <a:t>Socket</a:t>
            </a:r>
            <a:r>
              <a:rPr lang="pt-BR" altLang="pt-BR"/>
              <a:t> cliente: 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>
                <a:latin typeface="Courier New" panose="02070309020205020404" pitchFamily="49" charset="0"/>
              </a:rPr>
              <a:t>			DatagramSocket socket = new DatagramSocket();</a:t>
            </a:r>
          </a:p>
          <a:p>
            <a:pPr lvl="2">
              <a:lnSpc>
                <a:spcPct val="87000"/>
              </a:lnSpc>
            </a:pPr>
            <a:r>
              <a:rPr lang="pt-BR" altLang="pt-BR" i="1"/>
              <a:t>Socket</a:t>
            </a:r>
            <a:r>
              <a:rPr lang="pt-BR" altLang="pt-BR"/>
              <a:t> servidor: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>
                <a:latin typeface="Courier New" panose="02070309020205020404" pitchFamily="49" charset="0"/>
              </a:rPr>
              <a:t>			DatagramSocket socket = new DatagramSocket(porta);</a:t>
            </a:r>
          </a:p>
          <a:p>
            <a:pPr lvl="1">
              <a:lnSpc>
                <a:spcPct val="87000"/>
              </a:lnSpc>
            </a:pPr>
            <a:r>
              <a:rPr lang="pt-BR" altLang="pt-BR" sz="2000" i="1"/>
              <a:t>DatagramPacket</a:t>
            </a:r>
            <a:r>
              <a:rPr lang="pt-BR" altLang="pt-BR" sz="2000"/>
              <a:t>: as comunicações ocorrem através da troca de datagramas.</a:t>
            </a:r>
          </a:p>
          <a:p>
            <a:pPr lvl="2">
              <a:lnSpc>
                <a:spcPct val="87000"/>
              </a:lnSpc>
            </a:pPr>
            <a:r>
              <a:rPr lang="pt-BR" altLang="pt-BR"/>
              <a:t>Esta classe contém os dados a serem enviados/sendo recebidos bem como o endereço de destino/origem do datagrama.</a:t>
            </a:r>
          </a:p>
        </p:txBody>
      </p:sp>
    </p:spTree>
    <p:extLst>
      <p:ext uri="{BB962C8B-B14F-4D97-AF65-F5344CB8AC3E}">
        <p14:creationId xmlns:p14="http://schemas.microsoft.com/office/powerpoint/2010/main" val="8321188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98" decel="1000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98" decel="1000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98" decel="1000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/>
      <p:bldP spid="3020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12875"/>
            <a:ext cx="7805738" cy="4319588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/>
              <a:t>Inicialmente o servidor deve criar um </a:t>
            </a:r>
            <a:r>
              <a:rPr lang="pt-BR" altLang="pt-BR" i="1"/>
              <a:t>socket</a:t>
            </a:r>
            <a:r>
              <a:rPr lang="pt-BR" altLang="pt-BR"/>
              <a:t> que o associe a uma porta da máquina.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</a:rPr>
              <a:t>	DatagramSocket socket = new DatagramSocket(porta);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b="1"/>
              <a:t>	porta</a:t>
            </a:r>
            <a:r>
              <a:rPr lang="pt-BR" altLang="pt-BR"/>
              <a:t>: número da porta que o </a:t>
            </a:r>
            <a:r>
              <a:rPr lang="pt-BR" altLang="pt-BR" i="1"/>
              <a:t>socket</a:t>
            </a:r>
            <a:r>
              <a:rPr lang="pt-BR" altLang="pt-BR"/>
              <a:t> deve esperar requisições;</a:t>
            </a:r>
          </a:p>
        </p:txBody>
      </p:sp>
    </p:spTree>
    <p:extLst>
      <p:ext uri="{BB962C8B-B14F-4D97-AF65-F5344CB8AC3E}">
        <p14:creationId xmlns:p14="http://schemas.microsoft.com/office/powerpoint/2010/main" val="3794112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  <p:bldP spid="304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12875"/>
            <a:ext cx="7805738" cy="4319588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/>
              <a:t>Tendo o </a:t>
            </a:r>
            <a:r>
              <a:rPr lang="pt-BR" altLang="pt-BR" i="1"/>
              <a:t>socket</a:t>
            </a:r>
            <a:r>
              <a:rPr lang="pt-BR" altLang="pt-BR"/>
              <a:t>, o servidor pode esperar pelo recebimento de um datagrama (chamada bloqueante).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</a:t>
            </a:r>
            <a:r>
              <a:rPr lang="pt-BR" altLang="pt-BR" sz="1800">
                <a:latin typeface="Courier New" panose="02070309020205020404" pitchFamily="49" charset="0"/>
              </a:rPr>
              <a:t>byte[] buffer = new byte[n];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</a:rPr>
              <a:t>	DatagramPacket dg = new DatagramPacket(buffer,n);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</a:rPr>
              <a:t>	socket.receive(dg);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/>
              <a:t>	Os dados recebidos </a:t>
            </a:r>
            <a:r>
              <a:rPr lang="pt-BR" altLang="pt-BR" b="1"/>
              <a:t>devem caber</a:t>
            </a:r>
            <a:r>
              <a:rPr lang="pt-BR" altLang="pt-BR"/>
              <a:t> no buffer do datagrama. Desta forma, protocolos mais complexos baseados em datagramas devem definir cabeçalhos e mensagens de controle. </a:t>
            </a:r>
          </a:p>
        </p:txBody>
      </p:sp>
    </p:spTree>
    <p:extLst>
      <p:ext uri="{BB962C8B-B14F-4D97-AF65-F5344CB8AC3E}">
        <p14:creationId xmlns:p14="http://schemas.microsoft.com/office/powerpoint/2010/main" val="33741207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/>
      <p:bldP spid="3389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6614" y="1484314"/>
            <a:ext cx="7805737" cy="43195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7000"/>
              </a:lnSpc>
            </a:pPr>
            <a:r>
              <a:rPr lang="pt-BR" altLang="pt-BR" sz="2400"/>
              <a:t>O envio de datagramas é realizado também de forma bastante simples: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byte[] data = ...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DatagramPacket dg = new DatagramPacket(data,data.length,0,host,porta);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>
                <a:latin typeface="Courier New" panose="02070309020205020404" pitchFamily="49" charset="0"/>
              </a:rPr>
              <a:t>socket.send(dg);</a:t>
            </a:r>
            <a:endParaRPr lang="pt-BR" altLang="pt-BR"/>
          </a:p>
          <a:p>
            <a:pPr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	</a:t>
            </a:r>
            <a:r>
              <a:rPr lang="pt-BR" altLang="pt-BR" sz="2400" b="1"/>
              <a:t>	data:</a:t>
            </a:r>
            <a:r>
              <a:rPr lang="pt-BR" altLang="pt-BR" sz="2400"/>
              <a:t> </a:t>
            </a:r>
            <a:r>
              <a:rPr lang="pt-BR" altLang="pt-BR" sz="2400" i="1"/>
              <a:t>array</a:t>
            </a:r>
            <a:r>
              <a:rPr lang="pt-BR" altLang="pt-BR" sz="2400"/>
              <a:t> de bytes a ser enviado completamente (</a:t>
            </a:r>
            <a:r>
              <a:rPr lang="pt-BR" altLang="pt-BR" sz="2400">
                <a:latin typeface="Courier New" panose="02070309020205020404" pitchFamily="49" charset="0"/>
              </a:rPr>
              <a:t>data.length</a:t>
            </a:r>
            <a:r>
              <a:rPr lang="pt-BR" altLang="pt-BR" sz="2400"/>
              <a:t> é a quantidade de bytes a ser enviada com </a:t>
            </a:r>
            <a:r>
              <a:rPr lang="pt-BR" altLang="pt-BR" sz="2400">
                <a:latin typeface="Courier New" panose="02070309020205020404" pitchFamily="49" charset="0"/>
              </a:rPr>
              <a:t>offset = 0</a:t>
            </a:r>
            <a:r>
              <a:rPr lang="pt-BR" altLang="pt-BR" sz="2400"/>
              <a:t>). </a:t>
            </a:r>
          </a:p>
          <a:p>
            <a:pPr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	</a:t>
            </a:r>
            <a:r>
              <a:rPr lang="pt-BR" altLang="pt-BR" sz="2400" b="1"/>
              <a:t>host</a:t>
            </a:r>
            <a:r>
              <a:rPr lang="pt-BR" altLang="pt-BR" sz="2400"/>
              <a:t> é endereço ou nome do servidor e </a:t>
            </a:r>
            <a:r>
              <a:rPr lang="pt-BR" altLang="pt-BR" sz="2400" b="1"/>
              <a:t>porta</a:t>
            </a:r>
            <a:r>
              <a:rPr lang="pt-BR" altLang="pt-BR" sz="2400"/>
              <a:t> é o número da porta em que o servidor espera respostas.</a:t>
            </a:r>
          </a:p>
          <a:p>
            <a:pPr>
              <a:lnSpc>
                <a:spcPct val="87000"/>
              </a:lnSpc>
            </a:pPr>
            <a:r>
              <a:rPr lang="pt-BR" altLang="pt-BR" sz="2400"/>
              <a:t>Fechamento do </a:t>
            </a:r>
            <a:r>
              <a:rPr lang="pt-BR" altLang="pt-BR" sz="2400" i="1"/>
              <a:t>socket</a:t>
            </a:r>
            <a:r>
              <a:rPr lang="pt-BR" altLang="pt-BR" sz="2400"/>
              <a:t>: </a:t>
            </a:r>
            <a:r>
              <a:rPr lang="pt-BR" altLang="pt-BR" sz="2400">
                <a:latin typeface="Courier New" panose="02070309020205020404" pitchFamily="49" charset="0"/>
              </a:rPr>
              <a:t>socket.close();</a:t>
            </a:r>
          </a:p>
        </p:txBody>
      </p:sp>
    </p:spTree>
    <p:extLst>
      <p:ext uri="{BB962C8B-B14F-4D97-AF65-F5344CB8AC3E}">
        <p14:creationId xmlns:p14="http://schemas.microsoft.com/office/powerpoint/2010/main" val="4703473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98" decel="1000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98" decel="1000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Servidor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2271714" y="1797050"/>
            <a:ext cx="7672387" cy="4078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DatagramSocket socket = new DatagramSocket(port);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do{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//recebimento dos dados em um buffer de 1024 bytes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DatagramPacket dg1 = new DatagramPacket(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	new byte[1024],1024);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socket.receive(dg1); 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//recepção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//envio de dados para o emissor do datagrama recebido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DatagramPacket dg2 = new DatagramPacket(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	dg1.getData(),dg1.getData().length,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	dg1.getAddress(),dg1.getPort());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socket.send(dg2); 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//envio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}while(notExit());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socket.close();</a:t>
            </a:r>
          </a:p>
        </p:txBody>
      </p:sp>
    </p:spTree>
    <p:extLst>
      <p:ext uri="{BB962C8B-B14F-4D97-AF65-F5344CB8AC3E}">
        <p14:creationId xmlns:p14="http://schemas.microsoft.com/office/powerpoint/2010/main" val="39349661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são </a:t>
            </a:r>
            <a:r>
              <a:rPr lang="pt-BR" altLang="pt-BR" i="1"/>
              <a:t>sockets</a:t>
            </a:r>
            <a:r>
              <a:rPr lang="pt-BR" altLang="pt-BR"/>
              <a:t>?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/>
              <a:t>São uma abstração para endereços de comunicação através dos quais processos se comunicam;</a:t>
            </a:r>
          </a:p>
          <a:p>
            <a:r>
              <a:rPr lang="pt-BR" altLang="pt-BR" sz="2400"/>
              <a:t>Cada endereço desse tem um identificador único composto pelo endereço da máquina e o identificador local da porta usado pelo processo;</a:t>
            </a:r>
          </a:p>
          <a:p>
            <a:r>
              <a:rPr lang="pt-BR" altLang="pt-BR" sz="2400"/>
              <a:t>Este identificador de porta é usado para mapear dados recebido pela máquina para processos (aplicações) específicos.</a:t>
            </a:r>
          </a:p>
        </p:txBody>
      </p:sp>
    </p:spTree>
    <p:extLst>
      <p:ext uri="{BB962C8B-B14F-4D97-AF65-F5344CB8AC3E}">
        <p14:creationId xmlns:p14="http://schemas.microsoft.com/office/powerpoint/2010/main" val="17084931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Cliente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484313"/>
            <a:ext cx="7805737" cy="43180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pt-BR" altLang="pt-BR" sz="2000"/>
              <a:t>Inicialmente o cliente deve criar um </a:t>
            </a:r>
            <a:r>
              <a:rPr lang="pt-BR" altLang="pt-BR" sz="2000" i="1"/>
              <a:t>socket</a:t>
            </a:r>
            <a:r>
              <a:rPr lang="pt-BR" altLang="pt-BR" sz="2000"/>
              <a:t>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>
                <a:latin typeface="Courier New" panose="02070309020205020404" pitchFamily="49" charset="0"/>
              </a:rPr>
              <a:t>	DatagramSocket socket = new DatagramSocket();</a:t>
            </a:r>
          </a:p>
          <a:p>
            <a:pPr>
              <a:lnSpc>
                <a:spcPct val="87000"/>
              </a:lnSpc>
            </a:pPr>
            <a:r>
              <a:rPr lang="pt-BR" altLang="pt-BR" sz="2000" b="1"/>
              <a:t>Opcional:</a:t>
            </a:r>
            <a:r>
              <a:rPr lang="pt-BR" altLang="pt-BR" sz="2000"/>
              <a:t> o cliente pode conectar o </a:t>
            </a:r>
            <a:r>
              <a:rPr lang="pt-BR" altLang="pt-BR" sz="2000" i="1"/>
              <a:t>socket</a:t>
            </a:r>
            <a:r>
              <a:rPr lang="pt-BR" altLang="pt-BR" sz="2000"/>
              <a:t> a um servidor específico, de tal forma que todos os seus datagramas enviados terão como destino esse servidor.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</a:t>
            </a:r>
            <a:r>
              <a:rPr lang="pt-BR" altLang="pt-BR" sz="2000">
                <a:latin typeface="Courier New" panose="02070309020205020404" pitchFamily="49" charset="0"/>
              </a:rPr>
              <a:t>socket.connect(host,porta);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Parâmetros: </a:t>
            </a:r>
            <a:r>
              <a:rPr lang="pt-BR" altLang="pt-BR" sz="2000" b="1"/>
              <a:t>host</a:t>
            </a:r>
            <a:r>
              <a:rPr lang="pt-BR" altLang="pt-BR" sz="2000"/>
              <a:t> é endereço ou nome do servidor e </a:t>
            </a:r>
            <a:r>
              <a:rPr lang="pt-BR" altLang="pt-BR" sz="2000" b="1"/>
              <a:t>porta</a:t>
            </a:r>
            <a:r>
              <a:rPr lang="pt-BR" altLang="pt-BR" sz="2000"/>
              <a:t> é o número da porta em que o servidor espera respostas.</a:t>
            </a:r>
          </a:p>
          <a:p>
            <a:pPr lvl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pt-BR" altLang="pt-BR" sz="2000"/>
              <a:t>	Executando o </a:t>
            </a:r>
            <a:r>
              <a:rPr lang="pt-BR" altLang="pt-BR" sz="2000" i="1"/>
              <a:t>connect,</a:t>
            </a:r>
            <a:r>
              <a:rPr lang="pt-BR" altLang="pt-BR" sz="2000"/>
              <a:t> o emissor não necessita mais definir  endereço e porta destino para cada datagrama a ser enviado.</a:t>
            </a:r>
          </a:p>
          <a:p>
            <a:pPr>
              <a:lnSpc>
                <a:spcPct val="87000"/>
              </a:lnSpc>
            </a:pPr>
            <a:r>
              <a:rPr lang="pt-BR" altLang="pt-BR" sz="2000"/>
              <a:t>A recepção e o envio de datagramas, bem como o fechamento do </a:t>
            </a:r>
            <a:r>
              <a:rPr lang="pt-BR" altLang="pt-BR" sz="2000" i="1"/>
              <a:t>socket</a:t>
            </a:r>
            <a:r>
              <a:rPr lang="pt-BR" altLang="pt-BR" sz="2000"/>
              <a:t>, ocorrem da mesma forma que no servidor.</a:t>
            </a:r>
          </a:p>
        </p:txBody>
      </p:sp>
    </p:spTree>
    <p:extLst>
      <p:ext uri="{BB962C8B-B14F-4D97-AF65-F5344CB8AC3E}">
        <p14:creationId xmlns:p14="http://schemas.microsoft.com/office/powerpoint/2010/main" val="6352789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8" decel="100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8" decel="100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Cliente </a:t>
            </a:r>
            <a:r>
              <a:rPr lang="pt-BR" altLang="pt-BR" dirty="0" smtClean="0"/>
              <a:t>UDP - Java</a:t>
            </a:r>
            <a:endParaRPr lang="pt-BR" altLang="pt-BR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2271714" y="1382713"/>
            <a:ext cx="7672387" cy="482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InetAddress address = InetAddress.getByName(name);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DatagramSocket socket = new DatagramSocket();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//socket.connect(address,port);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byte[] req = ...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//envio de dados para o emissor do datagrama recebido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DatagramPacket dg1 = new DatagramPacket(req,req.length,0,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address,port);</a:t>
            </a: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//DatagramPacket dg1 = new DatagramPacket(req,req.length,0);</a:t>
            </a:r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 socket.send(dg1); 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//envio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//recebimento dos dados em um buffer de 1024 bytes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DatagramPacket dg2 = new DatagramPacket(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	new byte[1024],1024);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socket.receive(dg2); </a:t>
            </a:r>
            <a:r>
              <a:rPr lang="pt-BR" altLang="pt-BR" sz="1600" b="1">
                <a:solidFill>
                  <a:schemeClr val="hlink"/>
                </a:solidFill>
                <a:latin typeface="Courier New" panose="02070309020205020404" pitchFamily="49" charset="0"/>
              </a:rPr>
              <a:t>//recepção</a:t>
            </a: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byte[] resp = dg2.getData();</a:t>
            </a:r>
          </a:p>
          <a:p>
            <a:pPr eaLnBrk="0" hangingPunct="0"/>
            <a:endParaRPr lang="pt-BR" altLang="pt-BR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pt-BR" altLang="pt-BR" sz="1600" b="1">
                <a:solidFill>
                  <a:srgbClr val="000000"/>
                </a:solidFill>
                <a:latin typeface="Courier New" panose="02070309020205020404" pitchFamily="49" charset="0"/>
              </a:rPr>
              <a:t>socket.close();</a:t>
            </a:r>
          </a:p>
        </p:txBody>
      </p:sp>
    </p:spTree>
    <p:extLst>
      <p:ext uri="{BB962C8B-B14F-4D97-AF65-F5344CB8AC3E}">
        <p14:creationId xmlns:p14="http://schemas.microsoft.com/office/powerpoint/2010/main" val="21901201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2005014"/>
            <a:ext cx="2971800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528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são </a:t>
            </a:r>
            <a:r>
              <a:rPr lang="pt-BR" altLang="pt-BR" i="1"/>
              <a:t>sockets</a:t>
            </a:r>
            <a:r>
              <a:rPr lang="pt-BR" altLang="pt-BR"/>
              <a:t>?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/>
              <a:t>Para que dois computadores possam manter comunicação, cada um precisa de um </a:t>
            </a:r>
            <a:r>
              <a:rPr lang="pt-BR" altLang="pt-BR" sz="2400" i="1"/>
              <a:t>socket</a:t>
            </a:r>
            <a:r>
              <a:rPr lang="pt-BR" altLang="pt-BR" sz="2400"/>
              <a:t>.</a:t>
            </a:r>
          </a:p>
          <a:p>
            <a:r>
              <a:rPr lang="pt-BR" altLang="pt-BR" sz="2400"/>
              <a:t>O emprego de </a:t>
            </a:r>
            <a:r>
              <a:rPr lang="pt-BR" altLang="pt-BR" sz="2400" i="1"/>
              <a:t>sockets</a:t>
            </a:r>
            <a:r>
              <a:rPr lang="pt-BR" altLang="pt-BR" sz="2400"/>
              <a:t> está geralmente relacionado ao paradigma </a:t>
            </a:r>
            <a:r>
              <a:rPr lang="pt-BR" altLang="pt-BR" sz="2400" b="1"/>
              <a:t>cliente/servidor</a:t>
            </a:r>
            <a:r>
              <a:rPr lang="pt-BR" altLang="pt-B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958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/>
      <p:bldP spid="3287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Cliente/Servidor</a:t>
            </a:r>
          </a:p>
        </p:txBody>
      </p:sp>
      <p:sp>
        <p:nvSpPr>
          <p:cNvPr id="271363" name="computr2"/>
          <p:cNvSpPr>
            <a:spLocks noEditPoints="1" noChangeArrowheads="1"/>
          </p:cNvSpPr>
          <p:nvPr/>
        </p:nvSpPr>
        <p:spPr bwMode="auto">
          <a:xfrm>
            <a:off x="2630489" y="2557464"/>
            <a:ext cx="1641475" cy="1641475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1364" name="tower"/>
          <p:cNvSpPr>
            <a:spLocks noEditPoints="1" noChangeArrowheads="1"/>
          </p:cNvSpPr>
          <p:nvPr/>
        </p:nvSpPr>
        <p:spPr bwMode="auto">
          <a:xfrm>
            <a:off x="8366126" y="2557464"/>
            <a:ext cx="822325" cy="16414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71365" name="Group 5"/>
          <p:cNvGrpSpPr>
            <a:grpSpLocks/>
          </p:cNvGrpSpPr>
          <p:nvPr/>
        </p:nvGrpSpPr>
        <p:grpSpPr bwMode="auto">
          <a:xfrm>
            <a:off x="3946525" y="2489201"/>
            <a:ext cx="4419600" cy="511175"/>
            <a:chOff x="1682" y="1728"/>
            <a:chExt cx="3070" cy="355"/>
          </a:xfrm>
        </p:grpSpPr>
        <p:cxnSp>
          <p:nvCxnSpPr>
            <p:cNvPr id="271366" name="AutoShape 6"/>
            <p:cNvCxnSpPr>
              <a:cxnSpLocks noChangeShapeType="1"/>
              <a:stCxn id="271363" idx="7"/>
              <a:endCxn id="271364" idx="0"/>
            </p:cNvCxnSpPr>
            <p:nvPr/>
          </p:nvCxnSpPr>
          <p:spPr bwMode="auto">
            <a:xfrm flipV="1">
              <a:off x="1682" y="1939"/>
              <a:ext cx="3070" cy="144"/>
            </a:xfrm>
            <a:prstGeom prst="curvedConnector3">
              <a:avLst>
                <a:gd name="adj1" fmla="val 536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2496" y="1728"/>
              <a:ext cx="10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800">
                  <a:solidFill>
                    <a:srgbClr val="000000"/>
                  </a:solidFill>
                </a:rPr>
                <a:t>Que horas são?</a:t>
              </a:r>
            </a:p>
          </p:txBody>
        </p:sp>
      </p:grpSp>
      <p:grpSp>
        <p:nvGrpSpPr>
          <p:cNvPr id="271368" name="Group 8"/>
          <p:cNvGrpSpPr>
            <a:grpSpLocks/>
          </p:cNvGrpSpPr>
          <p:nvPr/>
        </p:nvGrpSpPr>
        <p:grpSpPr bwMode="auto">
          <a:xfrm>
            <a:off x="4060825" y="3502026"/>
            <a:ext cx="4305300" cy="576263"/>
            <a:chOff x="1762" y="2432"/>
            <a:chExt cx="2990" cy="400"/>
          </a:xfrm>
        </p:grpSpPr>
        <p:cxnSp>
          <p:nvCxnSpPr>
            <p:cNvPr id="271369" name="AutoShape 9"/>
            <p:cNvCxnSpPr>
              <a:cxnSpLocks noChangeShapeType="1"/>
            </p:cNvCxnSpPr>
            <p:nvPr/>
          </p:nvCxnSpPr>
          <p:spPr bwMode="auto">
            <a:xfrm rot="10800000" flipV="1">
              <a:off x="1762" y="2432"/>
              <a:ext cx="2990" cy="177"/>
            </a:xfrm>
            <a:prstGeom prst="curvedConnector3">
              <a:avLst>
                <a:gd name="adj1" fmla="val 4756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2412" y="2582"/>
              <a:ext cx="14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pt-BR" altLang="pt-BR" sz="1800">
                  <a:solidFill>
                    <a:srgbClr val="000000"/>
                  </a:solidFill>
                </a:rPr>
                <a:t>São 10:20 da manhã.</a:t>
              </a:r>
            </a:p>
          </p:txBody>
        </p:sp>
      </p:grp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2882901" y="4229101"/>
            <a:ext cx="11287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CLIENTE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8150225" y="4216401"/>
            <a:ext cx="13223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SERVIDOR</a:t>
            </a:r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2352675" y="1797050"/>
            <a:ext cx="1106488" cy="622300"/>
          </a:xfrm>
          <a:prstGeom prst="wedgeRectCallout">
            <a:avLst>
              <a:gd name="adj1" fmla="val 53255"/>
              <a:gd name="adj2" fmla="val 153935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Requisita </a:t>
            </a:r>
          </a:p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serviço</a:t>
            </a:r>
          </a:p>
        </p:txBody>
      </p:sp>
      <p:sp>
        <p:nvSpPr>
          <p:cNvPr id="271374" name="AutoShape 14"/>
          <p:cNvSpPr>
            <a:spLocks noChangeArrowheads="1"/>
          </p:cNvSpPr>
          <p:nvPr/>
        </p:nvSpPr>
        <p:spPr bwMode="auto">
          <a:xfrm>
            <a:off x="8712200" y="1797050"/>
            <a:ext cx="1106488" cy="622300"/>
          </a:xfrm>
          <a:prstGeom prst="wedgeRectCallout">
            <a:avLst>
              <a:gd name="adj1" fmla="val -52995"/>
              <a:gd name="adj2" fmla="val 16504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Fornece </a:t>
            </a:r>
          </a:p>
          <a:p>
            <a:pPr algn="ctr" eaLnBrk="0" hangingPunct="0"/>
            <a:r>
              <a:rPr lang="pt-BR" altLang="pt-BR" sz="1800">
                <a:solidFill>
                  <a:srgbClr val="000000"/>
                </a:solidFill>
              </a:rPr>
              <a:t>serviço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2608263" y="5029200"/>
            <a:ext cx="672941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pt-BR" altLang="pt-BR" sz="1800">
                <a:solidFill>
                  <a:srgbClr val="000000"/>
                </a:solidFill>
                <a:latin typeface="Arial" panose="020B0604020202020204" pitchFamily="34" charset="0"/>
              </a:rPr>
              <a:t>Os papeis de clientes e servidores não são fixos em processos: </a:t>
            </a:r>
          </a:p>
          <a:p>
            <a:pPr algn="ctr" eaLnBrk="0" hangingPunct="0"/>
            <a:r>
              <a:rPr lang="pt-BR" altLang="pt-BR" sz="1800">
                <a:solidFill>
                  <a:srgbClr val="000000"/>
                </a:solidFill>
                <a:latin typeface="Arial" panose="020B0604020202020204" pitchFamily="34" charset="0"/>
              </a:rPr>
              <a:t>um servidor pode ser cliente de outro serviço.</a:t>
            </a:r>
          </a:p>
        </p:txBody>
      </p:sp>
    </p:spTree>
    <p:extLst>
      <p:ext uri="{BB962C8B-B14F-4D97-AF65-F5344CB8AC3E}">
        <p14:creationId xmlns:p14="http://schemas.microsoft.com/office/powerpoint/2010/main" val="7894902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73" grpId="0" animBg="1" autoUpdateAnimBg="0"/>
      <p:bldP spid="271374" grpId="0" animBg="1" autoUpdateAnimBg="0"/>
      <p:bldP spid="2713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na Internet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Endereçando serviços na Internet:</a:t>
            </a:r>
          </a:p>
          <a:p>
            <a:pPr lvl="1"/>
            <a:r>
              <a:rPr lang="pt-BR" altLang="pt-BR"/>
              <a:t>Na Internet, todas as máquinas têm um endereço IP;</a:t>
            </a:r>
          </a:p>
          <a:p>
            <a:pPr lvl="1"/>
            <a:r>
              <a:rPr lang="pt-BR" altLang="pt-BR"/>
              <a:t>Os serviços em uma máquina são identificados por uma porta;</a:t>
            </a:r>
          </a:p>
          <a:p>
            <a:pPr lvl="1"/>
            <a:r>
              <a:rPr lang="pt-BR" altLang="pt-BR"/>
              <a:t>Algumas serviços(portas) largamente conhecidos: </a:t>
            </a:r>
            <a:r>
              <a:rPr lang="pt-BR" altLang="pt-BR" i="1"/>
              <a:t>echo</a:t>
            </a:r>
            <a:r>
              <a:rPr lang="pt-BR" altLang="pt-BR"/>
              <a:t>(7), </a:t>
            </a:r>
            <a:r>
              <a:rPr lang="pt-BR" altLang="pt-BR" i="1"/>
              <a:t>ftp</a:t>
            </a:r>
            <a:r>
              <a:rPr lang="pt-BR" altLang="pt-BR"/>
              <a:t>(21), </a:t>
            </a:r>
            <a:r>
              <a:rPr lang="pt-BR" altLang="pt-BR" i="1"/>
              <a:t>daytime</a:t>
            </a:r>
            <a:r>
              <a:rPr lang="pt-BR" altLang="pt-BR"/>
              <a:t>(13), </a:t>
            </a:r>
            <a:r>
              <a:rPr lang="pt-BR" altLang="pt-BR" i="1"/>
              <a:t>http</a:t>
            </a:r>
            <a:r>
              <a:rPr lang="pt-BR" altLang="pt-BR"/>
              <a:t>(80) e </a:t>
            </a:r>
            <a:r>
              <a:rPr lang="pt-BR" altLang="pt-BR" i="1"/>
              <a:t>telnet</a:t>
            </a:r>
            <a:r>
              <a:rPr lang="pt-BR" altLang="pt-BR"/>
              <a:t>(23).</a:t>
            </a:r>
          </a:p>
          <a:p>
            <a:r>
              <a:rPr lang="pt-BR" altLang="pt-BR"/>
              <a:t>O </a:t>
            </a:r>
            <a:r>
              <a:rPr lang="pt-BR" altLang="pt-BR" i="1"/>
              <a:t>socket</a:t>
            </a:r>
            <a:r>
              <a:rPr lang="pt-BR" altLang="pt-BR"/>
              <a:t> é criado no momento do </a:t>
            </a:r>
            <a:r>
              <a:rPr lang="pt-BR" altLang="pt-BR" b="1" i="1"/>
              <a:t>binding</a:t>
            </a:r>
            <a:r>
              <a:rPr lang="pt-BR" altLang="pt-BR"/>
              <a:t>, quando o processo se associa a um par endereço e porta.</a:t>
            </a:r>
          </a:p>
        </p:txBody>
      </p:sp>
    </p:spTree>
    <p:extLst>
      <p:ext uri="{BB962C8B-B14F-4D97-AF65-F5344CB8AC3E}">
        <p14:creationId xmlns:p14="http://schemas.microsoft.com/office/powerpoint/2010/main" val="18454414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na Internet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Para se comunicar com um servidor, um cliente precisa saber o endereço da máquina servidor e o número da porta do serviço em questão. Ex: </a:t>
            </a:r>
            <a:r>
              <a:rPr lang="pt-BR" altLang="pt-BR" b="1"/>
              <a:t>221.13.45.6:80</a:t>
            </a:r>
            <a:r>
              <a:rPr lang="pt-BR" alt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1462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3307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na Internet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Comunicação ponto a ponto:</a:t>
            </a:r>
          </a:p>
          <a:p>
            <a:pPr lvl="1"/>
            <a:r>
              <a:rPr lang="pt-BR" altLang="pt-BR"/>
              <a:t>Orientado a conexão: TCP (</a:t>
            </a:r>
            <a:r>
              <a:rPr lang="pt-BR" altLang="pt-BR" i="1"/>
              <a:t>Transport Control Protocol</a:t>
            </a:r>
            <a:r>
              <a:rPr lang="pt-BR" altLang="pt-BR"/>
              <a:t>);</a:t>
            </a:r>
          </a:p>
          <a:p>
            <a:pPr lvl="1"/>
            <a:r>
              <a:rPr lang="pt-BR" altLang="pt-BR"/>
              <a:t>Sem conexão: UDP (</a:t>
            </a:r>
            <a:r>
              <a:rPr lang="pt-BR" altLang="pt-BR" i="1"/>
              <a:t>User Datagram protocol</a:t>
            </a:r>
            <a:r>
              <a:rPr lang="pt-BR" altLang="pt-BR"/>
              <a:t>).</a:t>
            </a:r>
          </a:p>
          <a:p>
            <a:r>
              <a:rPr lang="pt-BR" altLang="pt-BR"/>
              <a:t>Comunicação multiponto:</a:t>
            </a:r>
          </a:p>
          <a:p>
            <a:pPr lvl="1"/>
            <a:r>
              <a:rPr lang="pt-BR" altLang="pt-BR"/>
              <a:t>Sem conexão: UDP sobre </a:t>
            </a:r>
            <a:r>
              <a:rPr lang="pt-BR" altLang="pt-BR" i="1"/>
              <a:t>Multicast</a:t>
            </a:r>
            <a:r>
              <a:rPr lang="pt-BR" altLang="pt-BR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22187411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98" decel="1000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/>
      <p:bldP spid="275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/>
              <a:t>Sockets</a:t>
            </a:r>
            <a:r>
              <a:rPr lang="pt-BR" altLang="pt-BR"/>
              <a:t> na Internet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522789" y="2590801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(http,ftp,telnet,…)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4522788" y="3352801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Transport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(TCP, UDP,..)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4522788" y="4114801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Network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(IP,..)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4522788" y="4876801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Link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000">
                <a:latin typeface="Arial" panose="020B0604020202020204" pitchFamily="34" charset="0"/>
                <a:ea typeface="SimSun" panose="02010600030101010101" pitchFamily="2" charset="-122"/>
              </a:rPr>
              <a:t>(device driver,..)</a:t>
            </a: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575050" y="1628776"/>
            <a:ext cx="39624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2000"/>
              <a:t>TCP/IP Stack</a:t>
            </a:r>
          </a:p>
        </p:txBody>
      </p:sp>
    </p:spTree>
    <p:extLst>
      <p:ext uri="{BB962C8B-B14F-4D97-AF65-F5344CB8AC3E}">
        <p14:creationId xmlns:p14="http://schemas.microsoft.com/office/powerpoint/2010/main" val="387580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1096</Words>
  <Application>Microsoft Office PowerPoint</Application>
  <PresentationFormat>Widescreen</PresentationFormat>
  <Paragraphs>276</Paragraphs>
  <Slides>32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SimSun</vt:lpstr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Java Socket C# TCP e UDP</vt:lpstr>
      <vt:lpstr>Sumário</vt:lpstr>
      <vt:lpstr>O que são sockets?</vt:lpstr>
      <vt:lpstr>O que são sockets?</vt:lpstr>
      <vt:lpstr>Cliente/Servidor</vt:lpstr>
      <vt:lpstr>Sockets na Internet</vt:lpstr>
      <vt:lpstr>Sockets na Internet</vt:lpstr>
      <vt:lpstr>Sockets na Internet</vt:lpstr>
      <vt:lpstr>Sockets na Internet</vt:lpstr>
      <vt:lpstr>Sockets TCP vs UDP</vt:lpstr>
      <vt:lpstr>Sockets TCP vs UDP</vt:lpstr>
      <vt:lpstr>Usando Sockets em Java</vt:lpstr>
      <vt:lpstr>Usando Sockets em C#</vt:lpstr>
      <vt:lpstr>Sockets TCP - Java</vt:lpstr>
      <vt:lpstr>Servidor TCP - Java</vt:lpstr>
      <vt:lpstr>Servidor TCP - Java</vt:lpstr>
      <vt:lpstr>Servidor TCP - Java</vt:lpstr>
      <vt:lpstr>Servidor TCP - Java</vt:lpstr>
      <vt:lpstr>Servidor TCP - Java</vt:lpstr>
      <vt:lpstr>Servidor TCP - Java</vt:lpstr>
      <vt:lpstr>Cliente TCP - Java</vt:lpstr>
      <vt:lpstr>Cliente TCP - Java</vt:lpstr>
      <vt:lpstr>Cliente TCP - Java</vt:lpstr>
      <vt:lpstr>Resumo TCP - Java</vt:lpstr>
      <vt:lpstr>Sockets UDP - Java</vt:lpstr>
      <vt:lpstr>Servidor UDP - Java</vt:lpstr>
      <vt:lpstr>Servidor UDP - Java</vt:lpstr>
      <vt:lpstr>Servidor UDP - Java</vt:lpstr>
      <vt:lpstr>Servidor UDP - Java</vt:lpstr>
      <vt:lpstr>Cliente UDP - Java</vt:lpstr>
      <vt:lpstr>Cliente UDP - Java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Programação 02</dc:title>
  <dc:creator>Carlos Eduardo Paes</dc:creator>
  <cp:lastModifiedBy>Eduardo Savino Gomes</cp:lastModifiedBy>
  <cp:revision>52</cp:revision>
  <dcterms:created xsi:type="dcterms:W3CDTF">2015-07-30T16:47:57Z</dcterms:created>
  <dcterms:modified xsi:type="dcterms:W3CDTF">2017-09-25T22:57:48Z</dcterms:modified>
</cp:coreProperties>
</file>