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52"/>
  </p:notesMasterIdLst>
  <p:sldIdLst>
    <p:sldId id="256" r:id="rId2"/>
    <p:sldId id="257" r:id="rId3"/>
    <p:sldId id="258" r:id="rId4"/>
    <p:sldId id="313" r:id="rId5"/>
    <p:sldId id="259" r:id="rId6"/>
    <p:sldId id="260" r:id="rId7"/>
    <p:sldId id="261" r:id="rId8"/>
    <p:sldId id="262" r:id="rId9"/>
    <p:sldId id="30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7" r:id="rId18"/>
    <p:sldId id="270" r:id="rId19"/>
    <p:sldId id="271" r:id="rId20"/>
    <p:sldId id="272" r:id="rId21"/>
    <p:sldId id="308" r:id="rId22"/>
    <p:sldId id="274" r:id="rId23"/>
    <p:sldId id="309" r:id="rId24"/>
    <p:sldId id="275" r:id="rId25"/>
    <p:sldId id="276" r:id="rId26"/>
    <p:sldId id="277" r:id="rId27"/>
    <p:sldId id="310" r:id="rId28"/>
    <p:sldId id="278" r:id="rId29"/>
    <p:sldId id="279" r:id="rId30"/>
    <p:sldId id="280" r:id="rId31"/>
    <p:sldId id="311" r:id="rId32"/>
    <p:sldId id="281" r:id="rId33"/>
    <p:sldId id="282" r:id="rId34"/>
    <p:sldId id="283" r:id="rId35"/>
    <p:sldId id="284" r:id="rId36"/>
    <p:sldId id="285" r:id="rId37"/>
    <p:sldId id="286" r:id="rId38"/>
    <p:sldId id="312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04" r:id="rId50"/>
    <p:sldId id="305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 autoAdjust="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D65E-EE46-4CE4-A194-EC16C4B2123C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15F7-29FA-40FE-9B79-25FCBF288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3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70A87-933A-4ACD-A2F5-D9B1BFE84916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960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C308B-2F34-46B2-80FF-D60362DE1B93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023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0D2F4-14EA-4411-92FB-A5EF3B3448F3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300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F9CC0-7762-46CE-8D45-EFEE79D45763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552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FC727-7A59-4AF7-9D90-69164315A1BE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1182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B964B-EF21-4A30-9658-84ABB5B078B9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030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9164D-F86C-44CA-AF85-B35E5ED3AA89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6000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FB8-50DF-4B0C-85F1-2179EAB449C7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0648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D8A7C-D594-4B8C-9A96-CDC867F063B5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58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D1849-B988-475A-8D8E-FB3509EFA7D3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584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7F39D-9DC9-4F7A-84E9-BB46908EC1C8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71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DD261-4EB6-48DF-91AB-1533DAE45812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0968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89556-3E32-450D-BE44-3BE25C6DD9B6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562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64B6-83FF-4B7A-89F9-194C849CD7C8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1433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1E950-1F15-4C4E-A9E3-342F90FE3269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972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5E5FE-9EC5-4EBB-BBE0-D9672C8929FE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217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9FF44-9ABF-4CAF-8670-109C5EF982D0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4744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BDD08-BDB0-4B64-A917-8204E40FE91C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0567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AE07-73C3-41F1-B617-A438439E478E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3050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81177-BE56-4D4E-BBD1-25702051812C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002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7693A-24B2-4507-9E93-08A9C7129A12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733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A1B90-08D9-4530-A1F7-B3FBA1F8FA32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http://nomundodasredes.blogspot.com.br/2011/12/diferenca-entre-unicast-multicast-e.html</a:t>
            </a:r>
          </a:p>
        </p:txBody>
      </p:sp>
    </p:spTree>
    <p:extLst>
      <p:ext uri="{BB962C8B-B14F-4D97-AF65-F5344CB8AC3E}">
        <p14:creationId xmlns:p14="http://schemas.microsoft.com/office/powerpoint/2010/main" val="325488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25290-34DB-495D-9A83-885FEE058297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3870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F9E40-6DAD-460E-88FD-EE0BDDBA879D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59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B081F-94EB-4599-9A74-4957322710DD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5286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8B356-CEED-499D-8086-AF43A404E332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6963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8403-B7A3-41D9-9DF6-AE7191136522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6945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E023-9A05-40CD-B441-41B3948F1A84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3646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45D4B-6F83-4A49-A54B-6A7BC935331F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559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B87A0-9ACA-4BC0-BA02-9EDAC07FC70D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364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9670C-23F2-4A59-8A90-92582DDA240C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9735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ABBA-2690-4699-87B6-AF329003E25B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7633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60EF1-410F-41E9-9053-B492E967369D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572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C6803-D8E9-468F-B311-590DC7DD90C3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1574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3C871-5C9E-4EE6-8905-B0C5584DD614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6148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4EAA6-C7ED-4E9B-9E77-59E90E95C439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510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E0CF-A66A-474F-9410-E6A9AC0A78E3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21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EAE33-238C-4B3D-BF97-C47897DDB59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99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83F9-6274-4324-BD13-A36DAF214560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83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E221F-FE30-4F54-BB36-32A83732D26D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696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70DE8-4B39-437B-ADA3-7158D3FA51F7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60413"/>
            <a:ext cx="6346825" cy="3570287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88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1022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473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341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5084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A3-4DE8-4E8B-B5B2-67179258218C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BAB0-E57A-413F-9755-4C669415D577}" type="datetime1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4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628D-4FD4-47D1-9E88-071F0C187A33}" type="datetime1">
              <a:rPr lang="pt-BR" smtClean="0"/>
              <a:t>31/08/2017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512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47D4-5F83-4800-9C1B-78CE947C1E69}" type="datetime1">
              <a:rPr lang="pt-BR" smtClean="0"/>
              <a:t>31/08/2017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6538-E14D-48C4-8645-DFF264F7B537}" type="datetime1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128A-F9CA-47AC-A79F-C3DFBCBA57EC}" type="datetime1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94A7-7539-4746-8B03-72228E09724A}" type="datetime1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Sistemas Distribuídos   2009               Prof. Carlos Paes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DA7B-CBE1-4703-931F-F93B356A7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6700" y="3398904"/>
            <a:ext cx="9144000" cy="1768010"/>
          </a:xfrm>
        </p:spPr>
        <p:txBody>
          <a:bodyPr>
            <a:normAutofit/>
          </a:bodyPr>
          <a:lstStyle/>
          <a:p>
            <a:r>
              <a:rPr lang="pt-BR" dirty="0"/>
              <a:t>Comunicação em 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700" y="5646738"/>
            <a:ext cx="9144000" cy="1084262"/>
          </a:xfrm>
        </p:spPr>
        <p:txBody>
          <a:bodyPr>
            <a:normAutofit lnSpcReduction="10000"/>
          </a:bodyPr>
          <a:lstStyle/>
          <a:p>
            <a:r>
              <a:rPr lang="pt-BR" sz="1800" b="1" dirty="0"/>
              <a:t>Prof. Carlos Eduardo de Barros Paes</a:t>
            </a:r>
          </a:p>
          <a:p>
            <a:r>
              <a:rPr lang="pt-BR" sz="1800" dirty="0"/>
              <a:t>Departamento de Computação </a:t>
            </a:r>
          </a:p>
          <a:p>
            <a:r>
              <a:rPr lang="pt-BR" sz="1800" dirty="0"/>
              <a:t>PUC-SP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8" y="156084"/>
            <a:ext cx="2530360" cy="12738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53" y="757646"/>
            <a:ext cx="3402465" cy="22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 cliente para mandar uma mensagem a um servidor precisa saber o endereço</a:t>
            </a:r>
          </a:p>
          <a:p>
            <a:r>
              <a:rPr lang="pt-BR" altLang="pt-BR"/>
              <a:t>Existem várias formas de endereçamento</a:t>
            </a:r>
          </a:p>
          <a:p>
            <a:r>
              <a:rPr lang="pt-BR" altLang="pt-BR"/>
              <a:t>Principais destacados:</a:t>
            </a:r>
          </a:p>
          <a:p>
            <a:pPr lvl="1"/>
            <a:r>
              <a:rPr lang="pt-BR" altLang="pt-BR"/>
              <a:t>Endereçamento por número de máquina</a:t>
            </a:r>
          </a:p>
          <a:p>
            <a:pPr lvl="1"/>
            <a:r>
              <a:rPr lang="pt-BR" altLang="pt-BR"/>
              <a:t>Endereçamento por processo</a:t>
            </a:r>
          </a:p>
          <a:p>
            <a:pPr lvl="1"/>
            <a:r>
              <a:rPr lang="pt-BR" altLang="pt-BR"/>
              <a:t>Endereçamento por nomes ASCII obtidos de um servidor de nomes (name server)</a:t>
            </a:r>
          </a:p>
        </p:txBody>
      </p:sp>
    </p:spTree>
    <p:extLst>
      <p:ext uri="{BB962C8B-B14F-4D97-AF65-F5344CB8AC3E}">
        <p14:creationId xmlns:p14="http://schemas.microsoft.com/office/powerpoint/2010/main" val="17165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Endereçamento por número de máquina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3857414"/>
            <a:ext cx="8107362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599532"/>
            <a:ext cx="367982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Endereçamento por número de máquina</a:t>
            </a:r>
          </a:p>
          <a:p>
            <a:pPr lvl="1"/>
            <a:r>
              <a:rPr lang="pt-BR" altLang="pt-BR"/>
              <a:t>Pode-se utilizar uma combinação entre número da máquina e número do processo</a:t>
            </a:r>
          </a:p>
        </p:txBody>
      </p:sp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141663"/>
            <a:ext cx="6180138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9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873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Endereçamento por processo</a:t>
            </a:r>
          </a:p>
          <a:p>
            <a:r>
              <a:rPr lang="pt-BR" altLang="pt-BR" dirty="0"/>
              <a:t>Associar a cada processo um endereço único que não contém o número da máquina</a:t>
            </a:r>
          </a:p>
          <a:p>
            <a:r>
              <a:rPr lang="pt-BR" altLang="pt-BR" dirty="0"/>
              <a:t>Duas alternativas para escolha do número do processo:</a:t>
            </a:r>
          </a:p>
          <a:p>
            <a:pPr lvl="2"/>
            <a:r>
              <a:rPr lang="pt-BR" altLang="pt-BR" dirty="0"/>
              <a:t>Processo centralizado responsável pela alocação de endereços. (Contador incrementado a cada requisição)</a:t>
            </a:r>
          </a:p>
          <a:p>
            <a:pPr lvl="2"/>
            <a:endParaRPr lang="pt-BR" altLang="pt-BR" dirty="0"/>
          </a:p>
          <a:p>
            <a:pPr lvl="2"/>
            <a:endParaRPr lang="pt-BR" altLang="pt-BR" dirty="0"/>
          </a:p>
          <a:p>
            <a:pPr lvl="2"/>
            <a:endParaRPr lang="pt-BR" altLang="pt-BR" dirty="0"/>
          </a:p>
          <a:p>
            <a:pPr lvl="2"/>
            <a:r>
              <a:rPr lang="pt-BR" altLang="pt-BR" dirty="0"/>
              <a:t>Cada processo pega seu próprio endereço aleatoriamente de um grande espaço de dados.</a:t>
            </a:r>
          </a:p>
        </p:txBody>
      </p:sp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34" y="4125824"/>
            <a:ext cx="16002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13" y="5788025"/>
            <a:ext cx="15398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6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idx="1"/>
          </p:nvPr>
        </p:nvSpPr>
        <p:spPr>
          <a:xfrm>
            <a:off x="705393" y="1926772"/>
            <a:ext cx="9888583" cy="15398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O cliente pode fazer broadcast de um pacote especial para localização (</a:t>
            </a:r>
            <a:r>
              <a:rPr lang="pt-BR" altLang="pt-BR" dirty="0" err="1"/>
              <a:t>locate</a:t>
            </a:r>
            <a:r>
              <a:rPr lang="pt-BR" altLang="pt-BR" dirty="0"/>
              <a:t> </a:t>
            </a:r>
            <a:r>
              <a:rPr lang="pt-BR" altLang="pt-BR" dirty="0" err="1"/>
              <a:t>packet</a:t>
            </a:r>
            <a:r>
              <a:rPr lang="pt-BR" altLang="pt-BR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 </a:t>
            </a:r>
            <a:r>
              <a:rPr lang="pt-BR" altLang="pt-BR" dirty="0" err="1"/>
              <a:t>kernel</a:t>
            </a:r>
            <a:r>
              <a:rPr lang="pt-BR" altLang="pt-BR" dirty="0"/>
              <a:t> que contém o processo devolve uma mensagem do tipo </a:t>
            </a:r>
            <a:r>
              <a:rPr lang="pt-BR" altLang="pt-BR" b="1" i="1" dirty="0" err="1"/>
              <a:t>here</a:t>
            </a:r>
            <a:r>
              <a:rPr lang="pt-BR" altLang="pt-BR" b="1" i="1" dirty="0"/>
              <a:t> I </a:t>
            </a:r>
            <a:r>
              <a:rPr lang="pt-BR" altLang="pt-BR" b="1" i="1" dirty="0" err="1"/>
              <a:t>am</a:t>
            </a:r>
            <a:endParaRPr lang="pt-BR" altLang="pt-BR" b="1" i="1" dirty="0"/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4066066"/>
            <a:ext cx="856456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3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idx="1"/>
          </p:nvPr>
        </p:nvSpPr>
        <p:spPr>
          <a:xfrm>
            <a:off x="679268" y="2148840"/>
            <a:ext cx="9418320" cy="3995738"/>
          </a:xfrm>
        </p:spPr>
        <p:txBody>
          <a:bodyPr/>
          <a:lstStyle/>
          <a:p>
            <a:r>
              <a:rPr lang="pt-BR" altLang="pt-BR" dirty="0"/>
              <a:t>Endereçamento por </a:t>
            </a:r>
            <a:r>
              <a:rPr lang="pt-BR" altLang="pt-BR" dirty="0" err="1"/>
              <a:t>name</a:t>
            </a:r>
            <a:r>
              <a:rPr lang="pt-BR" altLang="pt-BR" dirty="0"/>
              <a:t> server</a:t>
            </a:r>
          </a:p>
          <a:p>
            <a:pPr lvl="1"/>
            <a:r>
              <a:rPr lang="pt-BR" altLang="pt-BR" dirty="0"/>
              <a:t>Utiliza uma máquina extra para mapear nomes de serviços em endereços de máquinas</a:t>
            </a:r>
          </a:p>
          <a:p>
            <a:pPr lvl="1"/>
            <a:r>
              <a:rPr lang="pt-BR" altLang="pt-BR" dirty="0"/>
              <a:t>servidores são referidos como </a:t>
            </a:r>
            <a:r>
              <a:rPr lang="pt-BR" altLang="pt-BR" dirty="0" err="1"/>
              <a:t>strings</a:t>
            </a:r>
            <a:r>
              <a:rPr lang="pt-BR" altLang="pt-BR" dirty="0"/>
              <a:t> e estas são embutidas nos programas</a:t>
            </a:r>
          </a:p>
        </p:txBody>
      </p:sp>
    </p:spTree>
    <p:extLst>
      <p:ext uri="{BB962C8B-B14F-4D97-AF65-F5344CB8AC3E}">
        <p14:creationId xmlns:p14="http://schemas.microsoft.com/office/powerpoint/2010/main" val="28102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i="1" dirty="0"/>
              <a:t>Endereçamento</a:t>
            </a:r>
            <a:endParaRPr lang="pt-BR" altLang="pt-BR" sz="2500" dirty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Endereçamento por name server</a:t>
            </a:r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05" y="2697956"/>
            <a:ext cx="9996319" cy="347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Primitivas de Comunicação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Resultado de imagem para Communication send rece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34" y="467829"/>
            <a:ext cx="7365413" cy="29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8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(Primitivas Bloqueantes ou Não-Bloqueantes)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idx="1"/>
          </p:nvPr>
        </p:nvSpPr>
        <p:spPr>
          <a:xfrm>
            <a:off x="1023256" y="1690688"/>
            <a:ext cx="10330543" cy="49844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pt-BR" sz="2400" b="1" dirty="0"/>
              <a:t>Primitivas Bloqueantes (síncronas)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no </a:t>
            </a:r>
            <a:r>
              <a:rPr lang="pt-BR" altLang="pt-BR" dirty="0" err="1"/>
              <a:t>send</a:t>
            </a:r>
            <a:r>
              <a:rPr lang="pt-BR" altLang="pt-BR" dirty="0"/>
              <a:t>, enquanto a mensagem está sendo enviada, o processo fica bloqueado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 </a:t>
            </a:r>
            <a:r>
              <a:rPr lang="pt-BR" altLang="pt-BR" dirty="0" err="1"/>
              <a:t>receive</a:t>
            </a:r>
            <a:r>
              <a:rPr lang="pt-BR" altLang="pt-BR" dirty="0"/>
              <a:t> fica bloqueado até que alguma mensagem chegue ou até um timeout</a:t>
            </a:r>
          </a:p>
          <a:p>
            <a:pPr>
              <a:lnSpc>
                <a:spcPct val="90000"/>
              </a:lnSpc>
            </a:pPr>
            <a:r>
              <a:rPr lang="pt-BR" altLang="pt-BR" sz="2400" b="1" dirty="0"/>
              <a:t>Primitivas Não-Bloqueantes (assíncronas)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 </a:t>
            </a:r>
            <a:r>
              <a:rPr lang="pt-BR" altLang="pt-BR" dirty="0" err="1"/>
              <a:t>send</a:t>
            </a:r>
            <a:r>
              <a:rPr lang="pt-BR" altLang="pt-BR" dirty="0"/>
              <a:t> retorna o controle imediatamente, antes da mensagem ser realmente enviada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 </a:t>
            </a:r>
            <a:r>
              <a:rPr lang="pt-BR" altLang="pt-BR" dirty="0" err="1"/>
              <a:t>receive</a:t>
            </a:r>
            <a:r>
              <a:rPr lang="pt-BR" altLang="pt-BR" dirty="0"/>
              <a:t> passa para o </a:t>
            </a:r>
            <a:r>
              <a:rPr lang="pt-BR" altLang="pt-BR" dirty="0" err="1"/>
              <a:t>kernel</a:t>
            </a:r>
            <a:r>
              <a:rPr lang="pt-BR" altLang="pt-BR" dirty="0"/>
              <a:t> o ponteiro para o buffer e retorna imediatamente, antes de receber a mensagem </a:t>
            </a:r>
          </a:p>
          <a:p>
            <a:pPr lvl="2">
              <a:lnSpc>
                <a:spcPct val="90000"/>
              </a:lnSpc>
            </a:pPr>
            <a:r>
              <a:rPr lang="pt-BR" altLang="pt-BR" sz="2400" dirty="0"/>
              <a:t>em algumas abordagens o </a:t>
            </a:r>
            <a:r>
              <a:rPr lang="pt-BR" altLang="pt-BR" sz="2400" dirty="0" err="1"/>
              <a:t>receive</a:t>
            </a:r>
            <a:r>
              <a:rPr lang="pt-BR" altLang="pt-BR" sz="2400" dirty="0"/>
              <a:t> não-bloqueante é aquele que só recebe quando já existem mensagens e fica bloqueado até completar a recepção</a:t>
            </a:r>
          </a:p>
        </p:txBody>
      </p:sp>
    </p:spTree>
    <p:extLst>
      <p:ext uri="{BB962C8B-B14F-4D97-AF65-F5344CB8AC3E}">
        <p14:creationId xmlns:p14="http://schemas.microsoft.com/office/powerpoint/2010/main" val="368588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(Primitivas Bloqueantes)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Processo fica bloqueado durante a transferência de mensagem</a:t>
            </a:r>
          </a:p>
          <a:p>
            <a:r>
              <a:rPr lang="pt-BR" altLang="pt-BR" dirty="0"/>
              <a:t>Melhor opção para envio de mensagens em condições normais</a:t>
            </a:r>
          </a:p>
        </p:txBody>
      </p:sp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26" y="3286806"/>
            <a:ext cx="6111639" cy="246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2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Sumário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r>
              <a:rPr lang="pt-BR" altLang="pt-BR" dirty="0"/>
              <a:t>Modelo Cliente e Servidor</a:t>
            </a:r>
          </a:p>
          <a:p>
            <a:r>
              <a:rPr lang="pt-BR" altLang="pt-BR" dirty="0"/>
              <a:t>Troca de Mensagens</a:t>
            </a:r>
          </a:p>
          <a:p>
            <a:r>
              <a:rPr lang="pt-BR" altLang="pt-BR" i="1" dirty="0"/>
              <a:t>Remote Procedure </a:t>
            </a:r>
            <a:r>
              <a:rPr lang="pt-BR" altLang="pt-BR" i="1" dirty="0" err="1"/>
              <a:t>Call</a:t>
            </a:r>
            <a:endParaRPr lang="pt-BR" altLang="pt-BR" i="1" dirty="0"/>
          </a:p>
          <a:p>
            <a:r>
              <a:rPr lang="pt-BR" altLang="pt-BR" dirty="0"/>
              <a:t>Comunicação Grupal</a:t>
            </a:r>
          </a:p>
          <a:p>
            <a:r>
              <a:rPr lang="pt-BR" altLang="pt-BR" dirty="0"/>
              <a:t>Objetos Distribuídos</a:t>
            </a:r>
          </a:p>
          <a:p>
            <a:r>
              <a:rPr lang="pt-BR" altLang="pt-BR" dirty="0"/>
              <a:t>Outros Mecanismo de Comunicação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09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(Primitivas Bloqueantes)</a:t>
            </a:r>
            <a:endParaRPr lang="pt-BR" altLang="pt-BR" sz="2500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Primitivas não-bloqueantes com cópia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 </a:t>
            </a:r>
            <a:r>
              <a:rPr lang="pt-BR" altLang="pt-BR" dirty="0" err="1"/>
              <a:t>kernel</a:t>
            </a:r>
            <a:r>
              <a:rPr lang="pt-BR" altLang="pt-BR" dirty="0"/>
              <a:t> copia a mensagem para um buffer interno e então libera o processo para continuar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Primitivas não-bloqueantes com interrupção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interrompe o processo que enviou a mensagem quando o buffer estiver livre para reutilização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90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Resultado de imagem para Communication send receive buff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17" y="452640"/>
            <a:ext cx="5712753" cy="30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1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 err="1"/>
              <a:t>Bufferização</a:t>
            </a:r>
            <a:endParaRPr lang="pt-BR" altLang="pt-BR" b="1" dirty="0"/>
          </a:p>
        </p:txBody>
      </p:sp>
      <p:sp>
        <p:nvSpPr>
          <p:cNvPr id="19558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000"/>
              <a:t>Primitivas não-bufferizadas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O buffer para armazenar a mensagem deve ser especificado pelo programador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Existem duas estratégias a serem empregadas no caso de um send do cliente, sem um receive do servidor: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discartar mensagens inesperadas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temporariamente manter mensagens inesperadas</a:t>
            </a:r>
          </a:p>
          <a:p>
            <a:pPr>
              <a:lnSpc>
                <a:spcPct val="90000"/>
              </a:lnSpc>
            </a:pPr>
            <a:r>
              <a:rPr lang="pt-BR" altLang="pt-BR" sz="2000"/>
              <a:t>Primitivas bufferizadas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Existe um buffer para armazenar mensagens inesperadas (Kernel)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 primitiva de bufferização mais empregada define estruturas de dados chamadas mailbox</a:t>
            </a:r>
          </a:p>
        </p:txBody>
      </p:sp>
    </p:spTree>
    <p:extLst>
      <p:ext uri="{BB962C8B-B14F-4D97-AF65-F5344CB8AC3E}">
        <p14:creationId xmlns:p14="http://schemas.microsoft.com/office/powerpoint/2010/main" val="33948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Resultado de imagem para Communication send receive reli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70" y="351692"/>
            <a:ext cx="6735758" cy="30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2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Confiabilidade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Três diferentes alternativas podem ser utilizadas: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assumir que as primitivas não são confiáveis, alterando a semântica do </a:t>
            </a:r>
            <a:r>
              <a:rPr lang="pt-BR" altLang="pt-BR" sz="2000" dirty="0" err="1"/>
              <a:t>send</a:t>
            </a:r>
            <a:endParaRPr lang="pt-BR" altLang="pt-BR" sz="2000" dirty="0"/>
          </a:p>
          <a:p>
            <a:pPr lvl="2">
              <a:lnSpc>
                <a:spcPct val="90000"/>
              </a:lnSpc>
            </a:pPr>
            <a:r>
              <a:rPr lang="pt-BR" altLang="pt-BR" dirty="0"/>
              <a:t>o sistema não garante que as mensagens são enviadas</a:t>
            </a:r>
          </a:p>
          <a:p>
            <a:pPr lvl="2">
              <a:lnSpc>
                <a:spcPct val="90000"/>
              </a:lnSpc>
            </a:pPr>
            <a:r>
              <a:rPr lang="pt-BR" altLang="pt-BR" dirty="0"/>
              <a:t>o usuário fica responsável por implementar comunicação confiável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primitivas confiáveis com mecanismos de </a:t>
            </a:r>
            <a:r>
              <a:rPr lang="pt-BR" altLang="pt-BR" sz="2000" dirty="0" err="1"/>
              <a:t>acknowledgment</a:t>
            </a:r>
            <a:r>
              <a:rPr lang="pt-BR" altLang="pt-BR" sz="2000" dirty="0"/>
              <a:t> do tipo:</a:t>
            </a:r>
          </a:p>
          <a:p>
            <a:pPr lvl="2">
              <a:lnSpc>
                <a:spcPct val="90000"/>
              </a:lnSpc>
            </a:pPr>
            <a:r>
              <a:rPr lang="pt-BR" altLang="pt-BR" b="1" dirty="0" err="1"/>
              <a:t>Request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r>
              <a:rPr lang="pt-BR" altLang="pt-BR" b="1" dirty="0"/>
              <a:t> - </a:t>
            </a:r>
            <a:r>
              <a:rPr lang="pt-BR" altLang="pt-BR" b="1" dirty="0" err="1"/>
              <a:t>Reply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endParaRPr lang="pt-BR" altLang="pt-BR" b="1" dirty="0"/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primitivas confiáveis com mecanismos de </a:t>
            </a:r>
            <a:r>
              <a:rPr lang="pt-BR" altLang="pt-BR" sz="2000" dirty="0" err="1"/>
              <a:t>acknowledgment</a:t>
            </a:r>
            <a:r>
              <a:rPr lang="pt-BR" altLang="pt-BR" sz="2000" dirty="0"/>
              <a:t> do tipo:</a:t>
            </a:r>
          </a:p>
          <a:p>
            <a:pPr lvl="2">
              <a:lnSpc>
                <a:spcPct val="90000"/>
              </a:lnSpc>
            </a:pPr>
            <a:r>
              <a:rPr lang="pt-BR" altLang="pt-BR" b="1" dirty="0" err="1"/>
              <a:t>Request</a:t>
            </a:r>
            <a:r>
              <a:rPr lang="pt-BR" altLang="pt-BR" b="1" dirty="0"/>
              <a:t> - </a:t>
            </a:r>
            <a:r>
              <a:rPr lang="pt-BR" altLang="pt-BR" b="1" dirty="0" err="1"/>
              <a:t>Reply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endParaRPr lang="pt-BR" altLang="pt-BR" b="1" dirty="0"/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combinações podem ser obtidas entre os mecanismos confiáveis</a:t>
            </a:r>
          </a:p>
        </p:txBody>
      </p:sp>
    </p:spTree>
    <p:extLst>
      <p:ext uri="{BB962C8B-B14F-4D97-AF65-F5344CB8AC3E}">
        <p14:creationId xmlns:p14="http://schemas.microsoft.com/office/powerpoint/2010/main" val="12895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Confiabilidade</a:t>
            </a:r>
            <a:endParaRPr lang="pt-BR" altLang="pt-BR" sz="2500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50118"/>
            <a:ext cx="9091749" cy="17859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pt-BR" b="1" dirty="0" err="1"/>
              <a:t>Request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r>
              <a:rPr lang="pt-BR" altLang="pt-BR" b="1" dirty="0"/>
              <a:t> - </a:t>
            </a:r>
            <a:r>
              <a:rPr lang="pt-BR" altLang="pt-BR" b="1" dirty="0" err="1"/>
              <a:t>Reply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endParaRPr lang="pt-BR" altLang="pt-BR" b="1" dirty="0"/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somente quando o </a:t>
            </a:r>
            <a:r>
              <a:rPr lang="pt-BR" altLang="pt-BR" sz="2800" dirty="0" err="1"/>
              <a:t>Ack</a:t>
            </a:r>
            <a:r>
              <a:rPr lang="pt-BR" altLang="pt-BR" sz="2800" dirty="0"/>
              <a:t> é recebido, o processo é liberado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o </a:t>
            </a:r>
            <a:r>
              <a:rPr lang="pt-BR" altLang="pt-BR" sz="2800" dirty="0" err="1"/>
              <a:t>acknowledgement</a:t>
            </a:r>
            <a:r>
              <a:rPr lang="pt-BR" altLang="pt-BR" sz="2800" dirty="0"/>
              <a:t> é feito entre </a:t>
            </a:r>
            <a:r>
              <a:rPr lang="pt-BR" altLang="pt-BR" sz="2800" dirty="0" err="1"/>
              <a:t>kernels</a:t>
            </a:r>
            <a:r>
              <a:rPr lang="pt-BR" altLang="pt-BR" sz="2800" dirty="0"/>
              <a:t> (transparente para o cliente ou servidor)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um </a:t>
            </a:r>
            <a:r>
              <a:rPr lang="pt-BR" altLang="pt-BR" sz="2800" dirty="0" err="1"/>
              <a:t>request</a:t>
            </a:r>
            <a:r>
              <a:rPr lang="pt-BR" altLang="pt-BR" sz="2800" dirty="0"/>
              <a:t>/</a:t>
            </a:r>
            <a:r>
              <a:rPr lang="pt-BR" altLang="pt-BR" sz="2800" dirty="0" err="1"/>
              <a:t>reply</a:t>
            </a:r>
            <a:r>
              <a:rPr lang="pt-BR" altLang="pt-BR" sz="2800" dirty="0"/>
              <a:t> com este mecanismo necessita de quatro mensagens</a:t>
            </a:r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9" y="4709886"/>
            <a:ext cx="8516659" cy="189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4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Confiabilidade</a:t>
            </a:r>
            <a:endParaRPr lang="pt-BR" altLang="pt-BR" sz="2500" dirty="0"/>
          </a:p>
        </p:txBody>
      </p:sp>
      <p:sp>
        <p:nvSpPr>
          <p:cNvPr id="19866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9220200" cy="18669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pt-BR" b="1" dirty="0" err="1"/>
              <a:t>Request</a:t>
            </a:r>
            <a:r>
              <a:rPr lang="pt-BR" altLang="pt-BR" b="1" dirty="0"/>
              <a:t> - </a:t>
            </a:r>
            <a:r>
              <a:rPr lang="pt-BR" altLang="pt-BR" b="1" dirty="0" err="1"/>
              <a:t>Reply</a:t>
            </a:r>
            <a:r>
              <a:rPr lang="pt-BR" altLang="pt-BR" b="1" dirty="0"/>
              <a:t> - </a:t>
            </a:r>
            <a:r>
              <a:rPr lang="pt-BR" altLang="pt-BR" b="1" dirty="0" err="1"/>
              <a:t>Ack</a:t>
            </a:r>
            <a:endParaRPr lang="pt-BR" altLang="pt-BR" b="1" dirty="0"/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O </a:t>
            </a:r>
            <a:r>
              <a:rPr lang="pt-BR" altLang="pt-BR" sz="2800" dirty="0" err="1"/>
              <a:t>Reply</a:t>
            </a:r>
            <a:r>
              <a:rPr lang="pt-BR" altLang="pt-BR" sz="2800" dirty="0"/>
              <a:t> serve como um </a:t>
            </a:r>
            <a:r>
              <a:rPr lang="pt-BR" altLang="pt-BR" sz="2800" dirty="0" err="1"/>
              <a:t>ack</a:t>
            </a:r>
            <a:endParaRPr lang="pt-BR" altLang="pt-BR" sz="2800" dirty="0"/>
          </a:p>
          <a:p>
            <a:pPr lvl="2">
              <a:lnSpc>
                <a:spcPct val="90000"/>
              </a:lnSpc>
            </a:pPr>
            <a:r>
              <a:rPr lang="pt-BR" altLang="pt-BR" sz="2800" dirty="0"/>
              <a:t>o cliente fica bloqueado até a </a:t>
            </a:r>
            <a:r>
              <a:rPr lang="pt-BR" altLang="pt-BR" sz="2800" dirty="0" err="1"/>
              <a:t>mensagen</a:t>
            </a:r>
            <a:r>
              <a:rPr lang="pt-BR" altLang="pt-BR" sz="2800" dirty="0"/>
              <a:t> de </a:t>
            </a:r>
            <a:r>
              <a:rPr lang="pt-BR" altLang="pt-BR" sz="2800" dirty="0" err="1"/>
              <a:t>reply</a:t>
            </a:r>
            <a:endParaRPr lang="pt-BR" altLang="pt-BR" sz="2800" dirty="0"/>
          </a:p>
          <a:p>
            <a:pPr lvl="2">
              <a:lnSpc>
                <a:spcPct val="90000"/>
              </a:lnSpc>
            </a:pPr>
            <a:r>
              <a:rPr lang="pt-BR" altLang="pt-BR" sz="2800" dirty="0"/>
              <a:t>se a mensagem de </a:t>
            </a:r>
            <a:r>
              <a:rPr lang="pt-BR" altLang="pt-BR" sz="2800" dirty="0" err="1"/>
              <a:t>reply</a:t>
            </a:r>
            <a:r>
              <a:rPr lang="pt-BR" altLang="pt-BR" sz="2800" dirty="0"/>
              <a:t> demorar, o cliente reenvia a requisição</a:t>
            </a:r>
          </a:p>
          <a:p>
            <a:pPr lvl="2">
              <a:lnSpc>
                <a:spcPct val="90000"/>
              </a:lnSpc>
            </a:pPr>
            <a:r>
              <a:rPr lang="pt-BR" altLang="pt-BR" sz="2800" dirty="0"/>
              <a:t>em alguns </a:t>
            </a:r>
            <a:r>
              <a:rPr lang="pt-BR" altLang="pt-BR" sz="2800" dirty="0" err="1"/>
              <a:t>kernels</a:t>
            </a:r>
            <a:r>
              <a:rPr lang="pt-BR" altLang="pt-BR" sz="2800" dirty="0"/>
              <a:t> não é necessário o </a:t>
            </a:r>
            <a:r>
              <a:rPr lang="pt-BR" altLang="pt-BR" sz="2800" dirty="0" err="1"/>
              <a:t>ack</a:t>
            </a:r>
            <a:endParaRPr lang="pt-BR" altLang="pt-BR" sz="2800" dirty="0"/>
          </a:p>
        </p:txBody>
      </p:sp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8" y="4481648"/>
            <a:ext cx="10553018" cy="23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4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Questões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Resultado de imagem para another ques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56" y="2887634"/>
            <a:ext cx="145714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Outras Questões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As redes têm um tamanho máximo de pacote, mensagens maiores devem ser quebradas</a:t>
            </a:r>
          </a:p>
          <a:p>
            <a:r>
              <a:rPr lang="pt-BR" altLang="pt-BR"/>
              <a:t>O acknowledgment pode ser utilizado por pacote ou por mensagem, dependendo da taxa de erros da rede</a:t>
            </a:r>
          </a:p>
        </p:txBody>
      </p:sp>
    </p:spTree>
    <p:extLst>
      <p:ext uri="{BB962C8B-B14F-4D97-AF65-F5344CB8AC3E}">
        <p14:creationId xmlns:p14="http://schemas.microsoft.com/office/powerpoint/2010/main" val="11541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Implementação Cliente/Servidor</a:t>
            </a:r>
            <a:br>
              <a:rPr lang="pt-BR" altLang="pt-BR"/>
            </a:br>
            <a:r>
              <a:rPr lang="pt-BR" altLang="pt-BR" sz="2500"/>
              <a:t>Exemplo de Protocolo</a:t>
            </a:r>
          </a:p>
        </p:txBody>
      </p:sp>
      <p:sp>
        <p:nvSpPr>
          <p:cNvPr id="200708" name="Rectangle 1028"/>
          <p:cNvSpPr>
            <a:spLocks noGrp="1" noChangeArrowheads="1"/>
          </p:cNvSpPr>
          <p:nvPr>
            <p:ph idx="1"/>
          </p:nvPr>
        </p:nvSpPr>
        <p:spPr>
          <a:xfrm>
            <a:off x="838199" y="1880349"/>
            <a:ext cx="10212977" cy="72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Pacotes normalmente empregados no protocolo de comunicação:</a:t>
            </a:r>
          </a:p>
        </p:txBody>
      </p:sp>
      <p:pic>
        <p:nvPicPr>
          <p:cNvPr id="200709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01074"/>
            <a:ext cx="10312308" cy="304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20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Comunicação em Sistemas Distribuídos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Quando múltiplos processos fazem um trabalho em conjunto, eles devem interagir</a:t>
            </a:r>
          </a:p>
          <a:p>
            <a:r>
              <a:rPr lang="pt-BR" altLang="pt-BR"/>
              <a:t>“Comunicação interprocesso” (IPC): forma de interação ou comunicação entre processos</a:t>
            </a:r>
          </a:p>
          <a:p>
            <a:r>
              <a:rPr lang="pt-BR" altLang="pt-BR"/>
              <a:t>Sistemas distribuídos possuem mecanismo de comunicação entre processos em diferentes máquinas (remotas), </a:t>
            </a:r>
            <a:r>
              <a:rPr lang="pt-BR" altLang="pt-BR" b="1" i="1"/>
              <a:t>pois não há compartilhamento de memória física</a:t>
            </a:r>
          </a:p>
        </p:txBody>
      </p:sp>
    </p:spTree>
    <p:extLst>
      <p:ext uri="{BB962C8B-B14F-4D97-AF65-F5344CB8AC3E}">
        <p14:creationId xmlns:p14="http://schemas.microsoft.com/office/powerpoint/2010/main" val="28739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Implementação Cliente/Servidor</a:t>
            </a:r>
            <a:br>
              <a:rPr lang="pt-BR" altLang="pt-BR" dirty="0"/>
            </a:br>
            <a:r>
              <a:rPr lang="pt-BR" altLang="pt-BR" b="1" dirty="0"/>
              <a:t>Comunicação usando o protocolo</a:t>
            </a:r>
          </a:p>
        </p:txBody>
      </p:sp>
      <p:sp>
        <p:nvSpPr>
          <p:cNvPr id="201733" name="Rectangle 2053"/>
          <p:cNvSpPr>
            <a:spLocks noGrp="1" noChangeArrowheads="1"/>
          </p:cNvSpPr>
          <p:nvPr>
            <p:ph idx="1"/>
          </p:nvPr>
        </p:nvSpPr>
        <p:spPr>
          <a:xfrm>
            <a:off x="2133600" y="1600201"/>
            <a:ext cx="7924800" cy="557213"/>
          </a:xfrm>
        </p:spPr>
        <p:txBody>
          <a:bodyPr/>
          <a:lstStyle/>
          <a:p>
            <a:r>
              <a:rPr lang="pt-BR" altLang="pt-BR"/>
              <a:t>Alguns exemplos de comunicação:</a:t>
            </a:r>
          </a:p>
        </p:txBody>
      </p:sp>
      <p:pic>
        <p:nvPicPr>
          <p:cNvPr id="201734" name="Picture 20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041"/>
            <a:ext cx="9675661" cy="42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Trocas de Mensagens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Resultado de imagem para Communication message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17" y="631083"/>
            <a:ext cx="5052598" cy="28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Troca de Mensagens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Envio de dados e controle pela rede para um ou mais participantes.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Forma mais primitiva e comum, próxima à rede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Mensagem é uma estrutura de dados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Primitivas básicas são usadas aos pares: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envio: </a:t>
            </a:r>
            <a:r>
              <a:rPr lang="pt-BR" altLang="pt-BR" dirty="0" err="1"/>
              <a:t>send</a:t>
            </a:r>
            <a:r>
              <a:rPr lang="pt-BR" altLang="pt-BR" dirty="0"/>
              <a:t>(</a:t>
            </a:r>
            <a:r>
              <a:rPr lang="pt-BR" altLang="pt-BR" dirty="0" err="1"/>
              <a:t>msg</a:t>
            </a:r>
            <a:r>
              <a:rPr lang="pt-BR" altLang="pt-BR" dirty="0"/>
              <a:t>) ou </a:t>
            </a:r>
            <a:r>
              <a:rPr lang="pt-BR" altLang="pt-BR" dirty="0" err="1"/>
              <a:t>send</a:t>
            </a:r>
            <a:r>
              <a:rPr lang="pt-BR" altLang="pt-BR" dirty="0"/>
              <a:t>(destino, </a:t>
            </a:r>
            <a:r>
              <a:rPr lang="pt-BR" altLang="pt-BR" dirty="0" err="1"/>
              <a:t>msg</a:t>
            </a:r>
            <a:r>
              <a:rPr lang="pt-BR" altLang="pt-BR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recepção: </a:t>
            </a:r>
            <a:r>
              <a:rPr lang="pt-BR" altLang="pt-BR" dirty="0" err="1"/>
              <a:t>recv</a:t>
            </a:r>
            <a:r>
              <a:rPr lang="pt-BR" altLang="pt-BR" dirty="0"/>
              <a:t>(&amp;</a:t>
            </a:r>
            <a:r>
              <a:rPr lang="pt-BR" altLang="pt-BR" dirty="0" err="1"/>
              <a:t>msg</a:t>
            </a:r>
            <a:r>
              <a:rPr lang="pt-BR" altLang="pt-BR" dirty="0"/>
              <a:t>) ou </a:t>
            </a:r>
            <a:r>
              <a:rPr lang="pt-BR" altLang="pt-BR" dirty="0" err="1"/>
              <a:t>recv</a:t>
            </a:r>
            <a:r>
              <a:rPr lang="pt-BR" altLang="pt-BR" dirty="0"/>
              <a:t>(origem, &amp;</a:t>
            </a:r>
            <a:r>
              <a:rPr lang="pt-BR" altLang="pt-BR" dirty="0" err="1"/>
              <a:t>msg</a:t>
            </a:r>
            <a:r>
              <a:rPr lang="pt-BR" altLang="pt-BR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identificação de destino (endereçamento)? processo, IP/porta...</a:t>
            </a:r>
          </a:p>
        </p:txBody>
      </p:sp>
    </p:spTree>
    <p:extLst>
      <p:ext uri="{BB962C8B-B14F-4D97-AF65-F5344CB8AC3E}">
        <p14:creationId xmlns:p14="http://schemas.microsoft.com/office/powerpoint/2010/main" val="16329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Troca de Mensagens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Serviço de envio:</a:t>
            </a:r>
          </a:p>
          <a:p>
            <a:pPr lvl="1"/>
            <a:r>
              <a:rPr lang="pt-BR" altLang="pt-BR"/>
              <a:t>processo P solicita envio de mensagem à Q</a:t>
            </a:r>
          </a:p>
          <a:p>
            <a:pPr lvl="1"/>
            <a:r>
              <a:rPr lang="pt-BR" altLang="pt-BR"/>
              <a:t>processo Q solicita recebimento de mensagem de P,ou um procedimento em Q é executado quando chega a mensagem</a:t>
            </a:r>
          </a:p>
        </p:txBody>
      </p:sp>
    </p:spTree>
    <p:extLst>
      <p:ext uri="{BB962C8B-B14F-4D97-AF65-F5344CB8AC3E}">
        <p14:creationId xmlns:p14="http://schemas.microsoft.com/office/powerpoint/2010/main" val="18606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Troca de Mensagens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Transmissão síncrona x assíncrona: quando o remetente é desbloqueado?</a:t>
            </a:r>
          </a:p>
          <a:p>
            <a:pPr lvl="1"/>
            <a:r>
              <a:rPr lang="pt-BR" altLang="pt-BR"/>
              <a:t>após a mensagem ter sido processada pelo receptor</a:t>
            </a:r>
          </a:p>
          <a:p>
            <a:pPr lvl="1"/>
            <a:r>
              <a:rPr lang="pt-BR" altLang="pt-BR"/>
              <a:t>após a mensagem ter sido entregue ao receptor</a:t>
            </a:r>
          </a:p>
          <a:p>
            <a:pPr lvl="1"/>
            <a:r>
              <a:rPr lang="pt-BR" altLang="pt-BR"/>
              <a:t>após a mensagem ter chegado ao nó receptor</a:t>
            </a:r>
          </a:p>
          <a:p>
            <a:pPr lvl="1"/>
            <a:r>
              <a:rPr lang="pt-BR" altLang="pt-BR"/>
              <a:t>após a mensagem ter partido do nó transmissor</a:t>
            </a:r>
          </a:p>
          <a:p>
            <a:pPr lvl="1"/>
            <a:r>
              <a:rPr lang="pt-BR" altLang="pt-BR"/>
              <a:t>após a mensagem ter sido copiada para os buffers do nó transmissor imediatamente</a:t>
            </a:r>
          </a:p>
        </p:txBody>
      </p:sp>
    </p:spTree>
    <p:extLst>
      <p:ext uri="{BB962C8B-B14F-4D97-AF65-F5344CB8AC3E}">
        <p14:creationId xmlns:p14="http://schemas.microsoft.com/office/powerpoint/2010/main" val="36138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Troca de Mensagens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Transmissão confiável x não confiável: que garantias?</a:t>
            </a:r>
          </a:p>
        </p:txBody>
      </p:sp>
    </p:spTree>
    <p:extLst>
      <p:ext uri="{BB962C8B-B14F-4D97-AF65-F5344CB8AC3E}">
        <p14:creationId xmlns:p14="http://schemas.microsoft.com/office/powerpoint/2010/main" val="24012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Troca de Mensagens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Transmissão com x sem conexão</a:t>
            </a:r>
          </a:p>
          <a:p>
            <a:pPr lvl="1"/>
            <a:r>
              <a:rPr lang="pt-BR" altLang="pt-BR"/>
              <a:t>com conexão, remetente e receptor conversam para estabelecer uma conexão entre dois pontos (“endpoints”)</a:t>
            </a:r>
          </a:p>
          <a:p>
            <a:pPr lvl="1"/>
            <a:r>
              <a:rPr lang="pt-BR" altLang="pt-BR"/>
              <a:t>o que representa exatamente uma conexão? informações de estado em ambas as partes</a:t>
            </a:r>
          </a:p>
          <a:p>
            <a:pPr lvl="1"/>
            <a:r>
              <a:rPr lang="pt-BR" altLang="pt-BR"/>
              <a:t>o que é “stateless”?</a:t>
            </a:r>
          </a:p>
        </p:txBody>
      </p:sp>
    </p:spTree>
    <p:extLst>
      <p:ext uri="{BB962C8B-B14F-4D97-AF65-F5344CB8AC3E}">
        <p14:creationId xmlns:p14="http://schemas.microsoft.com/office/powerpoint/2010/main" val="37269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Troca de Mensagens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Os mecanismos tradicionais de transmissão de pacotes são:</a:t>
            </a:r>
          </a:p>
          <a:p>
            <a:pPr lvl="1"/>
            <a:r>
              <a:rPr lang="pt-BR" altLang="pt-BR" dirty="0" err="1"/>
              <a:t>unicast</a:t>
            </a:r>
            <a:endParaRPr lang="pt-BR" altLang="pt-BR" dirty="0"/>
          </a:p>
          <a:p>
            <a:pPr lvl="1"/>
            <a:r>
              <a:rPr lang="pt-BR" altLang="pt-BR" dirty="0"/>
              <a:t>broadcast</a:t>
            </a:r>
          </a:p>
          <a:p>
            <a:pPr lvl="1"/>
            <a:r>
              <a:rPr lang="pt-BR" altLang="pt-BR" dirty="0" err="1"/>
              <a:t>multicast</a:t>
            </a:r>
            <a:endParaRPr lang="pt-BR" altLang="pt-BR" dirty="0"/>
          </a:p>
          <a:p>
            <a:pPr lvl="1"/>
            <a:endParaRPr lang="pt-BR" altLang="pt-BR" dirty="0"/>
          </a:p>
        </p:txBody>
      </p:sp>
      <p:sp>
        <p:nvSpPr>
          <p:cNvPr id="2" name="AutoShape 2" descr="data:image/png;base64,iVBORw0KGgoAAAANSUhEUgAAAeMAAABMCAIAAADRKEjgAAARTklEQVR4nO2deVwTZxrHk123uoqi1upqt1q7rdVqa7vttqvrLlVbWrtWtvWqWooYLi+wqMVWqigqFRE821qtQW7kLiQgRlDk0IBEZIlRcDmUQxOuhIRLePaPIUOASQgkgUl4vp/3jyTz8jLf5Hl/zAyTGQYgCIIg9IYx2CuAIAiC9AImNYIgCN3BpEYQBKE7mNQIgiB0B5MaQRCE7mBSIwiC0B1MagRBELqDSY30gce1tfy7dy9evapjC09JqaquHmwbbUFrtB50a0xqpBfulpXFZmSciInZceaM7ZEjOjbrQ4esduxYbG8vEIkG20wTaI3WtLLGpEbUIiovt/vpJ/22RSwW0Wg7e9EarWlojUmNqMWI6liPoDVa09AakxpRC1HHjmfO7A0P94qJOZmY2I/ml5DgGRnpwmYb1+xFa7SmlTUmNaIWoo63X7gQmJamY2OnphrX7EVrtKaVNSY1ohaijj0jI3Wv48C0NOOavWiN1rSyxqRG1GJEdaxH0BqtaWiNSY2oxYjqWI+gNVrT0BqTGlGLEdWxHkFrtKahNSY1ohYjqmM9gtZoTUNrTGpELUZUx3oErdGahtaY1IhajKiO9QhaozUNrTGpB5/a0tLS0vbBXgsKjKiO9QhaozUNrTGpDQXHesy4zdc7n1+yHTPG/gpVzxSH0TP29vtD5Z/Z9qHHvf7+tEaMqI71CFqjNQ2tMakNBcf6992SesSoLkndoHzQJJFIJJ2vtzd2G6m9oaXbK81NnY9THUa/aoxJnSsUtmlHuwoG8URrtKa9NSa1oVCX1Fxrs38HbpwzfsJw5ugF2wJrVLapy/2d/zF99MQXh435m/W5EgAoPLPuvWd/N2na+GEjZ609dR8AJKF288c+M2naiGGzlh29DfDbWrNnmEwzs9cPFgPPzszsK64eFQxaxzkFBa298VRJt5rWoyNao7VRWGNSGwr1ST2M+Yl3DgCUHFvInHf8iTKpn4av+t2ru1IaAYDnPHWULQei1kya51MAAFAfsoI5/4QYHhx6c6LzJQCATLd5H9hyQHWbOpvD4XAy9ahg0DrOzs9v1oKWlpaWlhayrMlq1qMmWqM1/a0xqQ2FhqSe6UEcwOKxRr7mWaRM6gzn5/709c2ugzTcSPA/+v22DZ/9cybzVY97ACnb32AOe2Xh2m0Hfk36HwAY79GPLIGgQT1yuVwulysUCoVC0dTURNT0wExgtEZrGlpjUhuKjK0TmKuiyafN/h8zp2zPBuBaD3vzhzIA6J7UN10nT3blE71FKTfuFD3yXzNu7EKb708G/HYjaf0IZR5X5cT96LF5xV//8MyygKYBSGq3oCDdi/gsj9etjm/l59eoUNuVurq6+vp6qVQqk8kaGhoUCkVjY6NqKRt69qI1WtPKGpPaYMTZjGK+f+SmFADgScaed5kTnC6DhqRuCl83+jX39HYAyDs4f7h13NWN48ezEgAA6uM3v8R8eY8Qst2mT3ZJagaA5otfjp7lIQRI3zL+xV23oRlAkJycnMzXowF5nfV+X7qXbKpX7126eXP8lSuVXalS8vjx4ydPnojFYolEQtS3VColtkGITY/W1tYBmL1ojda0ssakNhzi8G8/mTGKyfwDk8k0n/Of/Rw5AADXejh1UgM8CHX959iRL7w0YfR7G/zLAfj7LZ9nms+cOeV1m+N+84evigCQhLLmjWeOmzGBOXHh5kgpANQFr53IZL6w8xbw7EYNN8B/FPXbFtvZsby8dp48WdyVkpKSkpKS0tLSsrKyR48eVVRUVFZWPn78WCKRkKWsUCjIOm5ra9OjKVqjNc2tMakNTlN9fXNf+ivquvwtlddRDFnd7Uw+w1RyqVjsHRd3MCJi848/rj9+XJf21dGj67y91x87ttrD44v9+y03bixQIhQKhULh3bt3RSLR/fv3CwsLHzx4UFJSUlZWVlFRoVrKxBE9cvfQIM5orbM10WxPnEBrPVpjUiO9ICou3ujnZ+3ltfbAgX63L/bvX7Z9O8vHx/bw4SUuLj8HB/P5fD6fn52dnZOTk5OTk5ubKxAI7ty5U1BQIBKJCgsLi4uLHz58WFlZKRaLiTomdg8NvUeM1jpaE83e1xet9WiNSY1o4pFEsvvChe1nz+qlbTl1atmOHd/5+vJ4PB6Pl5KScu3atbS0tPT09MzMzBs3buTk5AgEgvz8fJFIVFRUVFpaWlFRQdax6r6hQWcvWqM13awxqRG1iKXS74KDt/v766VtO3du+e7dS11d9xw/zuFwuFwuh8NJSEgIiI6O5XLjEhNjk5OzsrJycnLy8vKEQmFhYaFqHXc7ime42YvWaE1Da0xqRC36/X+LzbFj/9m16yt39+CwsKioqOjo6JiYmNjY2Pj4+MTExOTk5MTk5IikJD6ff/v2baFQ+ODBg7Kysqqqqurq6oHcHUZrtKahNSY1ohZ5U5OovPz6bYHdoYOf796tS1tz6NCqfftsPDz8AwJCQkJCQ0PDwsLCw8MjIyNjYmLi4+OTkpIiEhLS09Ozs7Pz8vJEIlFxcXF5eTm5uUGcbWroE2zRGq3paY1JjfSCsCDfzmPvUldXXdqqfftsPT3PsdmBgYGBgYFBQUHBwcGhoaEXL14MDA8Pi46O53JTU1MzMzNzc3MLCgqKiooePnxYVVVVU1MzkEct0Rqt6WmNSY1Q4xsVdSAkhGgbjhxZ7empS1vj5eV09OgWP79NPj6BgYHBwcEhISHh4eEBYWHBERFcLpfH412/fj07Ozs/P//+/fulpaWVlZXEXuFATl0DWW/09kZrtNbFGpMaoSDoypWvvL0N0T7dsYPYKzzt77/Fx8fR29vZ19f56NGLcXF8Pj8vL+/evXslJSUVFRUSiaS+vn4gp67hrJds2YLWQ9naxc8vmsvVxVqbpObZmS0JaO3y/GP/7pdMHiB47p/aXjJYd9ozID65RUX2x44Zoq09cODjrVtjY2Pj4uJcT5yw9vIimtXOnWFxcXfu3OlWxHK5fMCmruGsV7q7L2Kx0HooW685cCAqKUkXa+2SemS3pB7ZNall5COp2i8TSVUeP5X3WKxpCNXuPNbILlFFMRS0NqrtTtlfm2VUaKOt6k0xflNTtxeo1kHR+d5392ns+e1HaY9X+kS1VLqLzXY5c0bvbeOpU8u++cb18OHk5OTQuLiNJ06QzdLJKSYxsdsu4UBOXcNZO/j6LmKxXDw90XooW3/h6ZmQmqqLtU5JneIw2/PnNW8uWjT9uQ99/vvT6r9+YPGSmYV7dpefTrad/t2Zz8ZN/aNVgALKY777YOqCpcsXz5nL+lHU6xDdu0eusHiH+baFxYbLPZcB8Oxm7fNnvfLuvxfMnLrci9+1O0X/TjQs43w5YWuG0tvMIUVb7S7eFOMX/mT/1qwFyz6dO+l9l7gGynVIdXx+51nrt5fYWM2futo3q6tPUeDXFjMXWC37x8uLdoYU93ij+80pDsc9KMgQbd3Bg9t9fTMzM7Oyso6Eh7ux2URj/fDDiq+//q9Q+OjRI/KMpQH+t5LhrJe6uGzatw+th7L1ppMnHXx8CkQiXax1TGqzuR55ANAesZz5ryP3AEAR8vkr3xeo/nSy7Yi/uGUAQC20x9hOsAkn7kqVtffdT36t1zgERXdyo5Jymd3IeZ6ZAADV55ZO2Z4NKtugVP2VaFpGndRaaKt4U4wvD7B61o7TCgBQcOjvb++5Q7UOqY5j/uycAgAAgj2v/8unqNOnxn/Fc/YJrQAATTHrx60OlHZ5o/uLsKzM2sfHEG3d4cObfX35t27l5+fzMjKcTp8m20o3t/TsbPI7tTKZbICnruGsV+3bZ71r182cHLQeytasI0du3L6to7WuSd2xL36ZpcyzpPWTul4OP9l2xNrfiId81ylWu0kcxrIuaxyCojsZVZTL7EauTyR+0xV7M/sUUElqqv5KNC1Tk9S9a6t4U4x/1cl8ZZRqb6p1SHUc45jSsTzT+bkVEZ0+WS6TlG8qQNTKya43u7zR/eVJXV10RkbPFpWREZWeHnn9ekRaWribZeg3liFXrgTzeIHJyW9YWr5haemfmMjmctlc7nku9zyH07P9mpAgvHePuKiYoKCAzeWyExP9k5IuXLqUeP06eYUa4uT/lpaWATiXtm/W166FpqaS1hcuXfJPSvJPTCT01Vn/EhtbcPeukVmfP9irNZvL7RA3GWstPut+W1++eVN3a22SOmfH8+/6VpJPnwYu7bhEforD+I67mlxmTXAm7gtFkdR/VEZfpsvEVVE5KtzROARFdzKqKJfZmTtdJX5Tj6Sm6q9E0zLgfDl+SzrxMH6dMqm10Fbxphg/fcuEVcqkbimVNFKuQ6rj+E1pHZ3Stzy7OkZF33liZypHrpzqltvljTYAbW1tT58+bW1tbWYxFBsYDQ0NUqm0rq6OwWAwGAyJRCIWi8Vi8ZPeECuRSCTV1dW1tbX19fUymUwul5NXUjfohS77RKd1c7NCoSCta2pqqqurJRIJoW9S1vvntt2K0mwtFou1ETcmay0+68G11uosvQTb0XPdszqe3PX7iPnRL7UAfU/q+sDV5l+GErv4aW5zXt8j0DgERXe46mS+Nk7NMoqkVnan7K9E0zIQ7Jr2RagUACDj2zn9S2qK8esDVkx0TAIAAIn/ZzN2C6jWIdVxzGu7iaPfN7+daXmqrNNH8ovVRPuEdgCA5vgNY1f6ywyd1O3t7R2lbMdoZjGam5sbGxsVCgVRuzKZTCaTSbWGuM8FcaED8u5EA3CPj77Sad3aStw/ibAmVl4mkxH6pmMtrwUHRvt5G83WfRI3AmsA0OKzHlxr7c6nrgrasXj6pBlvzX9r1uQp7zmd7Tgi29ekBigMcrV4YcGnay1env7JntRehygMcrX4s2p3qPjFysxs9ucXKYaiSurO7hT9O+n5ezpJd//g+RfnWVnMcQrZO6NfSU05fgF70ztzF61c/uFfFrtyWyn7pDqOsT626m9L1n38zuwNPwu66Z/bumD2+8s/t5i9cNv5sh5vtCEgSrnNnvHUjkHcoLOlpYWoXfL2nU290fN2nwN2e9P+0WGtnMOENbn+hL7pWGewwYEBLuaarbUUNxprJXS27ss3X9oUNbLW3rv1TlN1ny6tr6l7H4fq71j1jeqW6Pa762Ua+qQ6jrHmAoCGVZZ2/3nD027PaLdntCkhavdp32lTob29nYbzVhViDVXXmbDoqz7drU9bgQMDHBggiAH11n0Vp7t1V+hpjd9RpC/KpKYZxExWQtRuex8ZxNXXF4RIn/QHe5V7Q17b8eE6MOC0FWUX0kV78QGWMAR0sMakpi8FV69ezR3slegJVVIP4uoMLialTxz6IJtc0+meJiWuNYNoPeTea0RXMKlVMCl9tg3w/Do+3/1zIYOtoa9JiWsNJjViPGBSq2BS+mEuANC5Qf3bXg19TUpcazCpEeMBk1oF09Enj3WQny8e/egBJjViPGBSq2CC+l0/X3WYoLgWYFIjxgMmtQomqI9JrR5MaoT2yGuhTACgMpNFqTBUZyyJCepjUqsHkxoxBnwsoEzQ+c2IMBcYqjOWxAT1ManVg0mNGAM8P3Ax75jJLua4TQ0mqY9JrR5MasQYEBd3fi3CxZx4bWjOWBIT1MekVg8mNWIk7J/bMZPZNsQLQ3PGkpigPia1ejCpESOB/MKxIIZ4YWjOWBIT1MekVg8mNWIkEBfxUR76gKE6Y0lMUB+TWj2Y1IjxcNpK9UJrQ3PGkpigPia1ejCpEeMhg6167R4GYloQSY1oYFCmHSY10kfktapXhJg2bdpgTxxEnxSvYdTaDPZK0Bhzc3MNk8NwYFIjCILQHUxqBEEQuoNJjSAIQncwqREEQegOJjWCIAjdwaRGEAShO5jUCIIgdAeTGkEQhO5gUiMIgtAdTGoEQRC6g0mNIAhCd/4PJ1cMKwu5PI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eMAAABMCAIAAADRKEjgAAARTklEQVR4nO2deVwTZxrHk123uoqi1upqt1q7rdVqa7vttqvrLlVbWrtWtvWqWooYLi+wqMVWqigqFRE821qtQW7kLiQgRlDk0IBEZIlRcDmUQxOuhIRLePaPIUOASQgkgUl4vp/3jyTz8jLf5Hl/zAyTGQYgCIIg9IYx2CuAIAiC9AImNYIgCN3BpEYQBKE7mNQIgiB0B5MaQRCE7mBSIwiC0B1MagRBELqDSY30gce1tfy7dy9evapjC09JqaquHmwbbUFrtB50a0xqpBfulpXFZmSciInZceaM7ZEjOjbrQ4esduxYbG8vEIkG20wTaI3WtLLGpEbUIiovt/vpJ/22RSwW0Wg7e9EarWlojUmNqMWI6liPoDVa09AakxpRC1HHjmfO7A0P94qJOZmY2I/ml5DgGRnpwmYb1+xFa7SmlTUmNaIWoo63X7gQmJamY2OnphrX7EVrtKaVNSY1ohaijj0jI3Wv48C0NOOavWiN1rSyxqRG1GJEdaxH0BqtaWiNSY2oxYjqWI+gNVrT0BqTGlGLEdWxHkFrtKahNSY1ohYjqmM9gtZoTUNrTGpELUZUx3oErdGahtaY1IhajKiO9QhaozUNrTGpB5/a0tLS0vbBXgsKjKiO9QhaozUNrTGpDQXHesy4zdc7n1+yHTPG/gpVzxSH0TP29vtD5Z/Z9qHHvf7+tEaMqI71CFqjNQ2tMakNBcf6992SesSoLkndoHzQJJFIJJ2vtzd2G6m9oaXbK81NnY9THUa/aoxJnSsUtmlHuwoG8URrtKa9NSa1oVCX1Fxrs38HbpwzfsJw5ugF2wJrVLapy/2d/zF99MQXh435m/W5EgAoPLPuvWd/N2na+GEjZ609dR8AJKF288c+M2naiGGzlh29DfDbWrNnmEwzs9cPFgPPzszsK64eFQxaxzkFBa298VRJt5rWoyNao7VRWGNSGwr1ST2M+Yl3DgCUHFvInHf8iTKpn4av+t2ru1IaAYDnPHWULQei1kya51MAAFAfsoI5/4QYHhx6c6LzJQCATLd5H9hyQHWbOpvD4XAy9ahg0DrOzs9v1oKWlpaWlhayrMlq1qMmWqM1/a0xqQ2FhqSe6UEcwOKxRr7mWaRM6gzn5/709c2ugzTcSPA/+v22DZ/9cybzVY97ACnb32AOe2Xh2m0Hfk36HwAY79GPLIGgQT1yuVwulysUCoVC0dTURNT0wExgtEZrGlpjUhuKjK0TmKuiyafN/h8zp2zPBuBaD3vzhzIA6J7UN10nT3blE71FKTfuFD3yXzNu7EKb708G/HYjaf0IZR5X5cT96LF5xV//8MyygKYBSGq3oCDdi/gsj9etjm/l59eoUNuVurq6+vp6qVQqk8kaGhoUCkVjY6NqKRt69qI1WtPKGpPaYMTZjGK+f+SmFADgScaed5kTnC6DhqRuCl83+jX39HYAyDs4f7h13NWN48ezEgAA6uM3v8R8eY8Qst2mT3ZJagaA5otfjp7lIQRI3zL+xV23oRlAkJycnMzXowF5nfV+X7qXbKpX7126eXP8lSuVXalS8vjx4ydPnojFYolEQtS3VColtkGITY/W1tYBmL1ojda0ssakNhzi8G8/mTGKyfwDk8k0n/Of/Rw5AADXejh1UgM8CHX959iRL7w0YfR7G/zLAfj7LZ9nms+cOeV1m+N+84evigCQhLLmjWeOmzGBOXHh5kgpANQFr53IZL6w8xbw7EYNN8B/FPXbFtvZsby8dp48WdyVkpKSkpKS0tLSsrKyR48eVVRUVFZWPn78WCKRkKWsUCjIOm5ra9OjKVqjNc2tMakNTlN9fXNf+ivquvwtlddRDFnd7Uw+w1RyqVjsHRd3MCJi848/rj9+XJf21dGj67y91x87ttrD44v9+y03bixQIhQKhULh3bt3RSLR/fv3CwsLHzx4UFJSUlZWVlFRoVrKxBE9cvfQIM5orbM10WxPnEBrPVpjUiO9ICou3ujnZ+3ltfbAgX63L/bvX7Z9O8vHx/bw4SUuLj8HB/P5fD6fn52dnZOTk5OTk5ubKxAI7ty5U1BQIBKJCgsLi4uLHz58WFlZKRaLiTomdg8NvUeM1jpaE83e1xet9WiNSY1o4pFEsvvChe1nz+qlbTl1atmOHd/5+vJ4PB6Pl5KScu3atbS0tPT09MzMzBs3buTk5AgEgvz8fJFIVFRUVFpaWlFRQdax6r6hQWcvWqM13awxqRG1iKXS74KDt/v766VtO3du+e7dS11d9xw/zuFwuFwuh8NJSEgIiI6O5XLjEhNjk5OzsrJycnLy8vKEQmFhYaFqHXc7ime42YvWaE1Da0xqRC36/X+LzbFj/9m16yt39+CwsKioqOjo6JiYmNjY2Pj4+MTExOTk5MTk5IikJD6ff/v2baFQ+ODBg7Kysqqqqurq6oHcHUZrtKahNSY1ohZ5U5OovPz6bYHdoYOf796tS1tz6NCqfftsPDz8AwJCQkJCQ0PDwsLCw8MjIyNjYmLi4+OTkpIiEhLS09Ozs7Pz8vJEIlFxcXF5eTm5uUGcbWroE2zRGq3paY1JjfSCsCDfzmPvUldXXdqqfftsPT3PsdmBgYGBgYFBQUHBwcGhoaEXL14MDA8Pi46O53JTU1MzMzNzc3MLCgqKiooePnxYVVVVU1MzkEct0Rqt6WmNSY1Q4xsVdSAkhGgbjhxZ7empS1vj5eV09OgWP79NPj6BgYHBwcEhISHh4eEBYWHBERFcLpfH412/fj07Ozs/P//+/fulpaWVlZXEXuFATl0DWW/09kZrtNbFGpMaoSDoypWvvL0N0T7dsYPYKzzt77/Fx8fR29vZ19f56NGLcXF8Pj8vL+/evXslJSUVFRUSiaS+vn4gp67hrJds2YLWQ9naxc8vmsvVxVqbpObZmS0JaO3y/GP/7pdMHiB47p/aXjJYd9ozID65RUX2x44Zoq09cODjrVtjY2Pj4uJcT5yw9vIimtXOnWFxcXfu3OlWxHK5fMCmruGsV7q7L2Kx0HooW685cCAqKUkXa+2SemS3pB7ZNall5COp2i8TSVUeP5X3WKxpCNXuPNbILlFFMRS0NqrtTtlfm2VUaKOt6k0xflNTtxeo1kHR+d5392ns+e1HaY9X+kS1VLqLzXY5c0bvbeOpU8u++cb18OHk5OTQuLiNJ06QzdLJKSYxsdsu4UBOXcNZO/j6LmKxXDw90XooW3/h6ZmQmqqLtU5JneIw2/PnNW8uWjT9uQ99/vvT6r9+YPGSmYV7dpefTrad/t2Zz8ZN/aNVgALKY777YOqCpcsXz5nL+lHU6xDdu0eusHiH+baFxYbLPZcB8Oxm7fNnvfLuvxfMnLrci9+1O0X/TjQs43w5YWuG0tvMIUVb7S7eFOMX/mT/1qwFyz6dO+l9l7gGynVIdXx+51nrt5fYWM2futo3q6tPUeDXFjMXWC37x8uLdoYU93ij+80pDsc9KMgQbd3Bg9t9fTMzM7Oyso6Eh7ux2URj/fDDiq+//q9Q+OjRI/KMpQH+t5LhrJe6uGzatw+th7L1ppMnHXx8CkQiXax1TGqzuR55ANAesZz5ryP3AEAR8vkr3xeo/nSy7Yi/uGUAQC20x9hOsAkn7kqVtffdT36t1zgERXdyo5Jymd3IeZ6ZAADV55ZO2Z4NKtugVP2VaFpGndRaaKt4U4wvD7B61o7TCgBQcOjvb++5Q7UOqY5j/uycAgAAgj2v/8unqNOnxn/Fc/YJrQAATTHrx60OlHZ5o/uLsKzM2sfHEG3d4cObfX35t27l5+fzMjKcTp8m20o3t/TsbPI7tTKZbICnruGsV+3bZ71r182cHLQeytasI0du3L6to7WuSd2xL36ZpcyzpPWTul4OP9l2xNrfiId81ylWu0kcxrIuaxyCojsZVZTL7EauTyR+0xV7M/sUUElqqv5KNC1Tk9S9a6t4U4x/1cl8ZZRqb6p1SHUc45jSsTzT+bkVEZ0+WS6TlG8qQNTKya43u7zR/eVJXV10RkbPFpWREZWeHnn9ekRaWribZeg3liFXrgTzeIHJyW9YWr5haemfmMjmctlc7nku9zyH07P9mpAgvHePuKiYoKCAzeWyExP9k5IuXLqUeP06eYUa4uT/lpaWATiXtm/W166FpqaS1hcuXfJPSvJPTCT01Vn/EhtbcPeukVmfP9irNZvL7RA3GWstPut+W1++eVN3a22SOmfH8+/6VpJPnwYu7bhEforD+I67mlxmTXAm7gtFkdR/VEZfpsvEVVE5KtzROARFdzKqKJfZmTtdJX5Tj6Sm6q9E0zLgfDl+SzrxMH6dMqm10Fbxphg/fcuEVcqkbimVNFKuQ6rj+E1pHZ3Stzy7OkZF33liZypHrpzqltvljTYAbW1tT58+bW1tbWYxFBsYDQ0NUqm0rq6OwWAwGAyJRCIWi8Vi8ZPeECuRSCTV1dW1tbX19fUymUwul5NXUjfohS77RKd1c7NCoSCta2pqqqurJRIJoW9S1vvntt2K0mwtFou1ETcmay0+68G11uosvQTb0XPdszqe3PX7iPnRL7UAfU/q+sDV5l+GErv4aW5zXt8j0DgERXe46mS+Nk7NMoqkVnan7K9E0zIQ7Jr2RagUACDj2zn9S2qK8esDVkx0TAIAAIn/ZzN2C6jWIdVxzGu7iaPfN7+daXmqrNNH8ovVRPuEdgCA5vgNY1f6ywyd1O3t7R2lbMdoZjGam5sbGxsVCgVRuzKZTCaTSbWGuM8FcaED8u5EA3CPj77Sad3aStw/ibAmVl4mkxH6pmMtrwUHRvt5G83WfRI3AmsA0OKzHlxr7c6nrgrasXj6pBlvzX9r1uQp7zmd7Tgi29ekBigMcrV4YcGnay1env7JntRehygMcrX4s2p3qPjFysxs9ucXKYaiSurO7hT9O+n5ezpJd//g+RfnWVnMcQrZO6NfSU05fgF70ztzF61c/uFfFrtyWyn7pDqOsT626m9L1n38zuwNPwu66Z/bumD2+8s/t5i9cNv5sh5vtCEgSrnNnvHUjkHcoLOlpYWoXfL2nU290fN2nwN2e9P+0WGtnMOENbn+hL7pWGewwYEBLuaarbUUNxprJXS27ss3X9oUNbLW3rv1TlN1ny6tr6l7H4fq71j1jeqW6Pa762Ua+qQ6jrHmAoCGVZZ2/3nD027PaLdntCkhavdp32lTob29nYbzVhViDVXXmbDoqz7drU9bgQMDHBggiAH11n0Vp7t1V+hpjd9RpC/KpKYZxExWQtRuex8ZxNXXF4RIn/QHe5V7Q17b8eE6MOC0FWUX0kV78QGWMAR0sMakpi8FV69ezR3slegJVVIP4uoMLialTxz6IJtc0+meJiWuNYNoPeTea0RXMKlVMCl9tg3w/Do+3/1zIYOtoa9JiWsNJjViPGBSq2BS+mEuANC5Qf3bXg19TUpcazCpEeMBk1oF09Enj3WQny8e/egBJjViPGBSq2CC+l0/X3WYoLgWYFIjxgMmtQomqI9JrR5MaoT2yGuhTACgMpNFqTBUZyyJCepjUqsHkxoxBnwsoEzQ+c2IMBcYqjOWxAT1ManVg0mNGAM8P3Ax75jJLua4TQ0mqY9JrR5MasQYEBd3fi3CxZx4bWjOWBIT1MekVg8mNWIk7J/bMZPZNsQLQ3PGkpigPia1ejCpESOB/MKxIIZ4YWjOWBIT1MekVg8mNWIkEBfxUR76gKE6Y0lMUB+TWj2Y1IjxcNpK9UJrQ3PGkpigPia1ejCpEeMhg6167R4GYloQSY1oYFCmHSY10kfktapXhJg2bdpgTxxEnxSvYdTaDPZK0Bhzc3MNk8NwYFIjCILQHUxqBEEQuoNJjSAIQncwqREEQegOJjWCIAjdwaRGEAShO5jUCIIgdAeTGkEQhO5gUiMIgtAdTGoEQRC6g0mNIAhCd/4PJ1cMKwu5PIUAAAAASUVORK5CYII="/>
          <p:cNvSpPr>
            <a:spLocks noChangeAspect="1" noChangeArrowheads="1"/>
          </p:cNvSpPr>
          <p:nvPr/>
        </p:nvSpPr>
        <p:spPr bwMode="auto">
          <a:xfrm>
            <a:off x="2424158" y="-2542916"/>
            <a:ext cx="4368528" cy="43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1" y="3555519"/>
            <a:ext cx="5934412" cy="9337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91" y="3211614"/>
            <a:ext cx="5281098" cy="1277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063" y="5125495"/>
            <a:ext cx="6705650" cy="10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Remota de Procedimento (RPC)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Resultado de imagem para remote procedure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08" y="1261918"/>
            <a:ext cx="4121590" cy="33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19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Desviando o fluxo de execução para uma máquina remota, passando argumentos e recebendo valores de resposta.</a:t>
            </a:r>
          </a:p>
          <a:p>
            <a:r>
              <a:rPr lang="pt-BR" altLang="pt-BR"/>
              <a:t>Permite a um processo executar uma “subrotina” em um outro processo, possivelmente remoto</a:t>
            </a:r>
          </a:p>
          <a:p>
            <a:r>
              <a:rPr lang="pt-BR" altLang="pt-BR"/>
              <a:t>Por exemplo, processo P executa função pow() que faz parte do Processo Q</a:t>
            </a:r>
          </a:p>
        </p:txBody>
      </p:sp>
    </p:spTree>
    <p:extLst>
      <p:ext uri="{BB962C8B-B14F-4D97-AF65-F5344CB8AC3E}">
        <p14:creationId xmlns:p14="http://schemas.microsoft.com/office/powerpoint/2010/main" val="31958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Cliente-Servidor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Client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89" y="436098"/>
            <a:ext cx="6613828" cy="28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64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1"/>
            <a:ext cx="8580438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60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6" y="1700214"/>
            <a:ext cx="9128125" cy="41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53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Justificativa para criação de RPC foi que “passagem de mensagens” era um mecanismo complexo e dificultava desenvolvimento de aplicações distribuídas</a:t>
            </a:r>
          </a:p>
          <a:p>
            <a:r>
              <a:rPr lang="pt-BR" altLang="pt-BR"/>
              <a:t>RPC “esconde” troca de mensagens em chamadas de procedimentos sintaxe próxima a chamadas em linguagens tradicionais facilitou conversão de aplicações legadas em distribuídas</a:t>
            </a:r>
          </a:p>
        </p:txBody>
      </p:sp>
    </p:spTree>
    <p:extLst>
      <p:ext uri="{BB962C8B-B14F-4D97-AF65-F5344CB8AC3E}">
        <p14:creationId xmlns:p14="http://schemas.microsoft.com/office/powerpoint/2010/main" val="18590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Segue modelo cliente/servidor, em geral com interações síncronas</a:t>
            </a:r>
          </a:p>
          <a:p>
            <a:r>
              <a:rPr lang="pt-BR" altLang="pt-BR"/>
              <a:t>Questão: mas como poderiam ser assíncronas?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186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Lado cliente: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aplicativo, lado cliente, que solicita serviço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“stub cliente”, gerado automaticamente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“RPC runtime” do lado do cliente</a:t>
            </a:r>
          </a:p>
          <a:p>
            <a:pPr>
              <a:lnSpc>
                <a:spcPct val="90000"/>
              </a:lnSpc>
            </a:pPr>
            <a:r>
              <a:rPr lang="pt-BR" altLang="pt-BR"/>
              <a:t>Lado servidor: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aplicativo, lado servidor, que recebe solicitação e processa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“stub servidor”, gerado automaticamente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“RPC runtime” do lado do servidor</a:t>
            </a:r>
          </a:p>
          <a:p>
            <a:pPr>
              <a:lnSpc>
                <a:spcPct val="90000"/>
              </a:lnSpc>
            </a:pPr>
            <a:r>
              <a:rPr lang="pt-BR" altLang="pt-BR"/>
              <a:t>Código do stub cliente e servidor são compilados</a:t>
            </a:r>
          </a:p>
        </p:txBody>
      </p:sp>
    </p:spTree>
    <p:extLst>
      <p:ext uri="{BB962C8B-B14F-4D97-AF65-F5344CB8AC3E}">
        <p14:creationId xmlns:p14="http://schemas.microsoft.com/office/powerpoint/2010/main" val="42351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Problemas e Limitações: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Obter com RPC mesma semântica de chamada local é difícil, por diversas razões, conforme explicado a seguir...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Necessário fase de binding (amarração): 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stub precisa primeiro localizar função (máquina e porta associadas)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uma solução é uma base de dados com localização das subrotinas, base de dados possui endereço fixo e conhecido</a:t>
            </a:r>
          </a:p>
          <a:p>
            <a:pPr lvl="1">
              <a:lnSpc>
                <a:spcPct val="90000"/>
              </a:lnSpc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28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Problemas e Limitações:</a:t>
            </a:r>
          </a:p>
          <a:p>
            <a:pPr lvl="1"/>
            <a:r>
              <a:rPr lang="pt-BR" altLang="pt-BR"/>
              <a:t>Implementação de passagem de parâmetros por referência:</a:t>
            </a:r>
          </a:p>
          <a:p>
            <a:pPr lvl="2"/>
            <a:r>
              <a:rPr lang="pt-BR" altLang="pt-BR"/>
              <a:t>na ausência de memória compartilhada, apontadores não tem significado no processador remoto</a:t>
            </a:r>
          </a:p>
          <a:p>
            <a:pPr lvl="1"/>
            <a:r>
              <a:rPr lang="pt-BR" altLang="pt-BR"/>
              <a:t>Deve tratar exceções (deve estar indicado no código):</a:t>
            </a:r>
          </a:p>
          <a:p>
            <a:pPr lvl="2"/>
            <a:r>
              <a:rPr lang="pt-BR" altLang="pt-BR"/>
              <a:t>problemas na rede, morte processo servidor, morte do cliente durante a execução de chamada remota...</a:t>
            </a:r>
          </a:p>
          <a:p>
            <a:pPr lvl="2"/>
            <a:endParaRPr lang="pt-BR" altLang="pt-BR"/>
          </a:p>
          <a:p>
            <a:pPr lvl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32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Problemas e Limitações:</a:t>
            </a:r>
          </a:p>
          <a:p>
            <a:pPr lvl="1"/>
            <a:r>
              <a:rPr lang="pt-BR" altLang="pt-BR"/>
              <a:t>Semântica das chamadas:</a:t>
            </a:r>
          </a:p>
          <a:p>
            <a:pPr lvl="2"/>
            <a:r>
              <a:rPr lang="pt-BR" altLang="pt-BR"/>
              <a:t>em chamada local, função é executada uma única vez</a:t>
            </a:r>
          </a:p>
          <a:p>
            <a:pPr lvl="1"/>
            <a:r>
              <a:rPr lang="pt-BR" altLang="pt-BR"/>
              <a:t>na rede, há perdas de mensagens e retransmissões, e falhas de hosts</a:t>
            </a:r>
          </a:p>
          <a:p>
            <a:pPr lvl="1"/>
            <a:r>
              <a:rPr lang="pt-BR" altLang="pt-BR"/>
              <a:t>há três semânticas diferentes para chamadas remotas: exatamente-uma-vez (exactly-once), no-máximo-uma (at-mostonce) , no-mínimo-uma (at-least-once)</a:t>
            </a:r>
          </a:p>
          <a:p>
            <a:pPr lvl="2"/>
            <a:endParaRPr lang="pt-BR" altLang="pt-BR"/>
          </a:p>
          <a:p>
            <a:pPr lvl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0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Chamada Remota de Procedimento (RPC)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Problemas e Limitações: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Heterogeneidade e representação de dados: arquiteturas possivelmente incompatíveis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conversão de dados entre diferentes representações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exemplos de incompatibilidades: ordem, precisão, código de caracteres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Desempenho: overhead é substancial e diminui desempenho por fator de 10+ em relação a mensagens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Segurança: permitir execução de procedimentos localmente pode criar “furos” da segurança</a:t>
            </a:r>
          </a:p>
          <a:p>
            <a:pPr lvl="2">
              <a:lnSpc>
                <a:spcPct val="90000"/>
              </a:lnSpc>
            </a:pPr>
            <a:endParaRPr lang="pt-BR" altLang="pt-BR"/>
          </a:p>
          <a:p>
            <a:pPr lvl="1">
              <a:lnSpc>
                <a:spcPct val="90000"/>
              </a:lnSpc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56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Objetos Distribuídos</a:t>
            </a: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Principais tecnologias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Java RMI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CORBA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COM/DCOM</a:t>
            </a:r>
          </a:p>
          <a:p>
            <a:pPr>
              <a:lnSpc>
                <a:spcPct val="90000"/>
              </a:lnSpc>
            </a:pPr>
            <a:r>
              <a:rPr lang="pt-BR" altLang="pt-BR"/>
              <a:t>Vamos trabalhar no curso de SD com Java RMI</a:t>
            </a:r>
          </a:p>
          <a:p>
            <a:pPr>
              <a:lnSpc>
                <a:spcPct val="90000"/>
              </a:lnSpc>
            </a:pPr>
            <a:r>
              <a:rPr lang="pt-BR" altLang="pt-BR"/>
              <a:t>Mais tarde vamos analisar e comparar o Java RMI com as demais tecnologias</a:t>
            </a:r>
          </a:p>
        </p:txBody>
      </p:sp>
    </p:spTree>
    <p:extLst>
      <p:ext uri="{BB962C8B-B14F-4D97-AF65-F5344CB8AC3E}">
        <p14:creationId xmlns:p14="http://schemas.microsoft.com/office/powerpoint/2010/main" val="200117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Cliente/Servidor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Base para um sistema distribuídos</a:t>
            </a:r>
          </a:p>
          <a:p>
            <a:r>
              <a:rPr lang="pt-BR" altLang="pt-BR"/>
              <a:t>É um processamento cooperativo de requisições submetidas por um cliente a um servidor que as processa e retorna um resultado</a:t>
            </a:r>
          </a:p>
          <a:p>
            <a:r>
              <a:rPr lang="pt-BR" altLang="pt-BR"/>
              <a:t>É uma forma especial de processamento distribuído em que os recursos estão espalhados em mais de um computador.</a:t>
            </a:r>
          </a:p>
        </p:txBody>
      </p:sp>
    </p:spTree>
    <p:extLst>
      <p:ext uri="{BB962C8B-B14F-4D97-AF65-F5344CB8AC3E}">
        <p14:creationId xmlns:p14="http://schemas.microsoft.com/office/powerpoint/2010/main" val="18402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Comunicação em SDs</a:t>
            </a:r>
            <a:endParaRPr lang="pt-BR" altLang="pt-BR" sz="250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Outros mecanismos</a:t>
            </a:r>
          </a:p>
          <a:p>
            <a:pPr lvl="1"/>
            <a:r>
              <a:rPr lang="pt-BR" altLang="pt-BR" dirty="0" err="1"/>
              <a:t>Message-oriented</a:t>
            </a:r>
            <a:r>
              <a:rPr lang="pt-BR" altLang="pt-BR" dirty="0"/>
              <a:t> Middleware Systems (MOMS)</a:t>
            </a:r>
          </a:p>
          <a:p>
            <a:pPr lvl="1"/>
            <a:r>
              <a:rPr lang="pt-BR" altLang="pt-BR" dirty="0"/>
              <a:t>Memória compartilhada distribuída (DSM)</a:t>
            </a:r>
          </a:p>
          <a:p>
            <a:pPr lvl="1"/>
            <a:r>
              <a:rPr lang="pt-BR" altLang="pt-BR" dirty="0"/>
              <a:t>Web Services</a:t>
            </a:r>
          </a:p>
          <a:p>
            <a:pPr lvl="1"/>
            <a:r>
              <a:rPr lang="pt-BR" altLang="pt-BR" dirty="0"/>
              <a:t>Comunicação Grupal</a:t>
            </a:r>
          </a:p>
          <a:p>
            <a:pPr lvl="1"/>
            <a:r>
              <a:rPr lang="pt-BR" altLang="pt-BR" dirty="0"/>
              <a:t>Web Sockets</a:t>
            </a:r>
          </a:p>
        </p:txBody>
      </p:sp>
    </p:spTree>
    <p:extLst>
      <p:ext uri="{BB962C8B-B14F-4D97-AF65-F5344CB8AC3E}">
        <p14:creationId xmlns:p14="http://schemas.microsoft.com/office/powerpoint/2010/main" val="31471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Cliente/Servidor</a:t>
            </a:r>
          </a:p>
        </p:txBody>
      </p:sp>
      <p:sp>
        <p:nvSpPr>
          <p:cNvPr id="181252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Protocolo</a:t>
            </a:r>
          </a:p>
          <a:p>
            <a:pPr lvl="1"/>
            <a:r>
              <a:rPr lang="pt-BR" altLang="pt-BR"/>
              <a:t>Request (Requisição)</a:t>
            </a:r>
          </a:p>
          <a:p>
            <a:pPr lvl="1"/>
            <a:r>
              <a:rPr lang="pt-BR" altLang="pt-BR"/>
              <a:t>Reply (Resposta)</a:t>
            </a:r>
          </a:p>
          <a:p>
            <a:pPr lvl="1"/>
            <a:r>
              <a:rPr lang="pt-BR" altLang="pt-BR"/>
              <a:t>Simples e direto</a:t>
            </a:r>
          </a:p>
        </p:txBody>
      </p:sp>
      <p:graphicFrame>
        <p:nvGraphicFramePr>
          <p:cNvPr id="18125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345020"/>
              </p:ext>
            </p:extLst>
          </p:nvPr>
        </p:nvGraphicFramePr>
        <p:xfrm>
          <a:off x="340659" y="3675344"/>
          <a:ext cx="18029238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o" r:id="rId4" imgW="10371582" imgH="2714307" progId="Word.Document.8">
                  <p:embed/>
                </p:oleObj>
              </mc:Choice>
              <mc:Fallback>
                <p:oleObj name="Documento" r:id="rId4" imgW="10371582" imgH="2714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59" y="3675344"/>
                        <a:ext cx="18029238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0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Cliente/Servidor</a:t>
            </a:r>
          </a:p>
        </p:txBody>
      </p:sp>
      <p:sp>
        <p:nvSpPr>
          <p:cNvPr id="1822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Cliente/Servidor – Primeira Geração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Modelo de processamento para compartilhamento de dispositivos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Modelo de processamento cliente/servidor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Processamento Peer-to-Peer (Igualitário ou ponto-a-ponto)</a:t>
            </a:r>
          </a:p>
          <a:p>
            <a:pPr>
              <a:lnSpc>
                <a:spcPct val="90000"/>
              </a:lnSpc>
            </a:pPr>
            <a:r>
              <a:rPr lang="pt-BR" altLang="pt-BR"/>
              <a:t>Cliente/Servidor – Segunda Geração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Evolução do sistema duas camadas para um sistema com várias camadas, altamente distribuído e cooperativo;</a:t>
            </a:r>
          </a:p>
        </p:txBody>
      </p:sp>
    </p:spTree>
    <p:extLst>
      <p:ext uri="{BB962C8B-B14F-4D97-AF65-F5344CB8AC3E}">
        <p14:creationId xmlns:p14="http://schemas.microsoft.com/office/powerpoint/2010/main" val="301687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Implementação Cliente/Servidor</a:t>
            </a:r>
          </a:p>
        </p:txBody>
      </p:sp>
      <p:sp>
        <p:nvSpPr>
          <p:cNvPr id="183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Baseada no protocolo de Request (Requisição) e Reply (Resposta)</a:t>
            </a:r>
          </a:p>
          <a:p>
            <a:r>
              <a:rPr lang="pt-BR" altLang="pt-BR"/>
              <a:t>Utiliza troca de mensagens através da rede</a:t>
            </a:r>
          </a:p>
          <a:p>
            <a:r>
              <a:rPr lang="pt-BR" altLang="pt-BR"/>
              <a:t>Questões a tratar:</a:t>
            </a:r>
          </a:p>
          <a:p>
            <a:pPr lvl="1"/>
            <a:r>
              <a:rPr lang="pt-BR" altLang="pt-BR"/>
              <a:t>Endereçamento</a:t>
            </a:r>
          </a:p>
          <a:p>
            <a:pPr lvl="1"/>
            <a:r>
              <a:rPr lang="pt-BR" altLang="pt-BR"/>
              <a:t>Primitivas empregadas</a:t>
            </a:r>
          </a:p>
          <a:p>
            <a:pPr lvl="1"/>
            <a:r>
              <a:rPr lang="pt-BR" altLang="pt-BR"/>
              <a:t>Bufferização</a:t>
            </a:r>
          </a:p>
          <a:p>
            <a:pPr lvl="1"/>
            <a:r>
              <a:rPr lang="pt-BR" altLang="pt-BR"/>
              <a:t>Confiabilidade</a:t>
            </a:r>
          </a:p>
        </p:txBody>
      </p:sp>
    </p:spTree>
    <p:extLst>
      <p:ext uri="{BB962C8B-B14F-4D97-AF65-F5344CB8AC3E}">
        <p14:creationId xmlns:p14="http://schemas.microsoft.com/office/powerpoint/2010/main" val="5372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Resultado de imagem para Client server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3" y="585078"/>
            <a:ext cx="6990129" cy="279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56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1746</Words>
  <Application>Microsoft Office PowerPoint</Application>
  <PresentationFormat>Widescreen</PresentationFormat>
  <Paragraphs>264</Paragraphs>
  <Slides>50</Slides>
  <Notes>41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Tema do Office</vt:lpstr>
      <vt:lpstr>Documento</vt:lpstr>
      <vt:lpstr>Comunicação em Sistemas Distribuídos</vt:lpstr>
      <vt:lpstr>Sumário</vt:lpstr>
      <vt:lpstr>Comunicação em Sistemas Distribuídos</vt:lpstr>
      <vt:lpstr>Modelo Cliente-Servidor</vt:lpstr>
      <vt:lpstr>Modelo Cliente/Servidor</vt:lpstr>
      <vt:lpstr>Modelo Cliente/Servidor</vt:lpstr>
      <vt:lpstr>Modelo Cliente/Servidor</vt:lpstr>
      <vt:lpstr>Implementação Cliente/Servidor</vt:lpstr>
      <vt:lpstr>Endereçamento</vt:lpstr>
      <vt:lpstr>Implementação Cliente/Servidor Endereçamento</vt:lpstr>
      <vt:lpstr>Implementação Cliente/Servidor Endereçamento</vt:lpstr>
      <vt:lpstr>Implementação Cliente/Servidor Endereçamento</vt:lpstr>
      <vt:lpstr>Implementação Cliente/Servidor Endereçamento</vt:lpstr>
      <vt:lpstr>Implementação Cliente/Servidor Endereçamento</vt:lpstr>
      <vt:lpstr>Implementação Cliente/Servidor Endereçamento</vt:lpstr>
      <vt:lpstr>Implementação Cliente/Servidor Endereçamento</vt:lpstr>
      <vt:lpstr>Primitivas de Comunicação</vt:lpstr>
      <vt:lpstr>Implementação Cliente/Servidor (Primitivas Bloqueantes ou Não-Bloqueantes)</vt:lpstr>
      <vt:lpstr>Implementação Cliente/Servidor (Primitivas Bloqueantes)</vt:lpstr>
      <vt:lpstr>Implementação Cliente/Servidor (Primitivas Bloqueantes)</vt:lpstr>
      <vt:lpstr>Bufferização</vt:lpstr>
      <vt:lpstr>Implementação Cliente/Servidor Bufferização</vt:lpstr>
      <vt:lpstr>Confiabilidade</vt:lpstr>
      <vt:lpstr>Implementação Cliente/Servidor Confiabilidade</vt:lpstr>
      <vt:lpstr>Implementação Cliente/Servidor Confiabilidade</vt:lpstr>
      <vt:lpstr>Implementação Cliente/Servidor Confiabilidade</vt:lpstr>
      <vt:lpstr>Outras Questões</vt:lpstr>
      <vt:lpstr>Implementação Cliente/Servidor Outras Questões</vt:lpstr>
      <vt:lpstr>Implementação Cliente/Servidor Exemplo de Protocolo</vt:lpstr>
      <vt:lpstr>Implementação Cliente/Servidor Comunicação usando o protocolo</vt:lpstr>
      <vt:lpstr>Trocas de Mensagens</vt:lpstr>
      <vt:lpstr>Troca de Mensagens</vt:lpstr>
      <vt:lpstr>Troca de Mensagens</vt:lpstr>
      <vt:lpstr>Troca de Mensagens</vt:lpstr>
      <vt:lpstr>Troca de Mensagens</vt:lpstr>
      <vt:lpstr>Troca de Mensagens</vt:lpstr>
      <vt:lpstr>Troca de Mensagens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Chamada Remota de Procedimento (RPC)</vt:lpstr>
      <vt:lpstr>Objetos Distribuídos</vt:lpstr>
      <vt:lpstr>Comunicação em SDs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Programação 02</dc:title>
  <dc:creator>Carlos Eduardo Paes</dc:creator>
  <cp:lastModifiedBy>Eduardo Savino</cp:lastModifiedBy>
  <cp:revision>63</cp:revision>
  <dcterms:created xsi:type="dcterms:W3CDTF">2015-07-30T16:47:57Z</dcterms:created>
  <dcterms:modified xsi:type="dcterms:W3CDTF">2017-08-31T22:49:55Z</dcterms:modified>
</cp:coreProperties>
</file>