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4" r:id="rId5"/>
    <p:sldId id="276" r:id="rId6"/>
    <p:sldId id="278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8" r:id="rId18"/>
    <p:sldId id="277" r:id="rId19"/>
    <p:sldId id="280" r:id="rId20"/>
    <p:sldId id="282" r:id="rId21"/>
    <p:sldId id="283" r:id="rId22"/>
    <p:sldId id="290" r:id="rId23"/>
    <p:sldId id="291" r:id="rId24"/>
    <p:sldId id="284" r:id="rId25"/>
    <p:sldId id="285" r:id="rId26"/>
    <p:sldId id="286" r:id="rId27"/>
    <p:sldId id="287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B71"/>
    <a:srgbClr val="C4B6D5"/>
    <a:srgbClr val="9B94A4"/>
    <a:srgbClr val="4F2683"/>
    <a:srgbClr val="F6AC41"/>
    <a:srgbClr val="DE3B3C"/>
    <a:srgbClr val="ABC61F"/>
    <a:srgbClr val="1573BD"/>
    <a:srgbClr val="80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C6742-2E2F-5271-5879-6EEDD9F0E44D}" v="29" dt="2023-04-20T23:07:15.508"/>
    <p1510:client id="{32324AB1-C096-4ABC-BA5B-B3B0BE44CEBE}" v="1" dt="2023-04-21T01:49:31.053"/>
    <p1510:client id="{32355C4A-C862-C724-5721-DAE67CC509B3}" v="8" dt="2023-04-21T05:03:47.791"/>
    <p1510:client id="{59005AD8-1442-C5B7-6B03-418AD231004A}" v="106" dt="2023-04-21T01:47:02.739"/>
    <p1510:client id="{A0B8C137-84E8-4C3E-B9B5-4B0B68580D6D}" v="9" dt="2023-04-20T15:01:08.157"/>
    <p1510:client id="{B43D262E-0A84-4B70-9CC2-E572528802E0}" v="1" dt="2023-04-21T02:59:02.192"/>
    <p1510:client id="{E4718DCC-0505-755E-9FFC-4DEDCF150E32}" v="5" dt="2023-04-21T04:25:35.499"/>
    <p1510:client id="{F00B2134-8B99-77D0-05DC-0F64949263BD}" v="26" dt="2023-04-20T02:40:10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3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45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4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9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4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3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9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8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6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9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7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0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D314CE-CF3D-9DE0-C9C3-EA72CB7A3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" t="3058" r="1290" b="5185"/>
          <a:stretch/>
        </p:blipFill>
        <p:spPr>
          <a:xfrm>
            <a:off x="68826" y="1150374"/>
            <a:ext cx="8957187" cy="4728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73AB6A-A9B0-5E17-74E5-CC47988040FE}"/>
              </a:ext>
            </a:extLst>
          </p:cNvPr>
          <p:cNvSpPr txBox="1"/>
          <p:nvPr/>
        </p:nvSpPr>
        <p:spPr>
          <a:xfrm>
            <a:off x="231058" y="22259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DAD27-469B-DB15-37FD-0F00999FF369}"/>
              </a:ext>
            </a:extLst>
          </p:cNvPr>
          <p:cNvSpPr txBox="1"/>
          <p:nvPr/>
        </p:nvSpPr>
        <p:spPr>
          <a:xfrm>
            <a:off x="820994" y="64260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Dimension: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BBC4C-8A25-5C74-87C8-3FD9EAB915B7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04833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71B87A-3F1C-768D-FBEF-CBCF12F3E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" t="2603" r="2778" b="4341"/>
          <a:stretch/>
        </p:blipFill>
        <p:spPr>
          <a:xfrm>
            <a:off x="231058" y="1150375"/>
            <a:ext cx="8658943" cy="4473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29325-DC18-4CE6-792D-22AAFEAABDC6}"/>
              </a:ext>
            </a:extLst>
          </p:cNvPr>
          <p:cNvSpPr txBox="1"/>
          <p:nvPr/>
        </p:nvSpPr>
        <p:spPr>
          <a:xfrm>
            <a:off x="231058" y="22259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0142-60DD-816A-1074-E977BA186266}"/>
              </a:ext>
            </a:extLst>
          </p:cNvPr>
          <p:cNvSpPr txBox="1"/>
          <p:nvPr/>
        </p:nvSpPr>
        <p:spPr>
          <a:xfrm>
            <a:off x="820994" y="64260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CA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Dimension: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9925-5BE5-249E-B8B5-3FF0B257BD43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19933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99D753-10F2-A615-2868-EC3C84354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" t="2265" r="1828" b="4885"/>
          <a:stretch/>
        </p:blipFill>
        <p:spPr>
          <a:xfrm>
            <a:off x="117987" y="1189702"/>
            <a:ext cx="8908026" cy="4513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E5AC5C-86E9-15ED-C039-3D53C5EF8A11}"/>
              </a:ext>
            </a:extLst>
          </p:cNvPr>
          <p:cNvSpPr txBox="1"/>
          <p:nvPr/>
        </p:nvSpPr>
        <p:spPr>
          <a:xfrm>
            <a:off x="231058" y="22259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8AF48-C117-8479-8304-B92E3017A37C}"/>
              </a:ext>
            </a:extLst>
          </p:cNvPr>
          <p:cNvSpPr txBox="1"/>
          <p:nvPr/>
        </p:nvSpPr>
        <p:spPr>
          <a:xfrm>
            <a:off x="820994" y="64260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CA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Dimension: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EC5CA-DFCA-6050-24AA-DF109BAA49A9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9523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14526B7-31BC-A6C3-5A25-EEE6ED30B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8" t="2908" r="2777" b="4907"/>
          <a:stretch/>
        </p:blipFill>
        <p:spPr>
          <a:xfrm>
            <a:off x="88490" y="1229032"/>
            <a:ext cx="9055510" cy="4483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41DC0-F10C-DCBF-6F46-31C4143F78E1}"/>
              </a:ext>
            </a:extLst>
          </p:cNvPr>
          <p:cNvSpPr txBox="1"/>
          <p:nvPr/>
        </p:nvSpPr>
        <p:spPr>
          <a:xfrm>
            <a:off x="231058" y="22259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FCA9C-4748-6F96-8D45-7D5829F0F8DF}"/>
              </a:ext>
            </a:extLst>
          </p:cNvPr>
          <p:cNvSpPr txBox="1"/>
          <p:nvPr/>
        </p:nvSpPr>
        <p:spPr>
          <a:xfrm>
            <a:off x="820994" y="64260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 Dimension: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3E5E6-DE6E-9FA1-95C8-28AE8CDAD1C1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20725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C1051A6-F3B9-4CF6-4548-2466CA302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" t="2450" r="3548" b="3362"/>
          <a:stretch/>
        </p:blipFill>
        <p:spPr>
          <a:xfrm>
            <a:off x="127818" y="881738"/>
            <a:ext cx="9016182" cy="5094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A2B6D-FFA9-7F46-EDC5-729E10169910}"/>
              </a:ext>
            </a:extLst>
          </p:cNvPr>
          <p:cNvSpPr txBox="1"/>
          <p:nvPr/>
        </p:nvSpPr>
        <p:spPr>
          <a:xfrm>
            <a:off x="231058" y="22259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03B3F-FFF2-3C28-662B-4573BA09421D}"/>
              </a:ext>
            </a:extLst>
          </p:cNvPr>
          <p:cNvSpPr txBox="1"/>
          <p:nvPr/>
        </p:nvSpPr>
        <p:spPr>
          <a:xfrm>
            <a:off x="820994" y="64260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en-CA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Dimension: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4068-1FD4-3CA4-99FC-58AEA931D21D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0140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BE9705-5917-3490-3C0D-1DCCEB9FD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" t="2912" r="1613" b="2205"/>
          <a:stretch/>
        </p:blipFill>
        <p:spPr>
          <a:xfrm>
            <a:off x="68826" y="1140542"/>
            <a:ext cx="8927690" cy="4611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547FE-459D-8EAC-31F9-1514807DD03F}"/>
              </a:ext>
            </a:extLst>
          </p:cNvPr>
          <p:cNvSpPr txBox="1"/>
          <p:nvPr/>
        </p:nvSpPr>
        <p:spPr>
          <a:xfrm>
            <a:off x="231058" y="22259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446D7-DE50-33A7-EAD5-F909474157DF}"/>
              </a:ext>
            </a:extLst>
          </p:cNvPr>
          <p:cNvSpPr txBox="1"/>
          <p:nvPr/>
        </p:nvSpPr>
        <p:spPr>
          <a:xfrm>
            <a:off x="820994" y="64260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CA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C25AB-BFE7-6AF3-959D-4156927EAC10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96894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3F329A-76C6-0FD8-F385-0CAE6158C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" t="3040" r="1290" b="3356"/>
          <a:stretch/>
        </p:blipFill>
        <p:spPr>
          <a:xfrm>
            <a:off x="75989" y="1141048"/>
            <a:ext cx="8992021" cy="4463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22259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CA48F-C968-317D-2706-C497B9351D8A}"/>
              </a:ext>
            </a:extLst>
          </p:cNvPr>
          <p:cNvSpPr txBox="1"/>
          <p:nvPr/>
        </p:nvSpPr>
        <p:spPr>
          <a:xfrm>
            <a:off x="820994" y="64260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Facts: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F1EB6-07D1-9C40-F678-C2F16F612C17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5630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120582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Implementation: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1D0AAAC-CE84-61C8-572A-3752C7EA6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3" y="981715"/>
            <a:ext cx="8365793" cy="489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6EF327-EAA1-0449-40BB-93A3D0C0ACB8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47851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2614D4-3C01-7907-674C-DBFE1CCB5BDF}"/>
              </a:ext>
            </a:extLst>
          </p:cNvPr>
          <p:cNvSpPr txBox="1"/>
          <p:nvPr/>
        </p:nvSpPr>
        <p:spPr>
          <a:xfrm>
            <a:off x="265472" y="68543"/>
            <a:ext cx="7059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3C1B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SSAS - Multidimensional Model:</a:t>
            </a:r>
            <a:endParaRPr lang="en-US" sz="2400" b="1">
              <a:solidFill>
                <a:srgbClr val="3C1B7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6BFAEC-F0BC-5A8E-4045-0A4D6C366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/>
        </p:blipFill>
        <p:spPr bwMode="auto">
          <a:xfrm>
            <a:off x="1909762" y="646104"/>
            <a:ext cx="5324475" cy="556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A972DD-F10F-DF21-B8AE-DDF9C6189DC0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69486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120582"/>
            <a:ext cx="4572000" cy="5799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Dimension</a:t>
            </a:r>
            <a:r>
              <a:rPr lang="en-CA" sz="2400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CA" sz="2400" b="1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Hierarchy</a:t>
            </a:r>
            <a:r>
              <a:rPr lang="en-CA" sz="2400" b="1">
                <a:solidFill>
                  <a:srgbClr val="00206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27A3F-4442-1905-A475-CD5C12803841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6FA9F7-61A8-A319-6D4E-E2AFF2D0B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0" y="1191145"/>
            <a:ext cx="7747116" cy="41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3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384" y="2105561"/>
            <a:ext cx="80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3C1B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4000" b="1">
                <a:solidFill>
                  <a:srgbClr val="3C1B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Trends Analysis</a:t>
            </a:r>
            <a:endParaRPr lang="en-US" sz="4000" b="1" dirty="0">
              <a:solidFill>
                <a:srgbClr val="3C1B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053" y="6289470"/>
            <a:ext cx="4789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rgbClr val="4F26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</a:t>
            </a:r>
          </a:p>
          <a:p>
            <a:pPr algn="r"/>
            <a:endParaRPr lang="en-US" sz="1600">
              <a:solidFill>
                <a:srgbClr val="4F268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849EA5-E0F0-8C9D-BAC6-EB9920CD04DA}"/>
              </a:ext>
            </a:extLst>
          </p:cNvPr>
          <p:cNvSpPr txBox="1"/>
          <p:nvPr/>
        </p:nvSpPr>
        <p:spPr>
          <a:xfrm>
            <a:off x="4572000" y="4237447"/>
            <a:ext cx="5289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F26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10 Members:</a:t>
            </a:r>
          </a:p>
          <a:p>
            <a:r>
              <a:rPr lang="en-US" sz="1600" dirty="0">
                <a:solidFill>
                  <a:srgbClr val="4F26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Rinni Joshi - (rjoshi48@uwo.ca)</a:t>
            </a:r>
          </a:p>
          <a:p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ABA09-545E-5E31-49D1-7B64737DFB3E}"/>
              </a:ext>
            </a:extLst>
          </p:cNvPr>
          <p:cNvSpPr txBox="1"/>
          <p:nvPr/>
        </p:nvSpPr>
        <p:spPr>
          <a:xfrm>
            <a:off x="3972386" y="208740"/>
            <a:ext cx="4975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ECE 9017 – Advanced DBMS -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120582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Hierarchy: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EEA29-DBDE-69F2-24F7-8A9BF3F76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380"/>
          <a:stretch/>
        </p:blipFill>
        <p:spPr>
          <a:xfrm>
            <a:off x="205097" y="1415845"/>
            <a:ext cx="8851662" cy="4070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B0C96-84C0-9536-F6DA-DAD8387F406F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211328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120582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Hierarchy: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915E42-66F0-10D1-0B93-718428B5C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76"/>
          <a:stretch/>
        </p:blipFill>
        <p:spPr>
          <a:xfrm>
            <a:off x="754725" y="894734"/>
            <a:ext cx="7634550" cy="4994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0EA39-3D82-3DA0-FFF5-401D1219C3DB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54633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120582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Calculated Measures: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4F6A7-642E-4621-D076-A88C25B79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3" r="1907"/>
          <a:stretch/>
        </p:blipFill>
        <p:spPr>
          <a:xfrm>
            <a:off x="688259" y="700550"/>
            <a:ext cx="2959510" cy="3421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00358-2D99-BE74-60FC-7A8FD7B06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2"/>
          <a:stretch/>
        </p:blipFill>
        <p:spPr>
          <a:xfrm>
            <a:off x="4941757" y="845574"/>
            <a:ext cx="2959510" cy="27594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6E8F96-3178-FB75-73E4-97F8BFFB37E6}"/>
              </a:ext>
            </a:extLst>
          </p:cNvPr>
          <p:cNvCxnSpPr/>
          <p:nvPr/>
        </p:nvCxnSpPr>
        <p:spPr>
          <a:xfrm flipV="1">
            <a:off x="2713703" y="1179871"/>
            <a:ext cx="2228054" cy="363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D69AFC-F54A-AB06-FCFC-824AC03B7623}"/>
              </a:ext>
            </a:extLst>
          </p:cNvPr>
          <p:cNvSpPr txBox="1"/>
          <p:nvPr/>
        </p:nvSpPr>
        <p:spPr>
          <a:xfrm>
            <a:off x="6449961" y="565495"/>
            <a:ext cx="21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Measure created using Calculations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6D0101F-592C-862F-F48F-AB8AC75EC94E}"/>
              </a:ext>
            </a:extLst>
          </p:cNvPr>
          <p:cNvSpPr/>
          <p:nvPr/>
        </p:nvSpPr>
        <p:spPr>
          <a:xfrm>
            <a:off x="2871019" y="1807805"/>
            <a:ext cx="255639" cy="3637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ABFBF4-D897-FFF6-F823-9DAB1DE87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019" y="3984505"/>
            <a:ext cx="5159187" cy="2293819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F78B2FB-BFD4-A04F-D781-3A0A71CC1D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7036" y="2259324"/>
            <a:ext cx="2023915" cy="1484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50B37C-96A1-8F4F-332F-56BA3CE6013E}"/>
              </a:ext>
            </a:extLst>
          </p:cNvPr>
          <p:cNvSpPr txBox="1"/>
          <p:nvPr/>
        </p:nvSpPr>
        <p:spPr>
          <a:xfrm>
            <a:off x="629265" y="4876982"/>
            <a:ext cx="214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Measure created in Cube structure data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70429-6A52-88DD-8B84-B83F43B46295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25285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-116269"/>
            <a:ext cx="603209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KPI: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AEFC07F8-0F44-1C3D-B18D-F7AAAF2C6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7" y="463698"/>
            <a:ext cx="3418851" cy="382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15F0D7-BC00-842F-77C3-260202EB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3796"/>
            <a:ext cx="9144000" cy="257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C0C07-C95B-EA9D-A08F-3F2EF0E2E4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203"/>
          <a:stretch/>
        </p:blipFill>
        <p:spPr>
          <a:xfrm>
            <a:off x="4465884" y="357873"/>
            <a:ext cx="4401444" cy="30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2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120582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MDX Query: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2A48-0214-7972-E5A6-231937587A2A}"/>
              </a:ext>
            </a:extLst>
          </p:cNvPr>
          <p:cNvSpPr txBox="1"/>
          <p:nvPr/>
        </p:nvSpPr>
        <p:spPr>
          <a:xfrm>
            <a:off x="668595" y="947482"/>
            <a:ext cx="6312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Monthly, quarterly, and annual Sales of products worldwide.</a:t>
            </a:r>
          </a:p>
          <a:p>
            <a:pPr rtl="0">
              <a:buFont typeface="+mj-lt"/>
              <a:buAutoNum type="arabicPeriod"/>
            </a:pP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4610264A-E0C3-394E-59F0-F2D05ECB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25" y="1407000"/>
            <a:ext cx="5845749" cy="420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11AE9-739F-8F11-F0A9-B76DC86FD0AB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59612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120582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MDX Query: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2A48-0214-7972-E5A6-231937587A2A}"/>
              </a:ext>
            </a:extLst>
          </p:cNvPr>
          <p:cNvSpPr txBox="1"/>
          <p:nvPr/>
        </p:nvSpPr>
        <p:spPr>
          <a:xfrm>
            <a:off x="668595" y="947482"/>
            <a:ext cx="6312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/>
              <a:t>Impact of promotions on annual sales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ED245231-2A9A-4318-5967-AAA308FD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514475"/>
            <a:ext cx="63341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0C486-21DA-4F0E-D11F-889D098951B6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6454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120582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MDX Query: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2A48-0214-7972-E5A6-231937587A2A}"/>
              </a:ext>
            </a:extLst>
          </p:cNvPr>
          <p:cNvSpPr txBox="1"/>
          <p:nvPr/>
        </p:nvSpPr>
        <p:spPr>
          <a:xfrm>
            <a:off x="668595" y="947482"/>
            <a:ext cx="6312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/>
              <a:t>Maximum sales a customer can make in a year.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 descr="image">
            <a:extLst>
              <a:ext uri="{FF2B5EF4-FFF2-40B4-BE49-F238E27FC236}">
                <a16:creationId xmlns:a16="http://schemas.microsoft.com/office/drawing/2014/main" id="{528B9A30-7232-E07A-0064-856923F4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538288"/>
            <a:ext cx="62007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F60149-BAC8-E8DE-FFA1-409F4DD3E6BC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61480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231058" y="120582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MDX Query: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2A48-0214-7972-E5A6-231937587A2A}"/>
              </a:ext>
            </a:extLst>
          </p:cNvPr>
          <p:cNvSpPr txBox="1"/>
          <p:nvPr/>
        </p:nvSpPr>
        <p:spPr>
          <a:xfrm>
            <a:off x="668595" y="947482"/>
            <a:ext cx="6312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/>
              <a:t>Sales data over the past year, quarter, and month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799B867-7449-DA74-6FC0-508E8BE6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428750"/>
            <a:ext cx="54006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B80715-F199-C39E-FA0E-EA61F179C18A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42774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47C81-0937-8EC0-C4C3-891D6BB074B1}"/>
              </a:ext>
            </a:extLst>
          </p:cNvPr>
          <p:cNvSpPr txBox="1"/>
          <p:nvPr/>
        </p:nvSpPr>
        <p:spPr>
          <a:xfrm>
            <a:off x="3259394" y="2411498"/>
            <a:ext cx="4572000" cy="9050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4000" b="1">
                <a:solidFill>
                  <a:srgbClr val="002060"/>
                </a:solidFill>
                <a:latin typeface="Times New Roman"/>
                <a:cs typeface="Times New Roman"/>
              </a:rPr>
              <a:t>Thank </a:t>
            </a:r>
            <a:r>
              <a:rPr lang="en-CA" sz="4000" b="1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You</a:t>
            </a:r>
            <a:r>
              <a:rPr lang="en-CA" sz="4000" b="1">
                <a:solidFill>
                  <a:srgbClr val="002060"/>
                </a:solidFill>
                <a:latin typeface="Times New Roman"/>
                <a:cs typeface="Times New Roman"/>
              </a:rPr>
              <a:t>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59854-9894-C342-9AAF-D3B369A73B02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30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130" y="512022"/>
            <a:ext cx="456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43AFC-8E83-7CD7-4DC0-DF66F026E730}"/>
              </a:ext>
            </a:extLst>
          </p:cNvPr>
          <p:cNvSpPr txBox="1"/>
          <p:nvPr/>
        </p:nvSpPr>
        <p:spPr>
          <a:xfrm>
            <a:off x="1047134" y="1112973"/>
            <a:ext cx="5619135" cy="5115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Business Requirements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Database ER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Datawarehouse ER Diagram</a:t>
            </a:r>
            <a:endParaRPr lang="en-CA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Model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Implementation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CA" sz="2000" b="1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SSAS Multidimensional Model</a:t>
            </a:r>
            <a:endParaRPr lang="en-US" sz="200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Hierarchy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Calculated Measures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MDX 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7CA69-4CE5-F261-3F31-BB0609F1BEAB}"/>
              </a:ext>
            </a:extLst>
          </p:cNvPr>
          <p:cNvSpPr txBox="1"/>
          <p:nvPr/>
        </p:nvSpPr>
        <p:spPr>
          <a:xfrm>
            <a:off x="4756005" y="6377666"/>
            <a:ext cx="460805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  <a:latin typeface="Times New Roman"/>
                <a:cs typeface="Arial"/>
              </a:rPr>
              <a:t>Electrical &amp; Computer Engineering Department </a:t>
            </a:r>
          </a:p>
          <a:p>
            <a:pPr algn="just"/>
            <a:endParaRPr lang="en-US" sz="1600">
              <a:solidFill>
                <a:schemeClr val="bg1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07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2614D4-3C01-7907-674C-DBFE1CCB5BDF}"/>
              </a:ext>
            </a:extLst>
          </p:cNvPr>
          <p:cNvSpPr txBox="1"/>
          <p:nvPr/>
        </p:nvSpPr>
        <p:spPr>
          <a:xfrm>
            <a:off x="265473" y="256880"/>
            <a:ext cx="4975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Business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B53E0-28E6-3A70-D16B-66B9BFC562BC}"/>
              </a:ext>
            </a:extLst>
          </p:cNvPr>
          <p:cNvSpPr txBox="1"/>
          <p:nvPr/>
        </p:nvSpPr>
        <p:spPr>
          <a:xfrm>
            <a:off x="629265" y="1091875"/>
            <a:ext cx="7541341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The sample company needs a data warehouse solution that can provide comprehensive reports on annual, quarterly, monthly sales figures by </a:t>
            </a:r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Product</a:t>
            </a: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. </a:t>
            </a:r>
            <a:endPara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It also needs to analyze the impact of special </a:t>
            </a:r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Promotions </a:t>
            </a: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Sales </a:t>
            </a: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and analyze sales by </a:t>
            </a:r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Geographical Area </a:t>
            </a: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and distribution </a:t>
            </a:r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Channels</a:t>
            </a: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 It also analyzes that how </a:t>
            </a:r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Customer’s </a:t>
            </a: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income level and marital status</a:t>
            </a:r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influence the </a:t>
            </a:r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Sales.</a:t>
            </a: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  The solution must be scalable to accommodate future growth in data volume and report complexity. </a:t>
            </a:r>
            <a:endPara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Sales History (SH)</a:t>
            </a: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 schema must be designed to facilitate efficient querying and analysis of the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latin typeface="Times New Roman"/>
                <a:cs typeface="Times New Roman"/>
              </a:rPr>
              <a:t>The solution should also provide robust security measures to ensure the confidentiality and integrity of the data.</a:t>
            </a:r>
          </a:p>
          <a:p>
            <a:pPr algn="just"/>
            <a:endParaRPr lang="en-CA" sz="200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D9198-FDDF-9612-17F0-85B2950874F9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2614D4-3C01-7907-674C-DBFE1CCB5BDF}"/>
              </a:ext>
            </a:extLst>
          </p:cNvPr>
          <p:cNvSpPr txBox="1"/>
          <p:nvPr/>
        </p:nvSpPr>
        <p:spPr>
          <a:xfrm>
            <a:off x="265473" y="68543"/>
            <a:ext cx="65482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Operational Database ER Diagram: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B79A55-339C-A48B-3DC8-8D08CAFB1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/>
          <a:stretch/>
        </p:blipFill>
        <p:spPr bwMode="auto">
          <a:xfrm>
            <a:off x="2182763" y="500892"/>
            <a:ext cx="4650658" cy="576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AD82B-4A5C-2362-0ECC-2649F12FE859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46595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2614D4-3C01-7907-674C-DBFE1CCB5BDF}"/>
              </a:ext>
            </a:extLst>
          </p:cNvPr>
          <p:cNvSpPr txBox="1"/>
          <p:nvPr/>
        </p:nvSpPr>
        <p:spPr>
          <a:xfrm>
            <a:off x="265472" y="68543"/>
            <a:ext cx="7059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3C1B7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Datawarehouse Model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A4C5AEE2-7401-F612-6257-B3C4FB82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0" y="530208"/>
            <a:ext cx="8067367" cy="5732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41348-45E0-F1D4-530B-1162EE72F7ED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5886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4DC923C-150B-969F-0798-4C918A763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7" t="1264" r="2778" b="3610"/>
          <a:stretch/>
        </p:blipFill>
        <p:spPr>
          <a:xfrm>
            <a:off x="294968" y="963562"/>
            <a:ext cx="8595033" cy="5181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73D72C-487B-CCF4-9523-C7E4A94C77B3}"/>
              </a:ext>
            </a:extLst>
          </p:cNvPr>
          <p:cNvSpPr txBox="1"/>
          <p:nvPr/>
        </p:nvSpPr>
        <p:spPr>
          <a:xfrm>
            <a:off x="172064" y="32321"/>
            <a:ext cx="674984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Model Diagram: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B379-9F46-1655-3112-6B20A014CD52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15990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C87671-CDC0-0F3A-387B-EE395F3D1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" t="1633" r="1398" b="1671"/>
          <a:stretch/>
        </p:blipFill>
        <p:spPr>
          <a:xfrm>
            <a:off x="201561" y="1277149"/>
            <a:ext cx="8860093" cy="4747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3A5D77-D0E4-7336-01B0-BA3EE33BFED8}"/>
              </a:ext>
            </a:extLst>
          </p:cNvPr>
          <p:cNvSpPr txBox="1"/>
          <p:nvPr/>
        </p:nvSpPr>
        <p:spPr>
          <a:xfrm>
            <a:off x="201562" y="0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5CD80-8507-C41D-D477-DEAB0023D2EE}"/>
              </a:ext>
            </a:extLst>
          </p:cNvPr>
          <p:cNvSpPr txBox="1"/>
          <p:nvPr/>
        </p:nvSpPr>
        <p:spPr>
          <a:xfrm>
            <a:off x="820994" y="64260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Dimension: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ECFF4-78D4-4E94-CC3A-0FE62D016D4B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39920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D551100-B34A-EF9C-9C3B-CA53CFFD8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" t="2512" r="2778" b="3374"/>
          <a:stretch/>
        </p:blipFill>
        <p:spPr>
          <a:xfrm>
            <a:off x="98322" y="993058"/>
            <a:ext cx="8791679" cy="4827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B0EE4-B3B2-043B-9B2C-9FD5A41C6AD0}"/>
              </a:ext>
            </a:extLst>
          </p:cNvPr>
          <p:cNvSpPr txBox="1"/>
          <p:nvPr/>
        </p:nvSpPr>
        <p:spPr>
          <a:xfrm>
            <a:off x="231058" y="22259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 Process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C7C36-1977-DF88-A135-99163051D974}"/>
              </a:ext>
            </a:extLst>
          </p:cNvPr>
          <p:cNvSpPr txBox="1"/>
          <p:nvPr/>
        </p:nvSpPr>
        <p:spPr>
          <a:xfrm>
            <a:off x="820994" y="64260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Dimension: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F7B22-59EF-A2D0-3528-E655F6FA8CAC}"/>
              </a:ext>
            </a:extLst>
          </p:cNvPr>
          <p:cNvSpPr txBox="1"/>
          <p:nvPr/>
        </p:nvSpPr>
        <p:spPr>
          <a:xfrm>
            <a:off x="4770050" y="6381837"/>
            <a:ext cx="4239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Electrical &amp; Computer Engineering Department ​</a:t>
            </a:r>
          </a:p>
          <a:p>
            <a:pPr algn="just"/>
            <a:r>
              <a:rPr lang="en-US" sz="1600">
                <a:solidFill>
                  <a:srgbClr val="FFFFFF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5727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On-screen Show (4:3)</PresentationFormat>
  <Paragraphs>139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Rinni Joshi</cp:lastModifiedBy>
  <cp:revision>4</cp:revision>
  <cp:lastPrinted>2012-01-12T15:01:17Z</cp:lastPrinted>
  <dcterms:created xsi:type="dcterms:W3CDTF">2011-12-23T15:22:14Z</dcterms:created>
  <dcterms:modified xsi:type="dcterms:W3CDTF">2023-06-04T03:48:27Z</dcterms:modified>
</cp:coreProperties>
</file>