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3" r:id="rId3"/>
    <p:sldId id="315" r:id="rId4"/>
    <p:sldId id="283" r:id="rId5"/>
    <p:sldId id="275" r:id="rId6"/>
    <p:sldId id="319" r:id="rId7"/>
    <p:sldId id="276" r:id="rId8"/>
    <p:sldId id="261" r:id="rId9"/>
    <p:sldId id="279" r:id="rId10"/>
    <p:sldId id="307" r:id="rId11"/>
    <p:sldId id="308" r:id="rId12"/>
    <p:sldId id="321" r:id="rId13"/>
    <p:sldId id="306" r:id="rId14"/>
    <p:sldId id="268" r:id="rId15"/>
    <p:sldId id="309" r:id="rId16"/>
    <p:sldId id="310" r:id="rId17"/>
    <p:sldId id="286" r:id="rId18"/>
    <p:sldId id="270" r:id="rId19"/>
    <p:sldId id="299" r:id="rId20"/>
    <p:sldId id="316" r:id="rId21"/>
    <p:sldId id="302" r:id="rId22"/>
    <p:sldId id="317" r:id="rId23"/>
    <p:sldId id="318" r:id="rId24"/>
    <p:sldId id="314" r:id="rId25"/>
    <p:sldId id="297" r:id="rId26"/>
    <p:sldId id="322" r:id="rId27"/>
    <p:sldId id="311" r:id="rId28"/>
    <p:sldId id="298" r:id="rId29"/>
    <p:sldId id="296" r:id="rId30"/>
    <p:sldId id="289" r:id="rId31"/>
    <p:sldId id="291" r:id="rId32"/>
    <p:sldId id="290" r:id="rId33"/>
    <p:sldId id="3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I, RITIKA" initials="JR" lastIdx="2" clrIdx="0">
    <p:extLst>
      <p:ext uri="{19B8F6BF-5375-455C-9EA6-DF929625EA0E}">
        <p15:presenceInfo xmlns:p15="http://schemas.microsoft.com/office/powerpoint/2012/main" userId="S::rjoshi5@calstatela.edu::a375070c-540d-4d87-a15e-612758426f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DE264-22FA-43D2-C11E-92BD8A536E20}" v="4" dt="2019-05-07T17:08:13.381"/>
    <p1510:client id="{2D367829-5875-D9B2-FFF3-54EF01BBC4F6}" v="639" dt="2019-05-07T08:09:42.160"/>
    <p1510:client id="{33C59D49-F193-440D-9F27-E0A7A0D55DFC}" v="4" dt="2019-05-06T23:32:37.285"/>
    <p1510:client id="{4049131A-14E8-A665-455C-557BDD7E0257}" v="3" dt="2019-05-07T18:08:54.342"/>
    <p1510:client id="{4895573A-1EBA-BBE3-2A5B-6F8596F32523}" v="802" dt="2019-05-07T05:15:19.501"/>
    <p1510:client id="{5E5DDB8B-1E8C-4E9C-E3A1-614303D23D44}" v="1897" dt="2019-05-07T08:01:53.562"/>
    <p1510:client id="{883FDB29-6E4D-5AFD-1B9B-C5E60ABFE847}" v="5" dt="2019-05-07T18:26:49.166"/>
    <p1510:client id="{A283F2D5-3BAF-D96E-2668-9048BC4CA660}" v="278" dt="2019-05-07T18:30:20.099"/>
    <p1510:client id="{E78FD550-544B-6895-1EEF-108A436197DD}" v="487" dt="2019-05-07T03:07:21.877"/>
    <p1510:client id="{F492F9CD-E66F-1F3F-BFC7-652D432913FE}" v="170" dt="2019-05-07T17:46:2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00:29:07.185" idx="2">
    <p:pos x="10" y="10"/>
    <p:text>Uniqueness about our topic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07T00:06:44.915" idx="1">
    <p:pos x="10" y="10"/>
    <p:text>Obesity-related conditions include heart disease, stroke, type 2 diabetes and certain types of cancer that are some of the leading causes of preventable, premature death.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32BDC-5AC3-4C89-B2F0-844A3DA1113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F7F8279-2930-450C-AEF8-E0A03D912996}">
      <dgm:prSet/>
      <dgm:spPr/>
      <dgm:t>
        <a:bodyPr/>
        <a:lstStyle/>
        <a:p>
          <a:pPr rtl="0">
            <a:lnSpc>
              <a:spcPct val="100000"/>
            </a:lnSpc>
          </a:pPr>
          <a:r>
            <a:rPr lang="en-US">
              <a:latin typeface="Calibri Light" panose="020F0302020204030204"/>
            </a:rPr>
            <a:t>         </a:t>
          </a:r>
          <a:r>
            <a:rPr lang="en-US">
              <a:latin typeface="Times New Roman"/>
              <a:cs typeface="Times New Roman"/>
            </a:rPr>
            <a:t>Gathering </a:t>
          </a:r>
          <a:r>
            <a:rPr lang="en-US"/>
            <a:t>Data</a:t>
          </a:r>
        </a:p>
      </dgm:t>
    </dgm:pt>
    <dgm:pt modelId="{4D48BD4C-5632-4C18-9D42-385F14F1C517}" type="parTrans" cxnId="{0AFCF29F-2261-42BE-AB26-A4CC4F895CFD}">
      <dgm:prSet/>
      <dgm:spPr/>
      <dgm:t>
        <a:bodyPr/>
        <a:lstStyle/>
        <a:p>
          <a:endParaRPr lang="en-US"/>
        </a:p>
      </dgm:t>
    </dgm:pt>
    <dgm:pt modelId="{BAAC10CB-CF78-45D9-A9B5-A1ECDC20D88E}" type="sibTrans" cxnId="{0AFCF29F-2261-42BE-AB26-A4CC4F895CFD}">
      <dgm:prSet/>
      <dgm:spPr/>
      <dgm:t>
        <a:bodyPr/>
        <a:lstStyle/>
        <a:p>
          <a:pPr>
            <a:lnSpc>
              <a:spcPct val="100000"/>
            </a:lnSpc>
          </a:pPr>
          <a:endParaRPr lang="en-US"/>
        </a:p>
      </dgm:t>
    </dgm:pt>
    <dgm:pt modelId="{156BDE1D-1566-4BCE-B262-1EB3299D3EDB}">
      <dgm:prSet/>
      <dgm:spPr/>
      <dgm:t>
        <a:bodyPr/>
        <a:lstStyle/>
        <a:p>
          <a:pPr rtl="0">
            <a:lnSpc>
              <a:spcPct val="100000"/>
            </a:lnSpc>
          </a:pPr>
          <a:r>
            <a:rPr lang="en-US">
              <a:latin typeface="Calibri Light" panose="020F0302020204030204"/>
            </a:rPr>
            <a:t>          </a:t>
          </a:r>
          <a:r>
            <a:rPr lang="en-US"/>
            <a:t>Data Preparation</a:t>
          </a:r>
        </a:p>
      </dgm:t>
    </dgm:pt>
    <dgm:pt modelId="{98D9436C-8A31-474D-8302-09CD1D431C66}" type="parTrans" cxnId="{DE4E9D96-9BD6-4624-95FC-C8196CD79C88}">
      <dgm:prSet/>
      <dgm:spPr/>
      <dgm:t>
        <a:bodyPr/>
        <a:lstStyle/>
        <a:p>
          <a:endParaRPr lang="en-US"/>
        </a:p>
      </dgm:t>
    </dgm:pt>
    <dgm:pt modelId="{D521896E-0C7C-48CB-BC34-02C04BEB41E8}" type="sibTrans" cxnId="{DE4E9D96-9BD6-4624-95FC-C8196CD79C88}">
      <dgm:prSet/>
      <dgm:spPr/>
      <dgm:t>
        <a:bodyPr/>
        <a:lstStyle/>
        <a:p>
          <a:pPr>
            <a:lnSpc>
              <a:spcPct val="100000"/>
            </a:lnSpc>
          </a:pPr>
          <a:endParaRPr lang="en-US"/>
        </a:p>
      </dgm:t>
    </dgm:pt>
    <dgm:pt modelId="{C1705094-1BB5-46DA-986B-7AF215AC9660}">
      <dgm:prSet/>
      <dgm:spPr/>
      <dgm:t>
        <a:bodyPr/>
        <a:lstStyle/>
        <a:p>
          <a:pPr rtl="0">
            <a:lnSpc>
              <a:spcPct val="100000"/>
            </a:lnSpc>
          </a:pPr>
          <a:r>
            <a:rPr lang="en-US">
              <a:latin typeface="Calibri Light" panose="020F0302020204030204"/>
            </a:rPr>
            <a:t>          </a:t>
          </a:r>
          <a:r>
            <a:rPr lang="en-US"/>
            <a:t>Data Transformation</a:t>
          </a:r>
        </a:p>
      </dgm:t>
    </dgm:pt>
    <dgm:pt modelId="{BDE96190-B66C-46C5-A10E-93F7E60152C3}" type="parTrans" cxnId="{122BE719-B2E2-4B12-984F-8829C1BAAC41}">
      <dgm:prSet/>
      <dgm:spPr/>
      <dgm:t>
        <a:bodyPr/>
        <a:lstStyle/>
        <a:p>
          <a:endParaRPr lang="en-US"/>
        </a:p>
      </dgm:t>
    </dgm:pt>
    <dgm:pt modelId="{B0B8E150-B65D-49A0-8BA5-2FE88B53CFAA}" type="sibTrans" cxnId="{122BE719-B2E2-4B12-984F-8829C1BAAC41}">
      <dgm:prSet/>
      <dgm:spPr/>
      <dgm:t>
        <a:bodyPr/>
        <a:lstStyle/>
        <a:p>
          <a:pPr>
            <a:lnSpc>
              <a:spcPct val="100000"/>
            </a:lnSpc>
          </a:pPr>
          <a:endParaRPr lang="en-US"/>
        </a:p>
      </dgm:t>
    </dgm:pt>
    <dgm:pt modelId="{75245D63-9297-4BE7-92CE-040A284BE165}">
      <dgm:prSet/>
      <dgm:spPr/>
      <dgm:t>
        <a:bodyPr/>
        <a:lstStyle/>
        <a:p>
          <a:pPr rtl="0">
            <a:lnSpc>
              <a:spcPct val="100000"/>
            </a:lnSpc>
          </a:pPr>
          <a:r>
            <a:rPr lang="en-US">
              <a:latin typeface="Calibri Light" panose="020F0302020204030204"/>
            </a:rPr>
            <a:t>          </a:t>
          </a:r>
          <a:r>
            <a:rPr lang="en-US"/>
            <a:t>Data Split</a:t>
          </a:r>
        </a:p>
      </dgm:t>
    </dgm:pt>
    <dgm:pt modelId="{5FA61A01-D00C-484A-8F22-DF1CBCADD173}" type="parTrans" cxnId="{0E776854-C562-4BBF-933C-7AD0C233891F}">
      <dgm:prSet/>
      <dgm:spPr/>
      <dgm:t>
        <a:bodyPr/>
        <a:lstStyle/>
        <a:p>
          <a:endParaRPr lang="en-US"/>
        </a:p>
      </dgm:t>
    </dgm:pt>
    <dgm:pt modelId="{3749A2BA-F953-4230-96C8-89B24D837D2A}" type="sibTrans" cxnId="{0E776854-C562-4BBF-933C-7AD0C233891F}">
      <dgm:prSet/>
      <dgm:spPr/>
      <dgm:t>
        <a:bodyPr/>
        <a:lstStyle/>
        <a:p>
          <a:pPr>
            <a:lnSpc>
              <a:spcPct val="100000"/>
            </a:lnSpc>
          </a:pPr>
          <a:endParaRPr lang="en-US"/>
        </a:p>
      </dgm:t>
    </dgm:pt>
    <dgm:pt modelId="{2335E16E-FD76-4366-B827-49C855FD6985}">
      <dgm:prSet/>
      <dgm:spPr/>
      <dgm:t>
        <a:bodyPr/>
        <a:lstStyle/>
        <a:p>
          <a:pPr rtl="0">
            <a:lnSpc>
              <a:spcPct val="100000"/>
            </a:lnSpc>
          </a:pPr>
          <a:r>
            <a:rPr lang="en-US">
              <a:latin typeface="Calibri Light" panose="020F0302020204030204"/>
            </a:rPr>
            <a:t>         </a:t>
          </a:r>
          <a:r>
            <a:rPr lang="en-US" b="1">
              <a:latin typeface="Calibri Light" panose="020F0302020204030204"/>
            </a:rPr>
            <a:t>Train the Models</a:t>
          </a:r>
          <a:endParaRPr lang="en-US" b="1"/>
        </a:p>
      </dgm:t>
    </dgm:pt>
    <dgm:pt modelId="{797F03AD-4381-43D3-8E27-EA32A0CCA071}" type="parTrans" cxnId="{89DD5E03-DA27-46A0-A15F-5746C42772EC}">
      <dgm:prSet/>
      <dgm:spPr/>
      <dgm:t>
        <a:bodyPr/>
        <a:lstStyle/>
        <a:p>
          <a:endParaRPr lang="en-US"/>
        </a:p>
      </dgm:t>
    </dgm:pt>
    <dgm:pt modelId="{218C1816-256C-46AE-8F90-23CAA61DFE6A}" type="sibTrans" cxnId="{89DD5E03-DA27-46A0-A15F-5746C42772EC}">
      <dgm:prSet/>
      <dgm:spPr/>
      <dgm:t>
        <a:bodyPr/>
        <a:lstStyle/>
        <a:p>
          <a:pPr>
            <a:lnSpc>
              <a:spcPct val="100000"/>
            </a:lnSpc>
          </a:pPr>
          <a:endParaRPr lang="en-US"/>
        </a:p>
      </dgm:t>
    </dgm:pt>
    <dgm:pt modelId="{7C3D9A31-F32D-4301-9CBC-8F0B8026DA50}">
      <dgm:prSet/>
      <dgm:spPr/>
      <dgm:t>
        <a:bodyPr/>
        <a:lstStyle/>
        <a:p>
          <a:pPr rtl="0">
            <a:lnSpc>
              <a:spcPct val="100000"/>
            </a:lnSpc>
          </a:pPr>
          <a:r>
            <a:rPr lang="en-US">
              <a:latin typeface="Calibri Light" panose="020F0302020204030204"/>
            </a:rPr>
            <a:t>          </a:t>
          </a:r>
          <a:r>
            <a:rPr lang="en-US" b="1">
              <a:latin typeface="Calibri Light" panose="020F0302020204030204"/>
            </a:rPr>
            <a:t>Test the Models</a:t>
          </a:r>
          <a:endParaRPr lang="en-US" b="1"/>
        </a:p>
      </dgm:t>
    </dgm:pt>
    <dgm:pt modelId="{D866A3D3-4364-4495-883D-6156B2AA9ACC}" type="parTrans" cxnId="{6AA8076C-44C7-424D-8000-3F4F54245BBF}">
      <dgm:prSet/>
      <dgm:spPr/>
      <dgm:t>
        <a:bodyPr/>
        <a:lstStyle/>
        <a:p>
          <a:endParaRPr lang="en-US"/>
        </a:p>
      </dgm:t>
    </dgm:pt>
    <dgm:pt modelId="{24BA293C-6D2E-4429-82DD-11744DBA97C3}" type="sibTrans" cxnId="{6AA8076C-44C7-424D-8000-3F4F54245BBF}">
      <dgm:prSet/>
      <dgm:spPr/>
      <dgm:t>
        <a:bodyPr/>
        <a:lstStyle/>
        <a:p>
          <a:endParaRPr lang="en-US"/>
        </a:p>
      </dgm:t>
    </dgm:pt>
    <dgm:pt modelId="{12DF68D4-43B6-48D3-B069-C969164761C8}">
      <dgm:prSet/>
      <dgm:spPr/>
      <dgm:t>
        <a:bodyPr/>
        <a:lstStyle/>
        <a:p>
          <a:pPr rtl="0">
            <a:lnSpc>
              <a:spcPct val="100000"/>
            </a:lnSpc>
          </a:pPr>
          <a:r>
            <a:rPr lang="en-US">
              <a:cs typeface="Calibri Light" panose="020F0302020204030204"/>
            </a:rPr>
            <a:t>          </a:t>
          </a:r>
          <a:r>
            <a:rPr lang="en-US"/>
            <a:t>Evaluate prediction accuracy</a:t>
          </a:r>
        </a:p>
      </dgm:t>
    </dgm:pt>
    <dgm:pt modelId="{5640DCAA-D746-4440-B42B-117EC952DE1B}" type="parTrans" cxnId="{949C62B3-E110-4EC6-ABD5-D4D79E9491C6}">
      <dgm:prSet/>
      <dgm:spPr/>
    </dgm:pt>
    <dgm:pt modelId="{1AC33A9E-D313-4DC2-8389-7AC4C5BBCACC}" type="sibTrans" cxnId="{949C62B3-E110-4EC6-ABD5-D4D79E9491C6}">
      <dgm:prSet/>
      <dgm:spPr/>
    </dgm:pt>
    <dgm:pt modelId="{36D04BD1-466B-4834-A595-6DEE5E156A1E}" type="pres">
      <dgm:prSet presAssocID="{E2D32BDC-5AC3-4C89-B2F0-844A3DA1113D}" presName="vert0" presStyleCnt="0">
        <dgm:presLayoutVars>
          <dgm:dir/>
          <dgm:animOne val="branch"/>
          <dgm:animLvl val="lvl"/>
        </dgm:presLayoutVars>
      </dgm:prSet>
      <dgm:spPr/>
    </dgm:pt>
    <dgm:pt modelId="{467C26F1-38C6-4DBB-ABE1-59D3386641E9}" type="pres">
      <dgm:prSet presAssocID="{8F7F8279-2930-450C-AEF8-E0A03D912996}" presName="thickLine" presStyleLbl="alignNode1" presStyleIdx="0" presStyleCnt="7"/>
      <dgm:spPr/>
    </dgm:pt>
    <dgm:pt modelId="{9D037FA7-A185-44D9-9472-4E95132664E1}" type="pres">
      <dgm:prSet presAssocID="{8F7F8279-2930-450C-AEF8-E0A03D912996}" presName="horz1" presStyleCnt="0"/>
      <dgm:spPr/>
    </dgm:pt>
    <dgm:pt modelId="{C7EA759B-960D-40E1-9DFE-E0E3CCDF49BD}" type="pres">
      <dgm:prSet presAssocID="{8F7F8279-2930-450C-AEF8-E0A03D912996}" presName="tx1" presStyleLbl="revTx" presStyleIdx="0" presStyleCnt="7"/>
      <dgm:spPr/>
    </dgm:pt>
    <dgm:pt modelId="{141B15EB-F52B-4AE6-89FF-61C9E26AC031}" type="pres">
      <dgm:prSet presAssocID="{8F7F8279-2930-450C-AEF8-E0A03D912996}" presName="vert1" presStyleCnt="0"/>
      <dgm:spPr/>
    </dgm:pt>
    <dgm:pt modelId="{6A68FFA3-E8E3-4BC2-867E-75859905798F}" type="pres">
      <dgm:prSet presAssocID="{156BDE1D-1566-4BCE-B262-1EB3299D3EDB}" presName="thickLine" presStyleLbl="alignNode1" presStyleIdx="1" presStyleCnt="7"/>
      <dgm:spPr/>
    </dgm:pt>
    <dgm:pt modelId="{A36E00CF-6B61-4090-BE76-20F0CD28BC4F}" type="pres">
      <dgm:prSet presAssocID="{156BDE1D-1566-4BCE-B262-1EB3299D3EDB}" presName="horz1" presStyleCnt="0"/>
      <dgm:spPr/>
    </dgm:pt>
    <dgm:pt modelId="{F2A0F3B9-7C42-45B4-BE8A-8FDA1AB7BC17}" type="pres">
      <dgm:prSet presAssocID="{156BDE1D-1566-4BCE-B262-1EB3299D3EDB}" presName="tx1" presStyleLbl="revTx" presStyleIdx="1" presStyleCnt="7"/>
      <dgm:spPr/>
    </dgm:pt>
    <dgm:pt modelId="{11F159F1-89B0-4906-9A8A-11BCF7DFE135}" type="pres">
      <dgm:prSet presAssocID="{156BDE1D-1566-4BCE-B262-1EB3299D3EDB}" presName="vert1" presStyleCnt="0"/>
      <dgm:spPr/>
    </dgm:pt>
    <dgm:pt modelId="{FCC51FFB-6810-4DD3-8667-7F190158578B}" type="pres">
      <dgm:prSet presAssocID="{C1705094-1BB5-46DA-986B-7AF215AC9660}" presName="thickLine" presStyleLbl="alignNode1" presStyleIdx="2" presStyleCnt="7"/>
      <dgm:spPr/>
    </dgm:pt>
    <dgm:pt modelId="{78F96C46-7612-4949-8F3B-909C1F08F11A}" type="pres">
      <dgm:prSet presAssocID="{C1705094-1BB5-46DA-986B-7AF215AC9660}" presName="horz1" presStyleCnt="0"/>
      <dgm:spPr/>
    </dgm:pt>
    <dgm:pt modelId="{13305816-0006-4FD3-ABAB-991E25E6C0F6}" type="pres">
      <dgm:prSet presAssocID="{C1705094-1BB5-46DA-986B-7AF215AC9660}" presName="tx1" presStyleLbl="revTx" presStyleIdx="2" presStyleCnt="7"/>
      <dgm:spPr/>
    </dgm:pt>
    <dgm:pt modelId="{6C4F4C77-CEDC-49B2-BEC7-F49F7DFFDD96}" type="pres">
      <dgm:prSet presAssocID="{C1705094-1BB5-46DA-986B-7AF215AC9660}" presName="vert1" presStyleCnt="0"/>
      <dgm:spPr/>
    </dgm:pt>
    <dgm:pt modelId="{4CD611FF-8EB8-48D3-B221-9CA22DA010F4}" type="pres">
      <dgm:prSet presAssocID="{75245D63-9297-4BE7-92CE-040A284BE165}" presName="thickLine" presStyleLbl="alignNode1" presStyleIdx="3" presStyleCnt="7"/>
      <dgm:spPr/>
    </dgm:pt>
    <dgm:pt modelId="{1A061504-5468-4F4D-8855-BD62F7487AA5}" type="pres">
      <dgm:prSet presAssocID="{75245D63-9297-4BE7-92CE-040A284BE165}" presName="horz1" presStyleCnt="0"/>
      <dgm:spPr/>
    </dgm:pt>
    <dgm:pt modelId="{94743E9A-A563-41F7-A78B-5723160E86F3}" type="pres">
      <dgm:prSet presAssocID="{75245D63-9297-4BE7-92CE-040A284BE165}" presName="tx1" presStyleLbl="revTx" presStyleIdx="3" presStyleCnt="7"/>
      <dgm:spPr/>
    </dgm:pt>
    <dgm:pt modelId="{D54457DD-833E-403E-8A34-9EC137DDF82A}" type="pres">
      <dgm:prSet presAssocID="{75245D63-9297-4BE7-92CE-040A284BE165}" presName="vert1" presStyleCnt="0"/>
      <dgm:spPr/>
    </dgm:pt>
    <dgm:pt modelId="{A88C8574-948F-45EE-A9D2-9E0780E7AE43}" type="pres">
      <dgm:prSet presAssocID="{2335E16E-FD76-4366-B827-49C855FD6985}" presName="thickLine" presStyleLbl="alignNode1" presStyleIdx="4" presStyleCnt="7"/>
      <dgm:spPr/>
    </dgm:pt>
    <dgm:pt modelId="{491292D6-1650-42CD-8BE3-C236E61E6715}" type="pres">
      <dgm:prSet presAssocID="{2335E16E-FD76-4366-B827-49C855FD6985}" presName="horz1" presStyleCnt="0"/>
      <dgm:spPr/>
    </dgm:pt>
    <dgm:pt modelId="{AC441790-7680-407D-AFE5-0C524DCB01F3}" type="pres">
      <dgm:prSet presAssocID="{2335E16E-FD76-4366-B827-49C855FD6985}" presName="tx1" presStyleLbl="revTx" presStyleIdx="4" presStyleCnt="7"/>
      <dgm:spPr/>
    </dgm:pt>
    <dgm:pt modelId="{F479FD9C-FD11-461D-8631-7D94D0D4E823}" type="pres">
      <dgm:prSet presAssocID="{2335E16E-FD76-4366-B827-49C855FD6985}" presName="vert1" presStyleCnt="0"/>
      <dgm:spPr/>
    </dgm:pt>
    <dgm:pt modelId="{B638B2AD-1909-4894-937B-FE81C29CCDA7}" type="pres">
      <dgm:prSet presAssocID="{7C3D9A31-F32D-4301-9CBC-8F0B8026DA50}" presName="thickLine" presStyleLbl="alignNode1" presStyleIdx="5" presStyleCnt="7"/>
      <dgm:spPr/>
    </dgm:pt>
    <dgm:pt modelId="{7F85B58E-359C-49D0-BB2B-2E4C0D6494AB}" type="pres">
      <dgm:prSet presAssocID="{7C3D9A31-F32D-4301-9CBC-8F0B8026DA50}" presName="horz1" presStyleCnt="0"/>
      <dgm:spPr/>
    </dgm:pt>
    <dgm:pt modelId="{01AE934D-045E-40B3-8584-E9902304DDFC}" type="pres">
      <dgm:prSet presAssocID="{7C3D9A31-F32D-4301-9CBC-8F0B8026DA50}" presName="tx1" presStyleLbl="revTx" presStyleIdx="5" presStyleCnt="7"/>
      <dgm:spPr/>
    </dgm:pt>
    <dgm:pt modelId="{17AF97E9-5F0A-4CEB-8F35-562AAE9C37A0}" type="pres">
      <dgm:prSet presAssocID="{7C3D9A31-F32D-4301-9CBC-8F0B8026DA50}" presName="vert1" presStyleCnt="0"/>
      <dgm:spPr/>
    </dgm:pt>
    <dgm:pt modelId="{B8469979-44B6-41D6-B2BF-193495BF1937}" type="pres">
      <dgm:prSet presAssocID="{12DF68D4-43B6-48D3-B069-C969164761C8}" presName="thickLine" presStyleLbl="alignNode1" presStyleIdx="6" presStyleCnt="7"/>
      <dgm:spPr/>
    </dgm:pt>
    <dgm:pt modelId="{6061BEC3-DB1B-453C-B565-6346A0D99987}" type="pres">
      <dgm:prSet presAssocID="{12DF68D4-43B6-48D3-B069-C969164761C8}" presName="horz1" presStyleCnt="0"/>
      <dgm:spPr/>
    </dgm:pt>
    <dgm:pt modelId="{FE3808D0-CB89-4B6C-A47F-0CEF83F76E5F}" type="pres">
      <dgm:prSet presAssocID="{12DF68D4-43B6-48D3-B069-C969164761C8}" presName="tx1" presStyleLbl="revTx" presStyleIdx="6" presStyleCnt="7"/>
      <dgm:spPr/>
    </dgm:pt>
    <dgm:pt modelId="{1873A3AD-7BBC-4A7B-90C3-F14605AAB98B}" type="pres">
      <dgm:prSet presAssocID="{12DF68D4-43B6-48D3-B069-C969164761C8}" presName="vert1" presStyleCnt="0"/>
      <dgm:spPr/>
    </dgm:pt>
  </dgm:ptLst>
  <dgm:cxnLst>
    <dgm:cxn modelId="{89DD5E03-DA27-46A0-A15F-5746C42772EC}" srcId="{E2D32BDC-5AC3-4C89-B2F0-844A3DA1113D}" destId="{2335E16E-FD76-4366-B827-49C855FD6985}" srcOrd="4" destOrd="0" parTransId="{797F03AD-4381-43D3-8E27-EA32A0CCA071}" sibTransId="{218C1816-256C-46AE-8F90-23CAA61DFE6A}"/>
    <dgm:cxn modelId="{122BE719-B2E2-4B12-984F-8829C1BAAC41}" srcId="{E2D32BDC-5AC3-4C89-B2F0-844A3DA1113D}" destId="{C1705094-1BB5-46DA-986B-7AF215AC9660}" srcOrd="2" destOrd="0" parTransId="{BDE96190-B66C-46C5-A10E-93F7E60152C3}" sibTransId="{B0B8E150-B65D-49A0-8BA5-2FE88B53CFAA}"/>
    <dgm:cxn modelId="{141BFA27-9E43-4C77-9CBA-F856E243F63A}" type="presOf" srcId="{75245D63-9297-4BE7-92CE-040A284BE165}" destId="{94743E9A-A563-41F7-A78B-5723160E86F3}" srcOrd="0" destOrd="0" presId="urn:microsoft.com/office/officeart/2008/layout/LinedList"/>
    <dgm:cxn modelId="{03C08F37-5D9A-47AD-9FBF-7FA8F49C43CB}" type="presOf" srcId="{E2D32BDC-5AC3-4C89-B2F0-844A3DA1113D}" destId="{36D04BD1-466B-4834-A595-6DEE5E156A1E}" srcOrd="0" destOrd="0" presId="urn:microsoft.com/office/officeart/2008/layout/LinedList"/>
    <dgm:cxn modelId="{0FE01A38-4437-4801-B777-39AAF7D7DE39}" type="presOf" srcId="{C1705094-1BB5-46DA-986B-7AF215AC9660}" destId="{13305816-0006-4FD3-ABAB-991E25E6C0F6}" srcOrd="0" destOrd="0" presId="urn:microsoft.com/office/officeart/2008/layout/LinedList"/>
    <dgm:cxn modelId="{02D0CE5B-CA7F-42B7-BF84-287AA3702247}" type="presOf" srcId="{12DF68D4-43B6-48D3-B069-C969164761C8}" destId="{FE3808D0-CB89-4B6C-A47F-0CEF83F76E5F}" srcOrd="0" destOrd="0" presId="urn:microsoft.com/office/officeart/2008/layout/LinedList"/>
    <dgm:cxn modelId="{6AA8076C-44C7-424D-8000-3F4F54245BBF}" srcId="{E2D32BDC-5AC3-4C89-B2F0-844A3DA1113D}" destId="{7C3D9A31-F32D-4301-9CBC-8F0B8026DA50}" srcOrd="5" destOrd="0" parTransId="{D866A3D3-4364-4495-883D-6156B2AA9ACC}" sibTransId="{24BA293C-6D2E-4429-82DD-11744DBA97C3}"/>
    <dgm:cxn modelId="{0E776854-C562-4BBF-933C-7AD0C233891F}" srcId="{E2D32BDC-5AC3-4C89-B2F0-844A3DA1113D}" destId="{75245D63-9297-4BE7-92CE-040A284BE165}" srcOrd="3" destOrd="0" parTransId="{5FA61A01-D00C-484A-8F22-DF1CBCADD173}" sibTransId="{3749A2BA-F953-4230-96C8-89B24D837D2A}"/>
    <dgm:cxn modelId="{09DC348D-98C5-42A8-8A37-96BA850FB0E7}" type="presOf" srcId="{8F7F8279-2930-450C-AEF8-E0A03D912996}" destId="{C7EA759B-960D-40E1-9DFE-E0E3CCDF49BD}" srcOrd="0" destOrd="0" presId="urn:microsoft.com/office/officeart/2008/layout/LinedList"/>
    <dgm:cxn modelId="{DE4E9D96-9BD6-4624-95FC-C8196CD79C88}" srcId="{E2D32BDC-5AC3-4C89-B2F0-844A3DA1113D}" destId="{156BDE1D-1566-4BCE-B262-1EB3299D3EDB}" srcOrd="1" destOrd="0" parTransId="{98D9436C-8A31-474D-8302-09CD1D431C66}" sibTransId="{D521896E-0C7C-48CB-BC34-02C04BEB41E8}"/>
    <dgm:cxn modelId="{0AFCF29F-2261-42BE-AB26-A4CC4F895CFD}" srcId="{E2D32BDC-5AC3-4C89-B2F0-844A3DA1113D}" destId="{8F7F8279-2930-450C-AEF8-E0A03D912996}" srcOrd="0" destOrd="0" parTransId="{4D48BD4C-5632-4C18-9D42-385F14F1C517}" sibTransId="{BAAC10CB-CF78-45D9-A9B5-A1ECDC20D88E}"/>
    <dgm:cxn modelId="{E5A437A2-FCD7-4512-A75F-F41DE56CDF56}" type="presOf" srcId="{156BDE1D-1566-4BCE-B262-1EB3299D3EDB}" destId="{F2A0F3B9-7C42-45B4-BE8A-8FDA1AB7BC17}" srcOrd="0" destOrd="0" presId="urn:microsoft.com/office/officeart/2008/layout/LinedList"/>
    <dgm:cxn modelId="{949C62B3-E110-4EC6-ABD5-D4D79E9491C6}" srcId="{E2D32BDC-5AC3-4C89-B2F0-844A3DA1113D}" destId="{12DF68D4-43B6-48D3-B069-C969164761C8}" srcOrd="6" destOrd="0" parTransId="{5640DCAA-D746-4440-B42B-117EC952DE1B}" sibTransId="{1AC33A9E-D313-4DC2-8389-7AC4C5BBCACC}"/>
    <dgm:cxn modelId="{B63E4CB4-6F9B-4830-AB1A-80D2EC80206B}" type="presOf" srcId="{2335E16E-FD76-4366-B827-49C855FD6985}" destId="{AC441790-7680-407D-AFE5-0C524DCB01F3}" srcOrd="0" destOrd="0" presId="urn:microsoft.com/office/officeart/2008/layout/LinedList"/>
    <dgm:cxn modelId="{141BA5C7-D6DD-4A1D-9610-9EEA21ABB12F}" type="presOf" srcId="{7C3D9A31-F32D-4301-9CBC-8F0B8026DA50}" destId="{01AE934D-045E-40B3-8584-E9902304DDFC}" srcOrd="0" destOrd="0" presId="urn:microsoft.com/office/officeart/2008/layout/LinedList"/>
    <dgm:cxn modelId="{BA90F40C-D228-4C65-858C-6E9877147961}" type="presParOf" srcId="{36D04BD1-466B-4834-A595-6DEE5E156A1E}" destId="{467C26F1-38C6-4DBB-ABE1-59D3386641E9}" srcOrd="0" destOrd="0" presId="urn:microsoft.com/office/officeart/2008/layout/LinedList"/>
    <dgm:cxn modelId="{47F8EDFA-4CCA-4B82-A5FC-89D90B698C3F}" type="presParOf" srcId="{36D04BD1-466B-4834-A595-6DEE5E156A1E}" destId="{9D037FA7-A185-44D9-9472-4E95132664E1}" srcOrd="1" destOrd="0" presId="urn:microsoft.com/office/officeart/2008/layout/LinedList"/>
    <dgm:cxn modelId="{D1F7C28E-EC85-4697-AFC5-4E37380A1230}" type="presParOf" srcId="{9D037FA7-A185-44D9-9472-4E95132664E1}" destId="{C7EA759B-960D-40E1-9DFE-E0E3CCDF49BD}" srcOrd="0" destOrd="0" presId="urn:microsoft.com/office/officeart/2008/layout/LinedList"/>
    <dgm:cxn modelId="{F3F79771-47B3-4904-A7BC-C2945709CB24}" type="presParOf" srcId="{9D037FA7-A185-44D9-9472-4E95132664E1}" destId="{141B15EB-F52B-4AE6-89FF-61C9E26AC031}" srcOrd="1" destOrd="0" presId="urn:microsoft.com/office/officeart/2008/layout/LinedList"/>
    <dgm:cxn modelId="{5B09A573-CA56-420A-856D-978141243CF7}" type="presParOf" srcId="{36D04BD1-466B-4834-A595-6DEE5E156A1E}" destId="{6A68FFA3-E8E3-4BC2-867E-75859905798F}" srcOrd="2" destOrd="0" presId="urn:microsoft.com/office/officeart/2008/layout/LinedList"/>
    <dgm:cxn modelId="{C2184E10-804A-4CF6-99B2-C9B66C546B43}" type="presParOf" srcId="{36D04BD1-466B-4834-A595-6DEE5E156A1E}" destId="{A36E00CF-6B61-4090-BE76-20F0CD28BC4F}" srcOrd="3" destOrd="0" presId="urn:microsoft.com/office/officeart/2008/layout/LinedList"/>
    <dgm:cxn modelId="{E32A92FA-3798-4382-BBE8-9D418C6D7D41}" type="presParOf" srcId="{A36E00CF-6B61-4090-BE76-20F0CD28BC4F}" destId="{F2A0F3B9-7C42-45B4-BE8A-8FDA1AB7BC17}" srcOrd="0" destOrd="0" presId="urn:microsoft.com/office/officeart/2008/layout/LinedList"/>
    <dgm:cxn modelId="{93928707-D8B3-42A6-A1A5-4D06B0645057}" type="presParOf" srcId="{A36E00CF-6B61-4090-BE76-20F0CD28BC4F}" destId="{11F159F1-89B0-4906-9A8A-11BCF7DFE135}" srcOrd="1" destOrd="0" presId="urn:microsoft.com/office/officeart/2008/layout/LinedList"/>
    <dgm:cxn modelId="{629C042C-6D62-4452-A436-CEFA1CFB9B44}" type="presParOf" srcId="{36D04BD1-466B-4834-A595-6DEE5E156A1E}" destId="{FCC51FFB-6810-4DD3-8667-7F190158578B}" srcOrd="4" destOrd="0" presId="urn:microsoft.com/office/officeart/2008/layout/LinedList"/>
    <dgm:cxn modelId="{E01A3681-4C56-4741-A968-105CD98C94CF}" type="presParOf" srcId="{36D04BD1-466B-4834-A595-6DEE5E156A1E}" destId="{78F96C46-7612-4949-8F3B-909C1F08F11A}" srcOrd="5" destOrd="0" presId="urn:microsoft.com/office/officeart/2008/layout/LinedList"/>
    <dgm:cxn modelId="{1B759338-3CEA-4C49-B37A-252BBFD39D4F}" type="presParOf" srcId="{78F96C46-7612-4949-8F3B-909C1F08F11A}" destId="{13305816-0006-4FD3-ABAB-991E25E6C0F6}" srcOrd="0" destOrd="0" presId="urn:microsoft.com/office/officeart/2008/layout/LinedList"/>
    <dgm:cxn modelId="{AAEC6E9B-479E-4053-8F92-071B417D4563}" type="presParOf" srcId="{78F96C46-7612-4949-8F3B-909C1F08F11A}" destId="{6C4F4C77-CEDC-49B2-BEC7-F49F7DFFDD96}" srcOrd="1" destOrd="0" presId="urn:microsoft.com/office/officeart/2008/layout/LinedList"/>
    <dgm:cxn modelId="{A274A355-3C46-4446-9EE0-F99B8332C4F5}" type="presParOf" srcId="{36D04BD1-466B-4834-A595-6DEE5E156A1E}" destId="{4CD611FF-8EB8-48D3-B221-9CA22DA010F4}" srcOrd="6" destOrd="0" presId="urn:microsoft.com/office/officeart/2008/layout/LinedList"/>
    <dgm:cxn modelId="{9C9B3495-66EC-4836-A563-B2C5638C1CE9}" type="presParOf" srcId="{36D04BD1-466B-4834-A595-6DEE5E156A1E}" destId="{1A061504-5468-4F4D-8855-BD62F7487AA5}" srcOrd="7" destOrd="0" presId="urn:microsoft.com/office/officeart/2008/layout/LinedList"/>
    <dgm:cxn modelId="{48EC06AF-11BE-431B-B0FE-54094DC42144}" type="presParOf" srcId="{1A061504-5468-4F4D-8855-BD62F7487AA5}" destId="{94743E9A-A563-41F7-A78B-5723160E86F3}" srcOrd="0" destOrd="0" presId="urn:microsoft.com/office/officeart/2008/layout/LinedList"/>
    <dgm:cxn modelId="{4D1FBB8D-FC85-407B-9103-A6AB0F009EA9}" type="presParOf" srcId="{1A061504-5468-4F4D-8855-BD62F7487AA5}" destId="{D54457DD-833E-403E-8A34-9EC137DDF82A}" srcOrd="1" destOrd="0" presId="urn:microsoft.com/office/officeart/2008/layout/LinedList"/>
    <dgm:cxn modelId="{6D6342C8-1A36-43E2-871D-719373F6CC70}" type="presParOf" srcId="{36D04BD1-466B-4834-A595-6DEE5E156A1E}" destId="{A88C8574-948F-45EE-A9D2-9E0780E7AE43}" srcOrd="8" destOrd="0" presId="urn:microsoft.com/office/officeart/2008/layout/LinedList"/>
    <dgm:cxn modelId="{B018DA00-6412-40E0-B6A9-88229CFDB89A}" type="presParOf" srcId="{36D04BD1-466B-4834-A595-6DEE5E156A1E}" destId="{491292D6-1650-42CD-8BE3-C236E61E6715}" srcOrd="9" destOrd="0" presId="urn:microsoft.com/office/officeart/2008/layout/LinedList"/>
    <dgm:cxn modelId="{67BA12E4-159C-4C6B-82CC-89C6DEF50586}" type="presParOf" srcId="{491292D6-1650-42CD-8BE3-C236E61E6715}" destId="{AC441790-7680-407D-AFE5-0C524DCB01F3}" srcOrd="0" destOrd="0" presId="urn:microsoft.com/office/officeart/2008/layout/LinedList"/>
    <dgm:cxn modelId="{85D2A756-8EB0-4F5A-83B0-B91D62077D48}" type="presParOf" srcId="{491292D6-1650-42CD-8BE3-C236E61E6715}" destId="{F479FD9C-FD11-461D-8631-7D94D0D4E823}" srcOrd="1" destOrd="0" presId="urn:microsoft.com/office/officeart/2008/layout/LinedList"/>
    <dgm:cxn modelId="{D0ECFD23-9E6E-43CC-BF02-60E3255C30E9}" type="presParOf" srcId="{36D04BD1-466B-4834-A595-6DEE5E156A1E}" destId="{B638B2AD-1909-4894-937B-FE81C29CCDA7}" srcOrd="10" destOrd="0" presId="urn:microsoft.com/office/officeart/2008/layout/LinedList"/>
    <dgm:cxn modelId="{49FDE0CF-4541-4936-8783-EDC8C7889037}" type="presParOf" srcId="{36D04BD1-466B-4834-A595-6DEE5E156A1E}" destId="{7F85B58E-359C-49D0-BB2B-2E4C0D6494AB}" srcOrd="11" destOrd="0" presId="urn:microsoft.com/office/officeart/2008/layout/LinedList"/>
    <dgm:cxn modelId="{D43FF3DD-943E-41A9-B0A4-7442AD23052A}" type="presParOf" srcId="{7F85B58E-359C-49D0-BB2B-2E4C0D6494AB}" destId="{01AE934D-045E-40B3-8584-E9902304DDFC}" srcOrd="0" destOrd="0" presId="urn:microsoft.com/office/officeart/2008/layout/LinedList"/>
    <dgm:cxn modelId="{4120AA45-92F3-4BE8-BF23-7E7F8609A9DF}" type="presParOf" srcId="{7F85B58E-359C-49D0-BB2B-2E4C0D6494AB}" destId="{17AF97E9-5F0A-4CEB-8F35-562AAE9C37A0}" srcOrd="1" destOrd="0" presId="urn:microsoft.com/office/officeart/2008/layout/LinedList"/>
    <dgm:cxn modelId="{62DF5C6F-4FE6-4AB4-9205-A6747311229C}" type="presParOf" srcId="{36D04BD1-466B-4834-A595-6DEE5E156A1E}" destId="{B8469979-44B6-41D6-B2BF-193495BF1937}" srcOrd="12" destOrd="0" presId="urn:microsoft.com/office/officeart/2008/layout/LinedList"/>
    <dgm:cxn modelId="{69C969A5-324D-40AA-A4B0-58F8C2F321E7}" type="presParOf" srcId="{36D04BD1-466B-4834-A595-6DEE5E156A1E}" destId="{6061BEC3-DB1B-453C-B565-6346A0D99987}" srcOrd="13" destOrd="0" presId="urn:microsoft.com/office/officeart/2008/layout/LinedList"/>
    <dgm:cxn modelId="{B2799D56-01D0-4922-BD3D-819724F029C7}" type="presParOf" srcId="{6061BEC3-DB1B-453C-B565-6346A0D99987}" destId="{FE3808D0-CB89-4B6C-A47F-0CEF83F76E5F}" srcOrd="0" destOrd="0" presId="urn:microsoft.com/office/officeart/2008/layout/LinedList"/>
    <dgm:cxn modelId="{2A739304-D464-4B2E-9B85-43594FD5C8DA}" type="presParOf" srcId="{6061BEC3-DB1B-453C-B565-6346A0D99987}" destId="{1873A3AD-7BBC-4A7B-90C3-F14605AAB9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C26F1-38C6-4DBB-ABE1-59D3386641E9}">
      <dsp:nvSpPr>
        <dsp:cNvPr id="0" name=""/>
        <dsp:cNvSpPr/>
      </dsp:nvSpPr>
      <dsp:spPr>
        <a:xfrm>
          <a:off x="0" y="552"/>
          <a:ext cx="7315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A759B-960D-40E1-9DFE-E0E3CCDF49BD}">
      <dsp:nvSpPr>
        <dsp:cNvPr id="0" name=""/>
        <dsp:cNvSpPr/>
      </dsp:nvSpPr>
      <dsp:spPr>
        <a:xfrm>
          <a:off x="0" y="552"/>
          <a:ext cx="7315200" cy="64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a:latin typeface="Calibri Light" panose="020F0302020204030204"/>
            </a:rPr>
            <a:t>         </a:t>
          </a:r>
          <a:r>
            <a:rPr lang="en-US" sz="2700" kern="1200">
              <a:latin typeface="Times New Roman"/>
              <a:cs typeface="Times New Roman"/>
            </a:rPr>
            <a:t>Gathering </a:t>
          </a:r>
          <a:r>
            <a:rPr lang="en-US" sz="2700" kern="1200"/>
            <a:t>Data</a:t>
          </a:r>
        </a:p>
      </dsp:txBody>
      <dsp:txXfrm>
        <a:off x="0" y="552"/>
        <a:ext cx="7315200" cy="646228"/>
      </dsp:txXfrm>
    </dsp:sp>
    <dsp:sp modelId="{6A68FFA3-E8E3-4BC2-867E-75859905798F}">
      <dsp:nvSpPr>
        <dsp:cNvPr id="0" name=""/>
        <dsp:cNvSpPr/>
      </dsp:nvSpPr>
      <dsp:spPr>
        <a:xfrm>
          <a:off x="0" y="646781"/>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A0F3B9-7C42-45B4-BE8A-8FDA1AB7BC17}">
      <dsp:nvSpPr>
        <dsp:cNvPr id="0" name=""/>
        <dsp:cNvSpPr/>
      </dsp:nvSpPr>
      <dsp:spPr>
        <a:xfrm>
          <a:off x="0" y="646781"/>
          <a:ext cx="7315200" cy="64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a:latin typeface="Calibri Light" panose="020F0302020204030204"/>
            </a:rPr>
            <a:t>          </a:t>
          </a:r>
          <a:r>
            <a:rPr lang="en-US" sz="2700" kern="1200"/>
            <a:t>Data Preparation</a:t>
          </a:r>
        </a:p>
      </dsp:txBody>
      <dsp:txXfrm>
        <a:off x="0" y="646781"/>
        <a:ext cx="7315200" cy="646228"/>
      </dsp:txXfrm>
    </dsp:sp>
    <dsp:sp modelId="{FCC51FFB-6810-4DD3-8667-7F190158578B}">
      <dsp:nvSpPr>
        <dsp:cNvPr id="0" name=""/>
        <dsp:cNvSpPr/>
      </dsp:nvSpPr>
      <dsp:spPr>
        <a:xfrm>
          <a:off x="0" y="1293009"/>
          <a:ext cx="73152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05816-0006-4FD3-ABAB-991E25E6C0F6}">
      <dsp:nvSpPr>
        <dsp:cNvPr id="0" name=""/>
        <dsp:cNvSpPr/>
      </dsp:nvSpPr>
      <dsp:spPr>
        <a:xfrm>
          <a:off x="0" y="1293009"/>
          <a:ext cx="7315200" cy="64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a:latin typeface="Calibri Light" panose="020F0302020204030204"/>
            </a:rPr>
            <a:t>          </a:t>
          </a:r>
          <a:r>
            <a:rPr lang="en-US" sz="2700" kern="1200"/>
            <a:t>Data Transformation</a:t>
          </a:r>
        </a:p>
      </dsp:txBody>
      <dsp:txXfrm>
        <a:off x="0" y="1293009"/>
        <a:ext cx="7315200" cy="646228"/>
      </dsp:txXfrm>
    </dsp:sp>
    <dsp:sp modelId="{4CD611FF-8EB8-48D3-B221-9CA22DA010F4}">
      <dsp:nvSpPr>
        <dsp:cNvPr id="0" name=""/>
        <dsp:cNvSpPr/>
      </dsp:nvSpPr>
      <dsp:spPr>
        <a:xfrm>
          <a:off x="0" y="1939238"/>
          <a:ext cx="73152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43E9A-A563-41F7-A78B-5723160E86F3}">
      <dsp:nvSpPr>
        <dsp:cNvPr id="0" name=""/>
        <dsp:cNvSpPr/>
      </dsp:nvSpPr>
      <dsp:spPr>
        <a:xfrm>
          <a:off x="0" y="1939238"/>
          <a:ext cx="7315200" cy="64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a:latin typeface="Calibri Light" panose="020F0302020204030204"/>
            </a:rPr>
            <a:t>          </a:t>
          </a:r>
          <a:r>
            <a:rPr lang="en-US" sz="2700" kern="1200"/>
            <a:t>Data Split</a:t>
          </a:r>
        </a:p>
      </dsp:txBody>
      <dsp:txXfrm>
        <a:off x="0" y="1939238"/>
        <a:ext cx="7315200" cy="646228"/>
      </dsp:txXfrm>
    </dsp:sp>
    <dsp:sp modelId="{A88C8574-948F-45EE-A9D2-9E0780E7AE43}">
      <dsp:nvSpPr>
        <dsp:cNvPr id="0" name=""/>
        <dsp:cNvSpPr/>
      </dsp:nvSpPr>
      <dsp:spPr>
        <a:xfrm>
          <a:off x="0" y="2585467"/>
          <a:ext cx="73152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41790-7680-407D-AFE5-0C524DCB01F3}">
      <dsp:nvSpPr>
        <dsp:cNvPr id="0" name=""/>
        <dsp:cNvSpPr/>
      </dsp:nvSpPr>
      <dsp:spPr>
        <a:xfrm>
          <a:off x="0" y="2585467"/>
          <a:ext cx="7315200" cy="64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a:latin typeface="Calibri Light" panose="020F0302020204030204"/>
            </a:rPr>
            <a:t>         </a:t>
          </a:r>
          <a:r>
            <a:rPr lang="en-US" sz="2700" b="1" kern="1200">
              <a:latin typeface="Calibri Light" panose="020F0302020204030204"/>
            </a:rPr>
            <a:t>Train the Models</a:t>
          </a:r>
          <a:endParaRPr lang="en-US" sz="2700" b="1" kern="1200"/>
        </a:p>
      </dsp:txBody>
      <dsp:txXfrm>
        <a:off x="0" y="2585467"/>
        <a:ext cx="7315200" cy="646228"/>
      </dsp:txXfrm>
    </dsp:sp>
    <dsp:sp modelId="{B638B2AD-1909-4894-937B-FE81C29CCDA7}">
      <dsp:nvSpPr>
        <dsp:cNvPr id="0" name=""/>
        <dsp:cNvSpPr/>
      </dsp:nvSpPr>
      <dsp:spPr>
        <a:xfrm>
          <a:off x="0" y="3231696"/>
          <a:ext cx="7315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E934D-045E-40B3-8584-E9902304DDFC}">
      <dsp:nvSpPr>
        <dsp:cNvPr id="0" name=""/>
        <dsp:cNvSpPr/>
      </dsp:nvSpPr>
      <dsp:spPr>
        <a:xfrm>
          <a:off x="0" y="3231696"/>
          <a:ext cx="7315200" cy="64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a:latin typeface="Calibri Light" panose="020F0302020204030204"/>
            </a:rPr>
            <a:t>          </a:t>
          </a:r>
          <a:r>
            <a:rPr lang="en-US" sz="2700" b="1" kern="1200">
              <a:latin typeface="Calibri Light" panose="020F0302020204030204"/>
            </a:rPr>
            <a:t>Test the Models</a:t>
          </a:r>
          <a:endParaRPr lang="en-US" sz="2700" b="1" kern="1200"/>
        </a:p>
      </dsp:txBody>
      <dsp:txXfrm>
        <a:off x="0" y="3231696"/>
        <a:ext cx="7315200" cy="646228"/>
      </dsp:txXfrm>
    </dsp:sp>
    <dsp:sp modelId="{B8469979-44B6-41D6-B2BF-193495BF1937}">
      <dsp:nvSpPr>
        <dsp:cNvPr id="0" name=""/>
        <dsp:cNvSpPr/>
      </dsp:nvSpPr>
      <dsp:spPr>
        <a:xfrm>
          <a:off x="0" y="3877924"/>
          <a:ext cx="73152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808D0-CB89-4B6C-A47F-0CEF83F76E5F}">
      <dsp:nvSpPr>
        <dsp:cNvPr id="0" name=""/>
        <dsp:cNvSpPr/>
      </dsp:nvSpPr>
      <dsp:spPr>
        <a:xfrm>
          <a:off x="0" y="3877924"/>
          <a:ext cx="7315200" cy="646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100000"/>
            </a:lnSpc>
            <a:spcBef>
              <a:spcPct val="0"/>
            </a:spcBef>
            <a:spcAft>
              <a:spcPct val="35000"/>
            </a:spcAft>
            <a:buNone/>
          </a:pPr>
          <a:r>
            <a:rPr lang="en-US" sz="2700" kern="1200">
              <a:cs typeface="Calibri Light" panose="020F0302020204030204"/>
            </a:rPr>
            <a:t>          </a:t>
          </a:r>
          <a:r>
            <a:rPr lang="en-US" sz="2700" kern="1200"/>
            <a:t>Evaluate prediction accuracy</a:t>
          </a:r>
        </a:p>
      </dsp:txBody>
      <dsp:txXfrm>
        <a:off x="0" y="3877924"/>
        <a:ext cx="7315200" cy="6462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github.com/rjoshi5/Obesity-Risk-Level-Among-Yout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park.apache.org/docs/2.1.0/mllib-classification-regression.html" TargetMode="External"/><Relationship Id="rId2" Type="http://schemas.openxmlformats.org/officeDocument/2006/relationships/hyperlink" Target="https://www.cdc.gov/healthyyouth/data/yrbs/overview.htm" TargetMode="External"/><Relationship Id="rId1" Type="http://schemas.openxmlformats.org/officeDocument/2006/relationships/slideLayout" Target="../slideLayouts/slideLayout2.xml"/><Relationship Id="rId5" Type="http://schemas.openxmlformats.org/officeDocument/2006/relationships/hyperlink" Target="https://blog.epigno.systems/2018/02/18/machine-learning-with-pyspark-linear-regression/" TargetMode="External"/><Relationship Id="rId4" Type="http://schemas.openxmlformats.org/officeDocument/2006/relationships/hyperlink" Target="https://towardsdatascience.com/building-a-linear-regression-with-pyspark-and-mllib-d065c3ba246a"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hyperlink" Target="https://www.kaggle.com/raylo168/dash-yrbss-hs-2017"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community.cloud.databricks.com/" TargetMode="External"/><Relationship Id="rId2" Type="http://schemas.openxmlformats.org/officeDocument/2006/relationships/hyperlink" Target="https://studio.azureml.net/" TargetMode="External"/><Relationship Id="rId1" Type="http://schemas.openxmlformats.org/officeDocument/2006/relationships/slideLayout" Target="../slideLayouts/slideLayout2.xml"/><Relationship Id="rId4" Type="http://schemas.openxmlformats.org/officeDocument/2006/relationships/hyperlink" Target="mailto:yourusername@129.150.127.176"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diagramLayout" Target="../diagrams/layout1.xml"/><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diagramData" Target="../diagrams/data1.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7.png"/><Relationship Id="rId5" Type="http://schemas.openxmlformats.org/officeDocument/2006/relationships/diagramColors" Target="../diagrams/colors1.xml"/><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diagramQuickStyle" Target="../diagrams/quickStyle1.xml"/><Relationship Id="rId9" Type="http://schemas.openxmlformats.org/officeDocument/2006/relationships/image" Target="../media/image15.png"/><Relationship Id="rId1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7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59605" y="846622"/>
            <a:ext cx="7410681" cy="1737360"/>
          </a:xfrm>
        </p:spPr>
        <p:txBody>
          <a:bodyPr vert="horz" lIns="91440" tIns="45720" rIns="91440" bIns="45720" rtlCol="0" anchor="ctr">
            <a:normAutofit/>
          </a:bodyPr>
          <a:lstStyle/>
          <a:p>
            <a:pPr algn="l"/>
            <a:r>
              <a:rPr lang="en-US" sz="4800" b="1" kern="1200">
                <a:solidFill>
                  <a:schemeClr val="tx1"/>
                </a:solidFill>
                <a:latin typeface="+mj-lt"/>
                <a:ea typeface="+mj-ea"/>
                <a:cs typeface="+mj-cs"/>
              </a:rPr>
              <a:t>Prediction of Obesity Risk Level Among Youth </a:t>
            </a:r>
          </a:p>
        </p:txBody>
      </p:sp>
      <p:sp>
        <p:nvSpPr>
          <p:cNvPr id="3" name="Subtitle 2"/>
          <p:cNvSpPr>
            <a:spLocks noGrp="1"/>
          </p:cNvSpPr>
          <p:nvPr>
            <p:ph type="subTitle" idx="1"/>
          </p:nvPr>
        </p:nvSpPr>
        <p:spPr>
          <a:xfrm>
            <a:off x="589948" y="4064399"/>
            <a:ext cx="5676637" cy="3463951"/>
          </a:xfrm>
        </p:spPr>
        <p:txBody>
          <a:bodyPr vert="horz" lIns="91440" tIns="45720" rIns="91440" bIns="45720" rtlCol="0" anchor="ctr">
            <a:normAutofit/>
          </a:bodyPr>
          <a:lstStyle/>
          <a:p>
            <a:pPr algn="l"/>
            <a:r>
              <a:rPr lang="en-US" sz="1800">
                <a:ea typeface="+mn-lt"/>
                <a:cs typeface="+mn-lt"/>
              </a:rPr>
              <a:t>GROUP 4 | CIS 5560 – Introduction to Big Data Science</a:t>
            </a:r>
            <a:endParaRPr lang="en-US" sz="1800">
              <a:cs typeface="Calibri" panose="020F0502020204030204"/>
            </a:endParaRPr>
          </a:p>
          <a:p>
            <a:pPr indent="-228600" algn="l">
              <a:buFont typeface="Arial" panose="020B0604020202020204" pitchFamily="34" charset="0"/>
              <a:buChar char="•"/>
            </a:pPr>
            <a:r>
              <a:rPr lang="en-US" sz="1800"/>
              <a:t>Ritika Joshi</a:t>
            </a:r>
            <a:endParaRPr lang="en-US" sz="1800">
              <a:cs typeface="Calibri" panose="020F0502020204030204"/>
            </a:endParaRPr>
          </a:p>
          <a:p>
            <a:pPr indent="-228600" algn="l">
              <a:buFont typeface="Arial" panose="020B0604020202020204" pitchFamily="34" charset="0"/>
              <a:buChar char="•"/>
            </a:pPr>
            <a:r>
              <a:rPr lang="en-US" sz="1800" err="1"/>
              <a:t>Ketki</a:t>
            </a:r>
            <a:r>
              <a:rPr lang="en-US" sz="1800"/>
              <a:t> Vyas</a:t>
            </a:r>
            <a:endParaRPr lang="en-US" sz="1800">
              <a:cs typeface="Calibri"/>
            </a:endParaRPr>
          </a:p>
          <a:p>
            <a:pPr indent="-228600" algn="l">
              <a:buFont typeface="Arial" panose="020B0604020202020204" pitchFamily="34" charset="0"/>
              <a:buChar char="•"/>
            </a:pPr>
            <a:r>
              <a:rPr lang="en-US" sz="1800" err="1"/>
              <a:t>Sanchita</a:t>
            </a:r>
            <a:r>
              <a:rPr lang="en-US" sz="1800"/>
              <a:t> </a:t>
            </a:r>
            <a:r>
              <a:rPr lang="en-US" sz="1800" err="1"/>
              <a:t>Gawand</a:t>
            </a:r>
            <a:endParaRPr lang="en-US" sz="1800" err="1">
              <a:cs typeface="Calibri"/>
            </a:endParaRPr>
          </a:p>
          <a:p>
            <a:pPr indent="-228600" algn="l">
              <a:buFont typeface="Arial" panose="020B0604020202020204" pitchFamily="34" charset="0"/>
              <a:buChar char="•"/>
            </a:pPr>
            <a:endParaRPr lang="en-US" sz="1800">
              <a:cs typeface="Calibri"/>
            </a:endParaRPr>
          </a:p>
          <a:p>
            <a:pPr indent="-228600" algn="l">
              <a:buFont typeface="Arial" panose="020B0604020202020204" pitchFamily="34" charset="0"/>
              <a:buChar char="•"/>
            </a:pPr>
            <a:endParaRPr lang="en-US" sz="1800" b="1"/>
          </a:p>
        </p:txBody>
      </p:sp>
      <p:sp>
        <p:nvSpPr>
          <p:cNvPr id="101" name="Freeform: Shape 7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4" name="Straight Connector 8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8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Oval 8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703A47D-F025-4FD9-888F-97EBCB5C22F6}"/>
              </a:ext>
            </a:extLst>
          </p:cNvPr>
          <p:cNvSpPr txBox="1"/>
          <p:nvPr/>
        </p:nvSpPr>
        <p:spPr>
          <a:xfrm>
            <a:off x="593558" y="3180348"/>
            <a:ext cx="31342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Mentor</a:t>
            </a:r>
          </a:p>
          <a:p>
            <a:r>
              <a:rPr lang="en-US">
                <a:ea typeface="+mn-lt"/>
                <a:cs typeface="+mn-lt"/>
              </a:rPr>
              <a:t>Prof </a:t>
            </a:r>
            <a:r>
              <a:rPr lang="en-US" err="1">
                <a:ea typeface="+mn-lt"/>
                <a:cs typeface="+mn-lt"/>
              </a:rPr>
              <a:t>Jongwook</a:t>
            </a:r>
            <a:r>
              <a:rPr lang="en-US">
                <a:ea typeface="+mn-lt"/>
                <a:cs typeface="+mn-lt"/>
              </a:rPr>
              <a:t> Woo</a:t>
            </a:r>
          </a:p>
          <a:p>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363747" y="2057400"/>
            <a:ext cx="2503312" cy="2475089"/>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Data Cleaning</a:t>
            </a:r>
          </a:p>
        </p:txBody>
      </p:sp>
      <p:sp>
        <p:nvSpPr>
          <p:cNvPr id="124" name="Content Placeholder 123">
            <a:extLst>
              <a:ext uri="{FF2B5EF4-FFF2-40B4-BE49-F238E27FC236}">
                <a16:creationId xmlns:a16="http://schemas.microsoft.com/office/drawing/2014/main" id="{3F6F1799-0CF1-405E-91DC-057754EAF9BD}"/>
              </a:ext>
            </a:extLst>
          </p:cNvPr>
          <p:cNvSpPr>
            <a:spLocks noGrp="1"/>
          </p:cNvSpPr>
          <p:nvPr>
            <p:ph idx="1"/>
          </p:nvPr>
        </p:nvSpPr>
        <p:spPr>
          <a:xfrm>
            <a:off x="5354061" y="1552226"/>
            <a:ext cx="5999739" cy="4624737"/>
          </a:xfrm>
        </p:spPr>
        <p:txBody>
          <a:bodyPr vert="horz" lIns="91440" tIns="45720" rIns="91440" bIns="45720" rtlCol="0" anchor="t">
            <a:normAutofit/>
          </a:bodyPr>
          <a:lstStyle/>
          <a:p>
            <a:pPr marL="0" indent="0">
              <a:buNone/>
            </a:pPr>
            <a:endParaRPr lang="en-US" sz="2400">
              <a:latin typeface="Times New Roman"/>
              <a:cs typeface="Calibri"/>
            </a:endParaRPr>
          </a:p>
          <a:p>
            <a:pPr marL="0" indent="0">
              <a:buNone/>
            </a:pPr>
            <a:endParaRPr lang="en-US" sz="2400">
              <a:latin typeface="Times New Roman"/>
              <a:cs typeface="Calibri"/>
            </a:endParaRPr>
          </a:p>
        </p:txBody>
      </p:sp>
      <p:pic>
        <p:nvPicPr>
          <p:cNvPr id="3" name="Picture 4" descr="A picture containing screenshot&#10;&#10;Description generated with very high confidence">
            <a:extLst>
              <a:ext uri="{FF2B5EF4-FFF2-40B4-BE49-F238E27FC236}">
                <a16:creationId xmlns:a16="http://schemas.microsoft.com/office/drawing/2014/main" id="{2790B3A8-BB80-4461-830C-2A7D721A853A}"/>
              </a:ext>
            </a:extLst>
          </p:cNvPr>
          <p:cNvPicPr>
            <a:picLocks noChangeAspect="1"/>
          </p:cNvPicPr>
          <p:nvPr/>
        </p:nvPicPr>
        <p:blipFill>
          <a:blip r:embed="rId2"/>
          <a:stretch>
            <a:fillRect/>
          </a:stretch>
        </p:blipFill>
        <p:spPr>
          <a:xfrm>
            <a:off x="3075139" y="305956"/>
            <a:ext cx="8703499" cy="5411018"/>
          </a:xfrm>
          <a:prstGeom prst="rect">
            <a:avLst/>
          </a:prstGeom>
        </p:spPr>
      </p:pic>
    </p:spTree>
    <p:extLst>
      <p:ext uri="{BB962C8B-B14F-4D97-AF65-F5344CB8AC3E}">
        <p14:creationId xmlns:p14="http://schemas.microsoft.com/office/powerpoint/2010/main" val="379174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363747" y="2057400"/>
            <a:ext cx="2503312" cy="2475089"/>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Feature Based Selection</a:t>
            </a:r>
          </a:p>
        </p:txBody>
      </p:sp>
      <p:sp>
        <p:nvSpPr>
          <p:cNvPr id="124" name="Content Placeholder 123">
            <a:extLst>
              <a:ext uri="{FF2B5EF4-FFF2-40B4-BE49-F238E27FC236}">
                <a16:creationId xmlns:a16="http://schemas.microsoft.com/office/drawing/2014/main" id="{3F6F1799-0CF1-405E-91DC-057754EAF9BD}"/>
              </a:ext>
            </a:extLst>
          </p:cNvPr>
          <p:cNvSpPr>
            <a:spLocks noGrp="1"/>
          </p:cNvSpPr>
          <p:nvPr>
            <p:ph idx="1"/>
          </p:nvPr>
        </p:nvSpPr>
        <p:spPr>
          <a:xfrm>
            <a:off x="5354061" y="1552226"/>
            <a:ext cx="5999739" cy="4624737"/>
          </a:xfrm>
        </p:spPr>
        <p:txBody>
          <a:bodyPr vert="horz" lIns="91440" tIns="45720" rIns="91440" bIns="45720" rtlCol="0" anchor="t">
            <a:normAutofit/>
          </a:bodyPr>
          <a:lstStyle/>
          <a:p>
            <a:pPr marL="0" indent="0">
              <a:buNone/>
            </a:pPr>
            <a:endParaRPr lang="en-US" sz="2400">
              <a:latin typeface="Times New Roman"/>
              <a:cs typeface="Calibri"/>
            </a:endParaRPr>
          </a:p>
          <a:p>
            <a:pPr marL="0" indent="0">
              <a:buNone/>
            </a:pPr>
            <a:endParaRPr lang="en-US" sz="2400">
              <a:latin typeface="Times New Roman"/>
              <a:cs typeface="Calibri"/>
            </a:endParaRPr>
          </a:p>
        </p:txBody>
      </p:sp>
      <p:sp>
        <p:nvSpPr>
          <p:cNvPr id="7" name="TextBox 6">
            <a:extLst>
              <a:ext uri="{FF2B5EF4-FFF2-40B4-BE49-F238E27FC236}">
                <a16:creationId xmlns:a16="http://schemas.microsoft.com/office/drawing/2014/main" id="{F2893E6B-F5DA-4A50-964C-4C7D92FDDB55}"/>
              </a:ext>
            </a:extLst>
          </p:cNvPr>
          <p:cNvSpPr txBox="1"/>
          <p:nvPr/>
        </p:nvSpPr>
        <p:spPr>
          <a:xfrm>
            <a:off x="2249761" y="5514454"/>
            <a:ext cx="9149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latin typeface="Times New Roman"/>
              <a:cs typeface="Times New Roman"/>
            </a:endParaRPr>
          </a:p>
        </p:txBody>
      </p:sp>
      <p:pic>
        <p:nvPicPr>
          <p:cNvPr id="4" name="Picture 4" descr="A screenshot of a cell phone&#10;&#10;Description generated with very high confidence">
            <a:extLst>
              <a:ext uri="{FF2B5EF4-FFF2-40B4-BE49-F238E27FC236}">
                <a16:creationId xmlns:a16="http://schemas.microsoft.com/office/drawing/2014/main" id="{B5F58540-F17B-4725-B397-B79E8F30D801}"/>
              </a:ext>
            </a:extLst>
          </p:cNvPr>
          <p:cNvPicPr>
            <a:picLocks noChangeAspect="1"/>
          </p:cNvPicPr>
          <p:nvPr/>
        </p:nvPicPr>
        <p:blipFill>
          <a:blip r:embed="rId2"/>
          <a:stretch>
            <a:fillRect/>
          </a:stretch>
        </p:blipFill>
        <p:spPr>
          <a:xfrm>
            <a:off x="2508958" y="4356102"/>
            <a:ext cx="9347196" cy="2322687"/>
          </a:xfrm>
          <a:prstGeom prst="rect">
            <a:avLst/>
          </a:prstGeom>
        </p:spPr>
      </p:pic>
      <p:sp>
        <p:nvSpPr>
          <p:cNvPr id="6" name="TextBox 5">
            <a:extLst>
              <a:ext uri="{FF2B5EF4-FFF2-40B4-BE49-F238E27FC236}">
                <a16:creationId xmlns:a16="http://schemas.microsoft.com/office/drawing/2014/main" id="{787051FF-745C-48C7-99FC-214AEAD97B33}"/>
              </a:ext>
            </a:extLst>
          </p:cNvPr>
          <p:cNvSpPr txBox="1"/>
          <p:nvPr/>
        </p:nvSpPr>
        <p:spPr>
          <a:xfrm>
            <a:off x="9042400" y="279401"/>
            <a:ext cx="285608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rPr>
              <a:t>In order to predict the level of obesity risk as precise as possible, 'Filter Based Feature Selection' is chosen. </a:t>
            </a:r>
            <a:endParaRPr lang="en-US" sz="2400">
              <a:latin typeface="Calibri" panose="020F0502020204030204"/>
              <a:cs typeface="Calibri" panose="020F0502020204030204"/>
            </a:endParaRPr>
          </a:p>
          <a:p>
            <a:r>
              <a:rPr lang="en-US" sz="2400">
                <a:latin typeface="Times New Roman"/>
              </a:rPr>
              <a:t>Targeted eight best columns that had effect on 'Greater Risk Data Value'.</a:t>
            </a:r>
            <a:endParaRPr lang="en-US" sz="2400">
              <a:cs typeface="Calibri"/>
            </a:endParaRPr>
          </a:p>
        </p:txBody>
      </p:sp>
      <p:pic>
        <p:nvPicPr>
          <p:cNvPr id="5" name="Picture 7" descr="A screenshot of a map&#10;&#10;Description generated with high confidence">
            <a:extLst>
              <a:ext uri="{FF2B5EF4-FFF2-40B4-BE49-F238E27FC236}">
                <a16:creationId xmlns:a16="http://schemas.microsoft.com/office/drawing/2014/main" id="{7F89F891-180E-4BDC-A98B-8A5418F3D35A}"/>
              </a:ext>
            </a:extLst>
          </p:cNvPr>
          <p:cNvPicPr>
            <a:picLocks noChangeAspect="1"/>
          </p:cNvPicPr>
          <p:nvPr/>
        </p:nvPicPr>
        <p:blipFill>
          <a:blip r:embed="rId3"/>
          <a:stretch>
            <a:fillRect/>
          </a:stretch>
        </p:blipFill>
        <p:spPr>
          <a:xfrm>
            <a:off x="2949742" y="279373"/>
            <a:ext cx="5951621" cy="3842805"/>
          </a:xfrm>
          <a:prstGeom prst="rect">
            <a:avLst/>
          </a:prstGeom>
        </p:spPr>
      </p:pic>
    </p:spTree>
    <p:extLst>
      <p:ext uri="{BB962C8B-B14F-4D97-AF65-F5344CB8AC3E}">
        <p14:creationId xmlns:p14="http://schemas.microsoft.com/office/powerpoint/2010/main" val="184822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815F0-2637-4B03-9664-642FC50842DE}"/>
              </a:ext>
            </a:extLst>
          </p:cNvPr>
          <p:cNvSpPr>
            <a:spLocks noGrp="1"/>
          </p:cNvSpPr>
          <p:nvPr>
            <p:ph type="title"/>
          </p:nvPr>
        </p:nvSpPr>
        <p:spPr>
          <a:xfrm>
            <a:off x="201283" y="1871202"/>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400">
                <a:solidFill>
                  <a:srgbClr val="FFFFFF"/>
                </a:solidFill>
                <a:latin typeface="Times New Roman"/>
                <a:cs typeface="Times New Roman"/>
              </a:rPr>
              <a:t>Features</a:t>
            </a:r>
            <a:endParaRPr lang="en-US" sz="2400" kern="1200">
              <a:solidFill>
                <a:srgbClr val="FFFFFF"/>
              </a:solidFill>
              <a:latin typeface="Times New Roman"/>
              <a:cs typeface="Times New Roman"/>
            </a:endParaRPr>
          </a:p>
        </p:txBody>
      </p:sp>
      <p:pic>
        <p:nvPicPr>
          <p:cNvPr id="3" name="Picture 3" descr="A screenshot of a cell phone&#10;&#10;Description generated with very high confidence">
            <a:extLst>
              <a:ext uri="{FF2B5EF4-FFF2-40B4-BE49-F238E27FC236}">
                <a16:creationId xmlns:a16="http://schemas.microsoft.com/office/drawing/2014/main" id="{E151B433-CA15-4D94-8BDD-A75F92BB9FD0}"/>
              </a:ext>
            </a:extLst>
          </p:cNvPr>
          <p:cNvPicPr>
            <a:picLocks noChangeAspect="1"/>
          </p:cNvPicPr>
          <p:nvPr/>
        </p:nvPicPr>
        <p:blipFill>
          <a:blip r:embed="rId2"/>
          <a:stretch>
            <a:fillRect/>
          </a:stretch>
        </p:blipFill>
        <p:spPr>
          <a:xfrm>
            <a:off x="3198828" y="1650096"/>
            <a:ext cx="8422053" cy="2606409"/>
          </a:xfrm>
          <a:prstGeom prst="rect">
            <a:avLst/>
          </a:prstGeom>
        </p:spPr>
      </p:pic>
      <p:sp>
        <p:nvSpPr>
          <p:cNvPr id="4" name="TextBox 3">
            <a:extLst>
              <a:ext uri="{FF2B5EF4-FFF2-40B4-BE49-F238E27FC236}">
                <a16:creationId xmlns:a16="http://schemas.microsoft.com/office/drawing/2014/main" id="{0978CB6C-5A97-4CB0-9CEB-3CCA52353CC3}"/>
              </a:ext>
            </a:extLst>
          </p:cNvPr>
          <p:cNvSpPr txBox="1"/>
          <p:nvPr/>
        </p:nvSpPr>
        <p:spPr>
          <a:xfrm>
            <a:off x="4371623" y="4343399"/>
            <a:ext cx="54243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Labelled Data: Greater Risk Data Value</a:t>
            </a:r>
          </a:p>
        </p:txBody>
      </p:sp>
    </p:spTree>
    <p:extLst>
      <p:ext uri="{BB962C8B-B14F-4D97-AF65-F5344CB8AC3E}">
        <p14:creationId xmlns:p14="http://schemas.microsoft.com/office/powerpoint/2010/main" val="421575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293934" y="2047374"/>
            <a:ext cx="2432757" cy="2362201"/>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Azure Model</a:t>
            </a:r>
          </a:p>
        </p:txBody>
      </p:sp>
      <p:sp>
        <p:nvSpPr>
          <p:cNvPr id="124" name="Content Placeholder 123">
            <a:extLst>
              <a:ext uri="{FF2B5EF4-FFF2-40B4-BE49-F238E27FC236}">
                <a16:creationId xmlns:a16="http://schemas.microsoft.com/office/drawing/2014/main" id="{3F6F1799-0CF1-405E-91DC-057754EAF9BD}"/>
              </a:ext>
            </a:extLst>
          </p:cNvPr>
          <p:cNvSpPr>
            <a:spLocks noGrp="1"/>
          </p:cNvSpPr>
          <p:nvPr>
            <p:ph idx="1"/>
          </p:nvPr>
        </p:nvSpPr>
        <p:spPr>
          <a:xfrm>
            <a:off x="5354061" y="1552226"/>
            <a:ext cx="5999739" cy="4624737"/>
          </a:xfrm>
        </p:spPr>
        <p:txBody>
          <a:bodyPr vert="horz" lIns="91440" tIns="45720" rIns="91440" bIns="45720" rtlCol="0" anchor="t">
            <a:normAutofit/>
          </a:bodyPr>
          <a:lstStyle/>
          <a:p>
            <a:pPr marL="0" indent="0">
              <a:buNone/>
            </a:pPr>
            <a:endParaRPr lang="en-US" sz="2400">
              <a:latin typeface="Times New Roman"/>
              <a:cs typeface="Calibri"/>
            </a:endParaRPr>
          </a:p>
          <a:p>
            <a:pPr marL="0" indent="0">
              <a:buNone/>
            </a:pPr>
            <a:endParaRPr lang="en-US" sz="2400">
              <a:latin typeface="Times New Roman"/>
              <a:cs typeface="Calibri"/>
            </a:endParaRPr>
          </a:p>
        </p:txBody>
      </p:sp>
      <p:sp>
        <p:nvSpPr>
          <p:cNvPr id="4" name="TextBox 3">
            <a:extLst>
              <a:ext uri="{FF2B5EF4-FFF2-40B4-BE49-F238E27FC236}">
                <a16:creationId xmlns:a16="http://schemas.microsoft.com/office/drawing/2014/main" id="{6772D9F7-8BD0-41BD-AB56-C83381B2A1C4}"/>
              </a:ext>
            </a:extLst>
          </p:cNvPr>
          <p:cNvSpPr txBox="1"/>
          <p:nvPr/>
        </p:nvSpPr>
        <p:spPr>
          <a:xfrm>
            <a:off x="2905290" y="216691"/>
            <a:ext cx="48850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Time Taken: 4 min 45 sec</a:t>
            </a:r>
          </a:p>
        </p:txBody>
      </p:sp>
      <p:pic>
        <p:nvPicPr>
          <p:cNvPr id="5" name="Picture 5">
            <a:extLst>
              <a:ext uri="{FF2B5EF4-FFF2-40B4-BE49-F238E27FC236}">
                <a16:creationId xmlns:a16="http://schemas.microsoft.com/office/drawing/2014/main" id="{81DE0102-E426-4B1C-8DED-856482098DAA}"/>
              </a:ext>
            </a:extLst>
          </p:cNvPr>
          <p:cNvPicPr>
            <a:picLocks noChangeAspect="1"/>
          </p:cNvPicPr>
          <p:nvPr/>
        </p:nvPicPr>
        <p:blipFill>
          <a:blip r:embed="rId2"/>
          <a:stretch>
            <a:fillRect/>
          </a:stretch>
        </p:blipFill>
        <p:spPr>
          <a:xfrm>
            <a:off x="2869532" y="846284"/>
            <a:ext cx="8959515" cy="5155405"/>
          </a:xfrm>
          <a:prstGeom prst="rect">
            <a:avLst/>
          </a:prstGeom>
        </p:spPr>
      </p:pic>
    </p:spTree>
    <p:extLst>
      <p:ext uri="{BB962C8B-B14F-4D97-AF65-F5344CB8AC3E}">
        <p14:creationId xmlns:p14="http://schemas.microsoft.com/office/powerpoint/2010/main" val="27465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6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A3220-2AC9-493D-8DA7-1A8C25912B6B}"/>
              </a:ext>
            </a:extLst>
          </p:cNvPr>
          <p:cNvSpPr>
            <a:spLocks noGrp="1"/>
          </p:cNvSpPr>
          <p:nvPr>
            <p:ph type="title"/>
          </p:nvPr>
        </p:nvSpPr>
        <p:spPr>
          <a:xfrm>
            <a:off x="225279" y="2243697"/>
            <a:ext cx="2162969" cy="1824541"/>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a:solidFill>
                  <a:srgbClr val="FFFFFF"/>
                </a:solidFill>
              </a:rPr>
              <a:t>Decision Forest Regression</a:t>
            </a:r>
            <a:endParaRPr lang="en-US" sz="2600" kern="1200">
              <a:solidFill>
                <a:srgbClr val="FFFFFF"/>
              </a:solidFill>
              <a:latin typeface="+mj-lt"/>
              <a:cs typeface="Calibri Light"/>
            </a:endParaRPr>
          </a:p>
          <a:p>
            <a:pPr algn="ctr"/>
            <a:endParaRPr lang="en-US" sz="2600" kern="1200">
              <a:solidFill>
                <a:srgbClr val="FFFFFF"/>
              </a:solidFill>
              <a:latin typeface="+mj-lt"/>
              <a:ea typeface="+mj-ea"/>
              <a:cs typeface="+mj-cs"/>
            </a:endParaRPr>
          </a:p>
        </p:txBody>
      </p:sp>
      <p:sp>
        <p:nvSpPr>
          <p:cNvPr id="10" name="Content Placeholder 9">
            <a:extLst>
              <a:ext uri="{FF2B5EF4-FFF2-40B4-BE49-F238E27FC236}">
                <a16:creationId xmlns:a16="http://schemas.microsoft.com/office/drawing/2014/main" id="{621B19B6-6CA7-4E2D-BA5C-72DABFAAB7A8}"/>
              </a:ext>
            </a:extLst>
          </p:cNvPr>
          <p:cNvSpPr>
            <a:spLocks noGrp="1"/>
          </p:cNvSpPr>
          <p:nvPr>
            <p:ph idx="1"/>
          </p:nvPr>
        </p:nvSpPr>
        <p:spPr>
          <a:xfrm>
            <a:off x="3124199" y="518351"/>
            <a:ext cx="8237924" cy="3608634"/>
          </a:xfrm>
        </p:spPr>
        <p:txBody>
          <a:bodyPr vert="horz" lIns="91440" tIns="45720" rIns="91440" bIns="45720" rtlCol="0" anchor="t">
            <a:normAutofit/>
          </a:bodyPr>
          <a:lstStyle/>
          <a:p>
            <a:pPr marL="0" indent="0">
              <a:buNone/>
            </a:pPr>
            <a:endParaRPr lang="en-US">
              <a:cs typeface="Calibri"/>
            </a:endParaRPr>
          </a:p>
          <a:p>
            <a:r>
              <a:rPr lang="en-US" sz="2400">
                <a:latin typeface="Times New Roman"/>
                <a:ea typeface="+mn-lt"/>
                <a:cs typeface="+mn-lt"/>
              </a:rPr>
              <a:t>Train/test: 70/30</a:t>
            </a:r>
          </a:p>
          <a:p>
            <a:r>
              <a:rPr lang="en-US" sz="2400">
                <a:latin typeface="Times New Roman"/>
                <a:cs typeface="Calibri"/>
              </a:rPr>
              <a:t>Random Seed: 12345</a:t>
            </a:r>
          </a:p>
          <a:p>
            <a:endParaRPr lang="en-US">
              <a:cs typeface="Calibri"/>
            </a:endParaRPr>
          </a:p>
        </p:txBody>
      </p:sp>
      <p:pic>
        <p:nvPicPr>
          <p:cNvPr id="3" name="Picture 4" descr="A screenshot of a cell phone&#10;&#10;Description generated with high confidence">
            <a:extLst>
              <a:ext uri="{FF2B5EF4-FFF2-40B4-BE49-F238E27FC236}">
                <a16:creationId xmlns:a16="http://schemas.microsoft.com/office/drawing/2014/main" id="{80773D5D-2CBD-4A6D-95F9-2AE928CC9F6A}"/>
              </a:ext>
            </a:extLst>
          </p:cNvPr>
          <p:cNvPicPr>
            <a:picLocks noChangeAspect="1"/>
          </p:cNvPicPr>
          <p:nvPr/>
        </p:nvPicPr>
        <p:blipFill>
          <a:blip r:embed="rId2"/>
          <a:stretch>
            <a:fillRect/>
          </a:stretch>
        </p:blipFill>
        <p:spPr>
          <a:xfrm>
            <a:off x="6889858" y="139347"/>
            <a:ext cx="4735999" cy="3958190"/>
          </a:xfrm>
          <a:prstGeom prst="rect">
            <a:avLst/>
          </a:prstGeom>
        </p:spPr>
      </p:pic>
      <p:pic>
        <p:nvPicPr>
          <p:cNvPr id="4" name="Picture 8" descr="A screenshot of a cell phone&#10;&#10;Description generated with very high confidence">
            <a:extLst>
              <a:ext uri="{FF2B5EF4-FFF2-40B4-BE49-F238E27FC236}">
                <a16:creationId xmlns:a16="http://schemas.microsoft.com/office/drawing/2014/main" id="{D3DC94F3-EE05-4316-BEFA-C4BA335C0BBD}"/>
              </a:ext>
            </a:extLst>
          </p:cNvPr>
          <p:cNvPicPr>
            <a:picLocks noChangeAspect="1"/>
          </p:cNvPicPr>
          <p:nvPr/>
        </p:nvPicPr>
        <p:blipFill>
          <a:blip r:embed="rId3"/>
          <a:stretch>
            <a:fillRect/>
          </a:stretch>
        </p:blipFill>
        <p:spPr>
          <a:xfrm>
            <a:off x="2869723" y="4198597"/>
            <a:ext cx="8752933" cy="2382361"/>
          </a:xfrm>
          <a:prstGeom prst="rect">
            <a:avLst/>
          </a:prstGeom>
        </p:spPr>
      </p:pic>
    </p:spTree>
    <p:extLst>
      <p:ext uri="{BB962C8B-B14F-4D97-AF65-F5344CB8AC3E}">
        <p14:creationId xmlns:p14="http://schemas.microsoft.com/office/powerpoint/2010/main" val="397409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6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A3220-2AC9-493D-8DA7-1A8C25912B6B}"/>
              </a:ext>
            </a:extLst>
          </p:cNvPr>
          <p:cNvSpPr>
            <a:spLocks noGrp="1"/>
          </p:cNvSpPr>
          <p:nvPr>
            <p:ph type="title"/>
          </p:nvPr>
        </p:nvSpPr>
        <p:spPr>
          <a:xfrm>
            <a:off x="462568" y="1502492"/>
            <a:ext cx="2612295" cy="229540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Linear </a:t>
            </a:r>
            <a:br>
              <a:rPr lang="en-US" sz="2600">
                <a:solidFill>
                  <a:srgbClr val="FFFFFF"/>
                </a:solidFill>
              </a:rPr>
            </a:br>
            <a:r>
              <a:rPr lang="en-US" sz="2600">
                <a:solidFill>
                  <a:srgbClr val="FFFFFF"/>
                </a:solidFill>
              </a:rPr>
              <a:t>Regression</a:t>
            </a:r>
            <a:endParaRPr lang="en-US" sz="2600" kern="1200">
              <a:solidFill>
                <a:srgbClr val="FFFFFF"/>
              </a:solidFill>
              <a:cs typeface="Calibri Light"/>
            </a:endParaRPr>
          </a:p>
          <a:p>
            <a:pPr algn="ctr"/>
            <a:endParaRPr lang="en-US" sz="2600" kern="1200">
              <a:solidFill>
                <a:srgbClr val="FFFFFF"/>
              </a:solidFill>
              <a:latin typeface="+mj-lt"/>
              <a:ea typeface="+mj-ea"/>
              <a:cs typeface="+mj-cs"/>
            </a:endParaRPr>
          </a:p>
        </p:txBody>
      </p:sp>
      <p:sp>
        <p:nvSpPr>
          <p:cNvPr id="10" name="Content Placeholder 9">
            <a:extLst>
              <a:ext uri="{FF2B5EF4-FFF2-40B4-BE49-F238E27FC236}">
                <a16:creationId xmlns:a16="http://schemas.microsoft.com/office/drawing/2014/main" id="{621B19B6-6CA7-4E2D-BA5C-72DABFAAB7A8}"/>
              </a:ext>
            </a:extLst>
          </p:cNvPr>
          <p:cNvSpPr>
            <a:spLocks noGrp="1"/>
          </p:cNvSpPr>
          <p:nvPr>
            <p:ph idx="1"/>
          </p:nvPr>
        </p:nvSpPr>
        <p:spPr>
          <a:xfrm>
            <a:off x="2263421" y="66796"/>
            <a:ext cx="8237924" cy="3608634"/>
          </a:xfrm>
        </p:spPr>
        <p:txBody>
          <a:bodyPr vert="horz" lIns="91440" tIns="45720" rIns="91440" bIns="45720" rtlCol="0" anchor="t">
            <a:normAutofit/>
          </a:bodyPr>
          <a:lstStyle/>
          <a:p>
            <a:pPr marL="0" indent="0">
              <a:buNone/>
            </a:pPr>
            <a:endParaRPr lang="en-US">
              <a:ea typeface="+mn-lt"/>
              <a:cs typeface="+mn-lt"/>
            </a:endParaRPr>
          </a:p>
          <a:p>
            <a:r>
              <a:rPr lang="en-US" sz="2400">
                <a:ea typeface="+mn-lt"/>
                <a:cs typeface="+mn-lt"/>
              </a:rPr>
              <a:t>Train/test: 70/30</a:t>
            </a:r>
          </a:p>
          <a:p>
            <a:r>
              <a:rPr lang="en-US" sz="2400">
                <a:ea typeface="+mn-lt"/>
                <a:cs typeface="+mn-lt"/>
              </a:rPr>
              <a:t>Random Seed: 12345</a:t>
            </a:r>
            <a:endParaRPr lang="en-US" sz="2400">
              <a:cs typeface="Calibri"/>
            </a:endParaRPr>
          </a:p>
          <a:p>
            <a:endParaRPr lang="en-US">
              <a:cs typeface="Calibri"/>
            </a:endParaRPr>
          </a:p>
        </p:txBody>
      </p:sp>
      <p:pic>
        <p:nvPicPr>
          <p:cNvPr id="5" name="Picture 4" descr="A screenshot of a cell phone&#10;&#10;Description generated with high confidence">
            <a:extLst>
              <a:ext uri="{FF2B5EF4-FFF2-40B4-BE49-F238E27FC236}">
                <a16:creationId xmlns:a16="http://schemas.microsoft.com/office/drawing/2014/main" id="{82CECEF1-2DB8-435C-863F-EA97785190E1}"/>
              </a:ext>
            </a:extLst>
          </p:cNvPr>
          <p:cNvPicPr>
            <a:picLocks noChangeAspect="1"/>
          </p:cNvPicPr>
          <p:nvPr/>
        </p:nvPicPr>
        <p:blipFill>
          <a:blip r:embed="rId2"/>
          <a:stretch>
            <a:fillRect/>
          </a:stretch>
        </p:blipFill>
        <p:spPr>
          <a:xfrm>
            <a:off x="7461000" y="270978"/>
            <a:ext cx="4510061" cy="6158149"/>
          </a:xfrm>
          <a:prstGeom prst="rect">
            <a:avLst/>
          </a:prstGeom>
        </p:spPr>
      </p:pic>
      <p:pic>
        <p:nvPicPr>
          <p:cNvPr id="9" name="Picture 6" descr="A screenshot of a cell phone&#10;&#10;Description generated with very high confidence">
            <a:extLst>
              <a:ext uri="{FF2B5EF4-FFF2-40B4-BE49-F238E27FC236}">
                <a16:creationId xmlns:a16="http://schemas.microsoft.com/office/drawing/2014/main" id="{A62E5A45-B618-4128-BA86-4E320A4FAA0F}"/>
              </a:ext>
            </a:extLst>
          </p:cNvPr>
          <p:cNvPicPr>
            <a:picLocks noChangeAspect="1"/>
          </p:cNvPicPr>
          <p:nvPr/>
        </p:nvPicPr>
        <p:blipFill>
          <a:blip r:embed="rId3"/>
          <a:stretch>
            <a:fillRect/>
          </a:stretch>
        </p:blipFill>
        <p:spPr>
          <a:xfrm>
            <a:off x="2360341" y="3981687"/>
            <a:ext cx="5014555" cy="2677384"/>
          </a:xfrm>
          <a:prstGeom prst="rect">
            <a:avLst/>
          </a:prstGeom>
        </p:spPr>
      </p:pic>
    </p:spTree>
    <p:extLst>
      <p:ext uri="{BB962C8B-B14F-4D97-AF65-F5344CB8AC3E}">
        <p14:creationId xmlns:p14="http://schemas.microsoft.com/office/powerpoint/2010/main" val="20303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152080" y="1859844"/>
            <a:ext cx="2503312" cy="2475089"/>
          </a:xfrm>
          <a:prstGeom prst="ellipse">
            <a:avLst/>
          </a:prstGeom>
          <a:solidFill>
            <a:srgbClr val="262626"/>
          </a:solidFill>
          <a:ln w="174625" cmpd="thinThick">
            <a:solidFill>
              <a:srgbClr val="262626"/>
            </a:solidFill>
          </a:ln>
        </p:spPr>
        <p:txBody>
          <a:bodyPr anchor="ctr">
            <a:normAutofit/>
          </a:bodyPr>
          <a:lstStyle/>
          <a:p>
            <a:pPr algn="ctr"/>
            <a:r>
              <a:rPr lang="en-US" sz="2600">
                <a:solidFill>
                  <a:schemeClr val="bg1"/>
                </a:solidFill>
                <a:latin typeface="Times New Roman"/>
                <a:cs typeface="Times New Roman"/>
              </a:rPr>
              <a:t>Boosted Decision Tree </a:t>
            </a:r>
            <a:br>
              <a:rPr lang="en-US" sz="2600">
                <a:solidFill>
                  <a:schemeClr val="bg1"/>
                </a:solidFill>
                <a:latin typeface="Times New Roman"/>
                <a:cs typeface="Times New Roman"/>
              </a:rPr>
            </a:br>
            <a:r>
              <a:rPr lang="en-US" sz="2600">
                <a:solidFill>
                  <a:schemeClr val="bg1"/>
                </a:solidFill>
                <a:latin typeface="Times New Roman"/>
                <a:cs typeface="Times New Roman"/>
              </a:rPr>
              <a:t>Regression</a:t>
            </a:r>
            <a:endParaRPr lang="en-US">
              <a:solidFill>
                <a:schemeClr val="bg1"/>
              </a:solidFill>
            </a:endParaRPr>
          </a:p>
        </p:txBody>
      </p:sp>
      <p:sp>
        <p:nvSpPr>
          <p:cNvPr id="124" name="Content Placeholder 123">
            <a:extLst>
              <a:ext uri="{FF2B5EF4-FFF2-40B4-BE49-F238E27FC236}">
                <a16:creationId xmlns:a16="http://schemas.microsoft.com/office/drawing/2014/main" id="{3F6F1799-0CF1-405E-91DC-057754EAF9BD}"/>
              </a:ext>
            </a:extLst>
          </p:cNvPr>
          <p:cNvSpPr>
            <a:spLocks noGrp="1"/>
          </p:cNvSpPr>
          <p:nvPr>
            <p:ph idx="1"/>
          </p:nvPr>
        </p:nvSpPr>
        <p:spPr>
          <a:xfrm>
            <a:off x="5354061" y="1552226"/>
            <a:ext cx="5999739" cy="4624737"/>
          </a:xfrm>
        </p:spPr>
        <p:txBody>
          <a:bodyPr vert="horz" lIns="91440" tIns="45720" rIns="91440" bIns="45720" rtlCol="0" anchor="t">
            <a:normAutofit/>
          </a:bodyPr>
          <a:lstStyle/>
          <a:p>
            <a:pPr marL="0" indent="0">
              <a:buNone/>
            </a:pPr>
            <a:endParaRPr lang="en-US" sz="2400">
              <a:latin typeface="Times New Roman"/>
              <a:cs typeface="Calibri"/>
            </a:endParaRPr>
          </a:p>
          <a:p>
            <a:pPr marL="0" indent="0">
              <a:buNone/>
            </a:pPr>
            <a:endParaRPr lang="en-US" sz="2400">
              <a:latin typeface="Times New Roman"/>
              <a:cs typeface="Calibri"/>
            </a:endParaRPr>
          </a:p>
        </p:txBody>
      </p:sp>
      <p:pic>
        <p:nvPicPr>
          <p:cNvPr id="3" name="Picture 6" descr="A screenshot of a cell phone&#10;&#10;Description generated with high confidence">
            <a:extLst>
              <a:ext uri="{FF2B5EF4-FFF2-40B4-BE49-F238E27FC236}">
                <a16:creationId xmlns:a16="http://schemas.microsoft.com/office/drawing/2014/main" id="{04206B81-7CF5-4694-ABC6-FE0B1F2315E4}"/>
              </a:ext>
            </a:extLst>
          </p:cNvPr>
          <p:cNvPicPr>
            <a:picLocks noChangeAspect="1"/>
          </p:cNvPicPr>
          <p:nvPr/>
        </p:nvPicPr>
        <p:blipFill>
          <a:blip r:embed="rId2"/>
          <a:stretch>
            <a:fillRect/>
          </a:stretch>
        </p:blipFill>
        <p:spPr>
          <a:xfrm>
            <a:off x="7743425" y="234613"/>
            <a:ext cx="4338460" cy="5772148"/>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8D4F9E0B-4F0C-45FC-8776-6CFACA3CCA9C}"/>
              </a:ext>
            </a:extLst>
          </p:cNvPr>
          <p:cNvPicPr>
            <a:picLocks noChangeAspect="1"/>
          </p:cNvPicPr>
          <p:nvPr/>
        </p:nvPicPr>
        <p:blipFill>
          <a:blip r:embed="rId3"/>
          <a:stretch>
            <a:fillRect/>
          </a:stretch>
        </p:blipFill>
        <p:spPr>
          <a:xfrm>
            <a:off x="2671056" y="3545683"/>
            <a:ext cx="4902553" cy="2604559"/>
          </a:xfrm>
          <a:prstGeom prst="rect">
            <a:avLst/>
          </a:prstGeom>
        </p:spPr>
      </p:pic>
      <p:sp>
        <p:nvSpPr>
          <p:cNvPr id="5" name="TextBox 4">
            <a:extLst>
              <a:ext uri="{FF2B5EF4-FFF2-40B4-BE49-F238E27FC236}">
                <a16:creationId xmlns:a16="http://schemas.microsoft.com/office/drawing/2014/main" id="{A9E17B15-CE9A-43D4-A400-A87B9EFE1A05}"/>
              </a:ext>
            </a:extLst>
          </p:cNvPr>
          <p:cNvSpPr txBox="1"/>
          <p:nvPr/>
        </p:nvSpPr>
        <p:spPr>
          <a:xfrm>
            <a:off x="2664178" y="519289"/>
            <a:ext cx="43518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latin typeface="Times New Roman"/>
              <a:cs typeface="Segoe UI"/>
            </a:endParaRPr>
          </a:p>
          <a:p>
            <a:pPr>
              <a:buChar char="•"/>
            </a:pPr>
            <a:r>
              <a:rPr lang="en-US" sz="2400">
                <a:latin typeface="Times New Roman"/>
                <a:cs typeface="Arial"/>
              </a:rPr>
              <a:t>Train/test: 70/30</a:t>
            </a:r>
          </a:p>
          <a:p>
            <a:pPr>
              <a:buFont typeface="Arial"/>
              <a:buChar char="•"/>
            </a:pPr>
            <a:r>
              <a:rPr lang="en-US" sz="2400">
                <a:latin typeface="Times New Roman"/>
                <a:ea typeface="+mn-lt"/>
                <a:cs typeface="+mn-lt"/>
              </a:rPr>
              <a:t>Random Seed:12345</a:t>
            </a:r>
            <a:endParaRPr lang="en-US" sz="2400">
              <a:latin typeface="Times New Roman"/>
              <a:cs typeface="Arial"/>
            </a:endParaRPr>
          </a:p>
        </p:txBody>
      </p:sp>
    </p:spTree>
    <p:extLst>
      <p:ext uri="{BB962C8B-B14F-4D97-AF65-F5344CB8AC3E}">
        <p14:creationId xmlns:p14="http://schemas.microsoft.com/office/powerpoint/2010/main" val="257409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Azure Model</a:t>
            </a:r>
            <a:r>
              <a:rPr lang="en-US" sz="2600" kern="1200">
                <a:solidFill>
                  <a:srgbClr val="FFFFFF"/>
                </a:solidFill>
                <a:latin typeface="+mj-lt"/>
                <a:ea typeface="+mj-ea"/>
                <a:cs typeface="+mj-cs"/>
              </a:rPr>
              <a:t> Comparison</a:t>
            </a:r>
          </a:p>
        </p:txBody>
      </p:sp>
      <p:graphicFrame>
        <p:nvGraphicFramePr>
          <p:cNvPr id="10" name="Table 4">
            <a:extLst>
              <a:ext uri="{FF2B5EF4-FFF2-40B4-BE49-F238E27FC236}">
                <a16:creationId xmlns:a16="http://schemas.microsoft.com/office/drawing/2014/main" id="{B6AE05E0-4D2A-4434-9A31-B10A19155F36}"/>
              </a:ext>
            </a:extLst>
          </p:cNvPr>
          <p:cNvGraphicFramePr>
            <a:graphicFrameLocks/>
          </p:cNvGraphicFramePr>
          <p:nvPr>
            <p:extLst>
              <p:ext uri="{D42A27DB-BD31-4B8C-83A1-F6EECF244321}">
                <p14:modId xmlns:p14="http://schemas.microsoft.com/office/powerpoint/2010/main" val="3652027515"/>
              </p:ext>
            </p:extLst>
          </p:nvPr>
        </p:nvGraphicFramePr>
        <p:xfrm>
          <a:off x="3607279" y="184375"/>
          <a:ext cx="8305378" cy="6039264"/>
        </p:xfrm>
        <a:graphic>
          <a:graphicData uri="http://schemas.openxmlformats.org/drawingml/2006/table">
            <a:tbl>
              <a:tblPr firstRow="1" bandRow="1">
                <a:noFill/>
                <a:tableStyleId>{5C22544A-7EE6-4342-B048-85BDC9FD1C3A}</a:tableStyleId>
              </a:tblPr>
              <a:tblGrid>
                <a:gridCol w="2259319">
                  <a:extLst>
                    <a:ext uri="{9D8B030D-6E8A-4147-A177-3AD203B41FA5}">
                      <a16:colId xmlns:a16="http://schemas.microsoft.com/office/drawing/2014/main" val="3582312966"/>
                    </a:ext>
                  </a:extLst>
                </a:gridCol>
                <a:gridCol w="1804736">
                  <a:extLst>
                    <a:ext uri="{9D8B030D-6E8A-4147-A177-3AD203B41FA5}">
                      <a16:colId xmlns:a16="http://schemas.microsoft.com/office/drawing/2014/main" val="3816253536"/>
                    </a:ext>
                  </a:extLst>
                </a:gridCol>
                <a:gridCol w="1970969">
                  <a:extLst>
                    <a:ext uri="{9D8B030D-6E8A-4147-A177-3AD203B41FA5}">
                      <a16:colId xmlns:a16="http://schemas.microsoft.com/office/drawing/2014/main" val="1665804312"/>
                    </a:ext>
                  </a:extLst>
                </a:gridCol>
                <a:gridCol w="2270354">
                  <a:extLst>
                    <a:ext uri="{9D8B030D-6E8A-4147-A177-3AD203B41FA5}">
                      <a16:colId xmlns:a16="http://schemas.microsoft.com/office/drawing/2014/main" val="1239998841"/>
                    </a:ext>
                  </a:extLst>
                </a:gridCol>
              </a:tblGrid>
              <a:tr h="800627">
                <a:tc>
                  <a:txBody>
                    <a:bodyPr/>
                    <a:lstStyle/>
                    <a:p>
                      <a:pPr lvl="0">
                        <a:buNone/>
                      </a:pPr>
                      <a:endParaRPr lang="en-US" sz="2400" b="1">
                        <a:solidFill>
                          <a:srgbClr val="FFFFFF"/>
                        </a:solidFill>
                        <a:latin typeface="Times New Roman"/>
                      </a:endParaRPr>
                    </a:p>
                  </a:txBody>
                  <a:tcPr marL="229187" marR="137512" marT="137512" marB="137512">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latin typeface="Times New Roman"/>
                        </a:rPr>
                        <a:t>Decision Forest Regression</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latin typeface="Times New Roman"/>
                        </a:rPr>
                        <a:t>Linear Regression</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latin typeface="Times New Roman"/>
                        </a:rPr>
                        <a:t>Boosted Decision Tree Regression</a:t>
                      </a:r>
                    </a:p>
                  </a:txBody>
                  <a:tcPr marL="229187" marR="137512" marT="137512" marB="137512">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80303955"/>
                  </a:ext>
                </a:extLst>
              </a:tr>
              <a:tr h="800627">
                <a:tc>
                  <a:txBody>
                    <a:bodyPr/>
                    <a:lstStyle/>
                    <a:p>
                      <a:pPr lvl="0">
                        <a:buNone/>
                      </a:pPr>
                      <a:r>
                        <a:rPr lang="en-US" sz="2400">
                          <a:solidFill>
                            <a:schemeClr val="tx1">
                              <a:lumMod val="85000"/>
                              <a:lumOff val="15000"/>
                            </a:schemeClr>
                          </a:solidFill>
                          <a:latin typeface="Times New Roman"/>
                        </a:rPr>
                        <a:t>Mean Absolute Error</a:t>
                      </a:r>
                    </a:p>
                  </a:txBody>
                  <a:tcPr marL="229187" marR="137512" marT="137512" marB="137512">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2.91</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5.64</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2.86</a:t>
                      </a:r>
                    </a:p>
                  </a:txBody>
                  <a:tcPr marL="229187" marR="137512" marT="137512" marB="137512">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12493339"/>
                  </a:ext>
                </a:extLst>
              </a:tr>
              <a:tr h="556161">
                <a:tc>
                  <a:txBody>
                    <a:bodyPr/>
                    <a:lstStyle/>
                    <a:p>
                      <a:pPr lvl="0">
                        <a:buNone/>
                      </a:pPr>
                      <a:r>
                        <a:rPr lang="en-US" sz="2400">
                          <a:solidFill>
                            <a:schemeClr val="accent2">
                              <a:lumMod val="75000"/>
                            </a:schemeClr>
                          </a:solidFill>
                          <a:latin typeface="Times New Roman"/>
                        </a:rPr>
                        <a:t>RMSE</a:t>
                      </a:r>
                    </a:p>
                  </a:txBody>
                  <a:tcPr marL="229187" marR="137512" marT="137512" marB="13751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400">
                          <a:solidFill>
                            <a:schemeClr val="accent2">
                              <a:lumMod val="75000"/>
                            </a:schemeClr>
                          </a:solidFill>
                          <a:latin typeface="Times New Roman"/>
                        </a:rPr>
                        <a:t>3.90</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400">
                          <a:solidFill>
                            <a:schemeClr val="accent2">
                              <a:lumMod val="75000"/>
                            </a:schemeClr>
                          </a:solidFill>
                          <a:latin typeface="Times New Roman"/>
                        </a:rPr>
                        <a:t>7.66</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400">
                          <a:solidFill>
                            <a:schemeClr val="accent2">
                              <a:lumMod val="75000"/>
                            </a:schemeClr>
                          </a:solidFill>
                          <a:latin typeface="Times New Roman"/>
                        </a:rPr>
                        <a:t>3.84</a:t>
                      </a:r>
                    </a:p>
                  </a:txBody>
                  <a:tcPr marL="229187" marR="137512" marT="137512" marB="13751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508193825"/>
                  </a:ext>
                </a:extLst>
              </a:tr>
              <a:tr h="800627">
                <a:tc>
                  <a:txBody>
                    <a:bodyPr/>
                    <a:lstStyle/>
                    <a:p>
                      <a:pPr lvl="0">
                        <a:buNone/>
                      </a:pPr>
                      <a:r>
                        <a:rPr lang="en-US" sz="2400">
                          <a:solidFill>
                            <a:schemeClr val="tx1">
                              <a:lumMod val="85000"/>
                              <a:lumOff val="15000"/>
                            </a:schemeClr>
                          </a:solidFill>
                          <a:latin typeface="Times New Roman"/>
                        </a:rPr>
                        <a:t>Coefficient Of Determination</a:t>
                      </a:r>
                    </a:p>
                  </a:txBody>
                  <a:tcPr marL="229187" marR="137512" marT="137512" marB="137512">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0.95</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0.83</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0.95</a:t>
                      </a:r>
                    </a:p>
                  </a:txBody>
                  <a:tcPr marL="229187" marR="137512" marT="137512" marB="137512">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522074294"/>
                  </a:ext>
                </a:extLst>
              </a:tr>
              <a:tr h="800627">
                <a:tc>
                  <a:txBody>
                    <a:bodyPr/>
                    <a:lstStyle/>
                    <a:p>
                      <a:pPr lvl="0">
                        <a:buNone/>
                      </a:pPr>
                      <a:r>
                        <a:rPr lang="en-US" sz="2400">
                          <a:solidFill>
                            <a:schemeClr val="tx1">
                              <a:lumMod val="85000"/>
                              <a:lumOff val="15000"/>
                            </a:schemeClr>
                          </a:solidFill>
                          <a:latin typeface="Times New Roman"/>
                        </a:rPr>
                        <a:t>Relative Absolute Error</a:t>
                      </a:r>
                    </a:p>
                  </a:txBody>
                  <a:tcPr marL="229187" marR="137512" marT="137512" marB="137512">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400">
                          <a:solidFill>
                            <a:schemeClr val="tx1">
                              <a:lumMod val="85000"/>
                              <a:lumOff val="15000"/>
                            </a:schemeClr>
                          </a:solidFill>
                          <a:latin typeface="Times New Roman"/>
                        </a:rPr>
                        <a:t>0.18</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400">
                          <a:solidFill>
                            <a:schemeClr val="tx1">
                              <a:lumMod val="85000"/>
                              <a:lumOff val="15000"/>
                            </a:schemeClr>
                          </a:solidFill>
                          <a:latin typeface="Times New Roman"/>
                        </a:rPr>
                        <a:t>0.36</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400">
                          <a:solidFill>
                            <a:schemeClr val="tx1">
                              <a:lumMod val="85000"/>
                              <a:lumOff val="15000"/>
                            </a:schemeClr>
                          </a:solidFill>
                          <a:latin typeface="Times New Roman"/>
                        </a:rPr>
                        <a:t>0.18</a:t>
                      </a:r>
                    </a:p>
                  </a:txBody>
                  <a:tcPr marL="229187" marR="137512" marT="137512" marB="137512">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206562958"/>
                  </a:ext>
                </a:extLst>
              </a:tr>
              <a:tr h="800627">
                <a:tc>
                  <a:txBody>
                    <a:bodyPr/>
                    <a:lstStyle/>
                    <a:p>
                      <a:pPr lvl="0">
                        <a:buNone/>
                      </a:pPr>
                      <a:r>
                        <a:rPr lang="en-US" sz="2400">
                          <a:solidFill>
                            <a:schemeClr val="tx1">
                              <a:lumMod val="85000"/>
                              <a:lumOff val="15000"/>
                            </a:schemeClr>
                          </a:solidFill>
                          <a:latin typeface="Times New Roman"/>
                        </a:rPr>
                        <a:t>Relative </a:t>
                      </a:r>
                      <a:r>
                        <a:rPr lang="en-US" sz="2400" err="1">
                          <a:solidFill>
                            <a:schemeClr val="tx1">
                              <a:lumMod val="85000"/>
                              <a:lumOff val="15000"/>
                            </a:schemeClr>
                          </a:solidFill>
                          <a:latin typeface="Times New Roman"/>
                        </a:rPr>
                        <a:t>Sqaured</a:t>
                      </a:r>
                      <a:r>
                        <a:rPr lang="en-US" sz="2400">
                          <a:solidFill>
                            <a:schemeClr val="tx1">
                              <a:lumMod val="85000"/>
                              <a:lumOff val="15000"/>
                            </a:schemeClr>
                          </a:solidFill>
                          <a:latin typeface="Times New Roman"/>
                        </a:rPr>
                        <a:t> Error</a:t>
                      </a:r>
                    </a:p>
                  </a:txBody>
                  <a:tcPr marL="229187" marR="137512" marT="137512" marB="137512">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0.042</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0.16</a:t>
                      </a:r>
                    </a:p>
                  </a:txBody>
                  <a:tcPr marL="229187" marR="137512" marT="137512" marB="137512">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0.04</a:t>
                      </a:r>
                    </a:p>
                  </a:txBody>
                  <a:tcPr marL="229187" marR="137512" marT="137512" marB="137512">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473598055"/>
                  </a:ext>
                </a:extLst>
              </a:tr>
            </a:tbl>
          </a:graphicData>
        </a:graphic>
      </p:graphicFrame>
    </p:spTree>
    <p:extLst>
      <p:ext uri="{BB962C8B-B14F-4D97-AF65-F5344CB8AC3E}">
        <p14:creationId xmlns:p14="http://schemas.microsoft.com/office/powerpoint/2010/main" val="73551456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6">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8">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180D00-B3D8-4E13-A40E-F2C804A5A152}"/>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DATABRICKS</a:t>
            </a:r>
          </a:p>
        </p:txBody>
      </p:sp>
      <p:cxnSp>
        <p:nvCxnSpPr>
          <p:cNvPr id="10" name="Straight Connector 10">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Oval 12">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F11A623-5C9C-47DC-85A5-88F2575672C3}"/>
              </a:ext>
            </a:extLst>
          </p:cNvPr>
          <p:cNvSpPr txBox="1"/>
          <p:nvPr/>
        </p:nvSpPr>
        <p:spPr>
          <a:xfrm>
            <a:off x="8605520" y="2032000"/>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Execution Time: 15 min 22 sec</a:t>
            </a:r>
          </a:p>
        </p:txBody>
      </p:sp>
    </p:spTree>
    <p:extLst>
      <p:ext uri="{BB962C8B-B14F-4D97-AF65-F5344CB8AC3E}">
        <p14:creationId xmlns:p14="http://schemas.microsoft.com/office/powerpoint/2010/main" val="267342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Databricks</a:t>
            </a:r>
            <a:br>
              <a:rPr lang="en-US" sz="2600">
                <a:solidFill>
                  <a:srgbClr val="FFFFFF"/>
                </a:solidFill>
                <a:cs typeface="Calibri Light"/>
              </a:rPr>
            </a:br>
            <a:br>
              <a:rPr lang="en-US" sz="2600">
                <a:solidFill>
                  <a:srgbClr val="FFFFFF"/>
                </a:solidFill>
              </a:rPr>
            </a:br>
            <a:r>
              <a:rPr lang="en-US" sz="2600">
                <a:solidFill>
                  <a:srgbClr val="FFFFFF"/>
                </a:solidFill>
              </a:rPr>
              <a:t> Linear Regression</a:t>
            </a:r>
            <a:endParaRPr lang="en-US" sz="2600" kern="1200">
              <a:solidFill>
                <a:srgbClr val="FFFFFF"/>
              </a:solidFill>
              <a:latin typeface="+mj-lt"/>
              <a:cs typeface="Calibri Light"/>
            </a:endParaRPr>
          </a:p>
        </p:txBody>
      </p:sp>
      <p:pic>
        <p:nvPicPr>
          <p:cNvPr id="5" name="Picture 5" descr="A screenshot of a cell phone&#10;&#10;Description generated with very high confidence">
            <a:extLst>
              <a:ext uri="{FF2B5EF4-FFF2-40B4-BE49-F238E27FC236}">
                <a16:creationId xmlns:a16="http://schemas.microsoft.com/office/drawing/2014/main" id="{3066CEFF-00F4-4D1A-8FAD-74A1D7A19363}"/>
              </a:ext>
            </a:extLst>
          </p:cNvPr>
          <p:cNvPicPr>
            <a:picLocks noChangeAspect="1"/>
          </p:cNvPicPr>
          <p:nvPr/>
        </p:nvPicPr>
        <p:blipFill>
          <a:blip r:embed="rId2"/>
          <a:stretch>
            <a:fillRect/>
          </a:stretch>
        </p:blipFill>
        <p:spPr>
          <a:xfrm>
            <a:off x="3629471" y="237311"/>
            <a:ext cx="7784925" cy="3471076"/>
          </a:xfrm>
          <a:prstGeom prst="rect">
            <a:avLst/>
          </a:prstGeom>
        </p:spPr>
      </p:pic>
      <p:pic>
        <p:nvPicPr>
          <p:cNvPr id="7" name="Picture 7" descr="A screenshot of a social media post&#10;&#10;Description generated with very high confidence">
            <a:extLst>
              <a:ext uri="{FF2B5EF4-FFF2-40B4-BE49-F238E27FC236}">
                <a16:creationId xmlns:a16="http://schemas.microsoft.com/office/drawing/2014/main" id="{86CAC897-CCAA-4205-8960-B0A52230DC35}"/>
              </a:ext>
            </a:extLst>
          </p:cNvPr>
          <p:cNvPicPr>
            <a:picLocks noChangeAspect="1"/>
          </p:cNvPicPr>
          <p:nvPr/>
        </p:nvPicPr>
        <p:blipFill>
          <a:blip r:embed="rId3"/>
          <a:stretch>
            <a:fillRect/>
          </a:stretch>
        </p:blipFill>
        <p:spPr>
          <a:xfrm>
            <a:off x="3711880" y="3314836"/>
            <a:ext cx="7711857" cy="3203260"/>
          </a:xfrm>
          <a:prstGeom prst="rect">
            <a:avLst/>
          </a:prstGeom>
        </p:spPr>
      </p:pic>
    </p:spTree>
    <p:extLst>
      <p:ext uri="{BB962C8B-B14F-4D97-AF65-F5344CB8AC3E}">
        <p14:creationId xmlns:p14="http://schemas.microsoft.com/office/powerpoint/2010/main" val="423115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815F0-2637-4B03-9664-642FC50842DE}"/>
              </a:ext>
            </a:extLst>
          </p:cNvPr>
          <p:cNvSpPr>
            <a:spLocks noGrp="1"/>
          </p:cNvSpPr>
          <p:nvPr>
            <p:ph type="title"/>
          </p:nvPr>
        </p:nvSpPr>
        <p:spPr>
          <a:xfrm>
            <a:off x="640080" y="2074363"/>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400">
                <a:solidFill>
                  <a:srgbClr val="FFFFFF"/>
                </a:solidFill>
                <a:latin typeface="Times New Roman"/>
                <a:cs typeface="Times New Roman"/>
              </a:rPr>
              <a:t>Introduction</a:t>
            </a:r>
            <a:endParaRPr lang="en-US" sz="2400" kern="1200">
              <a:solidFill>
                <a:srgbClr val="FFFFFF"/>
              </a:solidFill>
              <a:latin typeface="Times New Roman"/>
              <a:cs typeface="Times New Roman"/>
            </a:endParaRPr>
          </a:p>
        </p:txBody>
      </p:sp>
      <p:sp>
        <p:nvSpPr>
          <p:cNvPr id="4" name="TextBox 3">
            <a:extLst>
              <a:ext uri="{FF2B5EF4-FFF2-40B4-BE49-F238E27FC236}">
                <a16:creationId xmlns:a16="http://schemas.microsoft.com/office/drawing/2014/main" id="{0E320D74-7DE6-4FB5-BD41-F04FFA58497C}"/>
              </a:ext>
            </a:extLst>
          </p:cNvPr>
          <p:cNvSpPr txBox="1"/>
          <p:nvPr/>
        </p:nvSpPr>
        <p:spPr>
          <a:xfrm>
            <a:off x="3549837" y="336218"/>
            <a:ext cx="7569199" cy="69249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ea typeface="+mn-lt"/>
                <a:cs typeface="+mn-lt"/>
              </a:rPr>
              <a:t>The YRBSS is a Surveillance System to monitor priority health risk behaviors that contribute markedly to the leading causes of death, disability, and social problems among youth and adults in the United States. As per their study, there are six categories of priority health behaviors among youth and young adults that contribute to unintentional health problems, injuries and violence: </a:t>
            </a:r>
            <a:endParaRPr lang="en-US" sz="2400">
              <a:latin typeface="Times New Roman"/>
              <a:cs typeface="Calibri"/>
            </a:endParaRPr>
          </a:p>
          <a:p>
            <a:endParaRPr lang="en-US" sz="2400">
              <a:latin typeface="Times New Roman"/>
              <a:ea typeface="+mn-lt"/>
              <a:cs typeface="+mn-lt"/>
            </a:endParaRPr>
          </a:p>
          <a:p>
            <a:r>
              <a:rPr lang="en-US" sz="2400">
                <a:latin typeface="Times New Roman"/>
                <a:ea typeface="+mn-lt"/>
                <a:cs typeface="+mn-lt"/>
              </a:rPr>
              <a:t>1) Tobacco use </a:t>
            </a:r>
            <a:endParaRPr lang="en-US" sz="2400">
              <a:latin typeface="Times New Roman"/>
              <a:cs typeface="Calibri"/>
            </a:endParaRPr>
          </a:p>
          <a:p>
            <a:r>
              <a:rPr lang="en-US" sz="2400">
                <a:latin typeface="Times New Roman"/>
                <a:ea typeface="+mn-lt"/>
                <a:cs typeface="+mn-lt"/>
              </a:rPr>
              <a:t>2) Alcohol and other drug use </a:t>
            </a:r>
            <a:endParaRPr lang="en-US" sz="2400">
              <a:latin typeface="Times New Roman"/>
              <a:cs typeface="Calibri"/>
            </a:endParaRPr>
          </a:p>
          <a:p>
            <a:r>
              <a:rPr lang="en-US" sz="2400">
                <a:latin typeface="Times New Roman"/>
                <a:ea typeface="+mn-lt"/>
                <a:cs typeface="+mn-lt"/>
              </a:rPr>
              <a:t>3) Sexual behaviors </a:t>
            </a:r>
            <a:endParaRPr lang="en-US" sz="2400">
              <a:latin typeface="Times New Roman"/>
              <a:cs typeface="Calibri"/>
            </a:endParaRPr>
          </a:p>
          <a:p>
            <a:r>
              <a:rPr lang="en-US" sz="2400">
                <a:latin typeface="Times New Roman"/>
                <a:ea typeface="+mn-lt"/>
                <a:cs typeface="+mn-lt"/>
              </a:rPr>
              <a:t>4) Obesity, Overweight and Weight Control </a:t>
            </a:r>
            <a:endParaRPr lang="en-US" sz="2400">
              <a:latin typeface="Times New Roman"/>
              <a:cs typeface="Calibri"/>
            </a:endParaRPr>
          </a:p>
          <a:p>
            <a:r>
              <a:rPr lang="en-US" sz="2400">
                <a:latin typeface="Times New Roman"/>
                <a:ea typeface="+mn-lt"/>
                <a:cs typeface="+mn-lt"/>
              </a:rPr>
              <a:t>5) Physical inactivity</a:t>
            </a:r>
          </a:p>
          <a:p>
            <a:r>
              <a:rPr lang="en-US" sz="2400">
                <a:latin typeface="Times New Roman"/>
                <a:ea typeface="+mn-lt"/>
                <a:cs typeface="+mn-lt"/>
              </a:rPr>
              <a:t>6) Dietary Behaviors</a:t>
            </a:r>
            <a:endParaRPr lang="en-US" sz="2400">
              <a:latin typeface="Times New Roman"/>
              <a:cs typeface="Calibri"/>
            </a:endParaRPr>
          </a:p>
          <a:p>
            <a:endParaRPr lang="en-US" sz="2400">
              <a:latin typeface="Times New Roman"/>
              <a:ea typeface="+mn-lt"/>
              <a:cs typeface="+mn-lt"/>
            </a:endParaRPr>
          </a:p>
          <a:p>
            <a:r>
              <a:rPr lang="en-US" sz="2400">
                <a:latin typeface="Times New Roman"/>
                <a:ea typeface="+mn-lt"/>
                <a:cs typeface="+mn-lt"/>
              </a:rPr>
              <a:t>These behaviors are often established during childhood and early adolescence. </a:t>
            </a:r>
            <a:endParaRPr lang="en-US" sz="2400">
              <a:latin typeface="Times New Roman"/>
              <a:cs typeface="Times New Roman"/>
            </a:endParaRPr>
          </a:p>
          <a:p>
            <a:endParaRPr lang="en-US"/>
          </a:p>
          <a:p>
            <a:endParaRPr lang="en-US">
              <a:cs typeface="Calibri"/>
            </a:endParaRPr>
          </a:p>
        </p:txBody>
      </p:sp>
    </p:spTree>
    <p:extLst>
      <p:ext uri="{BB962C8B-B14F-4D97-AF65-F5344CB8AC3E}">
        <p14:creationId xmlns:p14="http://schemas.microsoft.com/office/powerpoint/2010/main" val="822194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Databricks</a:t>
            </a:r>
            <a:br>
              <a:rPr lang="en-US" sz="2600">
                <a:solidFill>
                  <a:srgbClr val="FFFFFF"/>
                </a:solidFill>
                <a:cs typeface="Calibri Light"/>
              </a:rPr>
            </a:br>
            <a:br>
              <a:rPr lang="en-US" sz="2600">
                <a:solidFill>
                  <a:srgbClr val="FFFFFF"/>
                </a:solidFill>
              </a:rPr>
            </a:br>
            <a:r>
              <a:rPr lang="en-US" sz="2600">
                <a:solidFill>
                  <a:srgbClr val="FFFFFF"/>
                </a:solidFill>
              </a:rPr>
              <a:t> Linear Regression</a:t>
            </a:r>
            <a:endParaRPr lang="en-US" sz="2600" kern="1200">
              <a:solidFill>
                <a:srgbClr val="FFFFFF"/>
              </a:solidFill>
              <a:latin typeface="+mj-lt"/>
              <a:cs typeface="Calibri Light"/>
            </a:endParaRPr>
          </a:p>
        </p:txBody>
      </p:sp>
      <p:pic>
        <p:nvPicPr>
          <p:cNvPr id="3" name="Picture 3" descr="A screenshot of a social media post&#10;&#10;Description generated with very high confidence">
            <a:extLst>
              <a:ext uri="{FF2B5EF4-FFF2-40B4-BE49-F238E27FC236}">
                <a16:creationId xmlns:a16="http://schemas.microsoft.com/office/drawing/2014/main" id="{59ED2B49-2B93-4A26-946A-663F7E5ABE5E}"/>
              </a:ext>
            </a:extLst>
          </p:cNvPr>
          <p:cNvPicPr>
            <a:picLocks noChangeAspect="1"/>
          </p:cNvPicPr>
          <p:nvPr/>
        </p:nvPicPr>
        <p:blipFill>
          <a:blip r:embed="rId2"/>
          <a:stretch>
            <a:fillRect/>
          </a:stretch>
        </p:blipFill>
        <p:spPr>
          <a:xfrm>
            <a:off x="3440095" y="478843"/>
            <a:ext cx="8320638" cy="4982570"/>
          </a:xfrm>
          <a:prstGeom prst="rect">
            <a:avLst/>
          </a:prstGeom>
        </p:spPr>
      </p:pic>
    </p:spTree>
    <p:extLst>
      <p:ext uri="{BB962C8B-B14F-4D97-AF65-F5344CB8AC3E}">
        <p14:creationId xmlns:p14="http://schemas.microsoft.com/office/powerpoint/2010/main" val="166966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170354" y="1802966"/>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Databricks</a:t>
            </a:r>
            <a:br>
              <a:rPr lang="en-US" sz="2600">
                <a:cs typeface="Calibri Light"/>
              </a:rPr>
            </a:br>
            <a:br>
              <a:rPr lang="en-US" sz="2600"/>
            </a:br>
            <a:r>
              <a:rPr lang="en-US" sz="2600">
                <a:solidFill>
                  <a:srgbClr val="FFFFFF"/>
                </a:solidFill>
              </a:rPr>
              <a:t>Decision Tree</a:t>
            </a:r>
            <a:br>
              <a:rPr lang="en-US" sz="2600"/>
            </a:br>
            <a:r>
              <a:rPr lang="en-US" sz="2600">
                <a:solidFill>
                  <a:srgbClr val="FFFFFF"/>
                </a:solidFill>
              </a:rPr>
              <a:t> Regression</a:t>
            </a:r>
            <a:endParaRPr lang="en-US" sz="2600" kern="1200">
              <a:solidFill>
                <a:srgbClr val="FFFFFF"/>
              </a:solidFill>
              <a:latin typeface="+mj-lt"/>
              <a:cs typeface="Calibri Light"/>
            </a:endParaRPr>
          </a:p>
        </p:txBody>
      </p:sp>
      <p:pic>
        <p:nvPicPr>
          <p:cNvPr id="5" name="Picture 5" descr="A screenshot of a cell phone&#10;&#10;Description generated with very high confidence">
            <a:extLst>
              <a:ext uri="{FF2B5EF4-FFF2-40B4-BE49-F238E27FC236}">
                <a16:creationId xmlns:a16="http://schemas.microsoft.com/office/drawing/2014/main" id="{434DF28E-5DA7-4AEA-87A1-BB7F58D2BD62}"/>
              </a:ext>
            </a:extLst>
          </p:cNvPr>
          <p:cNvPicPr>
            <a:picLocks noChangeAspect="1"/>
          </p:cNvPicPr>
          <p:nvPr/>
        </p:nvPicPr>
        <p:blipFill>
          <a:blip r:embed="rId2"/>
          <a:stretch>
            <a:fillRect/>
          </a:stretch>
        </p:blipFill>
        <p:spPr>
          <a:xfrm>
            <a:off x="3075140" y="325485"/>
            <a:ext cx="8599117" cy="2657986"/>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A1107430-C055-4C0B-8E2B-E23C310F921A}"/>
              </a:ext>
            </a:extLst>
          </p:cNvPr>
          <p:cNvPicPr>
            <a:picLocks noChangeAspect="1"/>
          </p:cNvPicPr>
          <p:nvPr/>
        </p:nvPicPr>
        <p:blipFill>
          <a:blip r:embed="rId3"/>
          <a:stretch>
            <a:fillRect/>
          </a:stretch>
        </p:blipFill>
        <p:spPr>
          <a:xfrm>
            <a:off x="3075140" y="3314892"/>
            <a:ext cx="8452980" cy="2739543"/>
          </a:xfrm>
          <a:prstGeom prst="rect">
            <a:avLst/>
          </a:prstGeom>
        </p:spPr>
      </p:pic>
    </p:spTree>
    <p:extLst>
      <p:ext uri="{BB962C8B-B14F-4D97-AF65-F5344CB8AC3E}">
        <p14:creationId xmlns:p14="http://schemas.microsoft.com/office/powerpoint/2010/main" val="415638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170354" y="1802966"/>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Databricks</a:t>
            </a:r>
            <a:br>
              <a:rPr lang="en-US" sz="2600">
                <a:cs typeface="Calibri Light"/>
              </a:rPr>
            </a:br>
            <a:br>
              <a:rPr lang="en-US" sz="2600"/>
            </a:br>
            <a:r>
              <a:rPr lang="en-US" sz="2600">
                <a:solidFill>
                  <a:srgbClr val="FFFFFF"/>
                </a:solidFill>
              </a:rPr>
              <a:t>Decision Tree</a:t>
            </a:r>
            <a:br>
              <a:rPr lang="en-US" sz="2600"/>
            </a:br>
            <a:r>
              <a:rPr lang="en-US" sz="2600">
                <a:solidFill>
                  <a:srgbClr val="FFFFFF"/>
                </a:solidFill>
              </a:rPr>
              <a:t> Regression</a:t>
            </a:r>
            <a:endParaRPr lang="en-US" sz="2600" kern="1200">
              <a:solidFill>
                <a:srgbClr val="FFFFFF"/>
              </a:solidFill>
              <a:latin typeface="+mj-lt"/>
              <a:cs typeface="Calibri Light"/>
            </a:endParaRPr>
          </a:p>
        </p:txBody>
      </p:sp>
      <p:pic>
        <p:nvPicPr>
          <p:cNvPr id="3" name="Picture 3" descr="A screenshot of a cell phone&#10;&#10;Description generated with very high confidence">
            <a:extLst>
              <a:ext uri="{FF2B5EF4-FFF2-40B4-BE49-F238E27FC236}">
                <a16:creationId xmlns:a16="http://schemas.microsoft.com/office/drawing/2014/main" id="{2699E0F0-E2CB-474D-9D13-1E3C7FB06A35}"/>
              </a:ext>
            </a:extLst>
          </p:cNvPr>
          <p:cNvPicPr>
            <a:picLocks noChangeAspect="1"/>
          </p:cNvPicPr>
          <p:nvPr/>
        </p:nvPicPr>
        <p:blipFill>
          <a:blip r:embed="rId2"/>
          <a:stretch>
            <a:fillRect/>
          </a:stretch>
        </p:blipFill>
        <p:spPr>
          <a:xfrm>
            <a:off x="3127332" y="448958"/>
            <a:ext cx="7743172" cy="1920439"/>
          </a:xfrm>
          <a:prstGeom prst="rect">
            <a:avLst/>
          </a:prstGeom>
        </p:spPr>
      </p:pic>
      <p:pic>
        <p:nvPicPr>
          <p:cNvPr id="6" name="Picture 7" descr="A close up of text on a white background&#10;&#10;Description generated with very high confidence">
            <a:extLst>
              <a:ext uri="{FF2B5EF4-FFF2-40B4-BE49-F238E27FC236}">
                <a16:creationId xmlns:a16="http://schemas.microsoft.com/office/drawing/2014/main" id="{C6C3F191-8542-4F0C-9F60-A9B1BCE660DE}"/>
              </a:ext>
            </a:extLst>
          </p:cNvPr>
          <p:cNvPicPr>
            <a:picLocks noChangeAspect="1"/>
          </p:cNvPicPr>
          <p:nvPr/>
        </p:nvPicPr>
        <p:blipFill>
          <a:blip r:embed="rId3"/>
          <a:stretch>
            <a:fillRect/>
          </a:stretch>
        </p:blipFill>
        <p:spPr>
          <a:xfrm>
            <a:off x="4411249" y="2366429"/>
            <a:ext cx="4768240" cy="4265008"/>
          </a:xfrm>
          <a:prstGeom prst="rect">
            <a:avLst/>
          </a:prstGeom>
        </p:spPr>
      </p:pic>
    </p:spTree>
    <p:extLst>
      <p:ext uri="{BB962C8B-B14F-4D97-AF65-F5344CB8AC3E}">
        <p14:creationId xmlns:p14="http://schemas.microsoft.com/office/powerpoint/2010/main" val="2430804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170354" y="1802966"/>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Databricks</a:t>
            </a:r>
            <a:br>
              <a:rPr lang="en-US" sz="2600">
                <a:cs typeface="Calibri Light"/>
              </a:rPr>
            </a:br>
            <a:br>
              <a:rPr lang="en-US" sz="2600"/>
            </a:br>
            <a:r>
              <a:rPr lang="en-US" sz="2600">
                <a:solidFill>
                  <a:srgbClr val="FFFFFF"/>
                </a:solidFill>
              </a:rPr>
              <a:t>Decision Tree</a:t>
            </a:r>
            <a:br>
              <a:rPr lang="en-US" sz="2600"/>
            </a:br>
            <a:r>
              <a:rPr lang="en-US" sz="2600">
                <a:solidFill>
                  <a:srgbClr val="FFFFFF"/>
                </a:solidFill>
              </a:rPr>
              <a:t> Regression</a:t>
            </a:r>
            <a:endParaRPr lang="en-US" sz="2600" kern="1200">
              <a:solidFill>
                <a:srgbClr val="FFFFFF"/>
              </a:solidFill>
              <a:latin typeface="+mj-lt"/>
              <a:cs typeface="Calibri Light"/>
            </a:endParaRPr>
          </a:p>
        </p:txBody>
      </p:sp>
      <p:pic>
        <p:nvPicPr>
          <p:cNvPr id="4" name="Picture 4" descr="A screenshot of a social media post&#10;&#10;Description generated with very high confidence">
            <a:extLst>
              <a:ext uri="{FF2B5EF4-FFF2-40B4-BE49-F238E27FC236}">
                <a16:creationId xmlns:a16="http://schemas.microsoft.com/office/drawing/2014/main" id="{A1AC26F5-2D20-4435-B85B-7263124F0585}"/>
              </a:ext>
            </a:extLst>
          </p:cNvPr>
          <p:cNvPicPr>
            <a:picLocks noChangeAspect="1"/>
          </p:cNvPicPr>
          <p:nvPr/>
        </p:nvPicPr>
        <p:blipFill>
          <a:blip r:embed="rId2"/>
          <a:stretch>
            <a:fillRect/>
          </a:stretch>
        </p:blipFill>
        <p:spPr>
          <a:xfrm>
            <a:off x="2991632" y="381310"/>
            <a:ext cx="8912267" cy="2629845"/>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026FE507-DEC0-4DB1-BD84-A92AAC7E9508}"/>
              </a:ext>
            </a:extLst>
          </p:cNvPr>
          <p:cNvPicPr>
            <a:picLocks noChangeAspect="1"/>
          </p:cNvPicPr>
          <p:nvPr/>
        </p:nvPicPr>
        <p:blipFill>
          <a:blip r:embed="rId3"/>
          <a:stretch>
            <a:fillRect/>
          </a:stretch>
        </p:blipFill>
        <p:spPr>
          <a:xfrm>
            <a:off x="2835058" y="3920477"/>
            <a:ext cx="9016652" cy="1835398"/>
          </a:xfrm>
          <a:prstGeom prst="rect">
            <a:avLst/>
          </a:prstGeom>
        </p:spPr>
      </p:pic>
    </p:spTree>
    <p:extLst>
      <p:ext uri="{BB962C8B-B14F-4D97-AF65-F5344CB8AC3E}">
        <p14:creationId xmlns:p14="http://schemas.microsoft.com/office/powerpoint/2010/main" val="149937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6">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8">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180D00-B3D8-4E13-A40E-F2C804A5A152}"/>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a:solidFill>
                  <a:schemeClr val="tx1">
                    <a:lumMod val="85000"/>
                    <a:lumOff val="15000"/>
                  </a:schemeClr>
                </a:solidFill>
              </a:rPr>
              <a:t>ORACLE</a:t>
            </a:r>
            <a:endParaRPr lang="en-US" sz="6600" kern="1200">
              <a:solidFill>
                <a:schemeClr val="tx1">
                  <a:lumMod val="85000"/>
                  <a:lumOff val="15000"/>
                </a:schemeClr>
              </a:solidFill>
              <a:latin typeface="+mj-lt"/>
              <a:ea typeface="+mj-ea"/>
              <a:cs typeface="+mj-cs"/>
            </a:endParaRPr>
          </a:p>
        </p:txBody>
      </p:sp>
      <p:cxnSp>
        <p:nvCxnSpPr>
          <p:cNvPr id="10" name="Straight Connector 10">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Oval 12">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13A6DED-B209-4DFD-AEC9-7768D1D43CFD}"/>
              </a:ext>
            </a:extLst>
          </p:cNvPr>
          <p:cNvSpPr txBox="1"/>
          <p:nvPr/>
        </p:nvSpPr>
        <p:spPr>
          <a:xfrm>
            <a:off x="8435009" y="210709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Execution </a:t>
            </a:r>
            <a:r>
              <a:rPr lang="en-US" sz="2800"/>
              <a:t>time:     23 </a:t>
            </a:r>
            <a:r>
              <a:rPr lang="en-US" sz="2800" dirty="0"/>
              <a:t>min</a:t>
            </a:r>
            <a:endParaRPr lang="en-US" sz="2800"/>
          </a:p>
        </p:txBody>
      </p:sp>
    </p:spTree>
    <p:extLst>
      <p:ext uri="{BB962C8B-B14F-4D97-AF65-F5344CB8AC3E}">
        <p14:creationId xmlns:p14="http://schemas.microsoft.com/office/powerpoint/2010/main" val="3287577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279133" y="204428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Oracle:</a:t>
            </a:r>
            <a:br>
              <a:rPr lang="en-US" sz="2600">
                <a:cs typeface="Calibri Light"/>
              </a:rPr>
            </a:br>
            <a:br>
              <a:rPr lang="en-US" sz="2600"/>
            </a:br>
            <a:r>
              <a:rPr lang="en-US" sz="2600">
                <a:solidFill>
                  <a:srgbClr val="FFFFFF"/>
                </a:solidFill>
              </a:rPr>
              <a:t>File Load</a:t>
            </a:r>
            <a:endParaRPr lang="en-US" sz="2600" kern="1200">
              <a:solidFill>
                <a:srgbClr val="FFFFFF"/>
              </a:solidFill>
              <a:latin typeface="+mj-lt"/>
              <a:cs typeface="Calibri Light"/>
            </a:endParaRPr>
          </a:p>
        </p:txBody>
      </p:sp>
      <p:pic>
        <p:nvPicPr>
          <p:cNvPr id="17" name="Picture 17">
            <a:extLst>
              <a:ext uri="{FF2B5EF4-FFF2-40B4-BE49-F238E27FC236}">
                <a16:creationId xmlns:a16="http://schemas.microsoft.com/office/drawing/2014/main" id="{031222F5-2F9C-48D5-AE30-FC8AB0713EE7}"/>
              </a:ext>
            </a:extLst>
          </p:cNvPr>
          <p:cNvPicPr>
            <a:picLocks noChangeAspect="1"/>
          </p:cNvPicPr>
          <p:nvPr/>
        </p:nvPicPr>
        <p:blipFill>
          <a:blip r:embed="rId2"/>
          <a:stretch>
            <a:fillRect/>
          </a:stretch>
        </p:blipFill>
        <p:spPr>
          <a:xfrm>
            <a:off x="3197502" y="4753998"/>
            <a:ext cx="2095500" cy="647700"/>
          </a:xfrm>
          <a:prstGeom prst="rect">
            <a:avLst/>
          </a:prstGeom>
        </p:spPr>
      </p:pic>
      <p:pic>
        <p:nvPicPr>
          <p:cNvPr id="3" name="Picture 3">
            <a:extLst>
              <a:ext uri="{FF2B5EF4-FFF2-40B4-BE49-F238E27FC236}">
                <a16:creationId xmlns:a16="http://schemas.microsoft.com/office/drawing/2014/main" id="{4D1CAE12-0A09-43FA-88EF-8D58373C362C}"/>
              </a:ext>
            </a:extLst>
          </p:cNvPr>
          <p:cNvPicPr>
            <a:picLocks noChangeAspect="1"/>
          </p:cNvPicPr>
          <p:nvPr/>
        </p:nvPicPr>
        <p:blipFill>
          <a:blip r:embed="rId3"/>
          <a:stretch>
            <a:fillRect/>
          </a:stretch>
        </p:blipFill>
        <p:spPr>
          <a:xfrm>
            <a:off x="3123349" y="135625"/>
            <a:ext cx="8903339" cy="4020699"/>
          </a:xfrm>
          <a:prstGeom prst="rect">
            <a:avLst/>
          </a:prstGeom>
        </p:spPr>
      </p:pic>
    </p:spTree>
    <p:extLst>
      <p:ext uri="{BB962C8B-B14F-4D97-AF65-F5344CB8AC3E}">
        <p14:creationId xmlns:p14="http://schemas.microsoft.com/office/powerpoint/2010/main" val="369304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279133" y="204428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Oracle:</a:t>
            </a:r>
            <a:br>
              <a:rPr lang="en-US" sz="2600" dirty="0">
                <a:cs typeface="Calibri Light"/>
              </a:rPr>
            </a:br>
            <a:br>
              <a:rPr lang="en-US" sz="2600" dirty="0"/>
            </a:br>
            <a:r>
              <a:rPr lang="en-US" sz="2600">
                <a:solidFill>
                  <a:srgbClr val="FFFFFF"/>
                </a:solidFill>
              </a:rPr>
              <a:t>Data preparing and splitting</a:t>
            </a:r>
            <a:endParaRPr lang="en-US" sz="2600" kern="1200">
              <a:solidFill>
                <a:srgbClr val="FFFFFF"/>
              </a:solidFill>
              <a:latin typeface="+mj-lt"/>
              <a:cs typeface="Calibri Light"/>
            </a:endParaRPr>
          </a:p>
        </p:txBody>
      </p:sp>
      <p:pic>
        <p:nvPicPr>
          <p:cNvPr id="4" name="Picture 4" descr="A picture containing text&#10;&#10;Description generated with high confidence">
            <a:extLst>
              <a:ext uri="{FF2B5EF4-FFF2-40B4-BE49-F238E27FC236}">
                <a16:creationId xmlns:a16="http://schemas.microsoft.com/office/drawing/2014/main" id="{7A6F7BA1-3DC4-4E7B-94CA-AAF9C0DA9BDB}"/>
              </a:ext>
            </a:extLst>
          </p:cNvPr>
          <p:cNvPicPr>
            <a:picLocks noChangeAspect="1"/>
          </p:cNvPicPr>
          <p:nvPr/>
        </p:nvPicPr>
        <p:blipFill>
          <a:blip r:embed="rId2"/>
          <a:stretch>
            <a:fillRect/>
          </a:stretch>
        </p:blipFill>
        <p:spPr>
          <a:xfrm>
            <a:off x="3137770" y="837957"/>
            <a:ext cx="9016650" cy="4774990"/>
          </a:xfrm>
          <a:prstGeom prst="rect">
            <a:avLst/>
          </a:prstGeom>
        </p:spPr>
      </p:pic>
    </p:spTree>
    <p:extLst>
      <p:ext uri="{BB962C8B-B14F-4D97-AF65-F5344CB8AC3E}">
        <p14:creationId xmlns:p14="http://schemas.microsoft.com/office/powerpoint/2010/main" val="1546472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218975" y="1823705"/>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Oracle:</a:t>
            </a:r>
            <a:br>
              <a:rPr lang="en-US" sz="2600">
                <a:solidFill>
                  <a:srgbClr val="FFFFFF"/>
                </a:solidFill>
                <a:cs typeface="Calibri Light"/>
              </a:rPr>
            </a:br>
            <a:br>
              <a:rPr lang="en-US" sz="2600"/>
            </a:br>
            <a:r>
              <a:rPr lang="en-US" sz="2600">
                <a:solidFill>
                  <a:srgbClr val="FFFFFF"/>
                </a:solidFill>
              </a:rPr>
              <a:t>Linear Regression</a:t>
            </a:r>
            <a:endParaRPr lang="en-US" sz="2600" kern="1200">
              <a:solidFill>
                <a:srgbClr val="FFFFFF"/>
              </a:solidFill>
              <a:latin typeface="+mj-lt"/>
              <a:cs typeface="Calibri Light"/>
            </a:endParaRPr>
          </a:p>
        </p:txBody>
      </p:sp>
      <p:pic>
        <p:nvPicPr>
          <p:cNvPr id="6" name="Picture 6" descr="A screenshot of a computer&#10;&#10;Description generated with high confidence">
            <a:extLst>
              <a:ext uri="{FF2B5EF4-FFF2-40B4-BE49-F238E27FC236}">
                <a16:creationId xmlns:a16="http://schemas.microsoft.com/office/drawing/2014/main" id="{F6DAC192-63A5-486D-B1EE-D196C165EDBC}"/>
              </a:ext>
            </a:extLst>
          </p:cNvPr>
          <p:cNvPicPr>
            <a:picLocks noChangeAspect="1"/>
          </p:cNvPicPr>
          <p:nvPr/>
        </p:nvPicPr>
        <p:blipFill>
          <a:blip r:embed="rId2"/>
          <a:stretch>
            <a:fillRect/>
          </a:stretch>
        </p:blipFill>
        <p:spPr>
          <a:xfrm>
            <a:off x="3069510" y="323012"/>
            <a:ext cx="8630432" cy="4633037"/>
          </a:xfrm>
          <a:prstGeom prst="rect">
            <a:avLst/>
          </a:prstGeom>
        </p:spPr>
      </p:pic>
      <p:pic>
        <p:nvPicPr>
          <p:cNvPr id="8" name="Picture 8">
            <a:extLst>
              <a:ext uri="{FF2B5EF4-FFF2-40B4-BE49-F238E27FC236}">
                <a16:creationId xmlns:a16="http://schemas.microsoft.com/office/drawing/2014/main" id="{5B102352-9966-478F-891F-E97F34E1CCFB}"/>
              </a:ext>
            </a:extLst>
          </p:cNvPr>
          <p:cNvPicPr>
            <a:picLocks noChangeAspect="1"/>
          </p:cNvPicPr>
          <p:nvPr/>
        </p:nvPicPr>
        <p:blipFill>
          <a:blip r:embed="rId3"/>
          <a:stretch>
            <a:fillRect/>
          </a:stretch>
        </p:blipFill>
        <p:spPr>
          <a:xfrm>
            <a:off x="3029211" y="5037515"/>
            <a:ext cx="8619993" cy="1603783"/>
          </a:xfrm>
          <a:prstGeom prst="rect">
            <a:avLst/>
          </a:prstGeom>
        </p:spPr>
      </p:pic>
    </p:spTree>
    <p:extLst>
      <p:ext uri="{BB962C8B-B14F-4D97-AF65-F5344CB8AC3E}">
        <p14:creationId xmlns:p14="http://schemas.microsoft.com/office/powerpoint/2010/main" val="1942481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139038" y="191778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Oracle:</a:t>
            </a:r>
            <a:br>
              <a:rPr lang="en-US" sz="2600">
                <a:solidFill>
                  <a:srgbClr val="FFFFFF"/>
                </a:solidFill>
              </a:rPr>
            </a:br>
            <a:br>
              <a:rPr lang="en-US" sz="2600"/>
            </a:br>
            <a:r>
              <a:rPr lang="en-US" sz="2600">
                <a:solidFill>
                  <a:srgbClr val="FFFFFF"/>
                </a:solidFill>
              </a:rPr>
              <a:t>Decision Tree Regression</a:t>
            </a:r>
            <a:endParaRPr lang="en-US" sz="2600" kern="1200">
              <a:solidFill>
                <a:srgbClr val="FFFFFF"/>
              </a:solidFill>
              <a:latin typeface="+mj-lt"/>
              <a:cs typeface="Calibri Light"/>
            </a:endParaRPr>
          </a:p>
        </p:txBody>
      </p:sp>
      <p:pic>
        <p:nvPicPr>
          <p:cNvPr id="3" name="Picture 3">
            <a:extLst>
              <a:ext uri="{FF2B5EF4-FFF2-40B4-BE49-F238E27FC236}">
                <a16:creationId xmlns:a16="http://schemas.microsoft.com/office/drawing/2014/main" id="{D2707FCE-7E84-4A33-AD65-D54DCACDED1B}"/>
              </a:ext>
            </a:extLst>
          </p:cNvPr>
          <p:cNvPicPr>
            <a:picLocks noChangeAspect="1"/>
          </p:cNvPicPr>
          <p:nvPr/>
        </p:nvPicPr>
        <p:blipFill>
          <a:blip r:embed="rId2"/>
          <a:stretch>
            <a:fillRect/>
          </a:stretch>
        </p:blipFill>
        <p:spPr>
          <a:xfrm>
            <a:off x="3075139" y="217761"/>
            <a:ext cx="8995775" cy="4303488"/>
          </a:xfrm>
          <a:prstGeom prst="rect">
            <a:avLst/>
          </a:prstGeom>
        </p:spPr>
      </p:pic>
      <p:pic>
        <p:nvPicPr>
          <p:cNvPr id="6" name="Picture 6" descr="A picture containing photo&#10;&#10;Description generated with very high confidence">
            <a:extLst>
              <a:ext uri="{FF2B5EF4-FFF2-40B4-BE49-F238E27FC236}">
                <a16:creationId xmlns:a16="http://schemas.microsoft.com/office/drawing/2014/main" id="{215DE11A-4795-4803-A38E-EC1247A23456}"/>
              </a:ext>
            </a:extLst>
          </p:cNvPr>
          <p:cNvPicPr>
            <a:picLocks noChangeAspect="1"/>
          </p:cNvPicPr>
          <p:nvPr/>
        </p:nvPicPr>
        <p:blipFill>
          <a:blip r:embed="rId3"/>
          <a:stretch>
            <a:fillRect/>
          </a:stretch>
        </p:blipFill>
        <p:spPr>
          <a:xfrm>
            <a:off x="3116893" y="4623278"/>
            <a:ext cx="8787008" cy="2058182"/>
          </a:xfrm>
          <a:prstGeom prst="rect">
            <a:avLst/>
          </a:prstGeom>
        </p:spPr>
      </p:pic>
    </p:spTree>
    <p:extLst>
      <p:ext uri="{BB962C8B-B14F-4D97-AF65-F5344CB8AC3E}">
        <p14:creationId xmlns:p14="http://schemas.microsoft.com/office/powerpoint/2010/main" val="3828992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711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Summary</a:t>
            </a:r>
          </a:p>
        </p:txBody>
      </p:sp>
      <p:graphicFrame>
        <p:nvGraphicFramePr>
          <p:cNvPr id="4" name="Content Placeholder 3">
            <a:extLst>
              <a:ext uri="{FF2B5EF4-FFF2-40B4-BE49-F238E27FC236}">
                <a16:creationId xmlns:a16="http://schemas.microsoft.com/office/drawing/2014/main" id="{F5D6B083-FE00-4876-AD14-17950FFDEC90}"/>
              </a:ext>
            </a:extLst>
          </p:cNvPr>
          <p:cNvGraphicFramePr>
            <a:graphicFrameLocks noGrp="1"/>
          </p:cNvGraphicFramePr>
          <p:nvPr>
            <p:ph idx="1"/>
            <p:extLst>
              <p:ext uri="{D42A27DB-BD31-4B8C-83A1-F6EECF244321}">
                <p14:modId xmlns:p14="http://schemas.microsoft.com/office/powerpoint/2010/main" val="3190594487"/>
              </p:ext>
            </p:extLst>
          </p:nvPr>
        </p:nvGraphicFramePr>
        <p:xfrm>
          <a:off x="3553985" y="1178710"/>
          <a:ext cx="8277119" cy="4199274"/>
        </p:xfrm>
        <a:graphic>
          <a:graphicData uri="http://schemas.openxmlformats.org/drawingml/2006/table">
            <a:tbl>
              <a:tblPr firstRow="1" bandRow="1">
                <a:tableStyleId>{5C22544A-7EE6-4342-B048-85BDC9FD1C3A}</a:tableStyleId>
              </a:tblPr>
              <a:tblGrid>
                <a:gridCol w="1526609">
                  <a:extLst>
                    <a:ext uri="{9D8B030D-6E8A-4147-A177-3AD203B41FA5}">
                      <a16:colId xmlns:a16="http://schemas.microsoft.com/office/drawing/2014/main" val="3301259219"/>
                    </a:ext>
                  </a:extLst>
                </a:gridCol>
                <a:gridCol w="1383919">
                  <a:extLst>
                    <a:ext uri="{9D8B030D-6E8A-4147-A177-3AD203B41FA5}">
                      <a16:colId xmlns:a16="http://schemas.microsoft.com/office/drawing/2014/main" val="3266361794"/>
                    </a:ext>
                  </a:extLst>
                </a:gridCol>
                <a:gridCol w="2703194">
                  <a:extLst>
                    <a:ext uri="{9D8B030D-6E8A-4147-A177-3AD203B41FA5}">
                      <a16:colId xmlns:a16="http://schemas.microsoft.com/office/drawing/2014/main" val="3953000766"/>
                    </a:ext>
                  </a:extLst>
                </a:gridCol>
                <a:gridCol w="2663397">
                  <a:extLst>
                    <a:ext uri="{9D8B030D-6E8A-4147-A177-3AD203B41FA5}">
                      <a16:colId xmlns:a16="http://schemas.microsoft.com/office/drawing/2014/main" val="3858103919"/>
                    </a:ext>
                  </a:extLst>
                </a:gridCol>
              </a:tblGrid>
              <a:tr h="819477">
                <a:tc>
                  <a:txBody>
                    <a:bodyPr/>
                    <a:lstStyle/>
                    <a:p>
                      <a:pPr rtl="0" fontAlgn="auto"/>
                      <a:r>
                        <a:rPr lang="en-US" sz="2400">
                          <a:effectLst/>
                          <a:latin typeface="Times New Roman"/>
                        </a:rPr>
                        <a:t>​</a:t>
                      </a:r>
                      <a:endParaRPr lang="en-US" sz="2400" b="1">
                        <a:solidFill>
                          <a:srgbClr val="FFFFFF"/>
                        </a:solidFill>
                        <a:effectLst/>
                        <a:latin typeface="Times New Roman"/>
                      </a:endParaRPr>
                    </a:p>
                  </a:txBody>
                  <a:tcPr/>
                </a:tc>
                <a:tc>
                  <a:txBody>
                    <a:bodyPr/>
                    <a:lstStyle/>
                    <a:p>
                      <a:pPr rtl="0" fontAlgn="auto"/>
                      <a:r>
                        <a:rPr lang="en-US" sz="2400">
                          <a:effectLst/>
                          <a:latin typeface="Times New Roman"/>
                        </a:rPr>
                        <a:t>​</a:t>
                      </a:r>
                      <a:endParaRPr lang="en-US" sz="2400" b="1">
                        <a:solidFill>
                          <a:srgbClr val="FFFFFF"/>
                        </a:solidFill>
                        <a:effectLst/>
                        <a:latin typeface="Times New Roman"/>
                      </a:endParaRPr>
                    </a:p>
                  </a:txBody>
                  <a:tcPr/>
                </a:tc>
                <a:tc>
                  <a:txBody>
                    <a:bodyPr/>
                    <a:lstStyle/>
                    <a:p>
                      <a:pPr rtl="0" fontAlgn="base"/>
                      <a:r>
                        <a:rPr lang="en-US" sz="2400">
                          <a:effectLst/>
                          <a:latin typeface="Times New Roman"/>
                        </a:rPr>
                        <a:t>Linear Regression​</a:t>
                      </a:r>
                      <a:endParaRPr lang="en-US" sz="2400" b="1">
                        <a:solidFill>
                          <a:srgbClr val="FFFFFF"/>
                        </a:solidFill>
                        <a:effectLst/>
                        <a:latin typeface="Times New Roman"/>
                      </a:endParaRPr>
                    </a:p>
                  </a:txBody>
                  <a:tcPr/>
                </a:tc>
                <a:tc>
                  <a:txBody>
                    <a:bodyPr/>
                    <a:lstStyle/>
                    <a:p>
                      <a:pPr rtl="0" fontAlgn="base"/>
                      <a:r>
                        <a:rPr lang="en-US" sz="2400">
                          <a:effectLst/>
                          <a:latin typeface="Times New Roman"/>
                        </a:rPr>
                        <a:t>Decision Tree Regression​</a:t>
                      </a:r>
                      <a:endParaRPr lang="en-US" sz="2400" b="1">
                        <a:solidFill>
                          <a:srgbClr val="FFFFFF"/>
                        </a:solidFill>
                        <a:effectLst/>
                        <a:latin typeface="Times New Roman"/>
                      </a:endParaRPr>
                    </a:p>
                  </a:txBody>
                  <a:tcPr/>
                </a:tc>
                <a:extLst>
                  <a:ext uri="{0D108BD9-81ED-4DB2-BD59-A6C34878D82A}">
                    <a16:rowId xmlns:a16="http://schemas.microsoft.com/office/drawing/2014/main" val="2715357517"/>
                  </a:ext>
                </a:extLst>
              </a:tr>
              <a:tr h="819477">
                <a:tc>
                  <a:txBody>
                    <a:bodyPr/>
                    <a:lstStyle/>
                    <a:p>
                      <a:pPr rtl="0" fontAlgn="base"/>
                      <a:r>
                        <a:rPr lang="en-US" sz="2400">
                          <a:effectLst/>
                          <a:latin typeface="Times New Roman"/>
                        </a:rPr>
                        <a:t>Azure​</a:t>
                      </a:r>
                    </a:p>
                    <a:p>
                      <a:pPr lvl="0" rtl="0">
                        <a:buNone/>
                      </a:pPr>
                      <a:r>
                        <a:rPr lang="en-US" sz="2400">
                          <a:effectLst/>
                          <a:latin typeface="Times New Roman"/>
                        </a:rPr>
                        <a:t>​</a:t>
                      </a:r>
                    </a:p>
                  </a:txBody>
                  <a:tcPr/>
                </a:tc>
                <a:tc>
                  <a:txBody>
                    <a:bodyPr/>
                    <a:lstStyle/>
                    <a:p>
                      <a:pPr rtl="0" fontAlgn="base"/>
                      <a:r>
                        <a:rPr lang="en-US" sz="2400">
                          <a:effectLst/>
                          <a:latin typeface="Times New Roman"/>
                        </a:rPr>
                        <a:t>RMSE​</a:t>
                      </a:r>
                    </a:p>
                  </a:txBody>
                  <a:tcPr/>
                </a:tc>
                <a:tc>
                  <a:txBody>
                    <a:bodyPr/>
                    <a:lstStyle/>
                    <a:p>
                      <a:pPr rtl="0" fontAlgn="auto"/>
                      <a:r>
                        <a:rPr lang="en-US" sz="2400">
                          <a:effectLst/>
                          <a:latin typeface="Times New Roman"/>
                        </a:rPr>
                        <a:t>​7.66</a:t>
                      </a:r>
                    </a:p>
                  </a:txBody>
                  <a:tcPr/>
                </a:tc>
                <a:tc>
                  <a:txBody>
                    <a:bodyPr/>
                    <a:lstStyle/>
                    <a:p>
                      <a:pPr rtl="0" fontAlgn="auto"/>
                      <a:r>
                        <a:rPr lang="en-US" sz="2400">
                          <a:effectLst/>
                          <a:latin typeface="Times New Roman"/>
                        </a:rPr>
                        <a:t>​3.90</a:t>
                      </a:r>
                      <a:endParaRPr lang="en-US" sz="2400" b="0" i="0" u="none" strike="noStrike" noProof="0">
                        <a:solidFill>
                          <a:schemeClr val="accent2">
                            <a:lumMod val="75000"/>
                          </a:schemeClr>
                        </a:solidFill>
                        <a:effectLst/>
                        <a:latin typeface="Times New Roman"/>
                      </a:endParaRPr>
                    </a:p>
                    <a:p>
                      <a:pPr lvl="0">
                        <a:buNone/>
                      </a:pPr>
                      <a:endParaRPr lang="en-US" sz="2400">
                        <a:effectLst/>
                        <a:latin typeface="Times New Roman"/>
                      </a:endParaRPr>
                    </a:p>
                  </a:txBody>
                  <a:tcPr/>
                </a:tc>
                <a:extLst>
                  <a:ext uri="{0D108BD9-81ED-4DB2-BD59-A6C34878D82A}">
                    <a16:rowId xmlns:a16="http://schemas.microsoft.com/office/drawing/2014/main" val="2144879163"/>
                  </a:ext>
                </a:extLst>
              </a:tr>
              <a:tr h="455264">
                <a:tc rowSpan="2">
                  <a:txBody>
                    <a:bodyPr/>
                    <a:lstStyle/>
                    <a:p>
                      <a:pPr rtl="0" fontAlgn="base"/>
                      <a:r>
                        <a:rPr lang="en-US" sz="2400">
                          <a:effectLst/>
                          <a:latin typeface="Times New Roman"/>
                        </a:rPr>
                        <a:t>Databricks​</a:t>
                      </a:r>
                    </a:p>
                  </a:txBody>
                  <a:tcPr/>
                </a:tc>
                <a:tc>
                  <a:txBody>
                    <a:bodyPr/>
                    <a:lstStyle/>
                    <a:p>
                      <a:pPr rtl="0" fontAlgn="base"/>
                      <a:r>
                        <a:rPr lang="en-US" sz="2400">
                          <a:effectLst/>
                          <a:latin typeface="Times New Roman"/>
                        </a:rPr>
                        <a:t>RMSE​</a:t>
                      </a:r>
                    </a:p>
                  </a:txBody>
                  <a:tcPr/>
                </a:tc>
                <a:tc>
                  <a:txBody>
                    <a:bodyPr/>
                    <a:lstStyle/>
                    <a:p>
                      <a:pPr lvl="0" rtl="0">
                        <a:buNone/>
                      </a:pPr>
                      <a:r>
                        <a:rPr lang="en-US" sz="2400">
                          <a:effectLst/>
                          <a:latin typeface="Times New Roman"/>
                        </a:rPr>
                        <a:t>​11.07</a:t>
                      </a:r>
                    </a:p>
                  </a:txBody>
                  <a:tcPr/>
                </a:tc>
                <a:tc>
                  <a:txBody>
                    <a:bodyPr/>
                    <a:lstStyle/>
                    <a:p>
                      <a:pPr lvl="0" rtl="0">
                        <a:buNone/>
                      </a:pPr>
                      <a:r>
                        <a:rPr lang="en-US" sz="2400">
                          <a:effectLst/>
                          <a:latin typeface="Times New Roman"/>
                        </a:rPr>
                        <a:t>​4.502</a:t>
                      </a:r>
                    </a:p>
                  </a:txBody>
                  <a:tcPr/>
                </a:tc>
                <a:extLst>
                  <a:ext uri="{0D108BD9-81ED-4DB2-BD59-A6C34878D82A}">
                    <a16:rowId xmlns:a16="http://schemas.microsoft.com/office/drawing/2014/main" val="661079051"/>
                  </a:ext>
                </a:extLst>
              </a:tr>
              <a:tr h="819477">
                <a:tc vMerge="1">
                  <a:txBody>
                    <a:bodyPr/>
                    <a:lstStyle/>
                    <a:p>
                      <a:endParaRPr lang="en-US"/>
                    </a:p>
                  </a:txBody>
                  <a:tcPr/>
                </a:tc>
                <a:tc>
                  <a:txBody>
                    <a:bodyPr/>
                    <a:lstStyle/>
                    <a:p>
                      <a:pPr rtl="0" fontAlgn="base"/>
                      <a:r>
                        <a:rPr lang="en-US" sz="2400">
                          <a:effectLst/>
                          <a:latin typeface="Times New Roman"/>
                        </a:rPr>
                        <a:t>Accuracy​</a:t>
                      </a:r>
                    </a:p>
                  </a:txBody>
                  <a:tcPr/>
                </a:tc>
                <a:tc>
                  <a:txBody>
                    <a:bodyPr/>
                    <a:lstStyle/>
                    <a:p>
                      <a:pPr lvl="0" rtl="0">
                        <a:buNone/>
                      </a:pPr>
                      <a:r>
                        <a:rPr lang="en-US" sz="2400">
                          <a:effectLst/>
                          <a:latin typeface="Times New Roman"/>
                        </a:rPr>
                        <a:t>​66.06</a:t>
                      </a:r>
                    </a:p>
                  </a:txBody>
                  <a:tcPr/>
                </a:tc>
                <a:tc>
                  <a:txBody>
                    <a:bodyPr/>
                    <a:lstStyle/>
                    <a:p>
                      <a:pPr lvl="0" rtl="0">
                        <a:buNone/>
                      </a:pPr>
                      <a:r>
                        <a:rPr lang="en-US" sz="2400">
                          <a:effectLst/>
                          <a:latin typeface="Times New Roman"/>
                        </a:rPr>
                        <a:t>​94.403</a:t>
                      </a:r>
                    </a:p>
                  </a:txBody>
                  <a:tcPr/>
                </a:tc>
                <a:extLst>
                  <a:ext uri="{0D108BD9-81ED-4DB2-BD59-A6C34878D82A}">
                    <a16:rowId xmlns:a16="http://schemas.microsoft.com/office/drawing/2014/main" val="1435281936"/>
                  </a:ext>
                </a:extLst>
              </a:tr>
              <a:tr h="455264">
                <a:tc rowSpan="2">
                  <a:txBody>
                    <a:bodyPr/>
                    <a:lstStyle/>
                    <a:p>
                      <a:pPr rtl="0" fontAlgn="base"/>
                      <a:r>
                        <a:rPr lang="en-US" sz="2400">
                          <a:effectLst/>
                          <a:latin typeface="Times New Roman"/>
                        </a:rPr>
                        <a:t>Oracle​</a:t>
                      </a:r>
                    </a:p>
                  </a:txBody>
                  <a:tcPr/>
                </a:tc>
                <a:tc>
                  <a:txBody>
                    <a:bodyPr/>
                    <a:lstStyle/>
                    <a:p>
                      <a:pPr rtl="0" fontAlgn="base"/>
                      <a:r>
                        <a:rPr lang="en-US" sz="2400">
                          <a:effectLst/>
                          <a:latin typeface="Times New Roman"/>
                        </a:rPr>
                        <a:t>RMSE​</a:t>
                      </a:r>
                    </a:p>
                  </a:txBody>
                  <a:tcPr/>
                </a:tc>
                <a:tc>
                  <a:txBody>
                    <a:bodyPr/>
                    <a:lstStyle/>
                    <a:p>
                      <a:pPr rtl="0" fontAlgn="auto"/>
                      <a:r>
                        <a:rPr lang="en-US" sz="2400">
                          <a:effectLst/>
                          <a:latin typeface="Times New Roman"/>
                        </a:rPr>
                        <a:t>​10.90</a:t>
                      </a:r>
                    </a:p>
                  </a:txBody>
                  <a:tcPr/>
                </a:tc>
                <a:tc>
                  <a:txBody>
                    <a:bodyPr/>
                    <a:lstStyle/>
                    <a:p>
                      <a:pPr rtl="0" fontAlgn="auto"/>
                      <a:r>
                        <a:rPr lang="en-US" sz="2400">
                          <a:effectLst/>
                          <a:latin typeface="Times New Roman"/>
                        </a:rPr>
                        <a:t>​4.502</a:t>
                      </a:r>
                    </a:p>
                  </a:txBody>
                  <a:tcPr/>
                </a:tc>
                <a:extLst>
                  <a:ext uri="{0D108BD9-81ED-4DB2-BD59-A6C34878D82A}">
                    <a16:rowId xmlns:a16="http://schemas.microsoft.com/office/drawing/2014/main" val="4263942046"/>
                  </a:ext>
                </a:extLst>
              </a:tr>
              <a:tr h="819477">
                <a:tc vMerge="1">
                  <a:txBody>
                    <a:bodyPr/>
                    <a:lstStyle/>
                    <a:p>
                      <a:endParaRPr lang="en-US"/>
                    </a:p>
                  </a:txBody>
                  <a:tcPr/>
                </a:tc>
                <a:tc>
                  <a:txBody>
                    <a:bodyPr/>
                    <a:lstStyle/>
                    <a:p>
                      <a:pPr rtl="0" fontAlgn="base"/>
                      <a:r>
                        <a:rPr lang="en-US" sz="2400">
                          <a:effectLst/>
                          <a:latin typeface="Times New Roman"/>
                        </a:rPr>
                        <a:t>Accuracy​</a:t>
                      </a:r>
                    </a:p>
                  </a:txBody>
                  <a:tcPr/>
                </a:tc>
                <a:tc>
                  <a:txBody>
                    <a:bodyPr/>
                    <a:lstStyle/>
                    <a:p>
                      <a:pPr rtl="0" fontAlgn="auto"/>
                      <a:r>
                        <a:rPr lang="en-US" sz="2400">
                          <a:effectLst/>
                          <a:latin typeface="Times New Roman"/>
                        </a:rPr>
                        <a:t>​66.68</a:t>
                      </a:r>
                    </a:p>
                  </a:txBody>
                  <a:tcPr/>
                </a:tc>
                <a:tc>
                  <a:txBody>
                    <a:bodyPr/>
                    <a:lstStyle/>
                    <a:p>
                      <a:pPr rtl="0" fontAlgn="auto"/>
                      <a:r>
                        <a:rPr lang="en-US" sz="2400">
                          <a:effectLst/>
                          <a:latin typeface="Times New Roman"/>
                        </a:rPr>
                        <a:t>​94.27</a:t>
                      </a:r>
                    </a:p>
                  </a:txBody>
                  <a:tcPr/>
                </a:tc>
                <a:extLst>
                  <a:ext uri="{0D108BD9-81ED-4DB2-BD59-A6C34878D82A}">
                    <a16:rowId xmlns:a16="http://schemas.microsoft.com/office/drawing/2014/main" val="4183948450"/>
                  </a:ext>
                </a:extLst>
              </a:tr>
            </a:tbl>
          </a:graphicData>
        </a:graphic>
      </p:graphicFrame>
    </p:spTree>
    <p:extLst>
      <p:ext uri="{BB962C8B-B14F-4D97-AF65-F5344CB8AC3E}">
        <p14:creationId xmlns:p14="http://schemas.microsoft.com/office/powerpoint/2010/main" val="103058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815F0-2637-4B03-9664-642FC50842DE}"/>
              </a:ext>
            </a:extLst>
          </p:cNvPr>
          <p:cNvSpPr>
            <a:spLocks noGrp="1"/>
          </p:cNvSpPr>
          <p:nvPr>
            <p:ph type="title"/>
          </p:nvPr>
        </p:nvSpPr>
        <p:spPr>
          <a:xfrm>
            <a:off x="158817" y="1853784"/>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400">
                <a:solidFill>
                  <a:srgbClr val="FFFFFF"/>
                </a:solidFill>
                <a:latin typeface="Times New Roman"/>
                <a:cs typeface="Times New Roman"/>
              </a:rPr>
              <a:t>Why this topic?</a:t>
            </a:r>
            <a:endParaRPr lang="en-US" sz="2400" kern="1200">
              <a:solidFill>
                <a:srgbClr val="FFFFFF"/>
              </a:solidFill>
              <a:latin typeface="Times New Roman"/>
              <a:cs typeface="Times New Roman"/>
            </a:endParaRPr>
          </a:p>
        </p:txBody>
      </p:sp>
      <p:pic>
        <p:nvPicPr>
          <p:cNvPr id="3" name="Picture 4" descr="A screenshot of a cell phone&#10;&#10;Description generated with very high confidence">
            <a:extLst>
              <a:ext uri="{FF2B5EF4-FFF2-40B4-BE49-F238E27FC236}">
                <a16:creationId xmlns:a16="http://schemas.microsoft.com/office/drawing/2014/main" id="{1E128FB1-5E2D-4E3F-ACB9-772B9011ED55}"/>
              </a:ext>
            </a:extLst>
          </p:cNvPr>
          <p:cNvPicPr>
            <a:picLocks noChangeAspect="1"/>
          </p:cNvPicPr>
          <p:nvPr/>
        </p:nvPicPr>
        <p:blipFill>
          <a:blip r:embed="rId2"/>
          <a:stretch>
            <a:fillRect/>
          </a:stretch>
        </p:blipFill>
        <p:spPr>
          <a:xfrm>
            <a:off x="4598762" y="2948941"/>
            <a:ext cx="4053213" cy="1818024"/>
          </a:xfrm>
          <a:prstGeom prst="rect">
            <a:avLst/>
          </a:prstGeom>
        </p:spPr>
      </p:pic>
      <p:sp>
        <p:nvSpPr>
          <p:cNvPr id="4" name="TextBox 3">
            <a:extLst>
              <a:ext uri="{FF2B5EF4-FFF2-40B4-BE49-F238E27FC236}">
                <a16:creationId xmlns:a16="http://schemas.microsoft.com/office/drawing/2014/main" id="{0E320D74-7DE6-4FB5-BD41-F04FFA58497C}"/>
              </a:ext>
            </a:extLst>
          </p:cNvPr>
          <p:cNvSpPr txBox="1"/>
          <p:nvPr/>
        </p:nvSpPr>
        <p:spPr>
          <a:xfrm>
            <a:off x="3139132" y="499608"/>
            <a:ext cx="877161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400">
                <a:latin typeface="Times New Roman"/>
                <a:ea typeface="+mn-lt"/>
                <a:cs typeface="+mn-lt"/>
              </a:rPr>
              <a:t>The prevalence of obesity was 39.8% and affected about 93.3 millions of US adults in 2015~2016. </a:t>
            </a:r>
            <a:endParaRPr lang="en-US" sz="2400">
              <a:latin typeface="Times New Roman"/>
              <a:cs typeface="Calibri"/>
            </a:endParaRPr>
          </a:p>
          <a:p>
            <a:pPr marL="342900" indent="-342900">
              <a:buFont typeface="Wingdings"/>
              <a:buChar char="§"/>
            </a:pPr>
            <a:r>
              <a:rPr lang="en-US" sz="2400">
                <a:latin typeface="Times New Roman"/>
                <a:ea typeface="+mn-lt"/>
                <a:cs typeface="+mn-lt"/>
              </a:rPr>
              <a:t>The estimated annual medical cost of obesity in the United States was $147 billion in 2008 US dollars.</a:t>
            </a:r>
          </a:p>
          <a:p>
            <a:pPr marL="342900" indent="-342900">
              <a:buFont typeface="Wingdings"/>
              <a:buChar char="§"/>
            </a:pPr>
            <a:r>
              <a:rPr lang="en-US" sz="2400">
                <a:latin typeface="Times New Roman"/>
                <a:ea typeface="+mn-lt"/>
                <a:cs typeface="+mn-lt"/>
              </a:rPr>
              <a:t>The medical cost for people who have obesity was $1,429 higher than those of normal weight. </a:t>
            </a:r>
            <a:r>
              <a:rPr lang="en-US" sz="2400">
                <a:latin typeface="Times New Roman"/>
                <a:cs typeface="Segoe UI"/>
              </a:rPr>
              <a:t> ​</a:t>
            </a:r>
            <a:endParaRPr lang="en-US" sz="2400">
              <a:latin typeface="Times New Roman"/>
              <a:cs typeface="Calibri"/>
            </a:endParaRPr>
          </a:p>
        </p:txBody>
      </p:sp>
      <p:sp>
        <p:nvSpPr>
          <p:cNvPr id="5" name="TextBox 4">
            <a:extLst>
              <a:ext uri="{FF2B5EF4-FFF2-40B4-BE49-F238E27FC236}">
                <a16:creationId xmlns:a16="http://schemas.microsoft.com/office/drawing/2014/main" id="{A070AD0D-ADAD-4F54-A66B-682A15E64D2A}"/>
              </a:ext>
            </a:extLst>
          </p:cNvPr>
          <p:cNvSpPr txBox="1"/>
          <p:nvPr/>
        </p:nvSpPr>
        <p:spPr>
          <a:xfrm>
            <a:off x="2909639" y="4938830"/>
            <a:ext cx="886927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Times New Roman"/>
              </a:rPr>
              <a:t>In this Project we have developed risk level prediction model for 'Obesity Overweight and Weight Control' using specific features to determine the prevalence of health risk behaviors which will help to predict risk.</a:t>
            </a:r>
          </a:p>
        </p:txBody>
      </p:sp>
    </p:spTree>
    <p:extLst>
      <p:ext uri="{BB962C8B-B14F-4D97-AF65-F5344CB8AC3E}">
        <p14:creationId xmlns:p14="http://schemas.microsoft.com/office/powerpoint/2010/main" val="2039939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GitHub Link</a:t>
            </a:r>
          </a:p>
        </p:txBody>
      </p:sp>
      <p:sp>
        <p:nvSpPr>
          <p:cNvPr id="6" name="TextBox 5">
            <a:extLst>
              <a:ext uri="{FF2B5EF4-FFF2-40B4-BE49-F238E27FC236}">
                <a16:creationId xmlns:a16="http://schemas.microsoft.com/office/drawing/2014/main" id="{0013A648-E146-4AE7-A438-598B4841E21B}"/>
              </a:ext>
            </a:extLst>
          </p:cNvPr>
          <p:cNvSpPr txBox="1"/>
          <p:nvPr/>
        </p:nvSpPr>
        <p:spPr>
          <a:xfrm>
            <a:off x="2668699" y="5299080"/>
            <a:ext cx="91399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hlinkClick r:id="rId2"/>
              </a:rPr>
              <a:t>https://github.com/rjoshi5/Obesity-Risk-Level-Among-Youth</a:t>
            </a:r>
            <a:endParaRPr lang="en-US" sz="2800"/>
          </a:p>
        </p:txBody>
      </p:sp>
      <p:pic>
        <p:nvPicPr>
          <p:cNvPr id="10" name="Picture 10" descr="A screenshot of a social media post&#10;&#10;Description generated with very high confidence">
            <a:extLst>
              <a:ext uri="{FF2B5EF4-FFF2-40B4-BE49-F238E27FC236}">
                <a16:creationId xmlns:a16="http://schemas.microsoft.com/office/drawing/2014/main" id="{CEC316B9-08B0-4C36-B30C-CA79CAE6D6BE}"/>
              </a:ext>
            </a:extLst>
          </p:cNvPr>
          <p:cNvPicPr>
            <a:picLocks noGrp="1" noChangeAspect="1"/>
          </p:cNvPicPr>
          <p:nvPr>
            <p:ph idx="1"/>
          </p:nvPr>
        </p:nvPicPr>
        <p:blipFill>
          <a:blip r:embed="rId3"/>
          <a:stretch>
            <a:fillRect/>
          </a:stretch>
        </p:blipFill>
        <p:spPr>
          <a:xfrm>
            <a:off x="3756685" y="620609"/>
            <a:ext cx="8226459" cy="4294893"/>
          </a:xfrm>
          <a:prstGeom prst="rect">
            <a:avLst/>
          </a:prstGeom>
        </p:spPr>
      </p:pic>
    </p:spTree>
    <p:extLst>
      <p:ext uri="{BB962C8B-B14F-4D97-AF65-F5344CB8AC3E}">
        <p14:creationId xmlns:p14="http://schemas.microsoft.com/office/powerpoint/2010/main" val="1073084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Microsoft Azure Published Link</a:t>
            </a:r>
          </a:p>
        </p:txBody>
      </p:sp>
      <p:sp>
        <p:nvSpPr>
          <p:cNvPr id="9" name="Content Placeholder 8">
            <a:extLst>
              <a:ext uri="{FF2B5EF4-FFF2-40B4-BE49-F238E27FC236}">
                <a16:creationId xmlns:a16="http://schemas.microsoft.com/office/drawing/2014/main" id="{2B933D8D-3C39-4410-A74E-CFEDC0BF6CE4}"/>
              </a:ext>
            </a:extLst>
          </p:cNvPr>
          <p:cNvSpPr>
            <a:spLocks noGrp="1"/>
          </p:cNvSpPr>
          <p:nvPr>
            <p:ph idx="1"/>
          </p:nvPr>
        </p:nvSpPr>
        <p:spPr>
          <a:xfrm>
            <a:off x="4193388" y="3097796"/>
            <a:ext cx="7788960" cy="1285499"/>
          </a:xfrm>
        </p:spPr>
        <p:txBody>
          <a:bodyPr vert="horz" lIns="91440" tIns="45720" rIns="91440" bIns="45720" rtlCol="0" anchor="t">
            <a:normAutofit/>
          </a:bodyPr>
          <a:lstStyle/>
          <a:p>
            <a:pPr marL="0" indent="0">
              <a:buNone/>
            </a:pPr>
            <a:r>
              <a:rPr lang="en-US">
                <a:cs typeface="Calibri" panose="020F0502020204030204"/>
              </a:rPr>
              <a:t>        https://</a:t>
            </a:r>
            <a:r>
              <a:rPr lang="en-US">
                <a:latin typeface="Times New Roman"/>
                <a:cs typeface="Calibri" panose="020F0502020204030204"/>
              </a:rPr>
              <a:t>gallery</a:t>
            </a:r>
            <a:r>
              <a:rPr lang="en-US">
                <a:cs typeface="Calibri" panose="020F0502020204030204"/>
              </a:rPr>
              <a:t>.cortanaintelligence.com/Experiment/Prediction-of-Obesity-Risk-Level-Among-Youth</a:t>
            </a:r>
            <a:endParaRPr lang="en-US"/>
          </a:p>
        </p:txBody>
      </p:sp>
      <p:pic>
        <p:nvPicPr>
          <p:cNvPr id="8" name="Graphic 1" descr="Download from cloud">
            <a:extLst>
              <a:ext uri="{FF2B5EF4-FFF2-40B4-BE49-F238E27FC236}">
                <a16:creationId xmlns:a16="http://schemas.microsoft.com/office/drawing/2014/main" id="{9C06B325-864A-44ED-8D19-E9A8D7867F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4984" y="2543526"/>
            <a:ext cx="1110175" cy="1100406"/>
          </a:xfrm>
          <a:prstGeom prst="rect">
            <a:avLst/>
          </a:prstGeom>
        </p:spPr>
      </p:pic>
    </p:spTree>
    <p:extLst>
      <p:ext uri="{BB962C8B-B14F-4D97-AF65-F5344CB8AC3E}">
        <p14:creationId xmlns:p14="http://schemas.microsoft.com/office/powerpoint/2010/main" val="1981348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References</a:t>
            </a:r>
          </a:p>
        </p:txBody>
      </p:sp>
      <p:sp>
        <p:nvSpPr>
          <p:cNvPr id="9" name="Content Placeholder 8">
            <a:extLst>
              <a:ext uri="{FF2B5EF4-FFF2-40B4-BE49-F238E27FC236}">
                <a16:creationId xmlns:a16="http://schemas.microsoft.com/office/drawing/2014/main" id="{2B933D8D-3C39-4410-A74E-CFEDC0BF6CE4}"/>
              </a:ext>
            </a:extLst>
          </p:cNvPr>
          <p:cNvSpPr>
            <a:spLocks noGrp="1"/>
          </p:cNvSpPr>
          <p:nvPr>
            <p:ph idx="1"/>
          </p:nvPr>
        </p:nvSpPr>
        <p:spPr>
          <a:xfrm>
            <a:off x="4097866" y="1077736"/>
            <a:ext cx="7340601" cy="4690005"/>
          </a:xfrm>
        </p:spPr>
        <p:txBody>
          <a:bodyPr vert="horz" lIns="91440" tIns="45720" rIns="91440" bIns="45720" rtlCol="0" anchor="t">
            <a:normAutofit/>
          </a:bodyPr>
          <a:lstStyle/>
          <a:p>
            <a:pPr marL="457200" indent="-457200"/>
            <a:r>
              <a:rPr lang="en-US">
                <a:latin typeface="Times New Roman"/>
                <a:ea typeface="+mn-lt"/>
                <a:cs typeface="+mn-lt"/>
                <a:hlinkClick r:id="rId2"/>
              </a:rPr>
              <a:t>https://www.cdc.gov/healthyyouth/data/yrbs/overview.htm</a:t>
            </a:r>
            <a:endParaRPr lang="en-US">
              <a:latin typeface="Times New Roman"/>
              <a:ea typeface="+mn-lt"/>
              <a:cs typeface="+mn-lt"/>
            </a:endParaRPr>
          </a:p>
          <a:p>
            <a:pPr marL="457200" indent="-457200"/>
            <a:r>
              <a:rPr lang="en-US">
                <a:latin typeface="Times New Roman"/>
                <a:ea typeface="+mn-lt"/>
                <a:cs typeface="+mn-lt"/>
                <a:hlinkClick r:id="rId3"/>
              </a:rPr>
              <a:t>https://spark.apache.org/docs/2.1.0/mllib-classification-regression.html</a:t>
            </a:r>
            <a:endParaRPr lang="en-US">
              <a:latin typeface="Times New Roman"/>
              <a:ea typeface="+mn-lt"/>
              <a:cs typeface="+mn-lt"/>
            </a:endParaRPr>
          </a:p>
          <a:p>
            <a:pPr marL="457200" indent="-457200"/>
            <a:r>
              <a:rPr lang="en-US">
                <a:latin typeface="Times New Roman"/>
                <a:ea typeface="+mn-lt"/>
                <a:cs typeface="+mn-lt"/>
                <a:hlinkClick r:id="rId4"/>
              </a:rPr>
              <a:t>https://towardsdatascience.com/building-a-linear-regression-with-pyspark-and-mllib-d065c3ba246a</a:t>
            </a:r>
            <a:endParaRPr lang="en-US">
              <a:latin typeface="Times New Roman"/>
              <a:cs typeface="Calibri"/>
            </a:endParaRPr>
          </a:p>
          <a:p>
            <a:pPr marL="457200" indent="-457200"/>
            <a:r>
              <a:rPr lang="en-US">
                <a:latin typeface="Times New Roman"/>
                <a:ea typeface="+mn-lt"/>
                <a:cs typeface="+mn-lt"/>
                <a:hlinkClick r:id="rId5"/>
              </a:rPr>
              <a:t>https://blog.epigno.systems/2018/02/18/machine-learning-with-pyspark-linear-regression/</a:t>
            </a:r>
            <a:endParaRPr lang="en-US">
              <a:latin typeface="Times New Roman"/>
              <a:cs typeface="Calibri"/>
            </a:endParaRPr>
          </a:p>
          <a:p>
            <a:pPr marL="0" indent="0">
              <a:buNone/>
            </a:pPr>
            <a:endParaRPr lang="en-US">
              <a:latin typeface="Calibri"/>
              <a:cs typeface="Calibri"/>
            </a:endParaRPr>
          </a:p>
          <a:p>
            <a:pPr marL="457200" indent="-457200"/>
            <a:endParaRPr lang="en-US">
              <a:latin typeface="Times New Roman"/>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46683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E231-61D1-469A-A640-ACC96027E312}"/>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Questions</a:t>
            </a:r>
          </a:p>
        </p:txBody>
      </p:sp>
      <p:pic>
        <p:nvPicPr>
          <p:cNvPr id="26" name="Graphic 27" descr="Questions">
            <a:extLst>
              <a:ext uri="{FF2B5EF4-FFF2-40B4-BE49-F238E27FC236}">
                <a16:creationId xmlns:a16="http://schemas.microsoft.com/office/drawing/2014/main" id="{13EEE187-3087-4957-A833-A69103B55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7" name="Graphic 29">
            <a:extLst>
              <a:ext uri="{FF2B5EF4-FFF2-40B4-BE49-F238E27FC236}">
                <a16:creationId xmlns:a16="http://schemas.microsoft.com/office/drawing/2014/main" id="{FAA2B70B-C58E-47C1-B06B-73433C5837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23589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815F0-2637-4B03-9664-642FC50842DE}"/>
              </a:ext>
            </a:extLst>
          </p:cNvPr>
          <p:cNvSpPr>
            <a:spLocks noGrp="1"/>
          </p:cNvSpPr>
          <p:nvPr>
            <p:ph type="title"/>
          </p:nvPr>
        </p:nvSpPr>
        <p:spPr>
          <a:xfrm>
            <a:off x="640080" y="2074363"/>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400">
                <a:solidFill>
                  <a:srgbClr val="FFFFFF"/>
                </a:solidFill>
                <a:latin typeface="Times New Roman"/>
                <a:cs typeface="Times New Roman"/>
              </a:rPr>
              <a:t>About Dataset</a:t>
            </a:r>
            <a:endParaRPr lang="en-US" sz="2400" kern="1200">
              <a:solidFill>
                <a:srgbClr val="FFFFFF"/>
              </a:solidFill>
              <a:latin typeface="Times New Roman"/>
              <a:cs typeface="Times New Roman"/>
            </a:endParaRPr>
          </a:p>
        </p:txBody>
      </p:sp>
      <p:graphicFrame>
        <p:nvGraphicFramePr>
          <p:cNvPr id="116" name="Table 116">
            <a:extLst>
              <a:ext uri="{FF2B5EF4-FFF2-40B4-BE49-F238E27FC236}">
                <a16:creationId xmlns:a16="http://schemas.microsoft.com/office/drawing/2014/main" id="{3E413BB1-9547-4C9B-8F37-52193FA34562}"/>
              </a:ext>
            </a:extLst>
          </p:cNvPr>
          <p:cNvGraphicFramePr>
            <a:graphicFrameLocks noGrp="1"/>
          </p:cNvGraphicFramePr>
          <p:nvPr>
            <p:extLst>
              <p:ext uri="{D42A27DB-BD31-4B8C-83A1-F6EECF244321}">
                <p14:modId xmlns:p14="http://schemas.microsoft.com/office/powerpoint/2010/main" val="1647848279"/>
              </p:ext>
            </p:extLst>
          </p:nvPr>
        </p:nvGraphicFramePr>
        <p:xfrm>
          <a:off x="3838754" y="373811"/>
          <a:ext cx="8168640" cy="6028830"/>
        </p:xfrm>
        <a:graphic>
          <a:graphicData uri="http://schemas.openxmlformats.org/drawingml/2006/table">
            <a:tbl>
              <a:tblPr firstRow="1" bandRow="1">
                <a:tableStyleId>{D7AC3CCA-C797-4891-BE02-D94E43425B78}</a:tableStyleId>
              </a:tblPr>
              <a:tblGrid>
                <a:gridCol w="8168640">
                  <a:extLst>
                    <a:ext uri="{9D8B030D-6E8A-4147-A177-3AD203B41FA5}">
                      <a16:colId xmlns:a16="http://schemas.microsoft.com/office/drawing/2014/main" val="223601293"/>
                    </a:ext>
                  </a:extLst>
                </a:gridCol>
              </a:tblGrid>
              <a:tr h="968022">
                <a:tc>
                  <a:txBody>
                    <a:bodyPr/>
                    <a:lstStyle/>
                    <a:p>
                      <a:pPr lvl="0" algn="l">
                        <a:lnSpc>
                          <a:spcPct val="100000"/>
                        </a:lnSpc>
                        <a:spcBef>
                          <a:spcPts val="0"/>
                        </a:spcBef>
                        <a:spcAft>
                          <a:spcPts val="0"/>
                        </a:spcAft>
                        <a:buNone/>
                      </a:pPr>
                      <a:r>
                        <a:rPr lang="en-US" sz="2400" u="none" strike="noStrike" noProof="0">
                          <a:latin typeface="Times New Roman"/>
                        </a:rPr>
                        <a:t>         URL </a:t>
                      </a:r>
                      <a:r>
                        <a:rPr lang="en-US" sz="2400" b="0" i="0" u="none" strike="noStrike" noProof="0">
                          <a:hlinkClick r:id="rId2"/>
                        </a:rPr>
                        <a:t>https://www.kaggle.com/raylo168/dash-yrbss-hs-2017</a:t>
                      </a:r>
                      <a:endParaRPr lang="en-US" sz="2400" b="0" i="0" u="none" strike="noStrike" noProof="0"/>
                    </a:p>
                    <a:p>
                      <a:pPr lvl="0">
                        <a:buNone/>
                      </a:pPr>
                      <a:endParaRPr lang="en-US" sz="2400">
                        <a:latin typeface="Times New Roman"/>
                      </a:endParaRPr>
                    </a:p>
                  </a:txBody>
                  <a:tcPr/>
                </a:tc>
                <a:extLst>
                  <a:ext uri="{0D108BD9-81ED-4DB2-BD59-A6C34878D82A}">
                    <a16:rowId xmlns:a16="http://schemas.microsoft.com/office/drawing/2014/main" val="3902691092"/>
                  </a:ext>
                </a:extLst>
              </a:tr>
              <a:tr h="968022">
                <a:tc>
                  <a:txBody>
                    <a:bodyPr/>
                    <a:lstStyle/>
                    <a:p>
                      <a:pPr marL="0" marR="0" lvl="0" indent="0">
                        <a:lnSpc>
                          <a:spcPct val="100000"/>
                        </a:lnSpc>
                        <a:spcBef>
                          <a:spcPts val="0"/>
                        </a:spcBef>
                        <a:spcAft>
                          <a:spcPts val="0"/>
                        </a:spcAft>
                        <a:buNone/>
                      </a:pPr>
                      <a:r>
                        <a:rPr lang="en-US" sz="2400" u="none" strike="noStrike" noProof="0">
                          <a:latin typeface="Times New Roman"/>
                        </a:rPr>
                        <a:t>         </a:t>
                      </a:r>
                      <a:r>
                        <a:rPr lang="en-US" sz="2400" b="1" u="none" strike="noStrike" noProof="0">
                          <a:latin typeface="Times New Roman"/>
                        </a:rPr>
                        <a:t>Data size:</a:t>
                      </a:r>
                      <a:r>
                        <a:rPr lang="en-US" sz="2400" u="none" strike="noStrike" noProof="0">
                          <a:latin typeface="Times New Roman"/>
                        </a:rPr>
                        <a:t> 1</a:t>
                      </a:r>
                      <a:r>
                        <a:rPr lang="en-US" sz="2400" b="0" u="none" strike="noStrike" noProof="0">
                          <a:latin typeface="Times New Roman"/>
                        </a:rPr>
                        <a:t>.6 GB</a:t>
                      </a:r>
                    </a:p>
                  </a:txBody>
                  <a:tcPr/>
                </a:tc>
                <a:extLst>
                  <a:ext uri="{0D108BD9-81ED-4DB2-BD59-A6C34878D82A}">
                    <a16:rowId xmlns:a16="http://schemas.microsoft.com/office/drawing/2014/main" val="2857108268"/>
                  </a:ext>
                </a:extLst>
              </a:tr>
              <a:tr h="968022">
                <a:tc>
                  <a:txBody>
                    <a:bodyPr/>
                    <a:lstStyle/>
                    <a:p>
                      <a:pPr lvl="0">
                        <a:buNone/>
                      </a:pPr>
                      <a:r>
                        <a:rPr lang="en-US" sz="2400" u="none" strike="noStrike" noProof="0">
                          <a:latin typeface="Times New Roman"/>
                        </a:rPr>
                        <a:t>        </a:t>
                      </a:r>
                      <a:r>
                        <a:rPr lang="en-US" sz="2400" b="1" u="none" strike="noStrike" noProof="0">
                          <a:latin typeface="Times New Roman"/>
                        </a:rPr>
                        <a:t> Rows:</a:t>
                      </a:r>
                      <a:r>
                        <a:rPr lang="en-US" sz="2400" u="none" strike="noStrike" noProof="0">
                          <a:latin typeface="Times New Roman"/>
                        </a:rPr>
                        <a:t> </a:t>
                      </a:r>
                      <a:r>
                        <a:rPr lang="en-US" sz="2400" b="0" i="0" u="none" strike="noStrike" noProof="0"/>
                        <a:t>4,222,524</a:t>
                      </a:r>
                      <a:endParaRPr lang="en-US" sz="2400">
                        <a:latin typeface="Times New Roman"/>
                      </a:endParaRPr>
                    </a:p>
                  </a:txBody>
                  <a:tcPr/>
                </a:tc>
                <a:extLst>
                  <a:ext uri="{0D108BD9-81ED-4DB2-BD59-A6C34878D82A}">
                    <a16:rowId xmlns:a16="http://schemas.microsoft.com/office/drawing/2014/main" val="2715118585"/>
                  </a:ext>
                </a:extLst>
              </a:tr>
              <a:tr h="968022">
                <a:tc>
                  <a:txBody>
                    <a:bodyPr/>
                    <a:lstStyle/>
                    <a:p>
                      <a:pPr lvl="0">
                        <a:buNone/>
                      </a:pPr>
                      <a:r>
                        <a:rPr lang="en-US" sz="2400" u="none" strike="noStrike" noProof="0">
                          <a:latin typeface="Times New Roman"/>
                        </a:rPr>
                        <a:t>         </a:t>
                      </a:r>
                      <a:r>
                        <a:rPr lang="en-US" sz="2400" b="1" u="none" strike="noStrike" noProof="0">
                          <a:latin typeface="Times New Roman"/>
                        </a:rPr>
                        <a:t>Columns:</a:t>
                      </a:r>
                      <a:r>
                        <a:rPr lang="en-US" sz="2400" u="none" strike="noStrike" noProof="0">
                          <a:latin typeface="Times New Roman"/>
                        </a:rPr>
                        <a:t>  35</a:t>
                      </a:r>
                      <a:endParaRPr lang="en-US" sz="2400">
                        <a:latin typeface="Times New Roman"/>
                      </a:endParaRPr>
                    </a:p>
                  </a:txBody>
                  <a:tcPr/>
                </a:tc>
                <a:extLst>
                  <a:ext uri="{0D108BD9-81ED-4DB2-BD59-A6C34878D82A}">
                    <a16:rowId xmlns:a16="http://schemas.microsoft.com/office/drawing/2014/main" val="318410676"/>
                  </a:ext>
                </a:extLst>
              </a:tr>
              <a:tr h="968022">
                <a:tc>
                  <a:txBody>
                    <a:bodyPr/>
                    <a:lstStyle/>
                    <a:p>
                      <a:pPr lvl="0">
                        <a:buNone/>
                      </a:pPr>
                      <a:r>
                        <a:rPr lang="en-US" sz="2400" u="none" strike="noStrike" noProof="0">
                          <a:latin typeface="Times New Roman"/>
                        </a:rPr>
                        <a:t>         </a:t>
                      </a:r>
                      <a:r>
                        <a:rPr lang="en-US" sz="2400" b="1" u="none" strike="noStrike" noProof="0">
                          <a:latin typeface="Times New Roman"/>
                        </a:rPr>
                        <a:t>File Type:</a:t>
                      </a:r>
                      <a:r>
                        <a:rPr lang="en-US" sz="2400" u="none" strike="noStrike" noProof="0">
                          <a:latin typeface="Times New Roman"/>
                        </a:rPr>
                        <a:t> CSV</a:t>
                      </a:r>
                      <a:endParaRPr lang="en-US" sz="2400">
                        <a:latin typeface="Times New Roman"/>
                      </a:endParaRPr>
                    </a:p>
                  </a:txBody>
                  <a:tcPr/>
                </a:tc>
                <a:extLst>
                  <a:ext uri="{0D108BD9-81ED-4DB2-BD59-A6C34878D82A}">
                    <a16:rowId xmlns:a16="http://schemas.microsoft.com/office/drawing/2014/main" val="1582793037"/>
                  </a:ext>
                </a:extLst>
              </a:tr>
              <a:tr h="968022">
                <a:tc>
                  <a:txBody>
                    <a:bodyPr/>
                    <a:lstStyle/>
                    <a:p>
                      <a:pPr lvl="0">
                        <a:buNone/>
                      </a:pPr>
                      <a:r>
                        <a:rPr lang="en-US" sz="2400" u="none" strike="noStrike" noProof="0">
                          <a:latin typeface="Times New Roman"/>
                        </a:rPr>
                        <a:t>        </a:t>
                      </a:r>
                      <a:r>
                        <a:rPr lang="en-US" sz="2400" b="1" u="none" strike="noStrike" noProof="0">
                          <a:latin typeface="Times New Roman"/>
                        </a:rPr>
                        <a:t>Number of files: </a:t>
                      </a:r>
                      <a:r>
                        <a:rPr lang="en-US" sz="2400" b="0" u="none" strike="noStrike" noProof="0">
                          <a:latin typeface="Times New Roman"/>
                        </a:rPr>
                        <a:t>1</a:t>
                      </a:r>
                    </a:p>
                  </a:txBody>
                  <a:tcPr/>
                </a:tc>
                <a:extLst>
                  <a:ext uri="{0D108BD9-81ED-4DB2-BD59-A6C34878D82A}">
                    <a16:rowId xmlns:a16="http://schemas.microsoft.com/office/drawing/2014/main" val="2376624417"/>
                  </a:ext>
                </a:extLst>
              </a:tr>
            </a:tbl>
          </a:graphicData>
        </a:graphic>
      </p:graphicFrame>
      <p:pic>
        <p:nvPicPr>
          <p:cNvPr id="514" name="Graphic 514" descr="Marker">
            <a:extLst>
              <a:ext uri="{FF2B5EF4-FFF2-40B4-BE49-F238E27FC236}">
                <a16:creationId xmlns:a16="http://schemas.microsoft.com/office/drawing/2014/main" id="{ED31BF54-4CF6-4EC4-80B9-62A748FFF8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3447" y="338418"/>
            <a:ext cx="555812" cy="555812"/>
          </a:xfrm>
          <a:prstGeom prst="rect">
            <a:avLst/>
          </a:prstGeom>
        </p:spPr>
      </p:pic>
      <p:pic>
        <p:nvPicPr>
          <p:cNvPr id="516" name="Graphic 516" descr="Open folder">
            <a:extLst>
              <a:ext uri="{FF2B5EF4-FFF2-40B4-BE49-F238E27FC236}">
                <a16:creationId xmlns:a16="http://schemas.microsoft.com/office/drawing/2014/main" id="{D16926CB-EEAD-48AA-9962-B0FD3F1A5F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0158" y="4566206"/>
            <a:ext cx="555811" cy="555811"/>
          </a:xfrm>
          <a:prstGeom prst="rect">
            <a:avLst/>
          </a:prstGeom>
        </p:spPr>
      </p:pic>
      <p:pic>
        <p:nvPicPr>
          <p:cNvPr id="518" name="Graphic 518" descr="Table">
            <a:extLst>
              <a:ext uri="{FF2B5EF4-FFF2-40B4-BE49-F238E27FC236}">
                <a16:creationId xmlns:a16="http://schemas.microsoft.com/office/drawing/2014/main" id="{F1C90B77-2174-4E26-92B4-D1C195F8D4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45859" y="1559859"/>
            <a:ext cx="600636" cy="600636"/>
          </a:xfrm>
          <a:prstGeom prst="rect">
            <a:avLst/>
          </a:prstGeom>
        </p:spPr>
      </p:pic>
      <p:pic>
        <p:nvPicPr>
          <p:cNvPr id="524" name="Graphic 524" descr="Checklist">
            <a:extLst>
              <a:ext uri="{FF2B5EF4-FFF2-40B4-BE49-F238E27FC236}">
                <a16:creationId xmlns:a16="http://schemas.microsoft.com/office/drawing/2014/main" id="{9C890B99-71FB-491B-B601-AC9412644A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01889" y="2646830"/>
            <a:ext cx="600635" cy="600635"/>
          </a:xfrm>
          <a:prstGeom prst="rect">
            <a:avLst/>
          </a:prstGeom>
        </p:spPr>
      </p:pic>
      <p:pic>
        <p:nvPicPr>
          <p:cNvPr id="526" name="Graphic 524" descr="Checklist">
            <a:extLst>
              <a:ext uri="{FF2B5EF4-FFF2-40B4-BE49-F238E27FC236}">
                <a16:creationId xmlns:a16="http://schemas.microsoft.com/office/drawing/2014/main" id="{7471C6DD-CBE9-48A4-A8D3-D336702E24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01888" y="3565712"/>
            <a:ext cx="600635" cy="600635"/>
          </a:xfrm>
          <a:prstGeom prst="rect">
            <a:avLst/>
          </a:prstGeom>
        </p:spPr>
      </p:pic>
      <p:pic>
        <p:nvPicPr>
          <p:cNvPr id="527" name="Graphic 527" descr="Paper">
            <a:extLst>
              <a:ext uri="{FF2B5EF4-FFF2-40B4-BE49-F238E27FC236}">
                <a16:creationId xmlns:a16="http://schemas.microsoft.com/office/drawing/2014/main" id="{7D53B5FE-0439-4590-A860-FF1DBFDD935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46711" y="5504329"/>
            <a:ext cx="555812" cy="533401"/>
          </a:xfrm>
          <a:prstGeom prst="rect">
            <a:avLst/>
          </a:prstGeom>
        </p:spPr>
      </p:pic>
    </p:spTree>
    <p:extLst>
      <p:ext uri="{BB962C8B-B14F-4D97-AF65-F5344CB8AC3E}">
        <p14:creationId xmlns:p14="http://schemas.microsoft.com/office/powerpoint/2010/main" val="130759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8A3E6-173F-4D1B-BCC7-663B09B70D36}"/>
              </a:ext>
            </a:extLst>
          </p:cNvPr>
          <p:cNvSpPr>
            <a:spLocks noGrp="1"/>
          </p:cNvSpPr>
          <p:nvPr>
            <p:ph type="title"/>
          </p:nvPr>
        </p:nvSpPr>
        <p:spPr>
          <a:xfrm>
            <a:off x="154361" y="2010120"/>
            <a:ext cx="2837020" cy="2723386"/>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400">
                <a:solidFill>
                  <a:srgbClr val="FFFFFF"/>
                </a:solidFill>
                <a:latin typeface="Times New Roman"/>
                <a:cs typeface="Times New Roman"/>
              </a:rPr>
              <a:t>Technical </a:t>
            </a:r>
            <a:br>
              <a:rPr lang="en-US" sz="2400">
                <a:solidFill>
                  <a:srgbClr val="FFFFFF"/>
                </a:solidFill>
                <a:latin typeface="Times New Roman"/>
                <a:cs typeface="Times New Roman"/>
              </a:rPr>
            </a:br>
            <a:r>
              <a:rPr lang="en-US" sz="2400">
                <a:solidFill>
                  <a:srgbClr val="FFFFFF"/>
                </a:solidFill>
                <a:latin typeface="Times New Roman"/>
                <a:cs typeface="Times New Roman"/>
              </a:rPr>
              <a:t>Specifications</a:t>
            </a:r>
            <a:endParaRPr lang="en-US" sz="2400" kern="1200">
              <a:solidFill>
                <a:srgbClr val="FFFFFF"/>
              </a:solidFill>
              <a:latin typeface="Times New Roman"/>
              <a:cs typeface="Times New Roman"/>
            </a:endParaRPr>
          </a:p>
        </p:txBody>
      </p:sp>
      <p:graphicFrame>
        <p:nvGraphicFramePr>
          <p:cNvPr id="5" name="Table 6">
            <a:extLst>
              <a:ext uri="{FF2B5EF4-FFF2-40B4-BE49-F238E27FC236}">
                <a16:creationId xmlns:a16="http://schemas.microsoft.com/office/drawing/2014/main" id="{1A4DBF06-50BE-4F40-82D2-46BD451C1F87}"/>
              </a:ext>
            </a:extLst>
          </p:cNvPr>
          <p:cNvGraphicFramePr>
            <a:graphicFrameLocks noGrp="1"/>
          </p:cNvGraphicFramePr>
          <p:nvPr>
            <p:extLst>
              <p:ext uri="{D42A27DB-BD31-4B8C-83A1-F6EECF244321}">
                <p14:modId xmlns:p14="http://schemas.microsoft.com/office/powerpoint/2010/main" val="9494539"/>
              </p:ext>
            </p:extLst>
          </p:nvPr>
        </p:nvGraphicFramePr>
        <p:xfrm>
          <a:off x="3085877" y="205725"/>
          <a:ext cx="8955441" cy="6552902"/>
        </p:xfrm>
        <a:graphic>
          <a:graphicData uri="http://schemas.openxmlformats.org/drawingml/2006/table">
            <a:tbl>
              <a:tblPr firstRow="1" bandRow="1">
                <a:tableStyleId>{1FECB4D8-DB02-4DC6-A0A2-4F2EBAE1DC90}</a:tableStyleId>
              </a:tblPr>
              <a:tblGrid>
                <a:gridCol w="1541545">
                  <a:extLst>
                    <a:ext uri="{9D8B030D-6E8A-4147-A177-3AD203B41FA5}">
                      <a16:colId xmlns:a16="http://schemas.microsoft.com/office/drawing/2014/main" val="370727928"/>
                    </a:ext>
                  </a:extLst>
                </a:gridCol>
                <a:gridCol w="1704473">
                  <a:extLst>
                    <a:ext uri="{9D8B030D-6E8A-4147-A177-3AD203B41FA5}">
                      <a16:colId xmlns:a16="http://schemas.microsoft.com/office/drawing/2014/main" val="4000532480"/>
                    </a:ext>
                  </a:extLst>
                </a:gridCol>
                <a:gridCol w="2902197">
                  <a:extLst>
                    <a:ext uri="{9D8B030D-6E8A-4147-A177-3AD203B41FA5}">
                      <a16:colId xmlns:a16="http://schemas.microsoft.com/office/drawing/2014/main" val="2989337135"/>
                    </a:ext>
                  </a:extLst>
                </a:gridCol>
                <a:gridCol w="2807226">
                  <a:extLst>
                    <a:ext uri="{9D8B030D-6E8A-4147-A177-3AD203B41FA5}">
                      <a16:colId xmlns:a16="http://schemas.microsoft.com/office/drawing/2014/main" val="2151250250"/>
                    </a:ext>
                  </a:extLst>
                </a:gridCol>
              </a:tblGrid>
              <a:tr h="548608">
                <a:tc>
                  <a:txBody>
                    <a:bodyPr/>
                    <a:lstStyle/>
                    <a:p>
                      <a:endParaRPr lang="en-US" sz="2400">
                        <a:latin typeface="Times New Roman"/>
                      </a:endParaRPr>
                    </a:p>
                  </a:txBody>
                  <a:tcPr/>
                </a:tc>
                <a:tc>
                  <a:txBody>
                    <a:bodyPr/>
                    <a:lstStyle/>
                    <a:p>
                      <a:r>
                        <a:rPr lang="en-US" sz="2400">
                          <a:latin typeface="Times New Roman"/>
                        </a:rPr>
                        <a:t>Azure</a:t>
                      </a:r>
                    </a:p>
                  </a:txBody>
                  <a:tcPr/>
                </a:tc>
                <a:tc>
                  <a:txBody>
                    <a:bodyPr/>
                    <a:lstStyle/>
                    <a:p>
                      <a:pPr lvl="0">
                        <a:buNone/>
                      </a:pPr>
                      <a:r>
                        <a:rPr lang="en-US" sz="2400">
                          <a:latin typeface="Times New Roman"/>
                        </a:rPr>
                        <a:t>Databricks</a:t>
                      </a:r>
                    </a:p>
                  </a:txBody>
                  <a:tcPr/>
                </a:tc>
                <a:tc>
                  <a:txBody>
                    <a:bodyPr/>
                    <a:lstStyle/>
                    <a:p>
                      <a:r>
                        <a:rPr lang="en-US" sz="2400">
                          <a:latin typeface="Times New Roman"/>
                        </a:rPr>
                        <a:t>Oracle</a:t>
                      </a:r>
                    </a:p>
                  </a:txBody>
                  <a:tcPr/>
                </a:tc>
                <a:extLst>
                  <a:ext uri="{0D108BD9-81ED-4DB2-BD59-A6C34878D82A}">
                    <a16:rowId xmlns:a16="http://schemas.microsoft.com/office/drawing/2014/main" val="1273078215"/>
                  </a:ext>
                </a:extLst>
              </a:tr>
              <a:tr h="1859179">
                <a:tc>
                  <a:txBody>
                    <a:bodyPr/>
                    <a:lstStyle/>
                    <a:p>
                      <a:pPr lvl="0">
                        <a:buNone/>
                      </a:pPr>
                      <a:r>
                        <a:rPr lang="en-US" sz="2400">
                          <a:latin typeface="Times New Roman"/>
                        </a:rPr>
                        <a:t>Storage</a:t>
                      </a:r>
                    </a:p>
                  </a:txBody>
                  <a:tcPr/>
                </a:tc>
                <a:tc>
                  <a:txBody>
                    <a:bodyPr/>
                    <a:lstStyle/>
                    <a:p>
                      <a:pPr lvl="0">
                        <a:buNone/>
                      </a:pPr>
                      <a:r>
                        <a:rPr lang="en-US" sz="2400">
                          <a:latin typeface="Times New Roman"/>
                        </a:rPr>
                        <a:t>10 GB</a:t>
                      </a:r>
                    </a:p>
                  </a:txBody>
                  <a:tcPr/>
                </a:tc>
                <a:tc>
                  <a:txBody>
                    <a:bodyPr/>
                    <a:lstStyle/>
                    <a:p>
                      <a:pPr lvl="0">
                        <a:buNone/>
                      </a:pPr>
                      <a:r>
                        <a:rPr lang="en-US" sz="2400" u="none" strike="noStrike" noProof="0">
                          <a:latin typeface="Times New Roman"/>
                        </a:rPr>
                        <a:t>Cluster 5.2 (includes Apache Spark 2.4.0, Scala 2.11)</a:t>
                      </a:r>
                    </a:p>
                  </a:txBody>
                  <a:tcPr/>
                </a:tc>
                <a:tc>
                  <a:txBody>
                    <a:bodyPr/>
                    <a:lstStyle/>
                    <a:p>
                      <a:pPr lvl="0" algn="just">
                        <a:lnSpc>
                          <a:spcPct val="100000"/>
                        </a:lnSpc>
                        <a:spcBef>
                          <a:spcPts val="0"/>
                        </a:spcBef>
                        <a:spcAft>
                          <a:spcPts val="0"/>
                        </a:spcAft>
                        <a:buNone/>
                      </a:pPr>
                      <a:r>
                        <a:rPr lang="en-US" sz="2400" b="0" i="0" u="none" strike="noStrike" noProof="0">
                          <a:latin typeface="Times New Roman"/>
                        </a:rPr>
                        <a:t>682GB, </a:t>
                      </a:r>
                      <a:r>
                        <a:rPr lang="en-US" sz="2400" u="none" strike="noStrike" noProof="0">
                          <a:latin typeface="Times New Roman"/>
                        </a:rPr>
                        <a:t>12 OCPUs</a:t>
                      </a:r>
                    </a:p>
                  </a:txBody>
                  <a:tcPr/>
                </a:tc>
                <a:extLst>
                  <a:ext uri="{0D108BD9-81ED-4DB2-BD59-A6C34878D82A}">
                    <a16:rowId xmlns:a16="http://schemas.microsoft.com/office/drawing/2014/main" val="1144209872"/>
                  </a:ext>
                </a:extLst>
              </a:tr>
              <a:tr h="1417244">
                <a:tc>
                  <a:txBody>
                    <a:bodyPr/>
                    <a:lstStyle/>
                    <a:p>
                      <a:pPr lvl="0">
                        <a:buNone/>
                      </a:pPr>
                      <a:r>
                        <a:rPr lang="en-US" sz="2400">
                          <a:latin typeface="Times New Roman"/>
                        </a:rPr>
                        <a:t>Memory</a:t>
                      </a:r>
                    </a:p>
                  </a:txBody>
                  <a:tcPr/>
                </a:tc>
                <a:tc>
                  <a:txBody>
                    <a:bodyPr/>
                    <a:lstStyle/>
                    <a:p>
                      <a:pPr lvl="0">
                        <a:buNone/>
                      </a:pPr>
                      <a:endParaRPr lang="en-US" sz="2400">
                        <a:latin typeface="Times New Roman"/>
                      </a:endParaRPr>
                    </a:p>
                  </a:txBody>
                  <a:tcPr/>
                </a:tc>
                <a:tc>
                  <a:txBody>
                    <a:bodyPr/>
                    <a:lstStyle/>
                    <a:p>
                      <a:pPr lvl="0">
                        <a:buNone/>
                      </a:pPr>
                      <a:r>
                        <a:rPr lang="en-US" sz="2400" u="none" strike="noStrike" noProof="0">
                          <a:latin typeface="Times New Roman"/>
                        </a:rPr>
                        <a:t>6GB Memory , 0.88 Cores, 1 DBU</a:t>
                      </a:r>
                      <a:endParaRPr lang="en-US" sz="2400">
                        <a:latin typeface="Times New Roman"/>
                      </a:endParaRPr>
                    </a:p>
                  </a:txBody>
                  <a:tcPr/>
                </a:tc>
                <a:tc>
                  <a:txBody>
                    <a:bodyPr/>
                    <a:lstStyle/>
                    <a:p>
                      <a:pPr lvl="0">
                        <a:buNone/>
                      </a:pPr>
                      <a:r>
                        <a:rPr lang="en-US" sz="2400" u="none" strike="noStrike" noProof="0">
                          <a:latin typeface="Times New Roman"/>
                        </a:rPr>
                        <a:t>180GB</a:t>
                      </a:r>
                    </a:p>
                  </a:txBody>
                  <a:tcPr/>
                </a:tc>
                <a:extLst>
                  <a:ext uri="{0D108BD9-81ED-4DB2-BD59-A6C34878D82A}">
                    <a16:rowId xmlns:a16="http://schemas.microsoft.com/office/drawing/2014/main" val="3189980798"/>
                  </a:ext>
                </a:extLst>
              </a:tr>
              <a:tr h="548608">
                <a:tc>
                  <a:txBody>
                    <a:bodyPr/>
                    <a:lstStyle/>
                    <a:p>
                      <a:pPr lvl="0">
                        <a:buNone/>
                      </a:pPr>
                      <a:r>
                        <a:rPr lang="en-US" sz="2400">
                          <a:latin typeface="Times New Roman"/>
                        </a:rPr>
                        <a:t>Node</a:t>
                      </a:r>
                    </a:p>
                  </a:txBody>
                  <a:tcPr/>
                </a:tc>
                <a:tc>
                  <a:txBody>
                    <a:bodyPr/>
                    <a:lstStyle/>
                    <a:p>
                      <a:pPr lvl="0">
                        <a:buNone/>
                      </a:pPr>
                      <a:r>
                        <a:rPr lang="en-US" sz="2400">
                          <a:latin typeface="Times New Roman"/>
                        </a:rPr>
                        <a:t>   1</a:t>
                      </a:r>
                    </a:p>
                  </a:txBody>
                  <a:tcPr/>
                </a:tc>
                <a:tc>
                  <a:txBody>
                    <a:bodyPr/>
                    <a:lstStyle/>
                    <a:p>
                      <a:pPr lvl="0">
                        <a:buNone/>
                      </a:pPr>
                      <a:endParaRPr lang="en-US" sz="2400" u="none" strike="noStrike" noProof="0">
                        <a:latin typeface="Times New Roman"/>
                      </a:endParaRPr>
                    </a:p>
                  </a:txBody>
                  <a:tcPr/>
                </a:tc>
                <a:tc>
                  <a:txBody>
                    <a:bodyPr/>
                    <a:lstStyle/>
                    <a:p>
                      <a:pPr lvl="0">
                        <a:buNone/>
                      </a:pPr>
                      <a:r>
                        <a:rPr lang="en-US" sz="2400" u="none" strike="noStrike" noProof="0">
                          <a:latin typeface="Times New Roman"/>
                        </a:rPr>
                        <a:t>      6 </a:t>
                      </a:r>
                      <a:endParaRPr lang="en-US" sz="2400">
                        <a:latin typeface="Times New Roman"/>
                      </a:endParaRPr>
                    </a:p>
                  </a:txBody>
                  <a:tcPr/>
                </a:tc>
                <a:extLst>
                  <a:ext uri="{0D108BD9-81ED-4DB2-BD59-A6C34878D82A}">
                    <a16:rowId xmlns:a16="http://schemas.microsoft.com/office/drawing/2014/main" val="3199795098"/>
                  </a:ext>
                </a:extLst>
              </a:tr>
              <a:tr h="990543">
                <a:tc>
                  <a:txBody>
                    <a:bodyPr/>
                    <a:lstStyle/>
                    <a:p>
                      <a:pPr lvl="0">
                        <a:buNone/>
                      </a:pPr>
                      <a:r>
                        <a:rPr lang="en-US" sz="2400">
                          <a:latin typeface="Times New Roman"/>
                        </a:rPr>
                        <a:t>Python Version</a:t>
                      </a:r>
                    </a:p>
                  </a:txBody>
                  <a:tcPr/>
                </a:tc>
                <a:tc>
                  <a:txBody>
                    <a:bodyPr/>
                    <a:lstStyle/>
                    <a:p>
                      <a:r>
                        <a:rPr lang="en-US" sz="2400">
                          <a:latin typeface="Times New Roman"/>
                        </a:rPr>
                        <a:t>2.7.11</a:t>
                      </a:r>
                    </a:p>
                  </a:txBody>
                  <a:tcPr/>
                </a:tc>
                <a:tc>
                  <a:txBody>
                    <a:bodyPr/>
                    <a:lstStyle/>
                    <a:p>
                      <a:pPr lvl="0">
                        <a:buNone/>
                      </a:pPr>
                      <a:r>
                        <a:rPr lang="en-US" sz="2400" u="none" strike="noStrike" noProof="0">
                          <a:latin typeface="Times New Roman"/>
                        </a:rPr>
                        <a:t>3.5.2</a:t>
                      </a:r>
                      <a:endParaRPr lang="en-US" sz="2400">
                        <a:latin typeface="Times New Roman"/>
                      </a:endParaRPr>
                    </a:p>
                  </a:txBody>
                  <a:tcPr/>
                </a:tc>
                <a:tc>
                  <a:txBody>
                    <a:bodyPr/>
                    <a:lstStyle/>
                    <a:p>
                      <a:pPr lvl="0">
                        <a:buNone/>
                      </a:pPr>
                      <a:r>
                        <a:rPr lang="en-US" sz="2400" u="none" strike="noStrike" noProof="0">
                          <a:latin typeface="Times New Roman"/>
                        </a:rPr>
                        <a:t>2.7.14</a:t>
                      </a:r>
                      <a:endParaRPr lang="en-US" sz="2400">
                        <a:latin typeface="Times New Roman"/>
                      </a:endParaRPr>
                    </a:p>
                  </a:txBody>
                  <a:tcPr/>
                </a:tc>
                <a:extLst>
                  <a:ext uri="{0D108BD9-81ED-4DB2-BD59-A6C34878D82A}">
                    <a16:rowId xmlns:a16="http://schemas.microsoft.com/office/drawing/2014/main" val="2279047269"/>
                  </a:ext>
                </a:extLst>
              </a:tr>
              <a:tr h="990543">
                <a:tc>
                  <a:txBody>
                    <a:bodyPr/>
                    <a:lstStyle/>
                    <a:p>
                      <a:r>
                        <a:rPr lang="en-US" sz="2400">
                          <a:latin typeface="Times New Roman"/>
                        </a:rPr>
                        <a:t>IP Address</a:t>
                      </a:r>
                    </a:p>
                  </a:txBody>
                  <a:tcPr/>
                </a:tc>
                <a:tc>
                  <a:txBody>
                    <a:bodyPr/>
                    <a:lstStyle/>
                    <a:p>
                      <a:pPr lvl="0">
                        <a:buNone/>
                      </a:pPr>
                      <a:r>
                        <a:rPr lang="en-US" sz="2400" b="0" i="0" u="none" strike="noStrike" noProof="0">
                          <a:latin typeface="Times New Roman"/>
                          <a:hlinkClick r:id="rId2"/>
                        </a:rPr>
                        <a:t>https://studio.azureml.net</a:t>
                      </a:r>
                      <a:endParaRPr lang="en-US" sz="2400">
                        <a:latin typeface="Times New Roman"/>
                      </a:endParaRPr>
                    </a:p>
                  </a:txBody>
                  <a:tcPr/>
                </a:tc>
                <a:tc>
                  <a:txBody>
                    <a:bodyPr/>
                    <a:lstStyle/>
                    <a:p>
                      <a:pPr lvl="0">
                        <a:buNone/>
                      </a:pPr>
                      <a:r>
                        <a:rPr lang="en-US" sz="2400" b="0" i="0" u="none" strike="noStrike" noProof="0">
                          <a:latin typeface="Times New Roman"/>
                          <a:hlinkClick r:id="rId3"/>
                        </a:rPr>
                        <a:t>https://community.cloud.databricks.com/</a:t>
                      </a:r>
                      <a:endParaRPr lang="en-US" sz="2400">
                        <a:latin typeface="Times New Roman"/>
                      </a:endParaRPr>
                    </a:p>
                  </a:txBody>
                  <a:tcPr/>
                </a:tc>
                <a:tc>
                  <a:txBody>
                    <a:bodyPr/>
                    <a:lstStyle/>
                    <a:p>
                      <a:pPr lvl="0" algn="l">
                        <a:lnSpc>
                          <a:spcPct val="100000"/>
                        </a:lnSpc>
                        <a:spcBef>
                          <a:spcPts val="0"/>
                        </a:spcBef>
                        <a:spcAft>
                          <a:spcPts val="0"/>
                        </a:spcAft>
                        <a:buNone/>
                      </a:pPr>
                      <a:r>
                        <a:rPr lang="en-US" sz="2400" u="none" strike="noStrike" noProof="0">
                          <a:latin typeface="Times New Roman"/>
                          <a:hlinkClick r:id="rId4"/>
                        </a:rPr>
                        <a:t>129.150.127.176</a:t>
                      </a:r>
                      <a:r>
                        <a:rPr lang="en-US" sz="2400" u="none" strike="noStrike" noProof="0">
                          <a:latin typeface="Times New Roman"/>
                        </a:rPr>
                        <a:t> </a:t>
                      </a:r>
                    </a:p>
                    <a:p>
                      <a:pPr lvl="0">
                        <a:buNone/>
                      </a:pPr>
                      <a:endParaRPr lang="en-US" sz="2400">
                        <a:latin typeface="Times New Roman"/>
                      </a:endParaRPr>
                    </a:p>
                  </a:txBody>
                  <a:tcPr/>
                </a:tc>
                <a:extLst>
                  <a:ext uri="{0D108BD9-81ED-4DB2-BD59-A6C34878D82A}">
                    <a16:rowId xmlns:a16="http://schemas.microsoft.com/office/drawing/2014/main" val="1610196753"/>
                  </a:ext>
                </a:extLst>
              </a:tr>
            </a:tbl>
          </a:graphicData>
        </a:graphic>
      </p:graphicFrame>
    </p:spTree>
    <p:extLst>
      <p:ext uri="{BB962C8B-B14F-4D97-AF65-F5344CB8AC3E}">
        <p14:creationId xmlns:p14="http://schemas.microsoft.com/office/powerpoint/2010/main" val="372116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815F0-2637-4B03-9664-642FC50842DE}"/>
              </a:ext>
            </a:extLst>
          </p:cNvPr>
          <p:cNvSpPr>
            <a:spLocks noGrp="1"/>
          </p:cNvSpPr>
          <p:nvPr>
            <p:ph type="title"/>
          </p:nvPr>
        </p:nvSpPr>
        <p:spPr>
          <a:xfrm>
            <a:off x="244969" y="1961474"/>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br>
              <a:rPr lang="en-US" sz="2400">
                <a:solidFill>
                  <a:srgbClr val="FFFFFF"/>
                </a:solidFill>
                <a:latin typeface="Times New Roman"/>
                <a:cs typeface="Times New Roman"/>
              </a:rPr>
            </a:br>
            <a:r>
              <a:rPr lang="en-US" sz="2400">
                <a:solidFill>
                  <a:srgbClr val="FFFFFF"/>
                </a:solidFill>
                <a:latin typeface="Times New Roman"/>
                <a:cs typeface="Times New Roman"/>
              </a:rPr>
              <a:t>Dataset</a:t>
            </a:r>
            <a:br>
              <a:rPr lang="en-US" sz="2400">
                <a:latin typeface="Times New Roman"/>
                <a:cs typeface="Times New Roman"/>
              </a:rPr>
            </a:br>
            <a:br>
              <a:rPr lang="en-US" sz="2400">
                <a:latin typeface="Times New Roman"/>
                <a:cs typeface="Times New Roman"/>
              </a:rPr>
            </a:br>
            <a:endParaRPr lang="en-US" sz="2400" kern="1200">
              <a:solidFill>
                <a:srgbClr val="FFFFFF"/>
              </a:solidFill>
              <a:latin typeface="Times New Roman"/>
              <a:cs typeface="Times New Roman"/>
            </a:endParaRPr>
          </a:p>
        </p:txBody>
      </p:sp>
      <p:pic>
        <p:nvPicPr>
          <p:cNvPr id="4" name="Picture 4" descr="A screenshot of a cell phone&#10;&#10;Description generated with very high confidence">
            <a:extLst>
              <a:ext uri="{FF2B5EF4-FFF2-40B4-BE49-F238E27FC236}">
                <a16:creationId xmlns:a16="http://schemas.microsoft.com/office/drawing/2014/main" id="{4B18928D-3616-4CA6-A76E-EB6807DF3DBD}"/>
              </a:ext>
            </a:extLst>
          </p:cNvPr>
          <p:cNvPicPr>
            <a:picLocks noChangeAspect="1"/>
          </p:cNvPicPr>
          <p:nvPr/>
        </p:nvPicPr>
        <p:blipFill>
          <a:blip r:embed="rId2"/>
          <a:stretch>
            <a:fillRect/>
          </a:stretch>
        </p:blipFill>
        <p:spPr>
          <a:xfrm>
            <a:off x="2999118" y="935149"/>
            <a:ext cx="9011726" cy="5131477"/>
          </a:xfrm>
          <a:prstGeom prst="rect">
            <a:avLst/>
          </a:prstGeom>
        </p:spPr>
      </p:pic>
    </p:spTree>
    <p:extLst>
      <p:ext uri="{BB962C8B-B14F-4D97-AF65-F5344CB8AC3E}">
        <p14:creationId xmlns:p14="http://schemas.microsoft.com/office/powerpoint/2010/main" val="268208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FF6BDC-2F22-4255-A1AE-78C1A25FC98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latin typeface="Times New Roman"/>
                <a:cs typeface="Calibri Light"/>
              </a:rPr>
              <a:t>Algorithms Used</a:t>
            </a:r>
            <a:endParaRPr lang="en-US" sz="2400">
              <a:solidFill>
                <a:srgbClr val="FFFFFF"/>
              </a:solidFill>
              <a:latin typeface="Times New Roman"/>
            </a:endParaRPr>
          </a:p>
        </p:txBody>
      </p:sp>
      <p:graphicFrame>
        <p:nvGraphicFramePr>
          <p:cNvPr id="7" name="Table 4">
            <a:extLst>
              <a:ext uri="{FF2B5EF4-FFF2-40B4-BE49-F238E27FC236}">
                <a16:creationId xmlns:a16="http://schemas.microsoft.com/office/drawing/2014/main" id="{4153F29C-58BD-49E0-B194-2B6059347CE3}"/>
              </a:ext>
            </a:extLst>
          </p:cNvPr>
          <p:cNvGraphicFramePr>
            <a:graphicFrameLocks/>
          </p:cNvGraphicFramePr>
          <p:nvPr>
            <p:extLst>
              <p:ext uri="{D42A27DB-BD31-4B8C-83A1-F6EECF244321}">
                <p14:modId xmlns:p14="http://schemas.microsoft.com/office/powerpoint/2010/main" val="3522065302"/>
              </p:ext>
            </p:extLst>
          </p:nvPr>
        </p:nvGraphicFramePr>
        <p:xfrm>
          <a:off x="3612444" y="169333"/>
          <a:ext cx="8503575" cy="6025444"/>
        </p:xfrm>
        <a:graphic>
          <a:graphicData uri="http://schemas.openxmlformats.org/drawingml/2006/table">
            <a:tbl>
              <a:tblPr firstRow="1" bandRow="1">
                <a:noFill/>
                <a:tableStyleId>{5C22544A-7EE6-4342-B048-85BDC9FD1C3A}</a:tableStyleId>
              </a:tblPr>
              <a:tblGrid>
                <a:gridCol w="4388179">
                  <a:extLst>
                    <a:ext uri="{9D8B030D-6E8A-4147-A177-3AD203B41FA5}">
                      <a16:colId xmlns:a16="http://schemas.microsoft.com/office/drawing/2014/main" val="1909577862"/>
                    </a:ext>
                  </a:extLst>
                </a:gridCol>
                <a:gridCol w="4115396">
                  <a:extLst>
                    <a:ext uri="{9D8B030D-6E8A-4147-A177-3AD203B41FA5}">
                      <a16:colId xmlns:a16="http://schemas.microsoft.com/office/drawing/2014/main" val="1544146704"/>
                    </a:ext>
                  </a:extLst>
                </a:gridCol>
              </a:tblGrid>
              <a:tr h="1506361">
                <a:tc>
                  <a:txBody>
                    <a:bodyPr/>
                    <a:lstStyle/>
                    <a:p>
                      <a:r>
                        <a:rPr lang="en-US" sz="2400" b="1">
                          <a:solidFill>
                            <a:srgbClr val="FFFFFF"/>
                          </a:solidFill>
                          <a:latin typeface="Times New Roman"/>
                        </a:rPr>
                        <a:t>AZURE</a:t>
                      </a:r>
                    </a:p>
                  </a:txBody>
                  <a:tcPr marL="294707" marR="176824" marT="176824" marB="176824">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2400" b="1">
                          <a:solidFill>
                            <a:srgbClr val="FFFFFF"/>
                          </a:solidFill>
                          <a:latin typeface="Times New Roman"/>
                        </a:rPr>
                        <a:t>DATABRICKS/ ORACLE</a:t>
                      </a:r>
                    </a:p>
                  </a:txBody>
                  <a:tcPr marL="294707" marR="176824" marT="176824" marB="176824">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600218018"/>
                  </a:ext>
                </a:extLst>
              </a:tr>
              <a:tr h="1506361">
                <a:tc>
                  <a:txBody>
                    <a:bodyPr/>
                    <a:lstStyle/>
                    <a:p>
                      <a:r>
                        <a:rPr lang="en-US" sz="2400">
                          <a:solidFill>
                            <a:schemeClr val="tx1">
                              <a:lumMod val="85000"/>
                              <a:lumOff val="15000"/>
                            </a:schemeClr>
                          </a:solidFill>
                          <a:latin typeface="Times New Roman"/>
                        </a:rPr>
                        <a:t>Decision Forest regression</a:t>
                      </a:r>
                    </a:p>
                  </a:txBody>
                  <a:tcPr marL="294707" marR="176824" marT="176824" marB="17682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2400">
                          <a:solidFill>
                            <a:schemeClr val="tx1">
                              <a:lumMod val="85000"/>
                              <a:lumOff val="15000"/>
                            </a:schemeClr>
                          </a:solidFill>
                          <a:latin typeface="Times New Roman"/>
                        </a:rPr>
                        <a:t>Decision Tree Regression</a:t>
                      </a:r>
                    </a:p>
                  </a:txBody>
                  <a:tcPr marL="294707" marR="176824" marT="176824" marB="17682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888772146"/>
                  </a:ext>
                </a:extLst>
              </a:tr>
              <a:tr h="1506361">
                <a:tc>
                  <a:txBody>
                    <a:bodyPr/>
                    <a:lstStyle/>
                    <a:p>
                      <a:r>
                        <a:rPr lang="en-US" sz="2400">
                          <a:solidFill>
                            <a:schemeClr val="tx1">
                              <a:lumMod val="85000"/>
                              <a:lumOff val="15000"/>
                            </a:schemeClr>
                          </a:solidFill>
                          <a:latin typeface="Times New Roman"/>
                        </a:rPr>
                        <a:t>Linear Regression</a:t>
                      </a:r>
                    </a:p>
                  </a:txBody>
                  <a:tcPr marL="294707" marR="176824" marT="176824" marB="176824">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2400">
                          <a:solidFill>
                            <a:schemeClr val="tx1">
                              <a:lumMod val="85000"/>
                              <a:lumOff val="15000"/>
                            </a:schemeClr>
                          </a:solidFill>
                          <a:latin typeface="Times New Roman"/>
                        </a:rPr>
                        <a:t>Linear Regression</a:t>
                      </a:r>
                    </a:p>
                  </a:txBody>
                  <a:tcPr marL="294707" marR="176824" marT="176824" marB="17682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80996272"/>
                  </a:ext>
                </a:extLst>
              </a:tr>
              <a:tr h="1506361">
                <a:tc>
                  <a:txBody>
                    <a:bodyPr/>
                    <a:lstStyle/>
                    <a:p>
                      <a:r>
                        <a:rPr lang="en-US" sz="2400">
                          <a:solidFill>
                            <a:schemeClr val="tx1">
                              <a:lumMod val="85000"/>
                              <a:lumOff val="15000"/>
                            </a:schemeClr>
                          </a:solidFill>
                          <a:latin typeface="Times New Roman"/>
                        </a:rPr>
                        <a:t>Boosted Decision Tree Regression</a:t>
                      </a:r>
                    </a:p>
                  </a:txBody>
                  <a:tcPr marL="294707" marR="176824" marT="176824" marB="176824">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endParaRPr lang="en-US" sz="2400">
                        <a:solidFill>
                          <a:schemeClr val="tx1">
                            <a:lumMod val="85000"/>
                            <a:lumOff val="15000"/>
                          </a:schemeClr>
                        </a:solidFill>
                        <a:latin typeface="Times New Roman"/>
                      </a:endParaRPr>
                    </a:p>
                  </a:txBody>
                  <a:tcPr marL="294707" marR="176824" marT="176824" marB="176824">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292886796"/>
                  </a:ext>
                </a:extLst>
              </a:tr>
            </a:tbl>
          </a:graphicData>
        </a:graphic>
      </p:graphicFrame>
    </p:spTree>
    <p:extLst>
      <p:ext uri="{BB962C8B-B14F-4D97-AF65-F5344CB8AC3E}">
        <p14:creationId xmlns:p14="http://schemas.microsoft.com/office/powerpoint/2010/main" val="361347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Flowchart</a:t>
            </a:r>
            <a:endParaRPr lang="en-US" sz="2600">
              <a:solidFill>
                <a:srgbClr val="FFFFFF"/>
              </a:solidFill>
            </a:endParaRPr>
          </a:p>
        </p:txBody>
      </p:sp>
      <p:graphicFrame>
        <p:nvGraphicFramePr>
          <p:cNvPr id="7" name="Content Placeholder 2">
            <a:extLst>
              <a:ext uri="{FF2B5EF4-FFF2-40B4-BE49-F238E27FC236}">
                <a16:creationId xmlns:a16="http://schemas.microsoft.com/office/drawing/2014/main" id="{C77CE3D3-E378-4F4D-9C51-485B6BD46F57}"/>
              </a:ext>
            </a:extLst>
          </p:cNvPr>
          <p:cNvGraphicFramePr>
            <a:graphicFrameLocks noGrp="1"/>
          </p:cNvGraphicFramePr>
          <p:nvPr>
            <p:ph idx="1"/>
            <p:extLst>
              <p:ext uri="{D42A27DB-BD31-4B8C-83A1-F6EECF244321}">
                <p14:modId xmlns:p14="http://schemas.microsoft.com/office/powerpoint/2010/main" val="134185264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40" name="Graphic 740" descr="Database">
            <a:extLst>
              <a:ext uri="{FF2B5EF4-FFF2-40B4-BE49-F238E27FC236}">
                <a16:creationId xmlns:a16="http://schemas.microsoft.com/office/drawing/2014/main" id="{800B4C9E-80F1-4E51-8D2D-700CC71800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79354" y="1196742"/>
            <a:ext cx="713117" cy="698740"/>
          </a:xfrm>
          <a:prstGeom prst="rect">
            <a:avLst/>
          </a:prstGeom>
        </p:spPr>
      </p:pic>
      <p:pic>
        <p:nvPicPr>
          <p:cNvPr id="1053" name="Graphic 1053" descr="Gears">
            <a:extLst>
              <a:ext uri="{FF2B5EF4-FFF2-40B4-BE49-F238E27FC236}">
                <a16:creationId xmlns:a16="http://schemas.microsoft.com/office/drawing/2014/main" id="{8103D0E8-9C61-426E-924E-4D0023C8D7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93874" y="1771557"/>
            <a:ext cx="813548" cy="802342"/>
          </a:xfrm>
          <a:prstGeom prst="rect">
            <a:avLst/>
          </a:prstGeom>
        </p:spPr>
      </p:pic>
      <p:pic>
        <p:nvPicPr>
          <p:cNvPr id="1432" name="Graphic 1432" descr="Table">
            <a:extLst>
              <a:ext uri="{FF2B5EF4-FFF2-40B4-BE49-F238E27FC236}">
                <a16:creationId xmlns:a16="http://schemas.microsoft.com/office/drawing/2014/main" id="{C50C0456-40AF-4CDD-A626-5CF67F9578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63666" y="2440941"/>
            <a:ext cx="757518" cy="757518"/>
          </a:xfrm>
          <a:prstGeom prst="rect">
            <a:avLst/>
          </a:prstGeom>
        </p:spPr>
      </p:pic>
      <p:pic>
        <p:nvPicPr>
          <p:cNvPr id="1434" name="Graphic 1434" descr="Presentation with bar chart">
            <a:extLst>
              <a:ext uri="{FF2B5EF4-FFF2-40B4-BE49-F238E27FC236}">
                <a16:creationId xmlns:a16="http://schemas.microsoft.com/office/drawing/2014/main" id="{10FFB407-2349-492A-889F-CCBFCB91E85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6408" y="3061551"/>
            <a:ext cx="757519" cy="779930"/>
          </a:xfrm>
          <a:prstGeom prst="rect">
            <a:avLst/>
          </a:prstGeom>
        </p:spPr>
      </p:pic>
      <p:pic>
        <p:nvPicPr>
          <p:cNvPr id="1436" name="Graphic 1436" descr="USB">
            <a:extLst>
              <a:ext uri="{FF2B5EF4-FFF2-40B4-BE49-F238E27FC236}">
                <a16:creationId xmlns:a16="http://schemas.microsoft.com/office/drawing/2014/main" id="{0D8605A4-C636-4459-9C8C-703162D000B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79037" y="4390907"/>
            <a:ext cx="656666" cy="667871"/>
          </a:xfrm>
          <a:prstGeom prst="rect">
            <a:avLst/>
          </a:prstGeom>
        </p:spPr>
      </p:pic>
      <p:pic>
        <p:nvPicPr>
          <p:cNvPr id="1438" name="Graphic 1438" descr="Magnifying glass">
            <a:extLst>
              <a:ext uri="{FF2B5EF4-FFF2-40B4-BE49-F238E27FC236}">
                <a16:creationId xmlns:a16="http://schemas.microsoft.com/office/drawing/2014/main" id="{BF06A728-7A00-4C51-B180-3257397FC10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56983" y="5005739"/>
            <a:ext cx="667871" cy="667871"/>
          </a:xfrm>
          <a:prstGeom prst="rect">
            <a:avLst/>
          </a:prstGeom>
        </p:spPr>
      </p:pic>
      <p:pic>
        <p:nvPicPr>
          <p:cNvPr id="1443" name="Graphic 1443" descr="Train">
            <a:extLst>
              <a:ext uri="{FF2B5EF4-FFF2-40B4-BE49-F238E27FC236}">
                <a16:creationId xmlns:a16="http://schemas.microsoft.com/office/drawing/2014/main" id="{453D1826-0CD1-486A-9668-5052B0F97CC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016023" y="3762022"/>
            <a:ext cx="603956" cy="603956"/>
          </a:xfrm>
          <a:prstGeom prst="rect">
            <a:avLst/>
          </a:prstGeom>
        </p:spPr>
      </p:pic>
    </p:spTree>
    <p:extLst>
      <p:ext uri="{BB962C8B-B14F-4D97-AF65-F5344CB8AC3E}">
        <p14:creationId xmlns:p14="http://schemas.microsoft.com/office/powerpoint/2010/main" val="13645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1C969-6053-4D64-9058-8D1DEAE83AC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cs typeface="Calibri Light"/>
              </a:rPr>
              <a:t>Sampled Data</a:t>
            </a:r>
          </a:p>
        </p:txBody>
      </p:sp>
      <p:sp>
        <p:nvSpPr>
          <p:cNvPr id="124" name="Content Placeholder 123">
            <a:extLst>
              <a:ext uri="{FF2B5EF4-FFF2-40B4-BE49-F238E27FC236}">
                <a16:creationId xmlns:a16="http://schemas.microsoft.com/office/drawing/2014/main" id="{3F6F1799-0CF1-405E-91DC-057754EAF9BD}"/>
              </a:ext>
            </a:extLst>
          </p:cNvPr>
          <p:cNvSpPr>
            <a:spLocks noGrp="1"/>
          </p:cNvSpPr>
          <p:nvPr>
            <p:ph idx="1"/>
          </p:nvPr>
        </p:nvSpPr>
        <p:spPr>
          <a:xfrm>
            <a:off x="5415866" y="915486"/>
            <a:ext cx="4054635" cy="3060632"/>
          </a:xfrm>
        </p:spPr>
        <p:txBody>
          <a:bodyPr vert="horz" lIns="91440" tIns="45720" rIns="91440" bIns="45720" rtlCol="0" anchor="t">
            <a:normAutofit lnSpcReduction="10000"/>
          </a:bodyPr>
          <a:lstStyle/>
          <a:p>
            <a:pPr marL="0" indent="0">
              <a:buNone/>
            </a:pPr>
            <a:endParaRPr lang="en-US" sz="2400">
              <a:latin typeface="Times New Roman"/>
              <a:cs typeface="Calibri"/>
            </a:endParaRPr>
          </a:p>
          <a:p>
            <a:pPr marL="0" indent="0">
              <a:buNone/>
            </a:pPr>
            <a:r>
              <a:rPr lang="en-US" sz="2400">
                <a:latin typeface="Times New Roman"/>
                <a:cs typeface="Calibri"/>
              </a:rPr>
              <a:t>Original Dataset: 1.65 GB</a:t>
            </a:r>
            <a:endParaRPr lang="en-US">
              <a:cs typeface="Calibri"/>
            </a:endParaRPr>
          </a:p>
          <a:p>
            <a:pPr marL="0" indent="0">
              <a:buNone/>
            </a:pPr>
            <a:endParaRPr lang="en-US" sz="2400">
              <a:latin typeface="Times New Roman"/>
              <a:cs typeface="Calibri"/>
            </a:endParaRPr>
          </a:p>
          <a:p>
            <a:pPr marL="0" indent="0">
              <a:buNone/>
            </a:pPr>
            <a:endParaRPr lang="en-US" sz="2400">
              <a:latin typeface="Times New Roman"/>
              <a:cs typeface="Calibri"/>
            </a:endParaRPr>
          </a:p>
          <a:p>
            <a:pPr marL="0" indent="0">
              <a:buNone/>
            </a:pPr>
            <a:endParaRPr lang="en-US" sz="2400">
              <a:latin typeface="Times New Roman"/>
              <a:cs typeface="Calibri"/>
            </a:endParaRPr>
          </a:p>
          <a:p>
            <a:pPr marL="0" indent="0">
              <a:buNone/>
            </a:pPr>
            <a:endParaRPr lang="en-US" sz="2400">
              <a:latin typeface="Times New Roman"/>
              <a:cs typeface="Calibri"/>
            </a:endParaRPr>
          </a:p>
          <a:p>
            <a:pPr marL="0" indent="0">
              <a:buNone/>
            </a:pPr>
            <a:r>
              <a:rPr lang="en-US" sz="2400">
                <a:latin typeface="Times New Roman"/>
                <a:cs typeface="Calibri"/>
              </a:rPr>
              <a:t>Sampled Dataset: 90 MB</a:t>
            </a:r>
            <a:endParaRPr lang="en-US">
              <a:cs typeface="Calibri"/>
            </a:endParaRPr>
          </a:p>
        </p:txBody>
      </p:sp>
      <p:pic>
        <p:nvPicPr>
          <p:cNvPr id="145" name="Graphic 145" descr="Database">
            <a:extLst>
              <a:ext uri="{FF2B5EF4-FFF2-40B4-BE49-F238E27FC236}">
                <a16:creationId xmlns:a16="http://schemas.microsoft.com/office/drawing/2014/main" id="{06DBF872-8854-4C0C-A797-E285E9A9C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83812" y="910759"/>
            <a:ext cx="1236784" cy="1236784"/>
          </a:xfrm>
          <a:prstGeom prst="rect">
            <a:avLst/>
          </a:prstGeom>
        </p:spPr>
      </p:pic>
      <p:pic>
        <p:nvPicPr>
          <p:cNvPr id="147" name="Graphic 147" descr="Filter">
            <a:extLst>
              <a:ext uri="{FF2B5EF4-FFF2-40B4-BE49-F238E27FC236}">
                <a16:creationId xmlns:a16="http://schemas.microsoft.com/office/drawing/2014/main" id="{5E3271D5-89C3-4720-A6B3-955C8E3B2A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42053" y="3051458"/>
            <a:ext cx="1129323" cy="1129323"/>
          </a:xfrm>
          <a:prstGeom prst="rect">
            <a:avLst/>
          </a:prstGeom>
        </p:spPr>
      </p:pic>
      <p:pic>
        <p:nvPicPr>
          <p:cNvPr id="3" name="Picture 3" descr="A screen shot of a social media post&#10;&#10;Description generated with very high confidence">
            <a:extLst>
              <a:ext uri="{FF2B5EF4-FFF2-40B4-BE49-F238E27FC236}">
                <a16:creationId xmlns:a16="http://schemas.microsoft.com/office/drawing/2014/main" id="{BB9ECCC7-D2D3-48E7-AFA8-18B6331C77A1}"/>
              </a:ext>
            </a:extLst>
          </p:cNvPr>
          <p:cNvPicPr>
            <a:picLocks noChangeAspect="1"/>
          </p:cNvPicPr>
          <p:nvPr/>
        </p:nvPicPr>
        <p:blipFill>
          <a:blip r:embed="rId6"/>
          <a:stretch>
            <a:fillRect/>
          </a:stretch>
        </p:blipFill>
        <p:spPr>
          <a:xfrm>
            <a:off x="3503111" y="4383940"/>
            <a:ext cx="8651308" cy="1889678"/>
          </a:xfrm>
          <a:prstGeom prst="rect">
            <a:avLst/>
          </a:prstGeom>
        </p:spPr>
      </p:pic>
    </p:spTree>
    <p:extLst>
      <p:ext uri="{BB962C8B-B14F-4D97-AF65-F5344CB8AC3E}">
        <p14:creationId xmlns:p14="http://schemas.microsoft.com/office/powerpoint/2010/main" val="3722631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Prediction of Obesity Risk Level Among Youth </vt:lpstr>
      <vt:lpstr>Introduction</vt:lpstr>
      <vt:lpstr>Why this topic?</vt:lpstr>
      <vt:lpstr>About Dataset</vt:lpstr>
      <vt:lpstr>Technical  Specifications</vt:lpstr>
      <vt:lpstr> Dataset  </vt:lpstr>
      <vt:lpstr>Algorithms Used</vt:lpstr>
      <vt:lpstr>Flowchart</vt:lpstr>
      <vt:lpstr>Sampled Data</vt:lpstr>
      <vt:lpstr>Data Cleaning</vt:lpstr>
      <vt:lpstr>Feature Based Selection</vt:lpstr>
      <vt:lpstr>Features</vt:lpstr>
      <vt:lpstr>Azure Model</vt:lpstr>
      <vt:lpstr>Decision Forest Regression </vt:lpstr>
      <vt:lpstr>Linear  Regression </vt:lpstr>
      <vt:lpstr>Boosted Decision Tree  Regression</vt:lpstr>
      <vt:lpstr>Azure Model Comparison</vt:lpstr>
      <vt:lpstr>DATABRICKS</vt:lpstr>
      <vt:lpstr>Databricks   Linear Regression</vt:lpstr>
      <vt:lpstr>Databricks   Linear Regression</vt:lpstr>
      <vt:lpstr>Databricks  Decision Tree  Regression</vt:lpstr>
      <vt:lpstr>Databricks  Decision Tree  Regression</vt:lpstr>
      <vt:lpstr>Databricks  Decision Tree  Regression</vt:lpstr>
      <vt:lpstr>ORACLE</vt:lpstr>
      <vt:lpstr>Oracle:  File Load</vt:lpstr>
      <vt:lpstr>Oracle:  Data preparing and splitting</vt:lpstr>
      <vt:lpstr>Oracle:  Linear Regression</vt:lpstr>
      <vt:lpstr>Oracle:  Decision Tree Regression</vt:lpstr>
      <vt:lpstr>Summary</vt:lpstr>
      <vt:lpstr>GitHub Link</vt:lpstr>
      <vt:lpstr>Microsoft Azure Published Link</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148</cp:revision>
  <dcterms:created xsi:type="dcterms:W3CDTF">2013-07-15T20:26:40Z</dcterms:created>
  <dcterms:modified xsi:type="dcterms:W3CDTF">2019-05-07T18:30:34Z</dcterms:modified>
</cp:coreProperties>
</file>