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06/04/2019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jpaddock/AdvancedStoredProcedur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mag.com/" TargetMode="External"/><Relationship Id="rId2" Type="http://schemas.openxmlformats.org/officeDocument/2006/relationships/hyperlink" Target="http://www.dashpoin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29A9-EE06-46D8-A330-A21779101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TSQL Stored Procedures Rock!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114FF-3B2D-4B97-95E7-1F4BFECE3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Rod Paddock</a:t>
            </a:r>
          </a:p>
        </p:txBody>
      </p:sp>
    </p:spTree>
    <p:extLst>
      <p:ext uri="{BB962C8B-B14F-4D97-AF65-F5344CB8AC3E}">
        <p14:creationId xmlns:p14="http://schemas.microsoft.com/office/powerpoint/2010/main" val="412501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7BC7-04F1-465B-A021-F2AFFB45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Using Structured Data From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E895-CF22-4A18-9857-B4212F57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Create a .NET </a:t>
            </a:r>
            <a:r>
              <a:rPr lang="en-US" dirty="0" err="1"/>
              <a:t>DataTable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Load Data From List Into </a:t>
            </a:r>
            <a:r>
              <a:rPr lang="en-US" dirty="0" err="1"/>
              <a:t>DataTable</a:t>
            </a:r>
            <a:endParaRPr lang="en-US" dirty="0"/>
          </a:p>
          <a:p>
            <a:pPr lvl="1"/>
            <a:r>
              <a:rPr lang="en-US" dirty="0"/>
              <a:t>Create a T-SQL Table Type Representing Your Data To Import</a:t>
            </a:r>
          </a:p>
          <a:p>
            <a:pPr lvl="1"/>
            <a:r>
              <a:rPr lang="en-US" dirty="0"/>
              <a:t>Create a Proc to Consume Data From the .NET Client</a:t>
            </a:r>
          </a:p>
          <a:p>
            <a:pPr lvl="1"/>
            <a:r>
              <a:rPr lang="en-US" dirty="0"/>
              <a:t>Send Data From .NET Client To Proc</a:t>
            </a:r>
          </a:p>
          <a:p>
            <a:pPr lvl="1"/>
            <a:r>
              <a:rPr lang="en-US" dirty="0"/>
              <a:t>Profit!!!!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C958-2C50-40B0-9C31-C86592B0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DD19-11FC-470B-BE07-CE3758F8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include READONLY property on Parameter</a:t>
            </a:r>
          </a:p>
          <a:p>
            <a:r>
              <a:rPr lang="en-US" dirty="0"/>
              <a:t>If you need to change your Table Data Type </a:t>
            </a:r>
          </a:p>
          <a:p>
            <a:pPr lvl="1"/>
            <a:r>
              <a:rPr lang="en-US" dirty="0"/>
              <a:t>You need to drop the procs that consume it.</a:t>
            </a:r>
          </a:p>
          <a:p>
            <a:pPr lvl="1"/>
            <a:r>
              <a:rPr lang="en-US" dirty="0"/>
              <a:t>Keep a Script Handy to Drop and Re-Add Procs</a:t>
            </a:r>
          </a:p>
        </p:txBody>
      </p:sp>
    </p:spTree>
    <p:extLst>
      <p:ext uri="{BB962C8B-B14F-4D97-AF65-F5344CB8AC3E}">
        <p14:creationId xmlns:p14="http://schemas.microsoft.com/office/powerpoint/2010/main" val="384283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A220-A8DD-4837-899C-CA755E1E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Bulk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B568-2D78-4765-95B0-369AFD972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4963" y="2460765"/>
            <a:ext cx="6456784" cy="1599647"/>
          </a:xfrm>
        </p:spPr>
        <p:txBody>
          <a:bodyPr/>
          <a:lstStyle/>
          <a:p>
            <a:r>
              <a:rPr lang="en-US" dirty="0"/>
              <a:t>Using Table Parameters For Dynamic Queries</a:t>
            </a:r>
          </a:p>
          <a:p>
            <a:r>
              <a:rPr lang="en-US" dirty="0"/>
              <a:t>Multiple Select Queries Are Difficult in Procs</a:t>
            </a:r>
          </a:p>
          <a:p>
            <a:r>
              <a:rPr lang="en-US" dirty="0"/>
              <a:t>Not Now with Table Data Types and Structured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34AF4-A2B9-485B-A58E-5F8E8920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1" y="2160589"/>
            <a:ext cx="3266667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DC41-5A8E-46BD-ABB7-8C47F2A4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3: Using Table Types For Multi Select Procs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F636-2D5C-44C4-A756-75D7F6681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Create “Primitive” Table Types</a:t>
            </a:r>
          </a:p>
          <a:p>
            <a:pPr lvl="1"/>
            <a:r>
              <a:rPr lang="en-US" dirty="0"/>
              <a:t>Load Selected Options into Data Table Representing Primitives</a:t>
            </a:r>
          </a:p>
          <a:p>
            <a:pPr lvl="1"/>
            <a:r>
              <a:rPr lang="en-US" dirty="0"/>
              <a:t>Create Proc that Accepts Primitive Data Type</a:t>
            </a:r>
          </a:p>
          <a:p>
            <a:pPr lvl="1"/>
            <a:r>
              <a:rPr lang="en-US" dirty="0"/>
              <a:t>Proc will use T-SQL “IN” Clause</a:t>
            </a:r>
          </a:p>
          <a:p>
            <a:pPr lvl="1"/>
            <a:r>
              <a:rPr lang="en-US" dirty="0"/>
              <a:t>Profit…</a:t>
            </a:r>
          </a:p>
        </p:txBody>
      </p:sp>
    </p:spTree>
    <p:extLst>
      <p:ext uri="{BB962C8B-B14F-4D97-AF65-F5344CB8AC3E}">
        <p14:creationId xmlns:p14="http://schemas.microsoft.com/office/powerpoint/2010/main" val="104864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7CAC-D784-4824-8933-5B868EB5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You!!!!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0392A-F295-4597-828E-60B37DB90ED7}"/>
              </a:ext>
            </a:extLst>
          </p:cNvPr>
          <p:cNvSpPr/>
          <p:nvPr/>
        </p:nvSpPr>
        <p:spPr>
          <a:xfrm>
            <a:off x="677334" y="1468735"/>
            <a:ext cx="873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https://github.com/rjpaddock/AdvancedStoredProcedures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25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3677-A549-4578-B57A-817B1EEE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Sponsors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0FE27FA-6038-4D98-84CA-0A7FEC3B1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96" y="1488281"/>
            <a:ext cx="4250148" cy="3881437"/>
          </a:xfrm>
        </p:spPr>
      </p:pic>
    </p:spTree>
    <p:extLst>
      <p:ext uri="{BB962C8B-B14F-4D97-AF65-F5344CB8AC3E}">
        <p14:creationId xmlns:p14="http://schemas.microsoft.com/office/powerpoint/2010/main" val="3684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A71-F795-454F-A5FC-5662BD15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About…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2F4C-967E-4F00-B808-668B87F3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My Name Is Rod Paddock</a:t>
            </a:r>
          </a:p>
          <a:p>
            <a:pPr lvl="1"/>
            <a:r>
              <a:rPr lang="en-US" dirty="0"/>
              <a:t>I solve problems!</a:t>
            </a:r>
          </a:p>
          <a:p>
            <a:pPr lvl="1"/>
            <a:r>
              <a:rPr lang="en-US" dirty="0"/>
              <a:t>I’m @</a:t>
            </a:r>
            <a:r>
              <a:rPr lang="en-US" dirty="0" err="1"/>
              <a:t>rodpaddock</a:t>
            </a:r>
            <a:r>
              <a:rPr lang="en-US" dirty="0"/>
              <a:t> on Twitter</a:t>
            </a:r>
          </a:p>
          <a:p>
            <a:pPr lvl="1"/>
            <a:r>
              <a:rPr lang="en-US" dirty="0"/>
              <a:t>My company site is </a:t>
            </a:r>
            <a:r>
              <a:rPr lang="en-US" dirty="0">
                <a:hlinkClick r:id="rId2"/>
              </a:rPr>
              <a:t>www.dashpoint.com</a:t>
            </a:r>
            <a:endParaRPr lang="en-US" dirty="0"/>
          </a:p>
          <a:p>
            <a:pPr lvl="1"/>
            <a:r>
              <a:rPr lang="en-US" dirty="0"/>
              <a:t>I’m Editor in Chief of Code Magazine (</a:t>
            </a:r>
            <a:r>
              <a:rPr lang="en-US" dirty="0">
                <a:hlinkClick r:id="rId3"/>
              </a:rPr>
              <a:t>www.codemag.com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3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62D9-B160-474A-B9CE-9A9BD6D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632F-359C-4D54-A2AE-BC6840D91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persisted scripts.</a:t>
            </a:r>
          </a:p>
          <a:p>
            <a:r>
              <a:rPr lang="en-US" dirty="0"/>
              <a:t>Can use DML and DDL statements</a:t>
            </a:r>
          </a:p>
          <a:p>
            <a:r>
              <a:rPr lang="en-US" dirty="0"/>
              <a:t>Can Accept Parameters</a:t>
            </a:r>
          </a:p>
          <a:p>
            <a:r>
              <a:rPr lang="en-US" dirty="0"/>
              <a:t>Return data via one or more result sets and/or output parameters</a:t>
            </a:r>
          </a:p>
          <a:p>
            <a:r>
              <a:rPr lang="en-US" dirty="0"/>
              <a:t>Run solely on the server.</a:t>
            </a:r>
          </a:p>
          <a:p>
            <a:r>
              <a:rPr lang="en-US" dirty="0"/>
              <a:t>Lets Take A Look</a:t>
            </a:r>
          </a:p>
        </p:txBody>
      </p:sp>
    </p:spTree>
    <p:extLst>
      <p:ext uri="{BB962C8B-B14F-4D97-AF65-F5344CB8AC3E}">
        <p14:creationId xmlns:p14="http://schemas.microsoft.com/office/powerpoint/2010/main" val="27632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B2BA-F092-47B8-ACCB-6A9047C2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Single Movie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27A8-5EB0-4D73-983C-BA66035E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075"/>
            <a:ext cx="8596668" cy="3238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CREATE PROCEDURE </a:t>
            </a:r>
            <a:r>
              <a:rPr lang="en-US" sz="1400" dirty="0" err="1">
                <a:latin typeface="Consolas" panose="020B0609020204030204" pitchFamily="49" charset="0"/>
              </a:rPr>
              <a:t>AddSingleMovie</a:t>
            </a:r>
            <a:r>
              <a:rPr lang="en-US" sz="1400" dirty="0">
                <a:latin typeface="Consolas" panose="020B0609020204030204" pitchFamily="49" charset="0"/>
              </a:rPr>
              <a:t> @</a:t>
            </a:r>
            <a:r>
              <a:rPr lang="en-US" sz="1400" dirty="0" err="1">
                <a:latin typeface="Consolas" panose="020B0609020204030204" pitchFamily="49" charset="0"/>
              </a:rPr>
              <a:t>ExternalId</a:t>
            </a:r>
            <a:r>
              <a:rPr lang="en-US" sz="1400" dirty="0">
                <a:latin typeface="Consolas" panose="020B0609020204030204" pitchFamily="49" charset="0"/>
              </a:rPr>
              <a:t> INT,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@Name VARCHAR(1000),@Year CHAR(4),@</a:t>
            </a:r>
            <a:r>
              <a:rPr lang="en-US" sz="1400" dirty="0" err="1">
                <a:latin typeface="Consolas" panose="020B0609020204030204" pitchFamily="49" charset="0"/>
              </a:rPr>
              <a:t>NewId</a:t>
            </a:r>
            <a:r>
              <a:rPr lang="en-US" sz="1400" dirty="0">
                <a:latin typeface="Consolas" panose="020B0609020204030204" pitchFamily="49" charset="0"/>
              </a:rPr>
              <a:t> INT output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AS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INSERT INTO </a:t>
            </a:r>
            <a:r>
              <a:rPr lang="en-US" sz="1400" dirty="0" err="1">
                <a:latin typeface="Consolas" panose="020B0609020204030204" pitchFamily="49" charset="0"/>
              </a:rPr>
              <a:t>dbo.Movies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ExternalId,Name,Year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VALUES( @</a:t>
            </a:r>
            <a:r>
              <a:rPr lang="en-US" sz="1400" dirty="0" err="1">
                <a:latin typeface="Consolas" panose="020B0609020204030204" pitchFamily="49" charset="0"/>
              </a:rPr>
              <a:t>ExternalId</a:t>
            </a:r>
            <a:r>
              <a:rPr lang="en-US" sz="1400" dirty="0">
                <a:latin typeface="Consolas" panose="020B0609020204030204" pitchFamily="49" charset="0"/>
              </a:rPr>
              <a:t>, @</a:t>
            </a:r>
            <a:r>
              <a:rPr lang="en-US" sz="1400" dirty="0" err="1">
                <a:latin typeface="Consolas" panose="020B0609020204030204" pitchFamily="49" charset="0"/>
              </a:rPr>
              <a:t>Name,@Year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SELECT @</a:t>
            </a:r>
            <a:r>
              <a:rPr lang="en-US" sz="1400" dirty="0" err="1">
                <a:latin typeface="Consolas" panose="020B0609020204030204" pitchFamily="49" charset="0"/>
              </a:rPr>
              <a:t>NewId</a:t>
            </a:r>
            <a:r>
              <a:rPr lang="en-US" sz="1400" dirty="0">
                <a:latin typeface="Consolas" panose="020B0609020204030204" pitchFamily="49" charset="0"/>
              </a:rPr>
              <a:t> = SCOPE_IDENTITY()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EDDB-6992-45CE-BEBE-C8C4061B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That Proc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FD43-63BD-400D-9D32-99B56EAB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DECLARE @RC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DECLARE @</a:t>
            </a:r>
            <a:r>
              <a:rPr lang="en-US" dirty="0" err="1">
                <a:latin typeface="Consolas" panose="020B0609020204030204" pitchFamily="49" charset="0"/>
              </a:rPr>
              <a:t>NewId</a:t>
            </a:r>
            <a:r>
              <a:rPr lang="en-US" dirty="0">
                <a:latin typeface="Consolas" panose="020B0609020204030204" pitchFamily="49" charset="0"/>
              </a:rPr>
              <a:t> INT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EXECUTE @RC = [</a:t>
            </a:r>
            <a:r>
              <a:rPr lang="en-US" dirty="0" err="1">
                <a:latin typeface="Consolas" panose="020B0609020204030204" pitchFamily="49" charset="0"/>
              </a:rPr>
              <a:t>dbo</a:t>
            </a:r>
            <a:r>
              <a:rPr lang="en-US" dirty="0">
                <a:latin typeface="Consolas" panose="020B0609020204030204" pitchFamily="49" charset="0"/>
              </a:rPr>
              <a:t>].[</a:t>
            </a:r>
            <a:r>
              <a:rPr lang="en-US" dirty="0" err="1">
                <a:latin typeface="Consolas" panose="020B0609020204030204" pitchFamily="49" charset="0"/>
              </a:rPr>
              <a:t>AddSingleMovie</a:t>
            </a:r>
            <a:r>
              <a:rPr lang="en-US" dirty="0">
                <a:latin typeface="Consolas" panose="020B0609020204030204" pitchFamily="49" charset="0"/>
              </a:rPr>
              <a:t>] 1,'STAR WARS','1977',@NewId OUTPUT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@</a:t>
            </a:r>
            <a:r>
              <a:rPr lang="en-US" dirty="0" err="1">
                <a:latin typeface="Consolas" panose="020B0609020204030204" pitchFamily="49" charset="0"/>
              </a:rPr>
              <a:t>NewId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7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C597-7F50-4A7F-9607-FC993C24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 101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C36B-1EF6-46D6-BABD-E3A40829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lets do some interesting things…</a:t>
            </a:r>
          </a:p>
          <a:p>
            <a:r>
              <a:rPr lang="en-US" dirty="0"/>
              <a:t>How about adding 350,000 records quickly using Stored Procedures</a:t>
            </a:r>
          </a:p>
          <a:p>
            <a:r>
              <a:rPr lang="en-US" dirty="0"/>
              <a:t>For this demo I received a sample set of 350,000+ </a:t>
            </a:r>
          </a:p>
          <a:p>
            <a:pPr lvl="1"/>
            <a:r>
              <a:rPr lang="en-US" dirty="0"/>
              <a:t>Data Provided by Ron Pringle at https://movielogr.com/</a:t>
            </a:r>
          </a:p>
          <a:p>
            <a:r>
              <a:rPr lang="en-US" dirty="0"/>
              <a:t>Yes we are going to bulk load data using stored procedures…</a:t>
            </a:r>
          </a:p>
          <a:p>
            <a:r>
              <a:rPr lang="en-US" dirty="0"/>
              <a:t>Demo Time…</a:t>
            </a:r>
          </a:p>
        </p:txBody>
      </p:sp>
    </p:spTree>
    <p:extLst>
      <p:ext uri="{BB962C8B-B14F-4D97-AF65-F5344CB8AC3E}">
        <p14:creationId xmlns:p14="http://schemas.microsoft.com/office/powerpoint/2010/main" val="375177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AE67-06F6-4C9B-9928-9230A6E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1: Loading 350,000 Single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E3C8-6DAC-4811-90CD-78F1378A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Load Movie Data From CSV File Using </a:t>
            </a:r>
            <a:r>
              <a:rPr lang="en-US" dirty="0" err="1"/>
              <a:t>CsvHelper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SQLConnection</a:t>
            </a:r>
            <a:r>
              <a:rPr lang="en-US" dirty="0"/>
              <a:t> and </a:t>
            </a:r>
            <a:r>
              <a:rPr lang="en-US" dirty="0" err="1"/>
              <a:t>SQLCommand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Loop through movies adding one at a time.</a:t>
            </a:r>
          </a:p>
          <a:p>
            <a:pPr lvl="1"/>
            <a:r>
              <a:rPr lang="en-US" dirty="0"/>
              <a:t>OK GO!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6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9EB4-CA17-4511-A65E-5001F448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That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712E-F445-48C2-AB08-0F798831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speed this load up ?</a:t>
            </a:r>
          </a:p>
          <a:p>
            <a:pPr lvl="1"/>
            <a:r>
              <a:rPr lang="en-US" dirty="0"/>
              <a:t>Use BCP </a:t>
            </a:r>
          </a:p>
          <a:p>
            <a:pPr lvl="2"/>
            <a:r>
              <a:rPr lang="en-US" dirty="0"/>
              <a:t>BCP is way fast but not what I want to show you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Convert Data to XML and use </a:t>
            </a:r>
            <a:r>
              <a:rPr lang="en-US" dirty="0" err="1">
                <a:sym typeface="Wingdings" panose="05000000000000000000" pitchFamily="2" charset="2"/>
              </a:rPr>
              <a:t>xp_opendocument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Life’s too short for XML!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structured data from .NET and a Table Data Type in Your Proc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PROFIT!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6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495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TSQL Stored Procedures Rock!</vt:lpstr>
      <vt:lpstr>Our Sponsors</vt:lpstr>
      <vt:lpstr>About… </vt:lpstr>
      <vt:lpstr>Stored Procedure Basics</vt:lpstr>
      <vt:lpstr>Add A Single Movie Proc</vt:lpstr>
      <vt:lpstr>Run That Proc</vt:lpstr>
      <vt:lpstr>Stored Proc 101 Complete</vt:lpstr>
      <vt:lpstr>Demo 1: Loading 350,000 Single Records</vt:lpstr>
      <vt:lpstr>Speeding That Load</vt:lpstr>
      <vt:lpstr>Demo 2 Using Structured Data From .NET</vt:lpstr>
      <vt:lpstr>Gotchas</vt:lpstr>
      <vt:lpstr>Not Just Bulk Data</vt:lpstr>
      <vt:lpstr>Demo 3: Using Table Types For Multi Select Procs</vt:lpstr>
      <vt:lpstr>Thank You!!!!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Stored Procedures Rock!</dc:title>
  <dc:creator>Rod Paddock</dc:creator>
  <cp:lastModifiedBy>Rod Paddock</cp:lastModifiedBy>
  <cp:revision>13</cp:revision>
  <dcterms:created xsi:type="dcterms:W3CDTF">2018-06-04T23:31:31Z</dcterms:created>
  <dcterms:modified xsi:type="dcterms:W3CDTF">2019-06-04T15:36:37Z</dcterms:modified>
</cp:coreProperties>
</file>