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59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5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9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interfaces/" TargetMode="External"/><Relationship Id="rId2" Type="http://schemas.openxmlformats.org/officeDocument/2006/relationships/hyperlink" Target="https://github.com/rjpaddock/IntroductionToElasticSearch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mag.com/" TargetMode="External"/><Relationship Id="rId2" Type="http://schemas.openxmlformats.org/officeDocument/2006/relationships/hyperlink" Target="http://www.dashpoint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elastic.c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2CA21-037C-4B95-89F9-C133C7033D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Elasticsearch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572C4-B83F-4BCC-B327-A4B0CF2D61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Rod Paddock, Cedar Park TX</a:t>
            </a:r>
          </a:p>
        </p:txBody>
      </p:sp>
    </p:spTree>
    <p:extLst>
      <p:ext uri="{BB962C8B-B14F-4D97-AF65-F5344CB8AC3E}">
        <p14:creationId xmlns:p14="http://schemas.microsoft.com/office/powerpoint/2010/main" val="2320557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F8CC2486-ABC5-4A4B-BD5D-BC3F951E2DB5}"/>
              </a:ext>
            </a:extLst>
          </p:cNvPr>
          <p:cNvSpPr/>
          <p:nvPr/>
        </p:nvSpPr>
        <p:spPr>
          <a:xfrm>
            <a:off x="0" y="0"/>
            <a:ext cx="12192000" cy="13208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2. Loading data into Elasticsearch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F3CCE5D-2D45-4BA7-93BA-B24BF0C2E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/>
              <a:t>By default Elasticsearch uses a property called Id for it’s “key”</a:t>
            </a:r>
          </a:p>
          <a:p>
            <a:pPr lvl="1"/>
            <a:r>
              <a:rPr lang="en-US" dirty="0"/>
              <a:t>You can override the Id property name to use another</a:t>
            </a:r>
          </a:p>
          <a:p>
            <a:pPr lvl="1"/>
            <a:r>
              <a:rPr lang="en-US" dirty="0"/>
              <a:t>Can be Int32, Int64, String or </a:t>
            </a:r>
            <a:r>
              <a:rPr lang="en-US" dirty="0" err="1"/>
              <a:t>Guid</a:t>
            </a:r>
            <a:endParaRPr lang="en-US" dirty="0"/>
          </a:p>
          <a:p>
            <a:r>
              <a:rPr lang="en-US" dirty="0"/>
              <a:t>The NEST Library will turn CLR objects into JSON format used by Elasticsearch</a:t>
            </a:r>
          </a:p>
          <a:p>
            <a:r>
              <a:rPr lang="en-US" dirty="0"/>
              <a:t>Objects (Documents) are stored in a construct known as an Index</a:t>
            </a:r>
          </a:p>
          <a:p>
            <a:r>
              <a:rPr lang="en-US" dirty="0"/>
              <a:t>ONE  type(class) per index</a:t>
            </a:r>
          </a:p>
          <a:p>
            <a:r>
              <a:rPr lang="en-US" dirty="0"/>
              <a:t>CLR objects sent to Elasticsearch can be Compound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014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F8CC2486-ABC5-4A4B-BD5D-BC3F951E2DB5}"/>
              </a:ext>
            </a:extLst>
          </p:cNvPr>
          <p:cNvSpPr/>
          <p:nvPr/>
        </p:nvSpPr>
        <p:spPr>
          <a:xfrm>
            <a:off x="0" y="0"/>
            <a:ext cx="12192000" cy="13208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2. Loading data into Elasticsearch </a:t>
            </a:r>
            <a:r>
              <a:rPr lang="en-US" sz="3600" dirty="0" err="1"/>
              <a:t>Cont</a:t>
            </a:r>
            <a:r>
              <a:rPr lang="en-US" sz="3600" dirty="0"/>
              <a:t>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EE3A08-0F3F-4D69-A75A-0875E3399B0D}"/>
              </a:ext>
            </a:extLst>
          </p:cNvPr>
          <p:cNvSpPr/>
          <p:nvPr/>
        </p:nvSpPr>
        <p:spPr>
          <a:xfrm>
            <a:off x="227887" y="1320800"/>
            <a:ext cx="11238451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waitHandle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CountdownEvent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bulkAll = client.BulkAll(dataToProcess, b =&gt; b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.Index(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indexName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BackOffRetries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(2)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BackOffTime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"30s"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RefreshOnCompleted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MaxDegreeOfParallelism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(4)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.Size(10000));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bulkAll.Subscribe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BulkAllObserver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onNext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(b) =&gt; {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},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onError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(err) =&gt;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 = err;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err;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onCompleted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()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waitHandle.Signal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waitHandle.Wait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229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F8CC2486-ABC5-4A4B-BD5D-BC3F951E2DB5}"/>
              </a:ext>
            </a:extLst>
          </p:cNvPr>
          <p:cNvSpPr/>
          <p:nvPr/>
        </p:nvSpPr>
        <p:spPr>
          <a:xfrm>
            <a:off x="0" y="0"/>
            <a:ext cx="12192000" cy="13208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2. Loading data into Elasticsearch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F3CCE5D-2D45-4BA7-93BA-B24BF0C2E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11" y="1488613"/>
            <a:ext cx="8596668" cy="558301"/>
          </a:xfrm>
        </p:spPr>
        <p:txBody>
          <a:bodyPr/>
          <a:lstStyle/>
          <a:p>
            <a:r>
              <a:rPr lang="en-US" dirty="0"/>
              <a:t>Load One Record At a Time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01B082-FC02-43B4-BA10-0C3963904B86}"/>
              </a:ext>
            </a:extLst>
          </p:cNvPr>
          <p:cNvSpPr/>
          <p:nvPr/>
        </p:nvSpPr>
        <p:spPr>
          <a:xfrm>
            <a:off x="891628" y="1889107"/>
            <a:ext cx="789963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(var doc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clients)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resp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(doc,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idx.Index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"prarie_devcon_2019_directors"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77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95B82B0E-67BA-4D9F-A513-02FF51A0C9E3}"/>
              </a:ext>
            </a:extLst>
          </p:cNvPr>
          <p:cNvSpPr/>
          <p:nvPr/>
        </p:nvSpPr>
        <p:spPr>
          <a:xfrm>
            <a:off x="0" y="0"/>
            <a:ext cx="12192000" cy="13208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3. Querying data from Elasticsearch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5AFD8CC-9C59-49C7-83B7-D9BBA19E8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5179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1. Build a new List&lt;</a:t>
            </a:r>
            <a:r>
              <a:rPr lang="en-US" dirty="0" err="1"/>
              <a:t>QueryContainer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Used to stack queries</a:t>
            </a:r>
          </a:p>
          <a:p>
            <a:r>
              <a:rPr lang="en-US" dirty="0"/>
              <a:t>2. Add Google Style Query</a:t>
            </a:r>
          </a:p>
          <a:p>
            <a:pPr lvl="1"/>
            <a:r>
              <a:rPr lang="en-US" dirty="0"/>
              <a:t>Create instance of </a:t>
            </a:r>
            <a:r>
              <a:rPr lang="en-US" dirty="0" err="1"/>
              <a:t>QueryStringFilter</a:t>
            </a:r>
            <a:endParaRPr lang="en-US" dirty="0"/>
          </a:p>
          <a:p>
            <a:pPr lvl="1"/>
            <a:r>
              <a:rPr lang="en-US" dirty="0"/>
              <a:t>Make sure to upper case your ANDs and ORs</a:t>
            </a:r>
          </a:p>
          <a:p>
            <a:r>
              <a:rPr lang="en-US" dirty="0"/>
              <a:t>Filter Data</a:t>
            </a:r>
          </a:p>
          <a:p>
            <a:pPr lvl="1"/>
            <a:r>
              <a:rPr lang="en-US" dirty="0"/>
              <a:t>Create instances of </a:t>
            </a:r>
            <a:r>
              <a:rPr lang="en-US" dirty="0" err="1"/>
              <a:t>MatchQuery</a:t>
            </a:r>
            <a:endParaRPr lang="en-US" dirty="0"/>
          </a:p>
          <a:p>
            <a:r>
              <a:rPr lang="en-US" dirty="0"/>
              <a:t>Limit search fields</a:t>
            </a:r>
          </a:p>
          <a:p>
            <a:r>
              <a:rPr lang="en-US" dirty="0"/>
              <a:t>Return JSON from Query Def</a:t>
            </a:r>
          </a:p>
          <a:p>
            <a:r>
              <a:rPr lang="en-US" dirty="0"/>
              <a:t>Working with Results</a:t>
            </a:r>
          </a:p>
          <a:p>
            <a:pPr lvl="1"/>
            <a:r>
              <a:rPr lang="en-US" dirty="0"/>
              <a:t>Documents Returned</a:t>
            </a:r>
          </a:p>
          <a:p>
            <a:pPr lvl="1"/>
            <a:r>
              <a:rPr lang="en-US" dirty="0"/>
              <a:t>Other Metadata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896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74E90-ACA3-45F0-8A35-FE60DA9C2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7213BF-2FCB-4EB9-80F0-E13140885287}"/>
              </a:ext>
            </a:extLst>
          </p:cNvPr>
          <p:cNvSpPr/>
          <p:nvPr/>
        </p:nvSpPr>
        <p:spPr>
          <a:xfrm>
            <a:off x="780176" y="1469981"/>
            <a:ext cx="8162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https://github.com/rjpaddock/IntroductionToElasticSearch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A6AABE-1CC4-4F97-AB76-013BBC38C711}"/>
              </a:ext>
            </a:extLst>
          </p:cNvPr>
          <p:cNvSpPr/>
          <p:nvPr/>
        </p:nvSpPr>
        <p:spPr>
          <a:xfrm>
            <a:off x="780176" y="2372047"/>
            <a:ext cx="8162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Sample Data: </a:t>
            </a:r>
            <a:r>
              <a:rPr lang="en-US" dirty="0">
                <a:hlinkClick r:id="rId3"/>
              </a:rPr>
              <a:t>https://www.imdb.com/interfaces/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13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43677-A549-4578-B57A-817B1EEEA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Sponsors</a:t>
            </a:r>
          </a:p>
        </p:txBody>
      </p:sp>
      <p:pic>
        <p:nvPicPr>
          <p:cNvPr id="7" name="Content Placeholder 6" descr="A close up of a logo&#10;&#10;Description automatically generated">
            <a:extLst>
              <a:ext uri="{FF2B5EF4-FFF2-40B4-BE49-F238E27FC236}">
                <a16:creationId xmlns:a16="http://schemas.microsoft.com/office/drawing/2014/main" id="{D718004A-D0C1-4659-AF67-D396F55F8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1522" y="2160588"/>
            <a:ext cx="6288994" cy="3881437"/>
          </a:xfrm>
        </p:spPr>
      </p:pic>
    </p:spTree>
    <p:extLst>
      <p:ext uri="{BB962C8B-B14F-4D97-AF65-F5344CB8AC3E}">
        <p14:creationId xmlns:p14="http://schemas.microsoft.com/office/powerpoint/2010/main" val="36841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93EC-7E25-43B3-9EE0-B91B48F9B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FFAB2-20FF-4DE1-946B-257756C9E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057" y="1330079"/>
            <a:ext cx="8596668" cy="3880773"/>
          </a:xfrm>
        </p:spPr>
        <p:txBody>
          <a:bodyPr/>
          <a:lstStyle/>
          <a:p>
            <a:r>
              <a:rPr lang="en-US" dirty="0"/>
              <a:t>Hello My Name Is Rod Paddock</a:t>
            </a:r>
          </a:p>
          <a:p>
            <a:pPr lvl="1"/>
            <a:r>
              <a:rPr lang="en-US" dirty="0"/>
              <a:t>I solve problems!</a:t>
            </a:r>
          </a:p>
          <a:p>
            <a:pPr lvl="1"/>
            <a:r>
              <a:rPr lang="en-US" dirty="0"/>
              <a:t>I’m @</a:t>
            </a:r>
            <a:r>
              <a:rPr lang="en-US" dirty="0" err="1"/>
              <a:t>rodpaddock</a:t>
            </a:r>
            <a:r>
              <a:rPr lang="en-US" dirty="0"/>
              <a:t> on Twitter</a:t>
            </a:r>
          </a:p>
          <a:p>
            <a:pPr lvl="1"/>
            <a:r>
              <a:rPr lang="en-US" dirty="0"/>
              <a:t>My company site is </a:t>
            </a:r>
            <a:r>
              <a:rPr lang="en-US" dirty="0">
                <a:hlinkClick r:id="rId2"/>
              </a:rPr>
              <a:t>www.dashpoint.com</a:t>
            </a:r>
            <a:endParaRPr lang="en-US" dirty="0"/>
          </a:p>
          <a:p>
            <a:pPr lvl="1"/>
            <a:r>
              <a:rPr lang="en-US" dirty="0"/>
              <a:t>I’m Editor in Chief of Code Magazine (</a:t>
            </a:r>
            <a:r>
              <a:rPr lang="en-US" dirty="0">
                <a:hlinkClick r:id="rId3"/>
              </a:rPr>
              <a:t>www.codemag.com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447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4A8EA-6A87-46DD-AB46-43FB6604D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Elasticsearch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D60FE-AB3F-4AA3-A3E1-B26755700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8468"/>
            <a:ext cx="8596668" cy="3880773"/>
          </a:xfrm>
        </p:spPr>
        <p:txBody>
          <a:bodyPr/>
          <a:lstStyle/>
          <a:p>
            <a:r>
              <a:rPr lang="en-US" dirty="0"/>
              <a:t>What if you wanted to add the capabilities of Google/Bing to your applications?</a:t>
            </a:r>
          </a:p>
          <a:p>
            <a:r>
              <a:rPr lang="en-US" dirty="0"/>
              <a:t>There’s an application for that. It’s called Elasticsearch</a:t>
            </a:r>
          </a:p>
          <a:p>
            <a:pPr lvl="1"/>
            <a:r>
              <a:rPr lang="en-US" dirty="0"/>
              <a:t>Open Source</a:t>
            </a:r>
          </a:p>
          <a:p>
            <a:pPr lvl="1"/>
            <a:r>
              <a:rPr lang="en-US" dirty="0"/>
              <a:t>Written in Java</a:t>
            </a:r>
          </a:p>
          <a:p>
            <a:pPr lvl="1"/>
            <a:r>
              <a:rPr lang="en-US" dirty="0"/>
              <a:t>Wrapper over Lucene (Think Google light)</a:t>
            </a:r>
          </a:p>
          <a:p>
            <a:pPr lvl="1"/>
            <a:r>
              <a:rPr lang="en-US" dirty="0"/>
              <a:t>Highly scalable(clustered by design)</a:t>
            </a:r>
          </a:p>
          <a:p>
            <a:pPr lvl="1"/>
            <a:r>
              <a:rPr lang="en-US" dirty="0"/>
              <a:t>Data stored in JSON</a:t>
            </a:r>
          </a:p>
          <a:p>
            <a:pPr lvl="1"/>
            <a:r>
              <a:rPr lang="en-US" dirty="0"/>
              <a:t>Queries built in JSON</a:t>
            </a:r>
          </a:p>
          <a:p>
            <a:pPr lvl="1"/>
            <a:r>
              <a:rPr lang="en-US" dirty="0"/>
              <a:t>Capable of HUGE scale.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758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6ECB-3BBC-425B-8FA0-AE47D13E8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6686"/>
          </a:xfrm>
        </p:spPr>
        <p:txBody>
          <a:bodyPr/>
          <a:lstStyle/>
          <a:p>
            <a:r>
              <a:rPr lang="en-US" dirty="0"/>
              <a:t>Installing Elasticsearch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252F7-83C7-44C0-8C55-EBCE6AB42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1776"/>
            <a:ext cx="8596668" cy="1011819"/>
          </a:xfrm>
        </p:spPr>
        <p:txBody>
          <a:bodyPr/>
          <a:lstStyle/>
          <a:p>
            <a:r>
              <a:rPr lang="en-US" dirty="0">
                <a:hlinkClick r:id="rId2"/>
              </a:rPr>
              <a:t>www.elastic.co</a:t>
            </a:r>
            <a:endParaRPr lang="en-US" dirty="0"/>
          </a:p>
          <a:p>
            <a:r>
              <a:rPr lang="en-US" dirty="0"/>
              <a:t>Installers for Mac, Windows, Linux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A7B9D6-AA46-4560-B919-C6593E389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650" y="2685150"/>
            <a:ext cx="7089711" cy="365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665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3DE5B-69A3-4EB2-9400-8B9773ED8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7138"/>
          </a:xfrm>
        </p:spPr>
        <p:txBody>
          <a:bodyPr/>
          <a:lstStyle/>
          <a:p>
            <a:r>
              <a:rPr lang="en-US" dirty="0"/>
              <a:t>You’re </a:t>
            </a:r>
            <a:r>
              <a:rPr lang="en-US" dirty="0" err="1"/>
              <a:t>Gonna</a:t>
            </a:r>
            <a:r>
              <a:rPr lang="en-US" dirty="0"/>
              <a:t> Need a Better Tool: Kibana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042A5-E2B0-4B7D-AE19-EB03C3F0D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780" y="1439136"/>
            <a:ext cx="8596668" cy="473554"/>
          </a:xfrm>
        </p:spPr>
        <p:txBody>
          <a:bodyPr/>
          <a:lstStyle/>
          <a:p>
            <a:r>
              <a:rPr lang="en-US" dirty="0"/>
              <a:t>Graphical Front End For Managing Elasticsearch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977C48-D763-414D-8D7E-451B9775F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188" y="1980482"/>
            <a:ext cx="7690920" cy="392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628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C98F-8482-448D-A43B-2D9C6F3A7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Tool for C# Developers: NEST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BF5C2-CF72-4DE8-9BC1-7BF353FC2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/>
              <a:t>Nest is an open source library that can be used to:</a:t>
            </a:r>
          </a:p>
          <a:p>
            <a:pPr lvl="1"/>
            <a:r>
              <a:rPr lang="en-US" dirty="0"/>
              <a:t>Connect to Elasticsearch</a:t>
            </a:r>
          </a:p>
          <a:p>
            <a:pPr lvl="1"/>
            <a:r>
              <a:rPr lang="en-US" dirty="0"/>
              <a:t>Load data into Elasticsearch</a:t>
            </a:r>
          </a:p>
          <a:p>
            <a:pPr lvl="1"/>
            <a:r>
              <a:rPr lang="en-US" dirty="0"/>
              <a:t>Query data from Elasticsearch</a:t>
            </a:r>
          </a:p>
          <a:p>
            <a:r>
              <a:rPr lang="en-US" dirty="0"/>
              <a:t>Install-Package NEST</a:t>
            </a:r>
          </a:p>
          <a:p>
            <a:r>
              <a:rPr lang="en-US" dirty="0"/>
              <a:t>https://www.github.com/elasticsearch-net</a:t>
            </a:r>
          </a:p>
        </p:txBody>
      </p:sp>
    </p:spTree>
    <p:extLst>
      <p:ext uri="{BB962C8B-B14F-4D97-AF65-F5344CB8AC3E}">
        <p14:creationId xmlns:p14="http://schemas.microsoft.com/office/powerpoint/2010/main" val="2401901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C98F-8482-448D-A43B-2D9C6F3A7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Time:</a:t>
            </a:r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0924362D-DA7D-431C-8673-82B3D3EB49BB}"/>
              </a:ext>
            </a:extLst>
          </p:cNvPr>
          <p:cNvSpPr/>
          <p:nvPr/>
        </p:nvSpPr>
        <p:spPr>
          <a:xfrm>
            <a:off x="806339" y="1270000"/>
            <a:ext cx="8338657" cy="13208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1. Connecting to Elasticsearch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813033BE-5F81-4C6C-9E61-4D5449E9AEB3}"/>
              </a:ext>
            </a:extLst>
          </p:cNvPr>
          <p:cNvSpPr/>
          <p:nvPr/>
        </p:nvSpPr>
        <p:spPr>
          <a:xfrm>
            <a:off x="806337" y="2590800"/>
            <a:ext cx="8338657" cy="13208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2. Loading data into Elasticsearch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7701D094-2609-4B14-BBF1-D387F984F1FC}"/>
              </a:ext>
            </a:extLst>
          </p:cNvPr>
          <p:cNvSpPr/>
          <p:nvPr/>
        </p:nvSpPr>
        <p:spPr>
          <a:xfrm>
            <a:off x="806336" y="3924651"/>
            <a:ext cx="8338657" cy="13208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3. Querying data from Elasticsearch</a:t>
            </a:r>
          </a:p>
        </p:txBody>
      </p:sp>
    </p:spTree>
    <p:extLst>
      <p:ext uri="{BB962C8B-B14F-4D97-AF65-F5344CB8AC3E}">
        <p14:creationId xmlns:p14="http://schemas.microsoft.com/office/powerpoint/2010/main" val="961588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FBB509B4-3BBD-40AC-B4E9-9BA1772CA846}"/>
              </a:ext>
            </a:extLst>
          </p:cNvPr>
          <p:cNvSpPr/>
          <p:nvPr/>
        </p:nvSpPr>
        <p:spPr>
          <a:xfrm>
            <a:off x="0" y="0"/>
            <a:ext cx="12192000" cy="13208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1. Connecting to Elastic Search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2E7CCB-3935-4284-86C8-04AA9AB25473}"/>
              </a:ext>
            </a:extLst>
          </p:cNvPr>
          <p:cNvSpPr/>
          <p:nvPr/>
        </p:nvSpPr>
        <p:spPr>
          <a:xfrm>
            <a:off x="539691" y="1720840"/>
            <a:ext cx="84700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ElasticClient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GetElasticClient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indexName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=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"http://localhost:9200"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node =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Uri(url);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settings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ConnectionSettings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(node);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settings.DefaultIndex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indexName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client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ElasticClient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(settings);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client;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5603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1051</TotalTime>
  <Words>600</Words>
  <Application>Microsoft Office PowerPoint</Application>
  <PresentationFormat>Widescreen</PresentationFormat>
  <Paragraphs>99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Consolas</vt:lpstr>
      <vt:lpstr>Trebuchet MS</vt:lpstr>
      <vt:lpstr>Wingdings 3</vt:lpstr>
      <vt:lpstr>Facet</vt:lpstr>
      <vt:lpstr>Introduction To Elasticsearch</vt:lpstr>
      <vt:lpstr>Our Sponsors</vt:lpstr>
      <vt:lpstr>About…</vt:lpstr>
      <vt:lpstr>What is Elasticsearch</vt:lpstr>
      <vt:lpstr>Installing Elasticsearch</vt:lpstr>
      <vt:lpstr>You’re Gonna Need a Better Tool: Kibana</vt:lpstr>
      <vt:lpstr>A Tool for C# Developers: NEST</vt:lpstr>
      <vt:lpstr>Demo Time: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Elasticsearch</dc:title>
  <dc:creator>Rod Paddock</dc:creator>
  <cp:lastModifiedBy>Rod Paddock</cp:lastModifiedBy>
  <cp:revision>13</cp:revision>
  <dcterms:created xsi:type="dcterms:W3CDTF">2019-06-03T19:51:32Z</dcterms:created>
  <dcterms:modified xsi:type="dcterms:W3CDTF">2019-10-22T15:45:28Z</dcterms:modified>
</cp:coreProperties>
</file>