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90" r:id="rId5"/>
    <p:sldId id="259" r:id="rId6"/>
    <p:sldId id="288" r:id="rId7"/>
    <p:sldId id="291" r:id="rId8"/>
    <p:sldId id="289" r:id="rId9"/>
    <p:sldId id="295" r:id="rId10"/>
    <p:sldId id="294" r:id="rId11"/>
    <p:sldId id="293" r:id="rId12"/>
    <p:sldId id="292" r:id="rId13"/>
    <p:sldId id="296" r:id="rId14"/>
    <p:sldId id="284" r:id="rId15"/>
    <p:sldId id="285" r:id="rId16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Oxygen" panose="02000503000000000000" pitchFamily="2" charset="0"/>
      <p:regular r:id="rId26"/>
      <p:bold r:id="rId27"/>
    </p:embeddedFont>
    <p:embeddedFont>
      <p:font typeface="Roboto Condensed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g4blTNynJvCjJ16d18nIHM2FWu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3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0434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4568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558b6fa29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2d558b6fa2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430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558b6fa29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2d558b6fa2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499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542df0a1b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d542df0a1b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281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934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558b6fa29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2d558b6fa2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2172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368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39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6934940" y="577930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>
                <a:latin typeface="Arial"/>
                <a:ea typeface="Arial"/>
                <a:cs typeface="Arial"/>
                <a:sym typeface="Arial"/>
              </a:rPr>
              <a:t>10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9C1E987-1D07-4838-91A9-4B2DEAEE044D}"/>
              </a:ext>
            </a:extLst>
          </p:cNvPr>
          <p:cNvSpPr txBox="1"/>
          <p:nvPr/>
        </p:nvSpPr>
        <p:spPr>
          <a:xfrm>
            <a:off x="689316" y="1378634"/>
            <a:ext cx="7638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2"/>
                </a:solidFill>
                <a:latin typeface="Arial Narrow" panose="020B0606020202030204" pitchFamily="34" charset="0"/>
              </a:rPr>
              <a:t>Etapa 3: estandarización de covariables </a:t>
            </a:r>
          </a:p>
          <a:p>
            <a:r>
              <a:rPr lang="es-CO" sz="3600" b="1" dirty="0">
                <a:solidFill>
                  <a:schemeClr val="bg2"/>
                </a:solidFill>
                <a:latin typeface="Arial Narrow" panose="020B0606020202030204" pitchFamily="34" charset="0"/>
              </a:rPr>
              <a:t>Librerías  </a:t>
            </a:r>
          </a:p>
        </p:txBody>
      </p:sp>
      <p:sp>
        <p:nvSpPr>
          <p:cNvPr id="5" name="Google Shape;115;p3">
            <a:extLst>
              <a:ext uri="{FF2B5EF4-FFF2-40B4-BE49-F238E27FC236}">
                <a16:creationId xmlns:a16="http://schemas.microsoft.com/office/drawing/2014/main" id="{4D3318FF-A301-4CF6-BFA7-52D8B0AB00EF}"/>
              </a:ext>
            </a:extLst>
          </p:cNvPr>
          <p:cNvSpPr txBox="1"/>
          <p:nvPr/>
        </p:nvSpPr>
        <p:spPr>
          <a:xfrm>
            <a:off x="-168812" y="282702"/>
            <a:ext cx="9762978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chemeClr val="bg2"/>
                </a:solidFill>
                <a:latin typeface="Arial Narrow" panose="020B0606020202030204" pitchFamily="34" charset="0"/>
              </a:rPr>
              <a:t>Metodología </a:t>
            </a:r>
            <a:endParaRPr sz="4400" b="1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5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6934940" y="577930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>
                <a:latin typeface="Arial"/>
                <a:ea typeface="Arial"/>
                <a:cs typeface="Arial"/>
                <a:sym typeface="Arial"/>
              </a:rPr>
              <a:t>11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9C1E987-1D07-4838-91A9-4B2DEAEE044D}"/>
              </a:ext>
            </a:extLst>
          </p:cNvPr>
          <p:cNvSpPr txBox="1"/>
          <p:nvPr/>
        </p:nvSpPr>
        <p:spPr>
          <a:xfrm>
            <a:off x="689316" y="1378634"/>
            <a:ext cx="7976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2"/>
                </a:solidFill>
                <a:latin typeface="Arial Narrow" panose="020B0606020202030204" pitchFamily="34" charset="0"/>
              </a:rPr>
              <a:t>Etapa 4: Aplicación mds, modelo (matemático, estadístico etc.) predicción. </a:t>
            </a:r>
          </a:p>
          <a:p>
            <a:r>
              <a:rPr lang="es-CO" sz="3600" b="1" dirty="0">
                <a:solidFill>
                  <a:schemeClr val="bg2"/>
                </a:solidFill>
                <a:latin typeface="Arial Narrow" panose="020B0606020202030204" pitchFamily="34" charset="0"/>
              </a:rPr>
              <a:t>Librerías :</a:t>
            </a:r>
          </a:p>
        </p:txBody>
      </p:sp>
      <p:sp>
        <p:nvSpPr>
          <p:cNvPr id="5" name="Google Shape;115;p3">
            <a:extLst>
              <a:ext uri="{FF2B5EF4-FFF2-40B4-BE49-F238E27FC236}">
                <a16:creationId xmlns:a16="http://schemas.microsoft.com/office/drawing/2014/main" id="{BD7A4C24-D26F-4BE6-808E-D9C0C6C314E9}"/>
              </a:ext>
            </a:extLst>
          </p:cNvPr>
          <p:cNvSpPr txBox="1"/>
          <p:nvPr/>
        </p:nvSpPr>
        <p:spPr>
          <a:xfrm>
            <a:off x="-309489" y="344051"/>
            <a:ext cx="9762978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chemeClr val="bg2"/>
                </a:solidFill>
                <a:latin typeface="Arial Narrow" panose="020B0606020202030204" pitchFamily="34" charset="0"/>
              </a:rPr>
              <a:t>Metodología </a:t>
            </a:r>
            <a:endParaRPr sz="4400" b="1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1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558b6fa29_0_2"/>
          <p:cNvSpPr txBox="1">
            <a:spLocks noGrp="1"/>
          </p:cNvSpPr>
          <p:nvPr>
            <p:ph type="sldNum" idx="12"/>
          </p:nvPr>
        </p:nvSpPr>
        <p:spPr>
          <a:xfrm>
            <a:off x="6934940" y="577930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>
                <a:latin typeface="Arial"/>
                <a:ea typeface="Arial"/>
                <a:cs typeface="Arial"/>
                <a:sym typeface="Arial"/>
              </a:rPr>
              <a:t>12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d558b6fa29_0_2"/>
          <p:cNvSpPr txBox="1"/>
          <p:nvPr/>
        </p:nvSpPr>
        <p:spPr>
          <a:xfrm>
            <a:off x="5170125" y="3278700"/>
            <a:ext cx="4005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53E41F-69DE-4DAB-88F4-A7464E42C101}"/>
              </a:ext>
            </a:extLst>
          </p:cNvPr>
          <p:cNvSpPr txBox="1"/>
          <p:nvPr/>
        </p:nvSpPr>
        <p:spPr>
          <a:xfrm>
            <a:off x="445045" y="328878"/>
            <a:ext cx="8623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 err="1">
                <a:solidFill>
                  <a:schemeClr val="bg2"/>
                </a:solidFill>
                <a:latin typeface="Arial Narrow" panose="020B0606020202030204" pitchFamily="34" charset="0"/>
              </a:rPr>
              <a:t>Analisis</a:t>
            </a:r>
            <a:endParaRPr lang="es-ES" sz="4400" b="1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58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558b6fa29_0_2"/>
          <p:cNvSpPr txBox="1">
            <a:spLocks noGrp="1"/>
          </p:cNvSpPr>
          <p:nvPr>
            <p:ph type="sldNum" idx="12"/>
          </p:nvPr>
        </p:nvSpPr>
        <p:spPr>
          <a:xfrm>
            <a:off x="6934940" y="577930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>
                <a:latin typeface="Arial"/>
                <a:ea typeface="Arial"/>
                <a:cs typeface="Arial"/>
                <a:sym typeface="Arial"/>
              </a:rPr>
              <a:t>13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d558b6fa29_0_2"/>
          <p:cNvSpPr txBox="1"/>
          <p:nvPr/>
        </p:nvSpPr>
        <p:spPr>
          <a:xfrm>
            <a:off x="5170125" y="3278700"/>
            <a:ext cx="4005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53E41F-69DE-4DAB-88F4-A7464E42C101}"/>
              </a:ext>
            </a:extLst>
          </p:cNvPr>
          <p:cNvSpPr txBox="1"/>
          <p:nvPr/>
        </p:nvSpPr>
        <p:spPr>
          <a:xfrm>
            <a:off x="445045" y="328878"/>
            <a:ext cx="8623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chemeClr val="bg2"/>
                </a:solidFill>
                <a:latin typeface="Arial Narrow" panose="020B0606020202030204" pitchFamily="34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34336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"/>
          <p:cNvSpPr txBox="1">
            <a:spLocks noGrp="1"/>
          </p:cNvSpPr>
          <p:nvPr>
            <p:ph type="sldNum" idx="12"/>
          </p:nvPr>
        </p:nvSpPr>
        <p:spPr>
          <a:xfrm>
            <a:off x="6855041" y="577930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7"/>
          <p:cNvSpPr txBox="1"/>
          <p:nvPr/>
        </p:nvSpPr>
        <p:spPr>
          <a:xfrm>
            <a:off x="275654" y="532756"/>
            <a:ext cx="33900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4400"/>
              <a:buFont typeface="Calibri"/>
              <a:buNone/>
            </a:pPr>
            <a:r>
              <a:rPr lang="es-CO" sz="4400">
                <a:solidFill>
                  <a:srgbClr val="FF9800"/>
                </a:solidFill>
                <a:latin typeface="Calibri"/>
                <a:ea typeface="Calibri"/>
                <a:cs typeface="Calibri"/>
                <a:sym typeface="Calibri"/>
              </a:rPr>
              <a:t>Bibliografía</a:t>
            </a:r>
            <a:endParaRPr/>
          </a:p>
        </p:txBody>
      </p:sp>
      <p:sp>
        <p:nvSpPr>
          <p:cNvPr id="383" name="Google Shape;383;p7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7"/>
          <p:cNvSpPr txBox="1"/>
          <p:nvPr/>
        </p:nvSpPr>
        <p:spPr>
          <a:xfrm>
            <a:off x="154093" y="822982"/>
            <a:ext cx="8732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7"/>
          <p:cNvSpPr txBox="1"/>
          <p:nvPr/>
        </p:nvSpPr>
        <p:spPr>
          <a:xfrm>
            <a:off x="532700" y="1500075"/>
            <a:ext cx="8353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br>
              <a:rPr lang="es-ES" b="1" i="0" dirty="0">
                <a:solidFill>
                  <a:srgbClr val="333333"/>
                </a:solidFill>
                <a:effectLst/>
                <a:latin typeface="Oxygen" panose="020B0604020202020204" pitchFamily="2" charset="0"/>
              </a:rPr>
            </a:b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"/>
          <p:cNvSpPr txBox="1"/>
          <p:nvPr/>
        </p:nvSpPr>
        <p:spPr>
          <a:xfrm>
            <a:off x="3514722" y="2920654"/>
            <a:ext cx="2093483" cy="89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i="1">
                <a:solidFill>
                  <a:srgbClr val="E03A00"/>
                </a:solidFill>
                <a:latin typeface="Arial"/>
                <a:ea typeface="Arial"/>
                <a:cs typeface="Arial"/>
                <a:sym typeface="Arial"/>
              </a:rPr>
              <a:t>Muchas gracias</a:t>
            </a:r>
            <a:endParaRPr/>
          </a:p>
        </p:txBody>
      </p:sp>
      <p:sp>
        <p:nvSpPr>
          <p:cNvPr id="391" name="Google Shape;391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927527" y="1022842"/>
            <a:ext cx="7609500" cy="1663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2800"/>
              <a:buFont typeface="Arial"/>
              <a:buNone/>
            </a:pPr>
            <a:r>
              <a:rPr lang="es-ES" sz="4400" b="1" dirty="0">
                <a:solidFill>
                  <a:schemeClr val="bg2"/>
                </a:solidFill>
                <a:latin typeface="Arial Narrow" panose="020B0606020202030204" pitchFamily="34" charset="0"/>
              </a:rPr>
              <a:t>Mapeo digital de indicadores físicos y químicos de calidad del suelo para el departamento del Cesar y el Magdalena</a:t>
            </a:r>
            <a:endParaRPr sz="4400" b="1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1678802" y="3442598"/>
            <a:ext cx="581011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5" name="Google Shape;95;p2"/>
          <p:cNvSpPr txBox="1"/>
          <p:nvPr/>
        </p:nvSpPr>
        <p:spPr>
          <a:xfrm>
            <a:off x="1665173" y="3319170"/>
            <a:ext cx="5604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7F7F7F"/>
              </a:solidFill>
              <a:latin typeface="Arial Narrow" panose="020B0606020202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 Jeanneth Pérez Vallejo</a:t>
            </a:r>
            <a:r>
              <a:rPr lang="es-CO" sz="2000" b="1" dirty="0">
                <a:solidFill>
                  <a:srgbClr val="7F7F7F"/>
                </a:solidFill>
                <a:latin typeface="Arial Narrow" panose="020B0606020202030204" pitchFamily="34" charset="0"/>
              </a:rPr>
              <a:t>.</a:t>
            </a:r>
            <a:endParaRPr sz="2000" dirty="0">
              <a:latin typeface="Arial Narrow" panose="020B0606020202030204" pitchFamily="34" charset="0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483227" y="4708556"/>
            <a:ext cx="6201268" cy="97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72B7E"/>
              </a:solidFill>
              <a:latin typeface="Arial Narrow" panose="020B0606020202030204" pitchFamily="34" charset="0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366989" y="4737293"/>
            <a:ext cx="6201268" cy="97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1800"/>
              <a:buFont typeface="Arial"/>
              <a:buNone/>
            </a:pPr>
            <a:r>
              <a:rPr lang="es-CO" sz="2000" dirty="0">
                <a:solidFill>
                  <a:schemeClr val="bg2"/>
                </a:solidFill>
                <a:latin typeface="Arial Narrow" panose="020B0606020202030204" pitchFamily="34" charset="0"/>
              </a:rPr>
              <a:t>Programación para SIG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1800"/>
              <a:buFont typeface="Arial"/>
              <a:buNone/>
            </a:pPr>
            <a:r>
              <a:rPr lang="es-CO" sz="2000" dirty="0">
                <a:solidFill>
                  <a:schemeClr val="bg2"/>
                </a:solidFill>
                <a:latin typeface="Arial Narrow" panose="020B0606020202030204" pitchFamily="34" charset="0"/>
              </a:rPr>
              <a:t>Facultad de Ciencias Agrarias</a:t>
            </a:r>
            <a:r>
              <a:rPr lang="es-CO" dirty="0">
                <a:latin typeface="Arial Narrow" panose="020B0606020202030204" pitchFamily="34" charset="0"/>
              </a:rPr>
              <a:t>.</a:t>
            </a:r>
            <a:endParaRPr dirty="0">
              <a:latin typeface="Arial Narrow" panose="020B0606020202030204" pitchFamily="34" charset="0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>
                <a:latin typeface="Arial Narrow" panose="020B0606020202030204" pitchFamily="34" charset="0"/>
                <a:ea typeface="Arial"/>
                <a:cs typeface="Arial"/>
                <a:sym typeface="Arial"/>
              </a:rPr>
              <a:t>2</a:t>
            </a:fld>
            <a:endParaRPr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2029523" y="4165910"/>
            <a:ext cx="487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Prof. Liliana Castillo</a:t>
            </a:r>
            <a:r>
              <a:rPr lang="es-CO" sz="2000" b="1" dirty="0">
                <a:solidFill>
                  <a:srgbClr val="7F7F7F"/>
                </a:solidFill>
                <a:latin typeface="Arial Narrow" panose="020B0606020202030204" pitchFamily="34" charset="0"/>
              </a:rPr>
              <a:t>.</a:t>
            </a:r>
            <a:endParaRPr sz="2000" b="1" i="0" u="none" strike="noStrike" cap="none" dirty="0">
              <a:solidFill>
                <a:srgbClr val="7F7F7F"/>
              </a:solidFill>
              <a:latin typeface="Arial Narrow" panose="020B0606020202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542df0a1b_1_2"/>
          <p:cNvSpPr txBox="1">
            <a:spLocks noGrp="1"/>
          </p:cNvSpPr>
          <p:nvPr>
            <p:ph type="sldNum" idx="12"/>
          </p:nvPr>
        </p:nvSpPr>
        <p:spPr>
          <a:xfrm>
            <a:off x="6934940" y="577930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>
                <a:latin typeface="Arial"/>
                <a:ea typeface="Arial"/>
                <a:cs typeface="Arial"/>
                <a:sym typeface="Arial"/>
              </a:rPr>
              <a:t>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d542df0a1b_1_2"/>
          <p:cNvSpPr txBox="1"/>
          <p:nvPr/>
        </p:nvSpPr>
        <p:spPr>
          <a:xfrm>
            <a:off x="1402200" y="492900"/>
            <a:ext cx="63396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4800"/>
              <a:buFont typeface="Arial"/>
              <a:buNone/>
            </a:pPr>
            <a:r>
              <a:rPr lang="es-ES" sz="4800" b="1" dirty="0">
                <a:solidFill>
                  <a:schemeClr val="bg2"/>
                </a:solidFill>
                <a:latin typeface="Arial Narrow" panose="020B0606020202030204" pitchFamily="34" charset="0"/>
              </a:rPr>
              <a:t>Contenido</a:t>
            </a:r>
            <a:endParaRPr sz="4800" b="1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106" name="Google Shape;106;g2d542df0a1b_1_2"/>
          <p:cNvSpPr txBox="1"/>
          <p:nvPr/>
        </p:nvSpPr>
        <p:spPr>
          <a:xfrm>
            <a:off x="1526261" y="1635023"/>
            <a:ext cx="7059600" cy="25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"/>
              <a:buAutoNum type="arabicPeriod"/>
            </a:pPr>
            <a:r>
              <a:rPr lang="es-CO" sz="2400" b="1" i="0" u="none" strike="noStrike" cap="none" dirty="0">
                <a:solidFill>
                  <a:schemeClr val="dk1"/>
                </a:solidFill>
                <a:latin typeface="Arial Narrow" panose="020B0606020202030204" pitchFamily="34" charset="0"/>
                <a:sym typeface="Arial"/>
              </a:rPr>
              <a:t>1. Introducción </a:t>
            </a:r>
            <a:endParaRPr dirty="0">
              <a:latin typeface="Arial Narrow" panose="020B0606020202030204" pitchFamily="34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"/>
              <a:buAutoNum type="arabicPeriod"/>
            </a:pPr>
            <a:r>
              <a:rPr lang="es-CO" sz="2400" b="1" i="0" u="none" strike="noStrike" cap="none" dirty="0">
                <a:solidFill>
                  <a:schemeClr val="dk1"/>
                </a:solidFill>
                <a:latin typeface="Arial Narrow" panose="020B0606020202030204" pitchFamily="34" charset="0"/>
                <a:sym typeface="Arial"/>
              </a:rPr>
              <a:t>2. Metodología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"/>
              <a:buAutoNum type="arabicPeriod"/>
            </a:pPr>
            <a:r>
              <a:rPr lang="es-CO" sz="2400" b="1" dirty="0">
                <a:solidFill>
                  <a:schemeClr val="dk1"/>
                </a:solidFill>
                <a:latin typeface="Arial Narrow" panose="020B0606020202030204" pitchFamily="34" charset="0"/>
              </a:rPr>
              <a:t>3.</a:t>
            </a:r>
            <a:r>
              <a:rPr lang="es-ES" sz="2400" b="1" i="0" u="none" strike="noStrike" cap="none" dirty="0">
                <a:solidFill>
                  <a:schemeClr val="dk1"/>
                </a:solidFill>
                <a:latin typeface="Arial Narrow" panose="020B0606020202030204" pitchFamily="34" charset="0"/>
                <a:sym typeface="Arial"/>
              </a:rPr>
              <a:t> Análisis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"/>
              <a:buAutoNum type="arabicPeriod"/>
            </a:pPr>
            <a:r>
              <a:rPr lang="es-CO" sz="2400" b="1" i="0" u="none" strike="noStrike" cap="none" dirty="0">
                <a:solidFill>
                  <a:schemeClr val="dk1"/>
                </a:solidFill>
                <a:latin typeface="Arial Narrow" panose="020B0606020202030204" pitchFamily="34" charset="0"/>
                <a:sym typeface="Arial"/>
              </a:rPr>
              <a:t>4. Resultados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"/>
              <a:buAutoNum type="arabicPeriod"/>
            </a:pPr>
            <a:r>
              <a:rPr lang="es-CO" sz="2400" b="1" i="0" u="none" strike="noStrike" cap="none" dirty="0">
                <a:solidFill>
                  <a:schemeClr val="dk1"/>
                </a:solidFill>
                <a:latin typeface="Arial Narrow" panose="020B0606020202030204" pitchFamily="34" charset="0"/>
                <a:sym typeface="Arial"/>
              </a:rPr>
              <a:t>.</a:t>
            </a:r>
            <a:endParaRPr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6934940" y="577930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>
                <a:latin typeface="Arial"/>
                <a:ea typeface="Arial"/>
                <a:cs typeface="Arial"/>
                <a:sym typeface="Arial"/>
              </a:rPr>
              <a:t>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1051350" y="85664"/>
            <a:ext cx="7041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chemeClr val="bg2"/>
                </a:solidFill>
                <a:latin typeface="Arial Narrow" panose="020B0606020202030204" pitchFamily="34" charset="0"/>
              </a:rPr>
              <a:t>Introducción </a:t>
            </a:r>
            <a:endParaRPr b="1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E9A99F1-639D-45C2-8A2E-B1348B9B6FB3}"/>
              </a:ext>
            </a:extLst>
          </p:cNvPr>
          <p:cNvSpPr/>
          <p:nvPr/>
        </p:nvSpPr>
        <p:spPr>
          <a:xfrm>
            <a:off x="868470" y="1034629"/>
            <a:ext cx="365760" cy="3774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D2D051-4A1B-49F9-BE28-564E1E4E4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44" y="1307272"/>
            <a:ext cx="3876630" cy="15864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0A2E5E9-F222-4F9F-A37C-BD08661C9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457" y="1307271"/>
            <a:ext cx="4577609" cy="158642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42AB30B-1A53-4D08-B416-22D1077A4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250" y="3487862"/>
            <a:ext cx="2980282" cy="233550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6F599EC-4C2E-4714-9B94-2826D8CD2A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2457" y="2977124"/>
            <a:ext cx="4572638" cy="307700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7E419D5-E4CF-4768-B0B0-E6907679574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840"/>
          <a:stretch/>
        </p:blipFill>
        <p:spPr>
          <a:xfrm>
            <a:off x="2799470" y="2777502"/>
            <a:ext cx="3093463" cy="828791"/>
          </a:xfrm>
          <a:prstGeom prst="rect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772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FEB8565-77B1-4BAF-AB63-820ECE7F1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1" y="1280812"/>
            <a:ext cx="7611537" cy="4296375"/>
          </a:xfrm>
          <a:prstGeom prst="rect">
            <a:avLst/>
          </a:prstGeom>
        </p:spPr>
      </p:pic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6934940" y="577930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>
                <a:latin typeface="Arial"/>
                <a:ea typeface="Arial"/>
                <a:cs typeface="Arial"/>
                <a:sym typeface="Arial"/>
              </a:rPr>
              <a:t>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867635" y="132905"/>
            <a:ext cx="7041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chemeClr val="bg2"/>
                </a:solidFill>
                <a:latin typeface="Arial Narrow" panose="020B0606020202030204" pitchFamily="34" charset="0"/>
              </a:rPr>
              <a:t>Introducción </a:t>
            </a:r>
            <a:endParaRPr b="1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FC5BCA-7DF2-4E3A-B37E-D4846246A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971" y="4321791"/>
            <a:ext cx="5325218" cy="9716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6934940" y="577930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>
                <a:latin typeface="Arial"/>
                <a:ea typeface="Arial"/>
                <a:cs typeface="Arial"/>
                <a:sym typeface="Arial"/>
              </a:rPr>
              <a:t>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2027240" y="251874"/>
            <a:ext cx="7041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dirty="0">
                <a:solidFill>
                  <a:schemeClr val="bg2"/>
                </a:solidFill>
                <a:latin typeface="Arial Narrow" panose="020B0606020202030204" pitchFamily="34" charset="0"/>
              </a:rPr>
              <a:t>Introducción </a:t>
            </a:r>
            <a:endParaRPr b="1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6731D8-CBD0-4F31-8C2B-EB07E6908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06" y="676313"/>
            <a:ext cx="3343742" cy="54681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F3F849F-DF75-4632-AF6C-16A62CB47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070" y="2295788"/>
            <a:ext cx="1895740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0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558b6fa29_0_2"/>
          <p:cNvSpPr txBox="1">
            <a:spLocks noGrp="1"/>
          </p:cNvSpPr>
          <p:nvPr>
            <p:ph type="sldNum" idx="12"/>
          </p:nvPr>
        </p:nvSpPr>
        <p:spPr>
          <a:xfrm>
            <a:off x="6934940" y="577930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>
                <a:latin typeface="Arial"/>
                <a:ea typeface="Arial"/>
                <a:cs typeface="Arial"/>
                <a:sym typeface="Arial"/>
              </a:rPr>
              <a:t>7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d558b6fa29_0_2"/>
          <p:cNvSpPr txBox="1"/>
          <p:nvPr/>
        </p:nvSpPr>
        <p:spPr>
          <a:xfrm>
            <a:off x="5170125" y="3278700"/>
            <a:ext cx="4005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53E41F-69DE-4DAB-88F4-A7464E42C101}"/>
              </a:ext>
            </a:extLst>
          </p:cNvPr>
          <p:cNvSpPr txBox="1"/>
          <p:nvPr/>
        </p:nvSpPr>
        <p:spPr>
          <a:xfrm>
            <a:off x="-712947" y="207763"/>
            <a:ext cx="8623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i="0" u="none" strike="noStrike" cap="none" dirty="0">
                <a:solidFill>
                  <a:schemeClr val="bg2"/>
                </a:solidFill>
                <a:latin typeface="Arial Narrow" panose="020B0606020202030204" pitchFamily="34" charset="0"/>
                <a:sym typeface="Arial"/>
              </a:rPr>
              <a:t>Metodología</a:t>
            </a:r>
            <a:endParaRPr lang="es-ES" sz="4400" b="1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5A47916-DA6A-4D46-8050-53DDF0AAF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0" y="2433711"/>
            <a:ext cx="4967442" cy="36018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209A868-95BA-49E0-AE8B-0F9745396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057" y="1209821"/>
            <a:ext cx="3832483" cy="265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6934940" y="577930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>
                <a:latin typeface="Arial"/>
                <a:ea typeface="Arial"/>
                <a:cs typeface="Arial"/>
                <a:sym typeface="Arial"/>
              </a:rPr>
              <a:t>8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-309489" y="344051"/>
            <a:ext cx="9762978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chemeClr val="bg2"/>
                </a:solidFill>
                <a:latin typeface="Arial Narrow" panose="020B0606020202030204" pitchFamily="34" charset="0"/>
              </a:rPr>
              <a:t>Metodología  </a:t>
            </a:r>
            <a:endParaRPr sz="4400" b="1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9C1E987-1D07-4838-91A9-4B2DEAEE044D}"/>
              </a:ext>
            </a:extLst>
          </p:cNvPr>
          <p:cNvSpPr txBox="1"/>
          <p:nvPr/>
        </p:nvSpPr>
        <p:spPr>
          <a:xfrm>
            <a:off x="689316" y="1378634"/>
            <a:ext cx="7455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2"/>
                </a:solidFill>
                <a:latin typeface="Arial Narrow" panose="020B0606020202030204" pitchFamily="34" charset="0"/>
              </a:rPr>
              <a:t>Etapa 1:  Limpieza de Datos </a:t>
            </a:r>
          </a:p>
          <a:p>
            <a:r>
              <a:rPr lang="es-CO" sz="3600" b="1" dirty="0">
                <a:solidFill>
                  <a:schemeClr val="bg2"/>
                </a:solidFill>
                <a:latin typeface="Arial Narrow" panose="020B0606020202030204" pitchFamily="34" charset="0"/>
              </a:rPr>
              <a:t>Librerías y procesos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1FB22E-ABBD-4CF5-93F0-59C0C7A24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14" y="2751802"/>
            <a:ext cx="654458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9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6934940" y="577930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>
                <a:latin typeface="Arial"/>
                <a:ea typeface="Arial"/>
                <a:cs typeface="Arial"/>
                <a:sym typeface="Arial"/>
              </a:rPr>
              <a:t>9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-309489" y="344051"/>
            <a:ext cx="9762978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chemeClr val="bg2"/>
                </a:solidFill>
                <a:latin typeface="Arial Narrow" panose="020B0606020202030204" pitchFamily="34" charset="0"/>
              </a:rPr>
              <a:t>Metodología </a:t>
            </a:r>
            <a:endParaRPr sz="4400" b="1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9C1E987-1D07-4838-91A9-4B2DEAEE044D}"/>
              </a:ext>
            </a:extLst>
          </p:cNvPr>
          <p:cNvSpPr txBox="1"/>
          <p:nvPr/>
        </p:nvSpPr>
        <p:spPr>
          <a:xfrm>
            <a:off x="689317" y="1378634"/>
            <a:ext cx="7779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2"/>
                </a:solidFill>
                <a:latin typeface="Arial Narrow" panose="020B0606020202030204" pitchFamily="34" charset="0"/>
              </a:rPr>
              <a:t>Etapa 2: Selección de covariables </a:t>
            </a:r>
          </a:p>
          <a:p>
            <a:r>
              <a:rPr lang="es-CO" sz="3600" b="1" dirty="0">
                <a:solidFill>
                  <a:schemeClr val="bg2"/>
                </a:solidFill>
                <a:latin typeface="Arial Narrow" panose="020B0606020202030204" pitchFamily="34" charset="0"/>
              </a:rPr>
              <a:t>Librerías  </a:t>
            </a:r>
          </a:p>
        </p:txBody>
      </p:sp>
    </p:spTree>
    <p:extLst>
      <p:ext uri="{BB962C8B-B14F-4D97-AF65-F5344CB8AC3E}">
        <p14:creationId xmlns:p14="http://schemas.microsoft.com/office/powerpoint/2010/main" val="3762694337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-presentac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121</Words>
  <Application>Microsoft Office PowerPoint</Application>
  <PresentationFormat>Presentación en pantalla (4:3)</PresentationFormat>
  <Paragraphs>50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Oxygen</vt:lpstr>
      <vt:lpstr>Roboto Condensed</vt:lpstr>
      <vt:lpstr>Calibri</vt:lpstr>
      <vt:lpstr>Plantilla-presentacion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Shayu Garnica</dc:creator>
  <cp:lastModifiedBy>Jeanneth Perez Vallejo</cp:lastModifiedBy>
  <cp:revision>32</cp:revision>
  <dcterms:created xsi:type="dcterms:W3CDTF">2018-07-09T16:33:10Z</dcterms:created>
  <dcterms:modified xsi:type="dcterms:W3CDTF">2025-02-08T11:23:26Z</dcterms:modified>
</cp:coreProperties>
</file>