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65" r:id="rId6"/>
    <p:sldId id="276" r:id="rId7"/>
    <p:sldId id="257" r:id="rId8"/>
    <p:sldId id="258" r:id="rId9"/>
    <p:sldId id="268" r:id="rId10"/>
    <p:sldId id="275" r:id="rId11"/>
    <p:sldId id="269" r:id="rId12"/>
    <p:sldId id="270" r:id="rId13"/>
    <p:sldId id="271" r:id="rId14"/>
    <p:sldId id="272" r:id="rId15"/>
    <p:sldId id="273" r:id="rId16"/>
    <p:sldId id="26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0F02-E675-F2BA-C0B2-9B0A69AC5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>
                <a:latin typeface="Helvetica" pitchFamily="2" charset="0"/>
              </a:rPr>
              <a:t>The bad luck generation</a:t>
            </a:r>
            <a:br>
              <a:rPr lang="en-NL" dirty="0">
                <a:latin typeface="Helvetica" pitchFamily="2" charset="0"/>
              </a:rPr>
            </a:br>
            <a:r>
              <a:rPr lang="en-NL" dirty="0">
                <a:latin typeface="Helvetica" pitchFamily="2" charset="0"/>
              </a:rPr>
              <a:t>and its choices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02729-DA49-087D-EB3A-59108C400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Rik Peters, October 2022</a:t>
            </a:r>
          </a:p>
        </p:txBody>
      </p:sp>
    </p:spTree>
    <p:extLst>
      <p:ext uri="{BB962C8B-B14F-4D97-AF65-F5344CB8AC3E}">
        <p14:creationId xmlns:p14="http://schemas.microsoft.com/office/powerpoint/2010/main" val="29495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rowthRate (2)">
            <a:extLst>
              <a:ext uri="{FF2B5EF4-FFF2-40B4-BE49-F238E27FC236}">
                <a16:creationId xmlns:a16="http://schemas.microsoft.com/office/drawing/2014/main" id="{E216AE65-E52E-410D-9D14-665EC74FC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885950"/>
            <a:ext cx="8020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9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C89E-C0CC-B2ED-14B3-B14DEBDF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special is 2015?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E16C-4ECC-7034-2F09-2D2299A2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813"/>
          </a:xfrm>
        </p:spPr>
        <p:txBody>
          <a:bodyPr/>
          <a:lstStyle/>
          <a:p>
            <a:pPr marL="0" indent="0" algn="ctr">
              <a:buNone/>
            </a:pPr>
            <a:r>
              <a:rPr lang="en-NL" dirty="0"/>
              <a:t>H0:</a:t>
            </a:r>
          </a:p>
          <a:p>
            <a:pPr marL="0" indent="0" algn="ctr">
              <a:buNone/>
            </a:pPr>
            <a:r>
              <a:rPr lang="en-NL" dirty="0"/>
              <a:t>the mean change for all programs in 2015 </a:t>
            </a:r>
          </a:p>
          <a:p>
            <a:pPr marL="0" indent="0" algn="ctr">
              <a:buNone/>
            </a:pPr>
            <a:r>
              <a:rPr lang="en-NL" dirty="0"/>
              <a:t>=</a:t>
            </a:r>
          </a:p>
          <a:p>
            <a:pPr marL="0" indent="0" algn="ctr">
              <a:buNone/>
            </a:pPr>
            <a:r>
              <a:rPr lang="en-NL" dirty="0"/>
              <a:t>the mean of all the changes over the whole period</a:t>
            </a:r>
          </a:p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dirty="0"/>
              <a:t>H1</a:t>
            </a:r>
          </a:p>
          <a:p>
            <a:pPr marL="0" indent="0" algn="ctr">
              <a:buNone/>
            </a:pPr>
            <a:r>
              <a:rPr lang="en-NL" dirty="0"/>
              <a:t>the mean change for all programs </a:t>
            </a:r>
            <a:r>
              <a:rPr lang="en-GB" dirty="0"/>
              <a:t>in 2015</a:t>
            </a:r>
          </a:p>
          <a:p>
            <a:pPr marL="0" indent="0" algn="ctr">
              <a:buNone/>
            </a:pPr>
            <a:r>
              <a:rPr lang="en-NL" dirty="0"/>
              <a:t>≠</a:t>
            </a:r>
          </a:p>
          <a:p>
            <a:pPr marL="0" indent="0" algn="ctr">
              <a:buNone/>
            </a:pPr>
            <a:r>
              <a:rPr lang="en-NL" dirty="0"/>
              <a:t>the mean of all the changes over the whole period</a:t>
            </a:r>
          </a:p>
          <a:p>
            <a:pPr marL="0" indent="0" algn="ctr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167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C89E-C0CC-B2ED-14B3-B14DEBDF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special is 2015?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E16C-4ECC-7034-2F09-2D2299A2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813"/>
          </a:xfrm>
        </p:spPr>
        <p:txBody>
          <a:bodyPr/>
          <a:lstStyle/>
          <a:p>
            <a:pPr marL="0" indent="0" algn="ctr">
              <a:buNone/>
            </a:pPr>
            <a:r>
              <a:rPr lang="en-NL" dirty="0"/>
              <a:t>The p value for H0 is 0.0008</a:t>
            </a:r>
          </a:p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dirty="0"/>
              <a:t>which is a reason to reject the null hypothesis: the mean rate of change in 2015 is not average</a:t>
            </a:r>
          </a:p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dirty="0"/>
              <a:t>However – the mean rate of change in 2015 is </a:t>
            </a:r>
            <a:r>
              <a:rPr lang="en-NL" i="1" dirty="0"/>
              <a:t>lower </a:t>
            </a:r>
            <a:r>
              <a:rPr lang="en-NL" dirty="0"/>
              <a:t>than in other years</a:t>
            </a:r>
          </a:p>
        </p:txBody>
      </p:sp>
    </p:spTree>
    <p:extLst>
      <p:ext uri="{BB962C8B-B14F-4D97-AF65-F5344CB8AC3E}">
        <p14:creationId xmlns:p14="http://schemas.microsoft.com/office/powerpoint/2010/main" val="19482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C89E-C0CC-B2ED-14B3-B14DEBDF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special is 2015?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E16C-4ECC-7034-2F09-2D2299A2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dirty="0"/>
              <a:t>P</a:t>
            </a:r>
            <a:r>
              <a:rPr lang="en-NL" dirty="0"/>
              <a:t> values for similar hypothesis over other years: </a:t>
            </a:r>
          </a:p>
          <a:p>
            <a:pPr marL="0" indent="0">
              <a:buNone/>
            </a:pPr>
            <a:r>
              <a:rPr lang="en-NL" dirty="0"/>
              <a:t>	</a:t>
            </a:r>
          </a:p>
          <a:p>
            <a:pPr marL="0" indent="0">
              <a:buNone/>
            </a:pPr>
            <a:r>
              <a:rPr lang="en-NL" dirty="0"/>
              <a:t>2011	0.0000000007</a:t>
            </a:r>
          </a:p>
          <a:p>
            <a:pPr marL="0" indent="0">
              <a:buNone/>
            </a:pPr>
            <a:r>
              <a:rPr lang="en-NL" dirty="0"/>
              <a:t>2012	0.000000002</a:t>
            </a:r>
          </a:p>
          <a:p>
            <a:pPr marL="0" indent="0">
              <a:buNone/>
            </a:pPr>
            <a:r>
              <a:rPr lang="en-NL" dirty="0"/>
              <a:t>2013	0.005</a:t>
            </a:r>
          </a:p>
          <a:p>
            <a:pPr marL="0" indent="0">
              <a:buNone/>
            </a:pPr>
            <a:r>
              <a:rPr lang="en-NL" dirty="0"/>
              <a:t>2014	0.01</a:t>
            </a:r>
          </a:p>
          <a:p>
            <a:pPr marL="0" indent="0">
              <a:buNone/>
            </a:pPr>
            <a:r>
              <a:rPr lang="en-NL" i="1" dirty="0"/>
              <a:t>2015	0.0008</a:t>
            </a:r>
          </a:p>
          <a:p>
            <a:pPr marL="0" indent="0">
              <a:buNone/>
            </a:pPr>
            <a:r>
              <a:rPr lang="en-NL" dirty="0"/>
              <a:t>2016	0.01</a:t>
            </a:r>
          </a:p>
          <a:p>
            <a:pPr marL="0" indent="0">
              <a:buNone/>
            </a:pPr>
            <a:r>
              <a:rPr lang="en-NL" dirty="0"/>
              <a:t>2017	0.00000000000000002</a:t>
            </a:r>
          </a:p>
          <a:p>
            <a:pPr marL="0" indent="0">
              <a:buNone/>
            </a:pPr>
            <a:r>
              <a:rPr lang="en-NL" dirty="0"/>
              <a:t>2018	0.2</a:t>
            </a:r>
          </a:p>
          <a:p>
            <a:pPr marL="0" indent="0">
              <a:buNone/>
            </a:pPr>
            <a:r>
              <a:rPr lang="en-NL" dirty="0"/>
              <a:t>2019	0.7</a:t>
            </a:r>
          </a:p>
          <a:p>
            <a:pPr marL="0" indent="0">
              <a:buNone/>
            </a:pPr>
            <a:r>
              <a:rPr lang="en-NL" dirty="0"/>
              <a:t>2020	0.00000000000007</a:t>
            </a:r>
          </a:p>
          <a:p>
            <a:pPr marL="0" indent="0">
              <a:buNone/>
            </a:pPr>
            <a:r>
              <a:rPr lang="en-NL" dirty="0"/>
              <a:t>2021	0.000000002</a:t>
            </a:r>
          </a:p>
          <a:p>
            <a:pPr marL="0" indent="0">
              <a:buNone/>
            </a:pPr>
            <a:endParaRPr lang="en-NL" dirty="0"/>
          </a:p>
          <a:p>
            <a:pPr marL="0" indent="0" algn="ctr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579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BB0-C637-4D79-7336-5E7E28B2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046F-7721-194A-D530-5549D6FB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Enrollments are turbulent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2015 was not significantly more or less turbulent than other years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University administrators can sleep soundly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45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BB0-C637-4D79-7336-5E7E28B2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046F-7721-194A-D530-5549D6FB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The most significant trend in the enrollment data: 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NL" dirty="0"/>
              <a:t>omputers and gender</a:t>
            </a:r>
          </a:p>
        </p:txBody>
      </p:sp>
    </p:spTree>
    <p:extLst>
      <p:ext uri="{BB962C8B-B14F-4D97-AF65-F5344CB8AC3E}">
        <p14:creationId xmlns:p14="http://schemas.microsoft.com/office/powerpoint/2010/main" val="23566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5">
            <a:extLst>
              <a:ext uri="{FF2B5EF4-FFF2-40B4-BE49-F238E27FC236}">
                <a16:creationId xmlns:a16="http://schemas.microsoft.com/office/drawing/2014/main" id="{78AB8A3E-CC87-402A-A58D-156DCCFA2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366712"/>
            <a:ext cx="99917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7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89CF-7CA5-2539-CD03-D4EA9786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NL" dirty="0">
                <a:latin typeface="Helvetica" pitchFamily="2" charset="0"/>
              </a:rPr>
              <a:t>Significant changes do not come from short-term policy,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NL" dirty="0">
              <a:latin typeface="Helvetica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NL" dirty="0">
                <a:latin typeface="Helvetica" pitchFamily="2" charset="0"/>
              </a:rPr>
              <a:t>but from long-term societal processes. </a:t>
            </a:r>
          </a:p>
        </p:txBody>
      </p:sp>
    </p:spTree>
    <p:extLst>
      <p:ext uri="{BB962C8B-B14F-4D97-AF65-F5344CB8AC3E}">
        <p14:creationId xmlns:p14="http://schemas.microsoft.com/office/powerpoint/2010/main" val="298614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0F02-E675-F2BA-C0B2-9B0A69AC5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132" y="1047963"/>
            <a:ext cx="9007736" cy="3363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L" sz="4000" dirty="0">
                <a:latin typeface="Helvetica" pitchFamily="2" charset="0"/>
              </a:rPr>
              <a:t>Did the transition from </a:t>
            </a:r>
            <a:r>
              <a:rPr lang="en-NL" sz="4000" i="1" dirty="0">
                <a:latin typeface="Helvetica" pitchFamily="2" charset="0"/>
              </a:rPr>
              <a:t>studiefinanciering</a:t>
            </a:r>
            <a:r>
              <a:rPr lang="en-NL" sz="4000" dirty="0">
                <a:latin typeface="Helvetica" pitchFamily="2" charset="0"/>
              </a:rPr>
              <a:t> to </a:t>
            </a:r>
            <a:r>
              <a:rPr lang="en-NL" sz="4000" i="1" dirty="0">
                <a:latin typeface="Helvetica" pitchFamily="2" charset="0"/>
              </a:rPr>
              <a:t>leenstelsel</a:t>
            </a:r>
            <a:r>
              <a:rPr lang="en-NL" sz="4000" dirty="0">
                <a:latin typeface="Helvetica" pitchFamily="2" charset="0"/>
              </a:rPr>
              <a:t> change the choices students made?</a:t>
            </a:r>
          </a:p>
        </p:txBody>
      </p:sp>
    </p:spTree>
    <p:extLst>
      <p:ext uri="{BB962C8B-B14F-4D97-AF65-F5344CB8AC3E}">
        <p14:creationId xmlns:p14="http://schemas.microsoft.com/office/powerpoint/2010/main" val="228125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2D43-03CE-3F23-5FC4-1F30447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Helvetica" pitchFamily="2" charset="0"/>
              </a:rPr>
              <a:t>The important year: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42DE-0D1B-A4E9-31DD-5F58EC40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>
                <a:latin typeface="Helvetica" pitchFamily="2" charset="0"/>
              </a:rPr>
              <a:t>Nov. 6</a:t>
            </a:r>
            <a:r>
              <a:rPr lang="en-NL" baseline="30000" dirty="0">
                <a:latin typeface="Helvetica" pitchFamily="2" charset="0"/>
              </a:rPr>
              <a:t>th</a:t>
            </a:r>
            <a:r>
              <a:rPr lang="en-NL" dirty="0">
                <a:latin typeface="Helvetica" pitchFamily="2" charset="0"/>
              </a:rPr>
              <a:t>, 2014	</a:t>
            </a:r>
            <a:r>
              <a:rPr lang="nl-NL" dirty="0">
                <a:latin typeface="Helvetica" pitchFamily="2" charset="0"/>
              </a:rPr>
              <a:t>motion passes in </a:t>
            </a:r>
            <a:r>
              <a:rPr lang="nl-NL" dirty="0" err="1">
                <a:latin typeface="Helvetica" pitchFamily="2" charset="0"/>
              </a:rPr>
              <a:t>parliament</a:t>
            </a:r>
            <a:r>
              <a:rPr lang="nl-NL" dirty="0">
                <a:latin typeface="Helvetica" pitchFamily="2" charset="0"/>
              </a:rPr>
              <a:t>		</a:t>
            </a:r>
            <a:r>
              <a:rPr lang="nl-NL" sz="1200" dirty="0">
                <a:latin typeface="Helvetica" pitchFamily="2" charset="0"/>
              </a:rPr>
              <a:t>(dossier </a:t>
            </a:r>
            <a:r>
              <a:rPr lang="en-NL" sz="1200" dirty="0">
                <a:latin typeface="Helvetica" pitchFamily="2" charset="0"/>
              </a:rPr>
              <a:t>34035)</a:t>
            </a:r>
          </a:p>
          <a:p>
            <a:pPr marL="0" indent="0">
              <a:buNone/>
            </a:pPr>
            <a:endParaRPr lang="en-NL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NL" dirty="0">
                <a:latin typeface="Helvetica" pitchFamily="2" charset="0"/>
              </a:rPr>
              <a:t>	</a:t>
            </a:r>
            <a:r>
              <a:rPr lang="en-NL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NL" dirty="0">
                <a:latin typeface="Helvetica" pitchFamily="2" charset="0"/>
              </a:rPr>
              <a:t> </a:t>
            </a:r>
            <a:r>
              <a:rPr lang="en-NL" i="1" dirty="0">
                <a:latin typeface="Helvetica" pitchFamily="2" charset="0"/>
              </a:rPr>
              <a:t>After </a:t>
            </a:r>
            <a:r>
              <a:rPr lang="en-NL" dirty="0">
                <a:latin typeface="Helvetica" pitchFamily="2" charset="0"/>
              </a:rPr>
              <a:t>the beginning of </a:t>
            </a:r>
            <a:r>
              <a:rPr lang="en-GB" dirty="0" err="1">
                <a:latin typeface="Helvetica" pitchFamily="2" charset="0"/>
              </a:rPr>
              <a:t>th</a:t>
            </a:r>
            <a:r>
              <a:rPr lang="en-NL" dirty="0">
                <a:latin typeface="Helvetica" pitchFamily="2" charset="0"/>
              </a:rPr>
              <a:t>e academic year</a:t>
            </a:r>
          </a:p>
          <a:p>
            <a:pPr marL="0" indent="0">
              <a:buNone/>
            </a:pPr>
            <a:endParaRPr lang="en-NL" dirty="0">
              <a:latin typeface="Helvetica" pitchFamily="2" charset="0"/>
            </a:endParaRPr>
          </a:p>
          <a:p>
            <a:pPr marL="0" indent="0">
              <a:buNone/>
            </a:pPr>
            <a:endParaRPr lang="en-NL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NL" dirty="0">
                <a:latin typeface="Helvetica" pitchFamily="2" charset="0"/>
              </a:rPr>
              <a:t>Sep. 1</a:t>
            </a:r>
            <a:r>
              <a:rPr lang="en-NL" baseline="30000" dirty="0">
                <a:latin typeface="Helvetica" pitchFamily="2" charset="0"/>
              </a:rPr>
              <a:t>st</a:t>
            </a:r>
            <a:r>
              <a:rPr lang="en-NL" dirty="0">
                <a:latin typeface="Helvetica" pitchFamily="2" charset="0"/>
              </a:rPr>
              <a:t>, 2015	new system takes effect</a:t>
            </a:r>
          </a:p>
          <a:p>
            <a:pPr marL="0" indent="0">
              <a:buNone/>
            </a:pPr>
            <a:endParaRPr lang="en-NL" sz="1200" dirty="0">
              <a:latin typeface="Helvetica" pitchFamily="2" charset="0"/>
            </a:endParaRPr>
          </a:p>
          <a:p>
            <a:pPr marL="0" indent="0">
              <a:buNone/>
            </a:pPr>
            <a:endParaRPr lang="en-NL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2D43-03CE-3F23-5FC4-1F30447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Helvetica" pitchFamily="2" charset="0"/>
              </a:rPr>
              <a:t>The anticipated negative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42DE-0D1B-A4E9-31DD-5F58EC40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NL" sz="12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NL" dirty="0">
                <a:latin typeface="Helvetica" pitchFamily="2" charset="0"/>
              </a:rPr>
              <a:t>Economic: </a:t>
            </a:r>
          </a:p>
          <a:p>
            <a:pPr marL="0" indent="0">
              <a:buNone/>
            </a:pPr>
            <a:r>
              <a:rPr lang="en-NL" dirty="0">
                <a:latin typeface="Helvetica" pitchFamily="2" charset="0"/>
              </a:rPr>
              <a:t>		higher debts</a:t>
            </a:r>
          </a:p>
          <a:p>
            <a:pPr marL="0" indent="0">
              <a:buNone/>
            </a:pPr>
            <a:r>
              <a:rPr lang="en-NL" dirty="0">
                <a:latin typeface="Helvetica" pitchFamily="2" charset="0"/>
              </a:rPr>
              <a:t>		unequal access to higher education</a:t>
            </a:r>
          </a:p>
          <a:p>
            <a:pPr marL="0" indent="0">
              <a:buNone/>
            </a:pPr>
            <a:endParaRPr lang="en-NL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NL" dirty="0">
                <a:latin typeface="Helvetica" pitchFamily="2" charset="0"/>
              </a:rPr>
              <a:t>Administrative:</a:t>
            </a:r>
          </a:p>
          <a:p>
            <a:pPr marL="0" indent="0">
              <a:buNone/>
            </a:pPr>
            <a:r>
              <a:rPr lang="en-NL" dirty="0">
                <a:latin typeface="Helvetica" pitchFamily="2" charset="0"/>
              </a:rPr>
              <a:t>		influence students in their choices</a:t>
            </a:r>
          </a:p>
        </p:txBody>
      </p:sp>
    </p:spTree>
    <p:extLst>
      <p:ext uri="{BB962C8B-B14F-4D97-AF65-F5344CB8AC3E}">
        <p14:creationId xmlns:p14="http://schemas.microsoft.com/office/powerpoint/2010/main" val="296962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0F02-E675-F2BA-C0B2-9B0A69AC5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132" y="1047963"/>
            <a:ext cx="9007736" cy="2381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L" sz="4000" dirty="0">
                <a:latin typeface="Helvetica" pitchFamily="2" charset="0"/>
              </a:rPr>
              <a:t>The change in 2015</a:t>
            </a:r>
          </a:p>
        </p:txBody>
      </p:sp>
    </p:spTree>
    <p:extLst>
      <p:ext uri="{BB962C8B-B14F-4D97-AF65-F5344CB8AC3E}">
        <p14:creationId xmlns:p14="http://schemas.microsoft.com/office/powerpoint/2010/main" val="318514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">
            <a:extLst>
              <a:ext uri="{FF2B5EF4-FFF2-40B4-BE49-F238E27FC236}">
                <a16:creationId xmlns:a16="http://schemas.microsoft.com/office/drawing/2014/main" id="{2364C9BF-E1AD-47FF-A93E-4DD13583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61"/>
            <a:ext cx="12192000" cy="59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8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Ototal">
            <a:extLst>
              <a:ext uri="{FF2B5EF4-FFF2-40B4-BE49-F238E27FC236}">
                <a16:creationId xmlns:a16="http://schemas.microsoft.com/office/drawing/2014/main" id="{084C1E75-7CAB-419D-9683-CF843231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026"/>
            <a:ext cx="12192000" cy="5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Opercent">
            <a:extLst>
              <a:ext uri="{FF2B5EF4-FFF2-40B4-BE49-F238E27FC236}">
                <a16:creationId xmlns:a16="http://schemas.microsoft.com/office/drawing/2014/main" id="{4C1DBCCB-7695-4E32-B9F8-C5BE23E22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026"/>
            <a:ext cx="12192000" cy="5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2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970A-ECE3-B54E-505A-A13D85E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Another way to measure the change: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60EE-1267-97B9-9F10-9CE28434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Rate of growth (in %) relative to the previous year.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31171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308</Words>
  <Application>Microsoft Macintosh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Office Theme</vt:lpstr>
      <vt:lpstr>The bad luck generation and its choices</vt:lpstr>
      <vt:lpstr>Did the transition from studiefinanciering to leenstelsel change the choices students made?</vt:lpstr>
      <vt:lpstr>The important year: 2015</vt:lpstr>
      <vt:lpstr>The anticipated negative effects</vt:lpstr>
      <vt:lpstr>The change in 2015</vt:lpstr>
      <vt:lpstr>PowerPoint Presentation</vt:lpstr>
      <vt:lpstr>PowerPoint Presentation</vt:lpstr>
      <vt:lpstr>PowerPoint Presentation</vt:lpstr>
      <vt:lpstr>Another way to measure the change:</vt:lpstr>
      <vt:lpstr>PowerPoint Presentation</vt:lpstr>
      <vt:lpstr>How special is 2015?</vt:lpstr>
      <vt:lpstr>How special is 2015?</vt:lpstr>
      <vt:lpstr>How special is 2015?</vt:lpstr>
      <vt:lpstr>Conclusions</vt:lpstr>
      <vt:lpstr>Bonus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bad luck generation and its choices</dc:title>
  <dc:creator/>
  <cp:lastModifiedBy>Microsoft Office User</cp:lastModifiedBy>
  <cp:revision>6</cp:revision>
  <dcterms:created xsi:type="dcterms:W3CDTF">2022-10-06T08:21:42Z</dcterms:created>
  <dcterms:modified xsi:type="dcterms:W3CDTF">2022-10-07T10:15:24Z</dcterms:modified>
</cp:coreProperties>
</file>