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28"/>
  </p:normalViewPr>
  <p:slideViewPr>
    <p:cSldViewPr snapToGrid="0">
      <p:cViewPr varScale="1">
        <p:scale>
          <a:sx n="93" d="100"/>
          <a:sy n="93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C389-CD13-CCD3-13DB-23DB9E03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8FD99-9AE7-08A0-CAD8-BF53AD7DD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741B-755F-86F2-1150-EEAFB39D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927A-DFEA-EE5A-61F7-56B2D45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E3F6-5640-4A9C-E78D-DDB5B9CB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667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C7B2-7F04-5D3B-9C81-9766AFBB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50A4-CCA8-D968-E212-B6F0FD03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2DCF-C397-617A-551F-1E39FC64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0E36-8985-0BB0-8FB5-0DC54D7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D674-195C-A83B-B0EE-46CD2C95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065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29A35-7941-3AA6-9D3D-02FB26C9F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B0253-3313-1080-62F6-C13B4E8E5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5439-F809-7A2E-10CA-3BC12D16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CAFA-2DA2-9E57-D777-66976320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B901-BA9E-758E-5BB0-67986953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28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E4DE-F86E-AC2B-866D-19B1DCF5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229D-68DC-0438-E077-1537377C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517F-7174-7EEC-4144-007877B4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35DC-FE6A-E76D-3D0C-6AA78183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06B2-6EB6-EA62-4EE3-D7004FAC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187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5AB-EFA3-C865-BB3B-6C20C68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40BEA-3B73-12D2-E94E-348D59D7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1965-7C42-D5D2-8A83-E6AC9B9D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B280-E445-B31D-2A7B-37A5EDA1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BADA-5AE7-08A3-8F52-41832893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8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5609-AB82-F4AC-DBC7-A61BCF7E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FB48-0FA4-6DCC-BDA4-C831C0F0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688E4-8855-F118-BD48-14E1C4D3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7709-4037-39B0-57BA-CF761B8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75C5-AC64-C887-CD2E-F574609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B99B-EDFC-A061-2081-FFF15544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75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56FB-24F4-26C3-9523-5006AF58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23F6-6121-6DB1-BF71-700BDBA9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0425F-0DCE-8157-DCFD-2D190A1F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BFE53-6823-E4AF-F95A-DE65FDEC7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2D8A4-D67E-4F35-9E8C-C451DE27E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FCCA9-76CA-95CC-FE17-F66453C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23682-173D-6CAF-A734-2323E148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EAAA7-9E2B-CC24-1E86-1ED6284C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51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29A9-FFC7-D368-389B-276EE6A8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DF6-05C1-ED67-A94A-1925B325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B3F1D-4F79-78B8-4FA3-A36DB1D8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72369-DCA6-F7E2-2DB9-9D89826C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1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6C4BD-DF00-9C7B-505E-ACAED872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86740-BC7E-0972-3F1E-7AD123F5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410D6-1560-D299-B70C-78918E2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450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2E0-969B-C540-154D-0A3E7997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9298-D87C-2322-2539-29A0E046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2C47-A075-193C-5EF8-06AED6597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EC88D-B71E-9BF6-E952-6CFA85A4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B1CE3-A86F-3A6A-A91D-6F6170D4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D8DB4-CEA0-8BA4-FC00-868CDE5B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3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A4C-A717-5F53-F6DC-0FA73231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3875D-35B3-0A9A-A0D3-A992A64F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A3F6D-E65A-7A72-09C7-6D47290F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E29C-708A-A8B0-2783-3FE3FE97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3EB13-5650-31BE-241E-6728EE3C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70B13-09D9-3AC7-0032-E77B4BC5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4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E32E3-5B4C-2919-167A-2CD6587E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BD4A-B702-62B4-1E73-1EA65BF30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0A1B-D3A8-ABBF-ED6A-4EBCF47E0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D1E1-A5DA-AC46-A180-C75164344640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876A-215A-72DF-9EF6-2B1133FE5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7287-86A7-B495-7586-6220236A6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5069-C343-C740-975C-B699A42C9B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499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99F6D-48E9-B2AD-D5E0-AB8F54CBE252}"/>
              </a:ext>
            </a:extLst>
          </p:cNvPr>
          <p:cNvSpPr txBox="1"/>
          <p:nvPr/>
        </p:nvSpPr>
        <p:spPr>
          <a:xfrm>
            <a:off x="5251048" y="2011018"/>
            <a:ext cx="5223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>
                <a:latin typeface="Helvetica" pitchFamily="2" charset="0"/>
              </a:rPr>
              <a:t>James O’Malley, 2018</a:t>
            </a:r>
          </a:p>
          <a:p>
            <a:endParaRPr lang="en-NL" sz="5000" dirty="0"/>
          </a:p>
        </p:txBody>
      </p:sp>
      <p:pic>
        <p:nvPicPr>
          <p:cNvPr id="10242" name="Picture 2" descr="Just tell Google you're not a robot">
            <a:extLst>
              <a:ext uri="{FF2B5EF4-FFF2-40B4-BE49-F238E27FC236}">
                <a16:creationId xmlns:a16="http://schemas.microsoft.com/office/drawing/2014/main" id="{30800CF5-7717-DF35-BACC-74847977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4191000"/>
            <a:ext cx="4711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E9626C-366B-5D2A-7743-724BF18B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526473"/>
            <a:ext cx="6057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6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reCAPTCHA: beating the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2A40B-2F9D-90CC-9DBC-A486ED8F0D99}"/>
              </a:ext>
            </a:extLst>
          </p:cNvPr>
          <p:cNvSpPr txBox="1"/>
          <p:nvPr/>
        </p:nvSpPr>
        <p:spPr>
          <a:xfrm>
            <a:off x="838200" y="2075772"/>
            <a:ext cx="972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Computer against computer (proven successful in 2017)</a:t>
            </a:r>
          </a:p>
        </p:txBody>
      </p:sp>
    </p:spTree>
    <p:extLst>
      <p:ext uri="{BB962C8B-B14F-4D97-AF65-F5344CB8AC3E}">
        <p14:creationId xmlns:p14="http://schemas.microsoft.com/office/powerpoint/2010/main" val="133745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reCAPTCHA, generation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2A40B-2F9D-90CC-9DBC-A486ED8F0D99}"/>
              </a:ext>
            </a:extLst>
          </p:cNvPr>
          <p:cNvSpPr txBox="1"/>
          <p:nvPr/>
        </p:nvSpPr>
        <p:spPr>
          <a:xfrm>
            <a:off x="838200" y="2075772"/>
            <a:ext cx="972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(Launched in 2018, after the article)</a:t>
            </a:r>
          </a:p>
        </p:txBody>
      </p:sp>
      <p:pic>
        <p:nvPicPr>
          <p:cNvPr id="11266" name="Picture 2" descr="reCAPTCHA | Google Developers">
            <a:extLst>
              <a:ext uri="{FF2B5EF4-FFF2-40B4-BE49-F238E27FC236}">
                <a16:creationId xmlns:a16="http://schemas.microsoft.com/office/drawing/2014/main" id="{B505341A-5961-4F96-1ECF-D503E6FA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217609"/>
            <a:ext cx="78232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3FDF9-9603-C084-E702-C4575A67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48" y="1253331"/>
            <a:ext cx="2379303" cy="4351338"/>
          </a:xfrm>
        </p:spPr>
      </p:pic>
    </p:spTree>
    <p:extLst>
      <p:ext uri="{BB962C8B-B14F-4D97-AF65-F5344CB8AC3E}">
        <p14:creationId xmlns:p14="http://schemas.microsoft.com/office/powerpoint/2010/main" val="10378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CAPTCHA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80CA-68B6-EE57-D05F-0821D7D9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3600" b="1" dirty="0"/>
              <a:t>C</a:t>
            </a:r>
            <a:r>
              <a:rPr lang="en-NL" sz="3600" dirty="0"/>
              <a:t>ompletely</a:t>
            </a:r>
            <a:endParaRPr lang="en-NL" sz="3600" b="1" dirty="0"/>
          </a:p>
          <a:p>
            <a:pPr marL="0" indent="0">
              <a:buNone/>
            </a:pPr>
            <a:r>
              <a:rPr lang="en-NL" sz="3600" b="1" dirty="0"/>
              <a:t>A</a:t>
            </a:r>
            <a:r>
              <a:rPr lang="en-NL" sz="3600" dirty="0"/>
              <a:t>utomated</a:t>
            </a:r>
            <a:endParaRPr lang="en-NL" sz="3600" b="1" dirty="0"/>
          </a:p>
          <a:p>
            <a:pPr marL="0" indent="0">
              <a:buNone/>
            </a:pPr>
            <a:r>
              <a:rPr lang="en-NL" sz="3600" b="1" dirty="0"/>
              <a:t>P</a:t>
            </a:r>
            <a:r>
              <a:rPr lang="en-NL" sz="3600" dirty="0"/>
              <a:t>ublic</a:t>
            </a:r>
            <a:endParaRPr lang="en-NL" sz="3600" b="1" dirty="0"/>
          </a:p>
          <a:p>
            <a:pPr marL="0" indent="0">
              <a:buNone/>
            </a:pPr>
            <a:r>
              <a:rPr lang="en-NL" sz="3600" b="1" dirty="0"/>
              <a:t>T</a:t>
            </a:r>
            <a:r>
              <a:rPr lang="en-NL" sz="3600" dirty="0"/>
              <a:t>uring test to tell</a:t>
            </a:r>
            <a:endParaRPr lang="en-NL" sz="3600" b="1" dirty="0"/>
          </a:p>
          <a:p>
            <a:pPr marL="0" indent="0">
              <a:buNone/>
            </a:pPr>
            <a:r>
              <a:rPr lang="en-NL" sz="3600" b="1" dirty="0"/>
              <a:t>C</a:t>
            </a:r>
            <a:r>
              <a:rPr lang="en-NL" sz="3600" dirty="0"/>
              <a:t>omputers and </a:t>
            </a:r>
          </a:p>
          <a:p>
            <a:pPr marL="0" indent="0">
              <a:buNone/>
            </a:pPr>
            <a:r>
              <a:rPr lang="en-NL" sz="3600" b="1" dirty="0"/>
              <a:t>H</a:t>
            </a:r>
            <a:r>
              <a:rPr lang="en-NL" sz="3600" dirty="0"/>
              <a:t>umans</a:t>
            </a:r>
            <a:endParaRPr lang="en-NL" sz="3600" b="1" dirty="0"/>
          </a:p>
          <a:p>
            <a:pPr marL="0" indent="0">
              <a:buNone/>
            </a:pPr>
            <a:r>
              <a:rPr lang="en-NL" sz="3600" b="1" dirty="0"/>
              <a:t>A</a:t>
            </a:r>
            <a:r>
              <a:rPr lang="en-NL" sz="3600" dirty="0"/>
              <a:t>part</a:t>
            </a:r>
            <a:endParaRPr lang="en-NL" sz="3600" b="1" dirty="0"/>
          </a:p>
        </p:txBody>
      </p:sp>
    </p:spTree>
    <p:extLst>
      <p:ext uri="{BB962C8B-B14F-4D97-AF65-F5344CB8AC3E}">
        <p14:creationId xmlns:p14="http://schemas.microsoft.com/office/powerpoint/2010/main" val="221596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CAPTCHA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80CA-68B6-EE57-D05F-0821D7D9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3600" b="1" dirty="0">
                <a:solidFill>
                  <a:schemeClr val="bg1"/>
                </a:solidFill>
              </a:rPr>
              <a:t>C</a:t>
            </a:r>
            <a:r>
              <a:rPr lang="en-NL" sz="3600" dirty="0">
                <a:solidFill>
                  <a:schemeClr val="bg1"/>
                </a:solidFill>
              </a:rPr>
              <a:t>ompletely</a:t>
            </a:r>
            <a:endParaRPr lang="en-NL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NL" sz="3600" b="1" dirty="0">
                <a:solidFill>
                  <a:schemeClr val="bg1"/>
                </a:solidFill>
              </a:rPr>
              <a:t>A</a:t>
            </a:r>
            <a:r>
              <a:rPr lang="en-NL" sz="3600" dirty="0">
                <a:solidFill>
                  <a:schemeClr val="bg1"/>
                </a:solidFill>
              </a:rPr>
              <a:t>utomated</a:t>
            </a:r>
            <a:endParaRPr lang="en-NL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NL" sz="3600" b="1" dirty="0">
                <a:solidFill>
                  <a:schemeClr val="bg1"/>
                </a:solidFill>
              </a:rPr>
              <a:t>P</a:t>
            </a:r>
            <a:r>
              <a:rPr lang="en-NL" sz="3600" dirty="0">
                <a:solidFill>
                  <a:schemeClr val="bg1"/>
                </a:solidFill>
              </a:rPr>
              <a:t>ublic</a:t>
            </a:r>
            <a:endParaRPr lang="en-NL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NL" sz="3600" b="1" dirty="0">
                <a:solidFill>
                  <a:schemeClr val="bg1"/>
                </a:solidFill>
              </a:rPr>
              <a:t>T</a:t>
            </a:r>
            <a:r>
              <a:rPr lang="en-NL" sz="3600" dirty="0">
                <a:solidFill>
                  <a:schemeClr val="bg1"/>
                </a:solidFill>
              </a:rPr>
              <a:t>uring</a:t>
            </a:r>
            <a:r>
              <a:rPr lang="en-NL" sz="3600" dirty="0"/>
              <a:t> test to tell</a:t>
            </a:r>
            <a:endParaRPr lang="en-NL" sz="3600" b="1" dirty="0"/>
          </a:p>
          <a:p>
            <a:pPr marL="0" indent="0">
              <a:buNone/>
            </a:pPr>
            <a:r>
              <a:rPr lang="en-NL" sz="3600" b="1" dirty="0"/>
              <a:t>C</a:t>
            </a:r>
            <a:r>
              <a:rPr lang="en-NL" sz="3600" dirty="0"/>
              <a:t>omputers and </a:t>
            </a:r>
          </a:p>
          <a:p>
            <a:pPr marL="0" indent="0">
              <a:buNone/>
            </a:pPr>
            <a:r>
              <a:rPr lang="en-NL" sz="3600" b="1" dirty="0"/>
              <a:t>H</a:t>
            </a:r>
            <a:r>
              <a:rPr lang="en-NL" sz="3600" dirty="0"/>
              <a:t>umans</a:t>
            </a:r>
            <a:endParaRPr lang="en-NL" sz="3600" b="1" dirty="0"/>
          </a:p>
          <a:p>
            <a:pPr marL="0" indent="0">
              <a:buNone/>
            </a:pPr>
            <a:r>
              <a:rPr lang="en-NL" sz="3600" b="1" dirty="0"/>
              <a:t>A</a:t>
            </a:r>
            <a:r>
              <a:rPr lang="en-NL" sz="3600" dirty="0"/>
              <a:t>part</a:t>
            </a:r>
            <a:endParaRPr lang="en-NL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CA143-9A34-791D-2982-03E49773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58" y="1825625"/>
            <a:ext cx="6934200" cy="34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80CA-68B6-EE57-D05F-0821D7D9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2299" cy="7778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L" sz="3600" dirty="0"/>
              <a:t>Carnegie Mellon U, 2007</a:t>
            </a:r>
          </a:p>
          <a:p>
            <a:pPr marL="0" indent="0">
              <a:buNone/>
            </a:pPr>
            <a:endParaRPr lang="en-NL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3242A-7CCA-885F-AAB3-65938FAF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8" y="2603500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8D066-2C2A-521E-322C-ADE0236951C0}"/>
              </a:ext>
            </a:extLst>
          </p:cNvPr>
          <p:cNvSpPr txBox="1">
            <a:spLocks/>
          </p:cNvSpPr>
          <p:nvPr/>
        </p:nvSpPr>
        <p:spPr>
          <a:xfrm>
            <a:off x="6921498" y="1825625"/>
            <a:ext cx="4432299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sz="3300" dirty="0"/>
              <a:t>Google, 2009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7834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80CA-68B6-EE57-D05F-0821D7D9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981" y="2766218"/>
            <a:ext cx="3268517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L" sz="3300" dirty="0"/>
              <a:t>website</a:t>
            </a:r>
          </a:p>
          <a:p>
            <a:pPr marL="0" indent="0" algn="ctr">
              <a:buNone/>
            </a:pPr>
            <a:r>
              <a:rPr lang="en-NL" sz="3300" dirty="0"/>
              <a:t>authentication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3242A-7CCA-885F-AAB3-65938FAF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8" y="2603500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CC1879-4FBF-50CD-36D0-80D1CEF57C32}"/>
              </a:ext>
            </a:extLst>
          </p:cNvPr>
          <p:cNvSpPr txBox="1">
            <a:spLocks/>
          </p:cNvSpPr>
          <p:nvPr/>
        </p:nvSpPr>
        <p:spPr>
          <a:xfrm>
            <a:off x="6921498" y="2657764"/>
            <a:ext cx="3268517" cy="165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t</a:t>
            </a:r>
            <a:r>
              <a:rPr lang="en-NL" sz="3600" dirty="0"/>
              <a:t>ranscribing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d</a:t>
            </a:r>
            <a:r>
              <a:rPr lang="en-NL" sz="3600" dirty="0"/>
              <a:t>ata &amp;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m</a:t>
            </a:r>
            <a:r>
              <a:rPr lang="en-NL" sz="3600" dirty="0"/>
              <a:t>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0684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reCAPTCHA, generation 1</a:t>
            </a:r>
          </a:p>
        </p:txBody>
      </p:sp>
      <p:pic>
        <p:nvPicPr>
          <p:cNvPr id="4100" name="Picture 4" descr="Customizing the Look and Feel of reCAPTCHA | Google Developers">
            <a:extLst>
              <a:ext uri="{FF2B5EF4-FFF2-40B4-BE49-F238E27FC236}">
                <a16:creationId xmlns:a16="http://schemas.microsoft.com/office/drawing/2014/main" id="{8E886282-A3AE-E157-2CB7-14E7D3A5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609850"/>
            <a:ext cx="405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reCAPTCHA, generation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28E6-5536-5043-EDD9-04D8F986027C}"/>
              </a:ext>
            </a:extLst>
          </p:cNvPr>
          <p:cNvSpPr txBox="1"/>
          <p:nvPr/>
        </p:nvSpPr>
        <p:spPr>
          <a:xfrm>
            <a:off x="5586886" y="2469797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dirty="0"/>
              <a:t>2011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AB80C6D-B713-021E-5A97-D2571C45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19453"/>
            <a:ext cx="35052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reCAPTCHA, generation 2</a:t>
            </a:r>
          </a:p>
        </p:txBody>
      </p:sp>
      <p:pic>
        <p:nvPicPr>
          <p:cNvPr id="3074" name="Picture 2" descr="Google Online Security Blog: Are you a robot? Introducing “No CAPTCHA  reCAPTCHA”">
            <a:extLst>
              <a:ext uri="{FF2B5EF4-FFF2-40B4-BE49-F238E27FC236}">
                <a16:creationId xmlns:a16="http://schemas.microsoft.com/office/drawing/2014/main" id="{217C689C-6057-FE51-1ABA-7040CA84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257" y="1690688"/>
            <a:ext cx="5585486" cy="421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BD5F-B026-5C70-6666-298158D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reCAPTCHA, generation 2</a:t>
            </a:r>
          </a:p>
        </p:txBody>
      </p:sp>
      <p:pic>
        <p:nvPicPr>
          <p:cNvPr id="8194" name="Picture 2" descr="reCAPTCHA">
            <a:extLst>
              <a:ext uri="{FF2B5EF4-FFF2-40B4-BE49-F238E27FC236}">
                <a16:creationId xmlns:a16="http://schemas.microsoft.com/office/drawing/2014/main" id="{DBE2BA57-910D-08A5-95DA-9893DFBC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2" y="1508125"/>
            <a:ext cx="6538736" cy="53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0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CAPTCHA</vt:lpstr>
      <vt:lpstr>CAPTCHA</vt:lpstr>
      <vt:lpstr>reCAPTCHA</vt:lpstr>
      <vt:lpstr>reCAPTCHA</vt:lpstr>
      <vt:lpstr>reCAPTCHA, generation 1</vt:lpstr>
      <vt:lpstr>reCAPTCHA, generation 1</vt:lpstr>
      <vt:lpstr>reCAPTCHA, generation 2</vt:lpstr>
      <vt:lpstr>reCAPTCHA, generation 2</vt:lpstr>
      <vt:lpstr>reCAPTCHA: beating the system</vt:lpstr>
      <vt:lpstr>reCAPTCHA, generation 3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2022-10-14T13:59:57Z</dcterms:created>
  <dcterms:modified xsi:type="dcterms:W3CDTF">2022-10-24T14:10:31Z</dcterms:modified>
</cp:coreProperties>
</file>