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65" r:id="rId6"/>
    <p:sldId id="268" r:id="rId7"/>
    <p:sldId id="269" r:id="rId8"/>
    <p:sldId id="279" r:id="rId9"/>
    <p:sldId id="280" r:id="rId10"/>
    <p:sldId id="266" r:id="rId11"/>
    <p:sldId id="259" r:id="rId12"/>
    <p:sldId id="260" r:id="rId13"/>
    <p:sldId id="261" r:id="rId14"/>
    <p:sldId id="271" r:id="rId15"/>
    <p:sldId id="262" r:id="rId16"/>
    <p:sldId id="267" r:id="rId17"/>
    <p:sldId id="273" r:id="rId18"/>
    <p:sldId id="275" r:id="rId19"/>
    <p:sldId id="276" r:id="rId20"/>
    <p:sldId id="277"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86"/>
  </p:normalViewPr>
  <p:slideViewPr>
    <p:cSldViewPr snapToGrid="0" snapToObjects="1">
      <p:cViewPr varScale="1">
        <p:scale>
          <a:sx n="129" d="100"/>
          <a:sy n="129" d="100"/>
        </p:scale>
        <p:origin x="11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795409-6F31-FD40-BA68-594126066A0F}" type="datetimeFigureOut">
              <a:rPr lang="en-US" smtClean="0"/>
              <a:t>5/22/18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5F310-F87E-3F42-B691-0431046DC96F}" type="slidenum">
              <a:rPr lang="en-US" smtClean="0"/>
              <a:t>‹#›</a:t>
            </a:fld>
            <a:endParaRPr lang="en-US"/>
          </a:p>
        </p:txBody>
      </p:sp>
    </p:spTree>
    <p:extLst>
      <p:ext uri="{BB962C8B-B14F-4D97-AF65-F5344CB8AC3E}">
        <p14:creationId xmlns:p14="http://schemas.microsoft.com/office/powerpoint/2010/main" val="185662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95409-6F31-FD40-BA68-594126066A0F}" type="datetimeFigureOut">
              <a:rPr lang="en-US" smtClean="0"/>
              <a:t>5/22/18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5F310-F87E-3F42-B691-0431046DC96F}" type="slidenum">
              <a:rPr lang="en-US" smtClean="0"/>
              <a:t>‹#›</a:t>
            </a:fld>
            <a:endParaRPr lang="en-US"/>
          </a:p>
        </p:txBody>
      </p:sp>
    </p:spTree>
    <p:extLst>
      <p:ext uri="{BB962C8B-B14F-4D97-AF65-F5344CB8AC3E}">
        <p14:creationId xmlns:p14="http://schemas.microsoft.com/office/powerpoint/2010/main" val="177094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95409-6F31-FD40-BA68-594126066A0F}" type="datetimeFigureOut">
              <a:rPr lang="en-US" smtClean="0"/>
              <a:t>5/22/18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5F310-F87E-3F42-B691-0431046DC96F}" type="slidenum">
              <a:rPr lang="en-US" smtClean="0"/>
              <a:t>‹#›</a:t>
            </a:fld>
            <a:endParaRPr lang="en-US"/>
          </a:p>
        </p:txBody>
      </p:sp>
    </p:spTree>
    <p:extLst>
      <p:ext uri="{BB962C8B-B14F-4D97-AF65-F5344CB8AC3E}">
        <p14:creationId xmlns:p14="http://schemas.microsoft.com/office/powerpoint/2010/main" val="1140913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95409-6F31-FD40-BA68-594126066A0F}" type="datetimeFigureOut">
              <a:rPr lang="en-US" smtClean="0"/>
              <a:t>5/22/18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5F310-F87E-3F42-B691-0431046DC96F}" type="slidenum">
              <a:rPr lang="en-US" smtClean="0"/>
              <a:t>‹#›</a:t>
            </a:fld>
            <a:endParaRPr lang="en-US"/>
          </a:p>
        </p:txBody>
      </p:sp>
    </p:spTree>
    <p:extLst>
      <p:ext uri="{BB962C8B-B14F-4D97-AF65-F5344CB8AC3E}">
        <p14:creationId xmlns:p14="http://schemas.microsoft.com/office/powerpoint/2010/main" val="250861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795409-6F31-FD40-BA68-594126066A0F}" type="datetimeFigureOut">
              <a:rPr lang="en-US" smtClean="0"/>
              <a:t>5/22/18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5F310-F87E-3F42-B691-0431046DC96F}" type="slidenum">
              <a:rPr lang="en-US" smtClean="0"/>
              <a:t>‹#›</a:t>
            </a:fld>
            <a:endParaRPr lang="en-US"/>
          </a:p>
        </p:txBody>
      </p:sp>
    </p:spTree>
    <p:extLst>
      <p:ext uri="{BB962C8B-B14F-4D97-AF65-F5344CB8AC3E}">
        <p14:creationId xmlns:p14="http://schemas.microsoft.com/office/powerpoint/2010/main" val="61665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795409-6F31-FD40-BA68-594126066A0F}" type="datetimeFigureOut">
              <a:rPr lang="en-US" smtClean="0"/>
              <a:t>5/22/18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5F310-F87E-3F42-B691-0431046DC96F}" type="slidenum">
              <a:rPr lang="en-US" smtClean="0"/>
              <a:t>‹#›</a:t>
            </a:fld>
            <a:endParaRPr lang="en-US"/>
          </a:p>
        </p:txBody>
      </p:sp>
    </p:spTree>
    <p:extLst>
      <p:ext uri="{BB962C8B-B14F-4D97-AF65-F5344CB8AC3E}">
        <p14:creationId xmlns:p14="http://schemas.microsoft.com/office/powerpoint/2010/main" val="17564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795409-6F31-FD40-BA68-594126066A0F}" type="datetimeFigureOut">
              <a:rPr lang="en-US" smtClean="0"/>
              <a:t>5/22/18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5F310-F87E-3F42-B691-0431046DC96F}" type="slidenum">
              <a:rPr lang="en-US" smtClean="0"/>
              <a:t>‹#›</a:t>
            </a:fld>
            <a:endParaRPr lang="en-US"/>
          </a:p>
        </p:txBody>
      </p:sp>
    </p:spTree>
    <p:extLst>
      <p:ext uri="{BB962C8B-B14F-4D97-AF65-F5344CB8AC3E}">
        <p14:creationId xmlns:p14="http://schemas.microsoft.com/office/powerpoint/2010/main" val="194934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795409-6F31-FD40-BA68-594126066A0F}" type="datetimeFigureOut">
              <a:rPr lang="en-US" smtClean="0"/>
              <a:t>5/22/18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5F310-F87E-3F42-B691-0431046DC96F}" type="slidenum">
              <a:rPr lang="en-US" smtClean="0"/>
              <a:t>‹#›</a:t>
            </a:fld>
            <a:endParaRPr lang="en-US"/>
          </a:p>
        </p:txBody>
      </p:sp>
    </p:spTree>
    <p:extLst>
      <p:ext uri="{BB962C8B-B14F-4D97-AF65-F5344CB8AC3E}">
        <p14:creationId xmlns:p14="http://schemas.microsoft.com/office/powerpoint/2010/main" val="208020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95409-6F31-FD40-BA68-594126066A0F}" type="datetimeFigureOut">
              <a:rPr lang="en-US" smtClean="0"/>
              <a:t>5/22/18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5F310-F87E-3F42-B691-0431046DC96F}" type="slidenum">
              <a:rPr lang="en-US" smtClean="0"/>
              <a:t>‹#›</a:t>
            </a:fld>
            <a:endParaRPr lang="en-US"/>
          </a:p>
        </p:txBody>
      </p:sp>
    </p:spTree>
    <p:extLst>
      <p:ext uri="{BB962C8B-B14F-4D97-AF65-F5344CB8AC3E}">
        <p14:creationId xmlns:p14="http://schemas.microsoft.com/office/powerpoint/2010/main" val="567303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795409-6F31-FD40-BA68-594126066A0F}" type="datetimeFigureOut">
              <a:rPr lang="en-US" smtClean="0"/>
              <a:t>5/22/18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5F310-F87E-3F42-B691-0431046DC96F}" type="slidenum">
              <a:rPr lang="en-US" smtClean="0"/>
              <a:t>‹#›</a:t>
            </a:fld>
            <a:endParaRPr lang="en-US"/>
          </a:p>
        </p:txBody>
      </p:sp>
    </p:spTree>
    <p:extLst>
      <p:ext uri="{BB962C8B-B14F-4D97-AF65-F5344CB8AC3E}">
        <p14:creationId xmlns:p14="http://schemas.microsoft.com/office/powerpoint/2010/main" val="518624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795409-6F31-FD40-BA68-594126066A0F}" type="datetimeFigureOut">
              <a:rPr lang="en-US" smtClean="0"/>
              <a:t>5/22/18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5F310-F87E-3F42-B691-0431046DC96F}" type="slidenum">
              <a:rPr lang="en-US" smtClean="0"/>
              <a:t>‹#›</a:t>
            </a:fld>
            <a:endParaRPr lang="en-US"/>
          </a:p>
        </p:txBody>
      </p:sp>
    </p:spTree>
    <p:extLst>
      <p:ext uri="{BB962C8B-B14F-4D97-AF65-F5344CB8AC3E}">
        <p14:creationId xmlns:p14="http://schemas.microsoft.com/office/powerpoint/2010/main" val="353176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95409-6F31-FD40-BA68-594126066A0F}" type="datetimeFigureOut">
              <a:rPr lang="en-US" smtClean="0"/>
              <a:t>5/22/18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5F310-F87E-3F42-B691-0431046DC96F}" type="slidenum">
              <a:rPr lang="en-US" smtClean="0"/>
              <a:t>‹#›</a:t>
            </a:fld>
            <a:endParaRPr lang="en-US"/>
          </a:p>
        </p:txBody>
      </p:sp>
    </p:spTree>
    <p:extLst>
      <p:ext uri="{BB962C8B-B14F-4D97-AF65-F5344CB8AC3E}">
        <p14:creationId xmlns:p14="http://schemas.microsoft.com/office/powerpoint/2010/main" val="578106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9C02-7F2A-0141-87BD-8B40BDBE661E}"/>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Multiscale RNNs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2CE72A6-5FB6-CD46-AEEC-32B102A2D7ED}"/>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May 17</a:t>
            </a:r>
          </a:p>
          <a:p>
            <a:r>
              <a:rPr lang="en-US" dirty="0" err="1">
                <a:latin typeface="Times New Roman" panose="02020603050405020304" pitchFamily="18" charset="0"/>
                <a:cs typeface="Times New Roman" panose="02020603050405020304" pitchFamily="18" charset="0"/>
              </a:rPr>
              <a:t>Renjie</a:t>
            </a:r>
            <a:r>
              <a:rPr lang="en-US" dirty="0">
                <a:latin typeface="Times New Roman" panose="02020603050405020304" pitchFamily="18" charset="0"/>
                <a:cs typeface="Times New Roman" panose="02020603050405020304" pitchFamily="18" charset="0"/>
              </a:rPr>
              <a:t> Qian</a:t>
            </a:r>
          </a:p>
        </p:txBody>
      </p:sp>
    </p:spTree>
    <p:extLst>
      <p:ext uri="{BB962C8B-B14F-4D97-AF65-F5344CB8AC3E}">
        <p14:creationId xmlns:p14="http://schemas.microsoft.com/office/powerpoint/2010/main" val="322060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CA71-6844-3145-9F64-A6BB32CEB28F}"/>
              </a:ext>
            </a:extLst>
          </p:cNvPr>
          <p:cNvSpPr>
            <a:spLocks noGrp="1"/>
          </p:cNvSpPr>
          <p:nvPr>
            <p:ph type="title"/>
          </p:nvPr>
        </p:nvSpPr>
        <p:spPr/>
        <p:txBody>
          <a:bodyPr>
            <a:normAutofit/>
          </a:bodyPr>
          <a:lstStyle/>
          <a:p>
            <a:r>
              <a:rPr lang="en-US" sz="3600" b="1" dirty="0">
                <a:solidFill>
                  <a:srgbClr val="00B0F0"/>
                </a:solidFill>
                <a:latin typeface="Times New Roman" panose="02020603050405020304" pitchFamily="18" charset="0"/>
                <a:cs typeface="Times New Roman" panose="02020603050405020304" pitchFamily="18" charset="0"/>
              </a:rPr>
              <a:t>PART 2 </a:t>
            </a:r>
            <a:r>
              <a:rPr lang="en-US" sz="3600" b="1" dirty="0">
                <a:latin typeface="Times New Roman" panose="02020603050405020304" pitchFamily="18" charset="0"/>
                <a:cs typeface="Times New Roman" panose="02020603050405020304" pitchFamily="18" charset="0"/>
              </a:rPr>
              <a:t>Statistical Recurrent Unit </a:t>
            </a:r>
          </a:p>
        </p:txBody>
      </p:sp>
      <p:sp>
        <p:nvSpPr>
          <p:cNvPr id="3" name="Content Placeholder 2">
            <a:extLst>
              <a:ext uri="{FF2B5EF4-FFF2-40B4-BE49-F238E27FC236}">
                <a16:creationId xmlns:a16="http://schemas.microsoft.com/office/drawing/2014/main" id="{F3A91543-C351-484E-8B4D-812E7C64C1F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statistical Recurrent Unit was proposed by Oliva et. al (2017). </a:t>
            </a:r>
          </a:p>
          <a:p>
            <a:r>
              <a:rPr lang="en-US" sz="2000" dirty="0">
                <a:latin typeface="Times New Roman" panose="02020603050405020304" pitchFamily="18" charset="0"/>
                <a:cs typeface="Times New Roman" panose="02020603050405020304" pitchFamily="18" charset="0"/>
              </a:rPr>
              <a:t>The motivation to use statistics in tasks is to extract the useful information in piles of data and throw the useless one away. </a:t>
            </a:r>
          </a:p>
          <a:p>
            <a:r>
              <a:rPr lang="en-US" sz="2000" dirty="0">
                <a:latin typeface="Times New Roman" panose="02020603050405020304" pitchFamily="18" charset="0"/>
                <a:cs typeface="Times New Roman" panose="02020603050405020304" pitchFamily="18" charset="0"/>
              </a:rPr>
              <a:t>Oliva et. al (2017) wondered why not use statistics in RNN to memory the historical information? Smoothing statistics by </a:t>
            </a:r>
            <a:r>
              <a:rPr lang="en-US" sz="2000" i="1" dirty="0">
                <a:latin typeface="Times New Roman" panose="02020603050405020304" pitchFamily="18" charset="0"/>
                <a:cs typeface="Times New Roman" panose="02020603050405020304" pitchFamily="18" charset="0"/>
              </a:rPr>
              <a:t>exponential moving average</a:t>
            </a:r>
            <a:r>
              <a:rPr lang="en-US" sz="2000" dirty="0">
                <a:latin typeface="Times New Roman" panose="02020603050405020304" pitchFamily="18" charset="0"/>
                <a:cs typeface="Times New Roman" panose="02020603050405020304" pitchFamily="18" charset="0"/>
              </a:rPr>
              <a:t> can give different attention to the information at different </a:t>
            </a:r>
            <a:r>
              <a:rPr lang="en-US" sz="2000" dirty="0" err="1">
                <a:latin typeface="Times New Roman" panose="02020603050405020304" pitchFamily="18" charset="0"/>
                <a:cs typeface="Times New Roman" panose="02020603050405020304" pitchFamily="18" charset="0"/>
              </a:rPr>
              <a:t>timesteps</a:t>
            </a:r>
            <a:r>
              <a:rPr lang="en-US" sz="2000" dirty="0">
                <a:latin typeface="Times New Roman" panose="02020603050405020304" pitchFamily="18" charset="0"/>
                <a:cs typeface="Times New Roman" panose="02020603050405020304" pitchFamily="18" charset="0"/>
              </a:rPr>
              <a:t>. Then </a:t>
            </a:r>
            <a:r>
              <a:rPr lang="en-US" sz="2000" i="1" dirty="0">
                <a:latin typeface="Times New Roman" panose="02020603050405020304" pitchFamily="18" charset="0"/>
                <a:cs typeface="Times New Roman" panose="02020603050405020304" pitchFamily="18" charset="0"/>
              </a:rPr>
              <a:t>linearly combining them </a:t>
            </a:r>
            <a:r>
              <a:rPr lang="en-US" sz="2000" dirty="0">
                <a:latin typeface="Times New Roman" panose="02020603050405020304" pitchFamily="18" charset="0"/>
                <a:cs typeface="Times New Roman" panose="02020603050405020304" pitchFamily="18" charset="0"/>
              </a:rPr>
              <a:t>can give more attention to some particular </a:t>
            </a:r>
            <a:r>
              <a:rPr lang="en-US" sz="2000" dirty="0" err="1">
                <a:latin typeface="Times New Roman" panose="02020603050405020304" pitchFamily="18" charset="0"/>
                <a:cs typeface="Times New Roman" panose="02020603050405020304" pitchFamily="18" charset="0"/>
              </a:rPr>
              <a:t>timesteps</a:t>
            </a:r>
            <a:r>
              <a:rPr lang="en-US" sz="2000" dirty="0">
                <a:latin typeface="Times New Roman" panose="02020603050405020304" pitchFamily="18" charset="0"/>
                <a:cs typeface="Times New Roman" panose="02020603050405020304" pitchFamily="18" charset="0"/>
              </a:rPr>
              <a:t> you care more about in the past. </a:t>
            </a:r>
          </a:p>
        </p:txBody>
      </p:sp>
    </p:spTree>
    <p:extLst>
      <p:ext uri="{BB962C8B-B14F-4D97-AF65-F5344CB8AC3E}">
        <p14:creationId xmlns:p14="http://schemas.microsoft.com/office/powerpoint/2010/main" val="2593071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9236-9A1E-0D45-B7A7-B8033566B9C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Model Architecture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2533D1-F82F-594C-8122-B1F2256BE232}"/>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 the model, </a:t>
                </a:r>
                <a14:m>
                  <m:oMath xmlns:m="http://schemas.openxmlformats.org/officeDocument/2006/math">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𝜑</m:t>
                        </m:r>
                      </m:e>
                      <m:sup>
                        <m:r>
                          <a:rPr lang="en-US" sz="2000" b="0" i="1" smtClean="0">
                            <a:latin typeface="Cambria Math" panose="02040503050406030204" pitchFamily="18" charset="0"/>
                            <a:cs typeface="Times New Roman" panose="02020603050405020304" pitchFamily="18" charset="0"/>
                          </a:rPr>
                          <m:t>&lt;</m:t>
                        </m:r>
                        <m:r>
                          <a:rPr lang="en-US" sz="2000" b="0" i="1" smtClean="0">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&gt;</m:t>
                        </m:r>
                      </m:sup>
                    </m:sSup>
                  </m:oMath>
                </a14:m>
                <a:r>
                  <a:rPr lang="en-US" sz="2000" dirty="0">
                    <a:latin typeface="Times New Roman" panose="02020603050405020304" pitchFamily="18" charset="0"/>
                    <a:cs typeface="Times New Roman" panose="02020603050405020304" pitchFamily="18" charset="0"/>
                  </a:rPr>
                  <a:t> is the statistic, </a:t>
                </a:r>
                <a14:m>
                  <m:oMath xmlns:m="http://schemas.openxmlformats.org/officeDocument/2006/math">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𝜇</m:t>
                        </m:r>
                      </m:e>
                      <m:sup>
                        <m:r>
                          <a:rPr lang="en-US" sz="2000" b="0" i="1" smtClean="0">
                            <a:latin typeface="Cambria Math" panose="02040503050406030204" pitchFamily="18" charset="0"/>
                            <a:cs typeface="Times New Roman" panose="02020603050405020304" pitchFamily="18" charset="0"/>
                          </a:rPr>
                          <m:t>&lt;</m:t>
                        </m:r>
                        <m:r>
                          <a:rPr lang="en-US" sz="2000" b="0" i="1" smtClean="0">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&gt;</m:t>
                        </m:r>
                      </m:sup>
                    </m:sSup>
                  </m:oMath>
                </a14:m>
                <a:r>
                  <a:rPr lang="en-US" sz="2000" dirty="0">
                    <a:latin typeface="Times New Roman" panose="02020603050405020304" pitchFamily="18" charset="0"/>
                    <a:cs typeface="Times New Roman" panose="02020603050405020304" pitchFamily="18" charset="0"/>
                  </a:rPr>
                  <a:t> is the exponential moving average of them, and </a:t>
                </a:r>
                <a14:m>
                  <m:oMath xmlns:m="http://schemas.openxmlformats.org/officeDocument/2006/math">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𝑟</m:t>
                        </m:r>
                      </m:e>
                      <m:sup>
                        <m:r>
                          <a:rPr lang="en-US" sz="2000" b="0" i="1" smtClean="0">
                            <a:latin typeface="Cambria Math" panose="02040503050406030204" pitchFamily="18" charset="0"/>
                            <a:cs typeface="Times New Roman" panose="02020603050405020304" pitchFamily="18" charset="0"/>
                          </a:rPr>
                          <m:t>&lt;</m:t>
                        </m:r>
                        <m:r>
                          <a:rPr lang="en-US" sz="2000" b="0" i="1" smtClean="0">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&gt;</m:t>
                        </m:r>
                      </m:sup>
                    </m:sSup>
                  </m:oMath>
                </a14:m>
                <a:r>
                  <a:rPr lang="en-US" sz="2000" dirty="0">
                    <a:latin typeface="Times New Roman" panose="02020603050405020304" pitchFamily="18" charset="0"/>
                    <a:cs typeface="Times New Roman" panose="02020603050405020304" pitchFamily="18" charset="0"/>
                  </a:rPr>
                  <a:t> can be seemed as a re-representation of historical information. </a:t>
                </a:r>
              </a:p>
              <a:p>
                <a:pPr marL="0" indent="0">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52533D1-F82F-594C-8122-B1F2256BE232}"/>
                  </a:ext>
                </a:extLst>
              </p:cNvPr>
              <p:cNvSpPr>
                <a:spLocks noGrp="1" noRot="1" noChangeAspect="1" noMove="1" noResize="1" noEditPoints="1" noAdjustHandles="1" noChangeArrowheads="1" noChangeShapeType="1" noTextEdit="1"/>
              </p:cNvSpPr>
              <p:nvPr>
                <p:ph idx="1"/>
              </p:nvPr>
            </p:nvSpPr>
            <p:spPr>
              <a:blipFill>
                <a:blip r:embed="rId2"/>
                <a:stretch>
                  <a:fillRect l="-643" t="-146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DD59727-5586-BE42-AF99-EE5689F65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925" y="2954130"/>
            <a:ext cx="6328150" cy="2939774"/>
          </a:xfrm>
          <a:prstGeom prst="rect">
            <a:avLst/>
          </a:prstGeom>
        </p:spPr>
      </p:pic>
    </p:spTree>
    <p:extLst>
      <p:ext uri="{BB962C8B-B14F-4D97-AF65-F5344CB8AC3E}">
        <p14:creationId xmlns:p14="http://schemas.microsoft.com/office/powerpoint/2010/main" val="926852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82D6C22-204C-A343-8A14-EC21AE2DECA0}"/>
                  </a:ext>
                </a:extLst>
              </p:cNvPr>
              <p:cNvSpPr>
                <a:spLocks noGrp="1"/>
              </p:cNvSpPr>
              <p:nvPr>
                <p:ph idx="1"/>
              </p:nvPr>
            </p:nvSpPr>
            <p:spPr>
              <a:xfrm>
                <a:off x="628650" y="605928"/>
                <a:ext cx="7886700" cy="5571035"/>
              </a:xfrm>
            </p:spPr>
            <p:txBody>
              <a:bodyPr>
                <a:normAutofit/>
              </a:bodyPr>
              <a:lstStyle/>
              <a:p>
                <a:r>
                  <a:rPr lang="en-US" sz="2000" b="1" dirty="0">
                    <a:solidFill>
                      <a:srgbClr val="00B0F0"/>
                    </a:solidFill>
                    <a:latin typeface="Times New Roman" panose="02020603050405020304" pitchFamily="18" charset="0"/>
                    <a:cs typeface="Times New Roman" panose="02020603050405020304" pitchFamily="18" charset="0"/>
                  </a:rPr>
                  <a:t>Update equations </a:t>
                </a:r>
                <a:endParaRPr lang="en-US" sz="2000" dirty="0"/>
              </a:p>
              <a:p>
                <a:pPr marL="0" indent="0">
                  <a:buNone/>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𝜇</m:t>
                          </m:r>
                        </m:e>
                        <m:sup>
                          <m:r>
                            <a:rPr lang="en-US" sz="2000" i="1">
                              <a:latin typeface="Cambria Math" panose="02040503050406030204" pitchFamily="18" charset="0"/>
                            </a:rPr>
                            <m:t>&lt;</m:t>
                          </m:r>
                          <m:r>
                            <a:rPr lang="en-US" sz="2000" i="1">
                              <a:latin typeface="Cambria Math" panose="02040503050406030204" pitchFamily="18" charset="0"/>
                            </a:rPr>
                            <m:t>𝑡</m:t>
                          </m:r>
                          <m:r>
                            <a:rPr lang="en-US" sz="2000" i="1">
                              <a:latin typeface="Cambria Math" panose="02040503050406030204" pitchFamily="18" charset="0"/>
                            </a:rPr>
                            <m:t>&gt;</m:t>
                          </m:r>
                        </m:sup>
                      </m:sSup>
                      <m:r>
                        <a:rPr lang="en-US" sz="2000" i="1">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𝜇</m:t>
                                  </m:r>
                                </m:e>
                                <m:sub>
                                  <m:r>
                                    <a:rPr lang="en-US" sz="2000" i="1">
                                      <a:latin typeface="Cambria Math" panose="02040503050406030204" pitchFamily="18" charset="0"/>
                                    </a:rPr>
                                    <m:t>𝛼</m:t>
                                  </m:r>
                                </m:sub>
                                <m:sup>
                                  <m:r>
                                    <a:rPr lang="en-US" sz="2000" i="1">
                                      <a:latin typeface="Cambria Math" panose="02040503050406030204" pitchFamily="18" charset="0"/>
                                    </a:rPr>
                                    <m:t>&lt;</m:t>
                                  </m:r>
                                  <m:r>
                                    <a:rPr lang="en-US" sz="2000" i="1">
                                      <a:latin typeface="Cambria Math" panose="02040503050406030204" pitchFamily="18" charset="0"/>
                                    </a:rPr>
                                    <m:t>𝑡</m:t>
                                  </m:r>
                                  <m:r>
                                    <a:rPr lang="en-US" sz="2000" i="1">
                                      <a:latin typeface="Cambria Math" panose="02040503050406030204" pitchFamily="18" charset="0"/>
                                    </a:rPr>
                                    <m:t>&gt;</m:t>
                                  </m:r>
                                </m:sup>
                              </m:sSubSup>
                              <m:r>
                                <a:rPr lang="en-US" sz="2000" b="0" i="1" smtClean="0">
                                  <a:latin typeface="Cambria Math" panose="02040503050406030204" pitchFamily="18" charset="0"/>
                                </a:rPr>
                                <m:t>, ⋯</m:t>
                              </m:r>
                            </m:e>
                          </m:d>
                        </m:e>
                        <m:sup>
                          <m:r>
                            <a:rPr lang="en-US" sz="2000" b="0" i="1" smtClean="0">
                              <a:latin typeface="Cambria Math" panose="02040503050406030204" pitchFamily="18" charset="0"/>
                            </a:rPr>
                            <m:t>𝑇</m:t>
                          </m:r>
                        </m:sup>
                      </m:sSup>
                      <m:r>
                        <a:rPr lang="en-US" sz="2000" i="1">
                          <a:latin typeface="Cambria Math" panose="02040503050406030204" pitchFamily="18" charset="0"/>
                        </a:rPr>
                        <m:t>, </m:t>
                      </m:r>
                    </m:oMath>
                  </m:oMathPara>
                </a14:m>
                <a:endParaRPr lang="en-US" sz="200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&lt;</m:t>
                          </m:r>
                          <m:r>
                            <a:rPr lang="en-US" sz="2000" b="0" i="1" smtClean="0">
                              <a:latin typeface="Cambria Math" panose="02040503050406030204" pitchFamily="18" charset="0"/>
                            </a:rPr>
                            <m:t>𝑡</m:t>
                          </m:r>
                          <m:r>
                            <a:rPr lang="en-US" sz="2000" b="0" i="1" smtClean="0">
                              <a:latin typeface="Cambria Math" panose="02040503050406030204" pitchFamily="18" charset="0"/>
                            </a:rPr>
                            <m:t>&gt;</m:t>
                          </m:r>
                        </m:sup>
                      </m:sSup>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𝑟</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𝜇</m:t>
                              </m:r>
                            </m:e>
                            <m:sup>
                              <m:r>
                                <a:rPr lang="en-US" sz="2000" b="0" i="1" smtClean="0">
                                  <a:latin typeface="Cambria Math" panose="02040503050406030204" pitchFamily="18" charset="0"/>
                                </a:rPr>
                                <m:t>&lt;</m:t>
                              </m:r>
                              <m:r>
                                <a:rPr lang="en-US" sz="2000" b="0" i="1" smtClean="0">
                                  <a:latin typeface="Cambria Math" panose="02040503050406030204" pitchFamily="18" charset="0"/>
                                </a:rPr>
                                <m:t>𝑡</m:t>
                              </m:r>
                              <m:r>
                                <a:rPr lang="en-US" sz="2000" b="0" i="1" smtClean="0">
                                  <a:latin typeface="Cambria Math" panose="02040503050406030204" pitchFamily="18" charset="0"/>
                                </a:rPr>
                                <m:t>−1&gt;</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𝑟</m:t>
                              </m:r>
                            </m:sub>
                          </m:sSub>
                        </m:e>
                      </m:d>
                      <m:r>
                        <a:rPr lang="en-US" sz="2000" b="0" i="1" smtClean="0">
                          <a:latin typeface="Cambria Math" panose="02040503050406030204" pitchFamily="18" charset="0"/>
                        </a:rPr>
                        <m:t>, </m:t>
                      </m:r>
                    </m:oMath>
                  </m:oMathPara>
                </a14:m>
                <a:endParaRPr lang="en-US" sz="200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𝜑</m:t>
                          </m:r>
                        </m:e>
                        <m:sup>
                          <m:r>
                            <a:rPr lang="en-US" sz="2000" b="0" i="1" smtClean="0">
                              <a:latin typeface="Cambria Math" panose="02040503050406030204" pitchFamily="18" charset="0"/>
                            </a:rPr>
                            <m:t>&lt;</m:t>
                          </m:r>
                          <m:r>
                            <a:rPr lang="en-US" sz="2000" b="0" i="1" smtClean="0">
                              <a:latin typeface="Cambria Math" panose="02040503050406030204" pitchFamily="18" charset="0"/>
                            </a:rPr>
                            <m:t>𝑡</m:t>
                          </m:r>
                          <m:r>
                            <a:rPr lang="en-US" sz="2000" b="0" i="1" smtClean="0">
                              <a:latin typeface="Cambria Math" panose="02040503050406030204" pitchFamily="18" charset="0"/>
                            </a:rPr>
                            <m:t>&gt;</m:t>
                          </m:r>
                        </m:sup>
                      </m:sSup>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𝜑</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&lt;</m:t>
                              </m:r>
                              <m:r>
                                <a:rPr lang="en-US" sz="2000" b="0" i="1" smtClean="0">
                                  <a:latin typeface="Cambria Math" panose="02040503050406030204" pitchFamily="18" charset="0"/>
                                </a:rPr>
                                <m:t>𝑡</m:t>
                              </m:r>
                              <m:r>
                                <a:rPr lang="en-US" sz="2000" b="0" i="1" smtClean="0">
                                  <a:latin typeface="Cambria Math" panose="02040503050406030204" pitchFamily="18" charset="0"/>
                                </a:rPr>
                                <m:t>&gt;</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𝑥</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&lt;</m:t>
                              </m:r>
                              <m:r>
                                <a:rPr lang="en-US" sz="2000" b="0" i="1" smtClean="0">
                                  <a:latin typeface="Cambria Math" panose="02040503050406030204" pitchFamily="18" charset="0"/>
                                </a:rPr>
                                <m:t>𝑡</m:t>
                              </m:r>
                              <m:r>
                                <a:rPr lang="en-US" sz="2000" b="0" i="1" smtClean="0">
                                  <a:latin typeface="Cambria Math" panose="02040503050406030204" pitchFamily="18" charset="0"/>
                                </a:rPr>
                                <m:t>&gt;</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𝜑</m:t>
                              </m:r>
                            </m:sub>
                          </m:sSub>
                        </m:e>
                      </m:d>
                      <m:r>
                        <a:rPr lang="en-US" sz="2000" b="0" i="1" smtClean="0">
                          <a:latin typeface="Cambria Math" panose="02040503050406030204" pitchFamily="18" charset="0"/>
                        </a:rPr>
                        <m:t>, </m:t>
                      </m:r>
                    </m:oMath>
                  </m:oMathPara>
                </a14:m>
                <a:endParaRPr lang="en-US" sz="200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𝜇</m:t>
                          </m:r>
                        </m:e>
                        <m:sub>
                          <m:r>
                            <a:rPr lang="en-US" sz="2000" b="0" i="1" smtClean="0">
                              <a:latin typeface="Cambria Math" panose="02040503050406030204" pitchFamily="18" charset="0"/>
                            </a:rPr>
                            <m:t>𝛼</m:t>
                          </m:r>
                        </m:sub>
                        <m:sup>
                          <m:r>
                            <a:rPr lang="en-US" sz="2000" b="0" i="1" smtClean="0">
                              <a:latin typeface="Cambria Math" panose="02040503050406030204" pitchFamily="18" charset="0"/>
                            </a:rPr>
                            <m:t>&lt;</m:t>
                          </m:r>
                          <m:r>
                            <a:rPr lang="en-US" sz="2000" b="0" i="1" smtClean="0">
                              <a:latin typeface="Cambria Math" panose="02040503050406030204" pitchFamily="18" charset="0"/>
                            </a:rPr>
                            <m:t>𝑡</m:t>
                          </m:r>
                          <m:r>
                            <a:rPr lang="en-US" sz="2000" b="0" i="1" smtClean="0">
                              <a:latin typeface="Cambria Math" panose="02040503050406030204" pitchFamily="18" charset="0"/>
                            </a:rPr>
                            <m:t>&gt;</m:t>
                          </m:r>
                        </m:sup>
                      </m:sSubSup>
                      <m:r>
                        <a:rPr lang="en-US" sz="2000" b="0" i="1" smtClean="0">
                          <a:latin typeface="Cambria Math" panose="02040503050406030204" pitchFamily="18" charset="0"/>
                        </a:rPr>
                        <m:t>=</m:t>
                      </m:r>
                      <m:r>
                        <a:rPr lang="en-US" sz="2000" b="0" i="1" smtClean="0">
                          <a:latin typeface="Cambria Math" panose="02040503050406030204" pitchFamily="18" charset="0"/>
                        </a:rPr>
                        <m:t>𝛼</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𝜇</m:t>
                          </m:r>
                        </m:e>
                        <m:sub>
                          <m:r>
                            <a:rPr lang="en-US" sz="2000" b="0" i="1" smtClean="0">
                              <a:latin typeface="Cambria Math" panose="02040503050406030204" pitchFamily="18" charset="0"/>
                            </a:rPr>
                            <m:t>𝛼</m:t>
                          </m:r>
                        </m:sub>
                        <m:sup>
                          <m:r>
                            <a:rPr lang="en-US" sz="2000" b="0" i="1" smtClean="0">
                              <a:latin typeface="Cambria Math" panose="02040503050406030204" pitchFamily="18" charset="0"/>
                            </a:rPr>
                            <m:t>&lt;</m:t>
                          </m:r>
                          <m:r>
                            <a:rPr lang="en-US" sz="2000" b="0" i="1" smtClean="0">
                              <a:latin typeface="Cambria Math" panose="02040503050406030204" pitchFamily="18" charset="0"/>
                            </a:rPr>
                            <m:t>𝑡</m:t>
                          </m:r>
                          <m:r>
                            <a:rPr lang="en-US" sz="2000" b="0" i="1" smtClean="0">
                              <a:latin typeface="Cambria Math" panose="02040503050406030204" pitchFamily="18" charset="0"/>
                            </a:rPr>
                            <m:t>−1&gt;</m:t>
                          </m:r>
                        </m:sup>
                      </m:sSubSup>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𝛼</m:t>
                          </m:r>
                        </m:e>
                      </m:d>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𝜑</m:t>
                          </m:r>
                        </m:e>
                        <m:sup>
                          <m:r>
                            <a:rPr lang="en-US" sz="2000" b="0" i="1" smtClean="0">
                              <a:latin typeface="Cambria Math" panose="02040503050406030204" pitchFamily="18" charset="0"/>
                            </a:rPr>
                            <m:t>&lt;</m:t>
                          </m:r>
                          <m:r>
                            <a:rPr lang="en-US" sz="2000" b="0" i="1" smtClean="0">
                              <a:latin typeface="Cambria Math" panose="02040503050406030204" pitchFamily="18" charset="0"/>
                            </a:rPr>
                            <m:t>𝑡</m:t>
                          </m:r>
                          <m:r>
                            <a:rPr lang="en-US" sz="2000" b="0" i="1" smtClean="0">
                              <a:latin typeface="Cambria Math" panose="02040503050406030204" pitchFamily="18" charset="0"/>
                            </a:rPr>
                            <m:t>&gt;</m:t>
                          </m:r>
                        </m:sup>
                      </m:sSup>
                      <m:r>
                        <a:rPr lang="en-US" sz="2000" b="0" i="1" smtClean="0">
                          <a:latin typeface="Cambria Math" panose="02040503050406030204" pitchFamily="18" charset="0"/>
                        </a:rPr>
                        <m:t>, ∀</m:t>
                      </m:r>
                      <m:r>
                        <a:rPr lang="en-US" sz="2000" b="0" i="1" smtClean="0">
                          <a:latin typeface="Cambria Math" panose="02040503050406030204" pitchFamily="18" charset="0"/>
                        </a:rPr>
                        <m:t>𝛼</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Α</m:t>
                      </m:r>
                      <m:r>
                        <a:rPr lang="en-US" sz="2000" b="0" i="0" smtClean="0">
                          <a:latin typeface="Cambria Math" panose="02040503050406030204" pitchFamily="18" charset="0"/>
                        </a:rPr>
                        <m:t>, </m:t>
                      </m:r>
                    </m:oMath>
                  </m:oMathPara>
                </a14:m>
                <a:endParaRPr lang="en-US" sz="200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𝑜</m:t>
                          </m:r>
                        </m:e>
                        <m:sup>
                          <m:r>
                            <a:rPr lang="en-US" sz="2000" b="0" i="1" smtClean="0">
                              <a:latin typeface="Cambria Math" panose="02040503050406030204" pitchFamily="18" charset="0"/>
                            </a:rPr>
                            <m:t>&lt;</m:t>
                          </m:r>
                          <m:r>
                            <a:rPr lang="en-US" sz="2000" b="0" i="1" smtClean="0">
                              <a:latin typeface="Cambria Math" panose="02040503050406030204" pitchFamily="18" charset="0"/>
                            </a:rPr>
                            <m:t>𝑡</m:t>
                          </m:r>
                          <m:r>
                            <a:rPr lang="en-US" sz="2000" b="0" i="1" smtClean="0">
                              <a:latin typeface="Cambria Math" panose="02040503050406030204" pitchFamily="18" charset="0"/>
                            </a:rPr>
                            <m:t>&gt;</m:t>
                          </m:r>
                        </m:sup>
                      </m:sSup>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𝑜</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𝜇</m:t>
                              </m:r>
                            </m:e>
                            <m:sup>
                              <m:r>
                                <a:rPr lang="en-US" sz="2000" b="0" i="1" smtClean="0">
                                  <a:latin typeface="Cambria Math" panose="02040503050406030204" pitchFamily="18" charset="0"/>
                                </a:rPr>
                                <m:t>&lt;</m:t>
                              </m:r>
                              <m:r>
                                <a:rPr lang="en-US" sz="2000" b="0" i="1" smtClean="0">
                                  <a:latin typeface="Cambria Math" panose="02040503050406030204" pitchFamily="18" charset="0"/>
                                </a:rPr>
                                <m:t>𝑡</m:t>
                              </m:r>
                              <m:r>
                                <a:rPr lang="en-US" sz="2000" b="0" i="1" smtClean="0">
                                  <a:latin typeface="Cambria Math" panose="02040503050406030204" pitchFamily="18" charset="0"/>
                                </a:rPr>
                                <m:t>&gt;</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𝑜</m:t>
                              </m:r>
                            </m:sub>
                          </m:sSub>
                        </m:e>
                      </m:d>
                      <m:r>
                        <a:rPr lang="en-US" sz="2000" b="0" i="1" smtClean="0">
                          <a:latin typeface="Cambria Math" panose="02040503050406030204" pitchFamily="18" charset="0"/>
                        </a:rPr>
                        <m:t>, </m:t>
                      </m:r>
                    </m:oMath>
                  </m:oMathPara>
                </a14:m>
                <a:endParaRPr lang="en-US" sz="2000" dirty="0"/>
              </a:p>
              <a:p>
                <a:pPr marL="0" indent="0">
                  <a:buNone/>
                </a:pPr>
                <a:r>
                  <a:rPr lang="en-US" sz="2000" dirty="0">
                    <a:latin typeface="Times New Roman" panose="02020603050405020304" pitchFamily="18" charset="0"/>
                    <a:cs typeface="Times New Roman" panose="02020603050405020304" pitchFamily="18" charset="0"/>
                  </a:rPr>
                  <a:t>    where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𝑓</m:t>
                    </m:r>
                  </m:oMath>
                </a14:m>
                <a:r>
                  <a:rPr lang="en-US" sz="2000" dirty="0">
                    <a:latin typeface="Times New Roman" panose="02020603050405020304" pitchFamily="18" charset="0"/>
                    <a:cs typeface="Times New Roman" panose="02020603050405020304" pitchFamily="18" charset="0"/>
                  </a:rPr>
                  <a:t> is nonlinearity (</a:t>
                </a:r>
                <a:r>
                  <a:rPr lang="en-US" sz="2000" i="1" dirty="0">
                    <a:latin typeface="Times New Roman" panose="02020603050405020304" pitchFamily="18" charset="0"/>
                    <a:cs typeface="Times New Roman" panose="02020603050405020304" pitchFamily="18" charset="0"/>
                  </a:rPr>
                  <a:t>in practice typical choice is ReLU</a:t>
                </a:r>
                <a:r>
                  <a:rPr lang="en-US" sz="2000" dirty="0">
                    <a:latin typeface="Times New Roman" panose="02020603050405020304" pitchFamily="18" charset="0"/>
                    <a:cs typeface="Times New Roman" panose="02020603050405020304" pitchFamily="18" charset="0"/>
                  </a:rPr>
                  <a:t>) and </a:t>
                </a:r>
                <a14:m>
                  <m:oMath xmlns:m="http://schemas.openxmlformats.org/officeDocument/2006/math">
                    <m:r>
                      <m:rPr>
                        <m:sty m:val="p"/>
                      </m:rPr>
                      <a:rPr lang="en-US" sz="2000">
                        <a:latin typeface="Cambria Math" panose="02040503050406030204" pitchFamily="18" charset="0"/>
                      </a:rPr>
                      <m:t>Α</m:t>
                    </m:r>
                  </m:oMath>
                </a14:m>
                <a:r>
                  <a:rPr lang="en-US" sz="2000" dirty="0">
                    <a:latin typeface="Times New Roman" panose="02020603050405020304" pitchFamily="18" charset="0"/>
                    <a:cs typeface="Times New Roman" panose="02020603050405020304" pitchFamily="18" charset="0"/>
                  </a:rPr>
                  <a:t> is a set  of various exponential moving average decay rates such as </a:t>
                </a:r>
                <a14:m>
                  <m:oMath xmlns:m="http://schemas.openxmlformats.org/officeDocument/2006/math">
                    <m:r>
                      <a:rPr lang="en-US" sz="2000" b="0" i="1" smtClean="0">
                        <a:latin typeface="Cambria Math" panose="02040503050406030204" pitchFamily="18" charset="0"/>
                        <a:cs typeface="Times New Roman" panose="02020603050405020304" pitchFamily="18" charset="0"/>
                      </a:rPr>
                      <m:t>{0.25, 0.5, 0.9, 0.99}</m:t>
                    </m:r>
                  </m:oMath>
                </a14:m>
                <a:r>
                  <a:rPr lang="en-US" sz="2000" dirty="0">
                    <a:latin typeface="Times New Roman" panose="02020603050405020304" pitchFamily="18" charset="0"/>
                    <a:cs typeface="Times New Roman" panose="02020603050405020304" pitchFamily="18" charset="0"/>
                  </a:rPr>
                  <a:t>.  </a:t>
                </a:r>
              </a:p>
            </p:txBody>
          </p:sp>
        </mc:Choice>
        <mc:Fallback>
          <p:sp>
            <p:nvSpPr>
              <p:cNvPr id="3" name="Content Placeholder 2">
                <a:extLst>
                  <a:ext uri="{FF2B5EF4-FFF2-40B4-BE49-F238E27FC236}">
                    <a16:creationId xmlns:a16="http://schemas.microsoft.com/office/drawing/2014/main" id="{382D6C22-204C-A343-8A14-EC21AE2DECA0}"/>
                  </a:ext>
                </a:extLst>
              </p:cNvPr>
              <p:cNvSpPr>
                <a:spLocks noGrp="1" noRot="1" noChangeAspect="1" noMove="1" noResize="1" noEditPoints="1" noAdjustHandles="1" noChangeArrowheads="1" noChangeShapeType="1" noTextEdit="1"/>
              </p:cNvSpPr>
              <p:nvPr>
                <p:ph idx="1"/>
              </p:nvPr>
            </p:nvSpPr>
            <p:spPr>
              <a:xfrm>
                <a:off x="628650" y="605928"/>
                <a:ext cx="7886700" cy="5571035"/>
              </a:xfrm>
              <a:blipFill>
                <a:blip r:embed="rId2"/>
                <a:stretch>
                  <a:fillRect l="-804" t="-1370" r="-2090"/>
                </a:stretch>
              </a:blipFill>
            </p:spPr>
            <p:txBody>
              <a:bodyPr/>
              <a:lstStyle/>
              <a:p>
                <a:r>
                  <a:rPr lang="en-US">
                    <a:noFill/>
                  </a:rPr>
                  <a:t> </a:t>
                </a:r>
              </a:p>
            </p:txBody>
          </p:sp>
        </mc:Fallback>
      </mc:AlternateContent>
    </p:spTree>
    <p:extLst>
      <p:ext uri="{BB962C8B-B14F-4D97-AF65-F5344CB8AC3E}">
        <p14:creationId xmlns:p14="http://schemas.microsoft.com/office/powerpoint/2010/main" val="250027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2842-3D6B-5142-AB92-FE3536A89DE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The Information Compressed in Moving Average Statistics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2EF699-305A-1745-BDE0-F3A8D358939E}"/>
                  </a:ext>
                </a:extLst>
              </p:cNvPr>
              <p:cNvSpPr>
                <a:spLocks noGrp="1"/>
              </p:cNvSpPr>
              <p:nvPr>
                <p:ph idx="1"/>
              </p:nvPr>
            </p:nvSpPr>
            <p:spPr/>
            <p:txBody>
              <a:bodyPr>
                <a:normAutofit/>
              </a:bodyPr>
              <a:lstStyle/>
              <a:p>
                <a:r>
                  <a:rPr lang="en-US" sz="2000" b="1" dirty="0">
                    <a:solidFill>
                      <a:srgbClr val="00B0F0"/>
                    </a:solidFill>
                    <a:latin typeface="Times New Roman" panose="02020603050405020304" pitchFamily="18" charset="0"/>
                    <a:cs typeface="Times New Roman" panose="02020603050405020304" pitchFamily="18" charset="0"/>
                  </a:rPr>
                  <a:t>Exponential moving average</a:t>
                </a:r>
              </a:p>
              <a:p>
                <a:pPr lvl="1"/>
                <a:r>
                  <a:rPr lang="en-US" sz="1600" dirty="0">
                    <a:latin typeface="Times New Roman" panose="02020603050405020304" pitchFamily="18" charset="0"/>
                    <a:cs typeface="Times New Roman" panose="02020603050405020304" pitchFamily="18" charset="0"/>
                  </a:rPr>
                  <a:t>It is easy to see the decomposition, </a:t>
                </a:r>
              </a:p>
              <a:p>
                <a:pPr marL="457200" lvl="1" indent="0">
                  <a:buNone/>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cs typeface="Times New Roman" panose="02020603050405020304" pitchFamily="18" charset="0"/>
                            </a:rPr>
                          </m:ctrlPr>
                        </m:sSubSupPr>
                        <m:e>
                          <m:r>
                            <a:rPr lang="en-US" sz="1600" b="0" i="1" smtClean="0">
                              <a:latin typeface="Cambria Math" panose="02040503050406030204" pitchFamily="18" charset="0"/>
                              <a:cs typeface="Times New Roman" panose="02020603050405020304" pitchFamily="18" charset="0"/>
                            </a:rPr>
                            <m:t>𝜇</m:t>
                          </m:r>
                        </m:e>
                        <m:sub>
                          <m:r>
                            <a:rPr lang="en-US" sz="1600" b="0" i="1" smtClean="0">
                              <a:latin typeface="Cambria Math" panose="02040503050406030204" pitchFamily="18" charset="0"/>
                              <a:cs typeface="Times New Roman" panose="02020603050405020304" pitchFamily="18" charset="0"/>
                            </a:rPr>
                            <m:t>𝛼</m:t>
                          </m:r>
                        </m:sub>
                        <m:sup>
                          <m:r>
                            <a:rPr lang="en-US" sz="1600" b="0" i="1" smtClean="0">
                              <a:latin typeface="Cambria Math" panose="02040503050406030204" pitchFamily="18" charset="0"/>
                              <a:cs typeface="Times New Roman" panose="02020603050405020304" pitchFamily="18" charset="0"/>
                            </a:rPr>
                            <m:t>&lt;</m:t>
                          </m:r>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&gt;</m:t>
                          </m:r>
                        </m:sup>
                      </m:sSubSup>
                      <m:r>
                        <a:rPr lang="en-US" sz="1600" b="0" i="1" smtClean="0">
                          <a:latin typeface="Cambria Math" panose="02040503050406030204" pitchFamily="18" charset="0"/>
                          <a:cs typeface="Times New Roman" panose="02020603050405020304" pitchFamily="18" charset="0"/>
                        </a:rPr>
                        <m:t>=(1−</m:t>
                      </m:r>
                      <m:r>
                        <a:rPr lang="en-US" sz="1600" b="0" i="1" smtClean="0">
                          <a:latin typeface="Cambria Math" panose="02040503050406030204" pitchFamily="18" charset="0"/>
                          <a:cs typeface="Times New Roman" panose="02020603050405020304" pitchFamily="18" charset="0"/>
                        </a:rPr>
                        <m:t>𝛼</m:t>
                      </m:r>
                      <m:r>
                        <a:rPr lang="en-US" sz="1600" b="0" i="1" smtClean="0">
                          <a:latin typeface="Cambria Math" panose="02040503050406030204" pitchFamily="18" charset="0"/>
                          <a:cs typeface="Times New Roman" panose="02020603050405020304" pitchFamily="18" charset="0"/>
                        </a:rPr>
                        <m:t>)(</m:t>
                      </m:r>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𝜑</m:t>
                          </m:r>
                        </m:e>
                        <m:sup>
                          <m:r>
                            <a:rPr lang="en-US" sz="1600" b="0" i="1" smtClean="0">
                              <a:latin typeface="Cambria Math" panose="02040503050406030204" pitchFamily="18" charset="0"/>
                              <a:cs typeface="Times New Roman" panose="02020603050405020304" pitchFamily="18" charset="0"/>
                            </a:rPr>
                            <m:t>&lt;</m:t>
                          </m:r>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&gt;</m:t>
                          </m:r>
                        </m:sup>
                      </m:sSup>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𝛼</m:t>
                      </m:r>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𝜑</m:t>
                          </m:r>
                        </m:e>
                        <m:sup>
                          <m:r>
                            <a:rPr lang="en-US" sz="1600" b="0" i="1" smtClean="0">
                              <a:latin typeface="Cambria Math" panose="02040503050406030204" pitchFamily="18" charset="0"/>
                              <a:cs typeface="Times New Roman" panose="02020603050405020304" pitchFamily="18" charset="0"/>
                            </a:rPr>
                            <m:t>&lt;</m:t>
                          </m:r>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−1&gt;</m:t>
                          </m:r>
                        </m:sup>
                      </m:sSup>
                      <m:r>
                        <a:rPr lang="en-US" sz="1600" b="0" i="1" smtClean="0">
                          <a:latin typeface="Cambria Math" panose="02040503050406030204" pitchFamily="18" charset="0"/>
                          <a:cs typeface="Times New Roman" panose="02020603050405020304" pitchFamily="18" charset="0"/>
                        </a:rPr>
                        <m:t>+</m:t>
                      </m:r>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𝛼</m:t>
                          </m:r>
                        </m:e>
                        <m:sup>
                          <m:r>
                            <a:rPr lang="en-US" sz="1600" b="0" i="1" smtClean="0">
                              <a:latin typeface="Cambria Math" panose="02040503050406030204" pitchFamily="18" charset="0"/>
                              <a:cs typeface="Times New Roman" panose="02020603050405020304" pitchFamily="18" charset="0"/>
                            </a:rPr>
                            <m:t>2</m:t>
                          </m:r>
                        </m:sup>
                      </m:sSup>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𝜑</m:t>
                          </m:r>
                        </m:e>
                        <m:sup>
                          <m:r>
                            <a:rPr lang="en-US" sz="1600" b="0" i="1" smtClean="0">
                              <a:latin typeface="Cambria Math" panose="02040503050406030204" pitchFamily="18" charset="0"/>
                              <a:cs typeface="Times New Roman" panose="02020603050405020304" pitchFamily="18" charset="0"/>
                            </a:rPr>
                            <m:t>&lt;</m:t>
                          </m:r>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−2&gt;</m:t>
                          </m:r>
                        </m:sup>
                      </m:sSup>
                      <m:r>
                        <a:rPr lang="en-US" sz="1600" b="0" i="1" smtClean="0">
                          <a:latin typeface="Cambria Math" panose="02040503050406030204" pitchFamily="18" charset="0"/>
                          <a:cs typeface="Times New Roman" panose="02020603050405020304" pitchFamily="18" charset="0"/>
                        </a:rPr>
                        <m:t>+⋯)</m:t>
                      </m:r>
                    </m:oMath>
                  </m:oMathPara>
                </a14:m>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Smaller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𝛼</m:t>
                    </m:r>
                  </m:oMath>
                </a14:m>
                <a:r>
                  <a:rPr lang="en-US" sz="1600" dirty="0">
                    <a:latin typeface="Times New Roman" panose="02020603050405020304" pitchFamily="18" charset="0"/>
                    <a:cs typeface="Times New Roman" panose="02020603050405020304" pitchFamily="18" charset="0"/>
                  </a:rPr>
                  <a:t> gives more attention to the recent past, while larger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𝛼</m:t>
                    </m:r>
                  </m:oMath>
                </a14:m>
                <a:r>
                  <a:rPr lang="en-US" sz="1600" dirty="0">
                    <a:latin typeface="Times New Roman" panose="02020603050405020304" pitchFamily="18" charset="0"/>
                    <a:cs typeface="Times New Roman" panose="02020603050405020304" pitchFamily="18" charset="0"/>
                  </a:rPr>
                  <a:t> cares past more</a:t>
                </a:r>
              </a:p>
              <a:p>
                <a:pPr marL="457200" lvl="1" indent="0">
                  <a:buNone/>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D2EF699-305A-1745-BDE0-F3A8D358939E}"/>
                  </a:ext>
                </a:extLst>
              </p:cNvPr>
              <p:cNvSpPr>
                <a:spLocks noGrp="1" noRot="1" noChangeAspect="1" noMove="1" noResize="1" noEditPoints="1" noAdjustHandles="1" noChangeArrowheads="1" noChangeShapeType="1" noTextEdit="1"/>
              </p:cNvSpPr>
              <p:nvPr>
                <p:ph idx="1"/>
              </p:nvPr>
            </p:nvSpPr>
            <p:spPr>
              <a:blipFill>
                <a:blip r:embed="rId2"/>
                <a:stretch>
                  <a:fillRect l="-643" t="-146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CB6FED8-B4F5-6442-BF1D-5217F4927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520" y="3045586"/>
            <a:ext cx="5114582" cy="3131377"/>
          </a:xfrm>
          <a:prstGeom prst="rect">
            <a:avLst/>
          </a:prstGeom>
        </p:spPr>
      </p:pic>
    </p:spTree>
    <p:extLst>
      <p:ext uri="{BB962C8B-B14F-4D97-AF65-F5344CB8AC3E}">
        <p14:creationId xmlns:p14="http://schemas.microsoft.com/office/powerpoint/2010/main" val="566557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887CE-62D7-BC4C-BE5A-433B5016A393}"/>
              </a:ext>
            </a:extLst>
          </p:cNvPr>
          <p:cNvSpPr>
            <a:spLocks noGrp="1"/>
          </p:cNvSpPr>
          <p:nvPr>
            <p:ph idx="1"/>
          </p:nvPr>
        </p:nvSpPr>
        <p:spPr>
          <a:xfrm>
            <a:off x="628650" y="646043"/>
            <a:ext cx="7886700" cy="5530920"/>
          </a:xfrm>
        </p:spPr>
        <p:txBody>
          <a:bodyPr>
            <a:normAutofit/>
          </a:bodyPr>
          <a:lstStyle/>
          <a:p>
            <a:r>
              <a:rPr lang="en-US" sz="2000" b="1" dirty="0">
                <a:solidFill>
                  <a:srgbClr val="00B0F0"/>
                </a:solidFill>
                <a:latin typeface="Times New Roman" panose="02020603050405020304" pitchFamily="18" charset="0"/>
                <a:cs typeface="Times New Roman" panose="02020603050405020304" pitchFamily="18" charset="0"/>
              </a:rPr>
              <a:t>Linear combination of exponential moving average </a:t>
            </a:r>
          </a:p>
          <a:p>
            <a:endParaRPr lang="en-US" sz="2000" dirty="0"/>
          </a:p>
        </p:txBody>
      </p:sp>
      <p:pic>
        <p:nvPicPr>
          <p:cNvPr id="5" name="Picture 4">
            <a:extLst>
              <a:ext uri="{FF2B5EF4-FFF2-40B4-BE49-F238E27FC236}">
                <a16:creationId xmlns:a16="http://schemas.microsoft.com/office/drawing/2014/main" id="{5FDECE3D-7F90-7246-BB6A-DEFE281BF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587" y="1093304"/>
            <a:ext cx="5416826" cy="5416826"/>
          </a:xfrm>
          <a:prstGeom prst="rect">
            <a:avLst/>
          </a:prstGeom>
        </p:spPr>
      </p:pic>
    </p:spTree>
    <p:extLst>
      <p:ext uri="{BB962C8B-B14F-4D97-AF65-F5344CB8AC3E}">
        <p14:creationId xmlns:p14="http://schemas.microsoft.com/office/powerpoint/2010/main" val="3026919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CDD048-4BE4-6F47-9C59-4FE501B10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543" y="2276337"/>
            <a:ext cx="3941693" cy="2734327"/>
          </a:xfrm>
          <a:prstGeom prst="rect">
            <a:avLst/>
          </a:prstGeom>
        </p:spPr>
      </p:pic>
      <p:sp>
        <p:nvSpPr>
          <p:cNvPr id="2" name="Title 1">
            <a:extLst>
              <a:ext uri="{FF2B5EF4-FFF2-40B4-BE49-F238E27FC236}">
                <a16:creationId xmlns:a16="http://schemas.microsoft.com/office/drawing/2014/main" id="{9630F4B7-F151-3C40-AF63-3766C39C0A0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Experiments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3D0733-B291-0F48-9689-A0BB09624A07}"/>
                  </a:ext>
                </a:extLst>
              </p:cNvPr>
              <p:cNvSpPr>
                <a:spLocks noGrp="1"/>
              </p:cNvSpPr>
              <p:nvPr>
                <p:ph idx="1"/>
              </p:nvPr>
            </p:nvSpPr>
            <p:spPr>
              <a:xfrm>
                <a:off x="769040" y="1690689"/>
                <a:ext cx="7886700" cy="4351338"/>
              </a:xfrm>
            </p:spPr>
            <p:txBody>
              <a:bodyPr>
                <a:normAutofit/>
              </a:bodyPr>
              <a:lstStyle/>
              <a:p>
                <a:r>
                  <a:rPr lang="en-US" sz="2000" b="1" dirty="0">
                    <a:solidFill>
                      <a:srgbClr val="00B0F0"/>
                    </a:solidFill>
                    <a:latin typeface="Times New Roman" panose="02020603050405020304" pitchFamily="18" charset="0"/>
                    <a:cs typeface="Times New Roman" panose="02020603050405020304" pitchFamily="18" charset="0"/>
                  </a:rPr>
                  <a:t>MNIST Image Classification</a:t>
                </a:r>
                <a:r>
                  <a:rPr lang="en-US" sz="2000" dirty="0">
                    <a:latin typeface="Times New Roman" panose="02020603050405020304" pitchFamily="18" charset="0"/>
                    <a:cs typeface="Times New Roman" panose="02020603050405020304" pitchFamily="18" charset="0"/>
                  </a:rPr>
                  <a:t> </a:t>
                </a:r>
              </a:p>
              <a:p>
                <a:pPr lvl="1"/>
                <a:r>
                  <a:rPr lang="en-US" sz="1600" dirty="0">
                    <a:latin typeface="Times New Roman" panose="02020603050405020304" pitchFamily="18" charset="0"/>
                    <a:cs typeface="Times New Roman" panose="02020603050405020304" pitchFamily="18" charset="0"/>
                  </a:rPr>
                  <a:t>Change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28×28</m:t>
                    </m:r>
                  </m:oMath>
                </a14:m>
                <a:r>
                  <a:rPr lang="en-US" sz="1600" dirty="0">
                    <a:latin typeface="Times New Roman" panose="02020603050405020304" pitchFamily="18" charset="0"/>
                    <a:cs typeface="Times New Roman" panose="02020603050405020304" pitchFamily="18" charset="0"/>
                  </a:rPr>
                  <a:t> gray-scale digit image into a flattened sequence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𝑥</m:t>
                        </m:r>
                      </m:e>
                      <m:sub>
                        <m:r>
                          <a:rPr lang="en-US" sz="1600" b="0" i="1" smtClean="0">
                            <a:latin typeface="Cambria Math" panose="02040503050406030204" pitchFamily="18" charset="0"/>
                            <a:cs typeface="Times New Roman" panose="02020603050405020304" pitchFamily="18" charset="0"/>
                          </a:rPr>
                          <m:t>1</m:t>
                        </m:r>
                      </m:sub>
                    </m:sSub>
                    <m:r>
                      <a:rPr lang="en-US" sz="1600" b="0" i="1" smtClean="0">
                        <a:latin typeface="Cambria Math" panose="02040503050406030204" pitchFamily="18" charset="0"/>
                        <a:cs typeface="Times New Roman" panose="02020603050405020304" pitchFamily="18" charset="0"/>
                      </a:rPr>
                      <m:t>,⋯, </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𝑥</m:t>
                        </m:r>
                      </m:e>
                      <m:sub>
                        <m:r>
                          <a:rPr lang="en-US" sz="1600" b="0" i="1" smtClean="0">
                            <a:latin typeface="Cambria Math" panose="02040503050406030204" pitchFamily="18" charset="0"/>
                            <a:cs typeface="Times New Roman" panose="02020603050405020304" pitchFamily="18" charset="0"/>
                          </a:rPr>
                          <m:t>784</m:t>
                        </m:r>
                      </m:sub>
                    </m:sSub>
                    <m:r>
                      <a:rPr lang="en-US" sz="1600" b="0" i="1" smtClean="0">
                        <a:latin typeface="Cambria Math" panose="02040503050406030204" pitchFamily="18" charset="0"/>
                        <a:cs typeface="Times New Roman" panose="02020603050405020304" pitchFamily="18" charset="0"/>
                      </a:rPr>
                      <m:t>}</m:t>
                    </m:r>
                  </m:oMath>
                </a14:m>
                <a:endParaRPr lang="en-US" sz="1600" dirty="0">
                  <a:latin typeface="Times New Roman" panose="02020603050405020304" pitchFamily="18" charset="0"/>
                  <a:cs typeface="Times New Roman" panose="02020603050405020304" pitchFamily="18" charset="0"/>
                </a:endParaRP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Compared with LSTM &amp; GRU</a:t>
                </a:r>
              </a:p>
            </p:txBody>
          </p:sp>
        </mc:Choice>
        <mc:Fallback xmlns="">
          <p:sp>
            <p:nvSpPr>
              <p:cNvPr id="3" name="Content Placeholder 2">
                <a:extLst>
                  <a:ext uri="{FF2B5EF4-FFF2-40B4-BE49-F238E27FC236}">
                    <a16:creationId xmlns:a16="http://schemas.microsoft.com/office/drawing/2014/main" id="{A53D0733-B291-0F48-9689-A0BB09624A07}"/>
                  </a:ext>
                </a:extLst>
              </p:cNvPr>
              <p:cNvSpPr>
                <a:spLocks noGrp="1" noRot="1" noChangeAspect="1" noMove="1" noResize="1" noEditPoints="1" noAdjustHandles="1" noChangeArrowheads="1" noChangeShapeType="1" noTextEdit="1"/>
              </p:cNvSpPr>
              <p:nvPr>
                <p:ph idx="1"/>
              </p:nvPr>
            </p:nvSpPr>
            <p:spPr>
              <a:xfrm>
                <a:off x="769040" y="1690689"/>
                <a:ext cx="7886700" cy="4351338"/>
              </a:xfrm>
              <a:blipFill>
                <a:blip r:embed="rId3"/>
                <a:stretch>
                  <a:fillRect l="-643" t="-116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A9662BF-D1D1-E240-AF19-7B6457E7A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285" y="5466521"/>
            <a:ext cx="4402207" cy="875577"/>
          </a:xfrm>
          <a:prstGeom prst="rect">
            <a:avLst/>
          </a:prstGeom>
        </p:spPr>
      </p:pic>
    </p:spTree>
    <p:extLst>
      <p:ext uri="{BB962C8B-B14F-4D97-AF65-F5344CB8AC3E}">
        <p14:creationId xmlns:p14="http://schemas.microsoft.com/office/powerpoint/2010/main" val="56267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D2EF4-3C78-9341-A953-6BEA0DE1C580}"/>
              </a:ext>
            </a:extLst>
          </p:cNvPr>
          <p:cNvSpPr>
            <a:spLocks noGrp="1"/>
          </p:cNvSpPr>
          <p:nvPr>
            <p:ph type="title"/>
          </p:nvPr>
        </p:nvSpPr>
        <p:spPr/>
        <p:txBody>
          <a:bodyPr>
            <a:normAutofit/>
          </a:bodyPr>
          <a:lstStyle/>
          <a:p>
            <a:r>
              <a:rPr lang="en-US" sz="3600" b="1" dirty="0">
                <a:solidFill>
                  <a:srgbClr val="00B0F0"/>
                </a:solidFill>
                <a:latin typeface="Times New Roman" panose="02020603050405020304" pitchFamily="18" charset="0"/>
                <a:cs typeface="Times New Roman" panose="02020603050405020304" pitchFamily="18" charset="0"/>
              </a:rPr>
              <a:t>PART 3 </a:t>
            </a:r>
            <a:r>
              <a:rPr lang="en-US" sz="3600" b="1" dirty="0">
                <a:latin typeface="Times New Roman" panose="02020603050405020304" pitchFamily="18" charset="0"/>
                <a:cs typeface="Times New Roman" panose="02020603050405020304" pitchFamily="18" charset="0"/>
              </a:rPr>
              <a:t>Fast-Slow RNN </a:t>
            </a:r>
          </a:p>
        </p:txBody>
      </p:sp>
      <p:sp>
        <p:nvSpPr>
          <p:cNvPr id="3" name="Content Placeholder 2">
            <a:extLst>
              <a:ext uri="{FF2B5EF4-FFF2-40B4-BE49-F238E27FC236}">
                <a16:creationId xmlns:a16="http://schemas.microsoft.com/office/drawing/2014/main" id="{5EBF47CF-9B13-4947-96B1-F50AB4D325DF}"/>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Fast-Slow RNN was proposed by </a:t>
            </a:r>
            <a:r>
              <a:rPr lang="en-US" sz="2000" dirty="0" err="1">
                <a:latin typeface="Times New Roman" panose="02020603050405020304" pitchFamily="18" charset="0"/>
                <a:cs typeface="Times New Roman" panose="02020603050405020304" pitchFamily="18" charset="0"/>
              </a:rPr>
              <a:t>Mujika</a:t>
            </a:r>
            <a:r>
              <a:rPr lang="en-US" sz="2000" dirty="0">
                <a:latin typeface="Times New Roman" panose="02020603050405020304" pitchFamily="18" charset="0"/>
                <a:cs typeface="Times New Roman" panose="02020603050405020304" pitchFamily="18" charset="0"/>
              </a:rPr>
              <a:t> et. al (2017). As the authors described, it incorporates the strengths of both </a:t>
            </a:r>
            <a:r>
              <a:rPr lang="en-US" sz="2000" i="1" dirty="0">
                <a:latin typeface="Times New Roman" panose="02020603050405020304" pitchFamily="18" charset="0"/>
                <a:cs typeface="Times New Roman" panose="02020603050405020304" pitchFamily="18" charset="0"/>
              </a:rPr>
              <a:t>multiscale RNNs</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deep transition RNNs</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36398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3E4F-44B9-A64A-ADCE-FC63A62B73F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Architecture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D93A65-D8CF-5446-BE38-EC8516629774}"/>
                  </a:ext>
                </a:extLst>
              </p:cNvPr>
              <p:cNvSpPr>
                <a:spLocks noGrp="1"/>
              </p:cNvSpPr>
              <p:nvPr>
                <p:ph idx="1"/>
              </p:nvPr>
            </p:nvSpPr>
            <p:spPr>
              <a:xfrm>
                <a:off x="628650" y="1338607"/>
                <a:ext cx="7886700" cy="5161583"/>
              </a:xfrm>
            </p:spPr>
            <p:txBody>
              <a:bodyPr>
                <a:normAutofit/>
              </a:bodyPr>
              <a:lstStyle/>
              <a:p>
                <a:r>
                  <a:rPr lang="en-US" sz="2000" dirty="0">
                    <a:latin typeface="Times New Roman" panose="02020603050405020304" pitchFamily="18" charset="0"/>
                    <a:cs typeface="Times New Roman" panose="02020603050405020304" pitchFamily="18" charset="0"/>
                  </a:rPr>
                  <a:t>The architecture of Fast-Slow RNN is quite simple. It consists of  sequentially connected RNN cells in the lower hierarchical layer and one RNN cell in the higher hierarchical layers. </a:t>
                </a:r>
              </a:p>
              <a:p>
                <a:r>
                  <a:rPr lang="en-US" sz="2000" dirty="0">
                    <a:latin typeface="Times New Roman" panose="02020603050405020304" pitchFamily="18" charset="0"/>
                    <a:cs typeface="Times New Roman" panose="02020603050405020304" pitchFamily="18" charset="0"/>
                  </a:rPr>
                  <a:t>The building block in the architecture can be any RNN unit, e. g. LSTM. </a:t>
                </a:r>
              </a:p>
              <a:p>
                <a:endParaRPr lang="en-US" sz="2000" b="1" dirty="0">
                  <a:solidFill>
                    <a:srgbClr val="00B0F0"/>
                  </a:solidFill>
                  <a:latin typeface="Times New Roman" panose="02020603050405020304" pitchFamily="18" charset="0"/>
                  <a:cs typeface="Times New Roman" panose="02020603050405020304" pitchFamily="18" charset="0"/>
                </a:endParaRPr>
              </a:p>
              <a:p>
                <a:endParaRPr lang="en-US" sz="2000" b="1" dirty="0">
                  <a:solidFill>
                    <a:srgbClr val="00B0F0"/>
                  </a:solidFill>
                  <a:latin typeface="Times New Roman" panose="02020603050405020304" pitchFamily="18" charset="0"/>
                  <a:cs typeface="Times New Roman" panose="02020603050405020304" pitchFamily="18" charset="0"/>
                </a:endParaRPr>
              </a:p>
              <a:p>
                <a:endParaRPr lang="en-US" sz="2000" b="1" dirty="0">
                  <a:solidFill>
                    <a:srgbClr val="00B0F0"/>
                  </a:solidFill>
                  <a:latin typeface="Times New Roman" panose="02020603050405020304" pitchFamily="18" charset="0"/>
                  <a:cs typeface="Times New Roman" panose="02020603050405020304" pitchFamily="18" charset="0"/>
                </a:endParaRPr>
              </a:p>
              <a:p>
                <a:endParaRPr lang="en-US" sz="2000" b="1" dirty="0">
                  <a:solidFill>
                    <a:srgbClr val="00B0F0"/>
                  </a:solidFill>
                  <a:latin typeface="Times New Roman" panose="02020603050405020304" pitchFamily="18" charset="0"/>
                  <a:cs typeface="Times New Roman" panose="02020603050405020304" pitchFamily="18" charset="0"/>
                </a:endParaRPr>
              </a:p>
              <a:p>
                <a:endParaRPr lang="en-US" sz="2000" b="1" dirty="0">
                  <a:solidFill>
                    <a:srgbClr val="00B0F0"/>
                  </a:solidFill>
                  <a:latin typeface="Times New Roman" panose="02020603050405020304" pitchFamily="18" charset="0"/>
                  <a:cs typeface="Times New Roman" panose="02020603050405020304" pitchFamily="18" charset="0"/>
                </a:endParaRPr>
              </a:p>
              <a:p>
                <a:r>
                  <a:rPr lang="en-US" sz="2000" b="1" dirty="0">
                    <a:solidFill>
                      <a:srgbClr val="00B0F0"/>
                    </a:solidFill>
                    <a:latin typeface="Times New Roman" panose="02020603050405020304" pitchFamily="18" charset="0"/>
                    <a:cs typeface="Times New Roman" panose="02020603050405020304" pitchFamily="18" charset="0"/>
                  </a:rPr>
                  <a:t>Update equations</a:t>
                </a:r>
              </a:p>
              <a:p>
                <a:pPr marL="0" indent="0">
                  <a:buNone/>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h</m:t>
                          </m:r>
                        </m:e>
                        <m:sub>
                          <m:r>
                            <a:rPr lang="en-US" sz="2000" i="1">
                              <a:latin typeface="Cambria Math" panose="02040503050406030204" pitchFamily="18" charset="0"/>
                              <a:cs typeface="Times New Roman" panose="02020603050405020304" pitchFamily="18" charset="0"/>
                            </a:rPr>
                            <m:t>𝑡</m:t>
                          </m:r>
                        </m:sub>
                        <m:sup>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𝐹</m:t>
                              </m:r>
                            </m:e>
                            <m:sub>
                              <m:r>
                                <a:rPr lang="en-US" sz="2000" i="1">
                                  <a:latin typeface="Cambria Math" panose="02040503050406030204" pitchFamily="18" charset="0"/>
                                  <a:cs typeface="Times New Roman" panose="02020603050405020304" pitchFamily="18" charset="0"/>
                                </a:rPr>
                                <m:t>1</m:t>
                              </m:r>
                            </m:sub>
                          </m:sSub>
                        </m:sup>
                      </m:sSubSup>
                      <m:r>
                        <a:rPr lang="en-US" sz="2000" i="1">
                          <a:latin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𝑓</m:t>
                          </m:r>
                        </m:e>
                        <m:sup>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𝐹</m:t>
                              </m:r>
                            </m:e>
                            <m:sub>
                              <m:r>
                                <a:rPr lang="en-US" sz="2000" i="1">
                                  <a:latin typeface="Cambria Math" panose="02040503050406030204" pitchFamily="18" charset="0"/>
                                  <a:cs typeface="Times New Roman" panose="02020603050405020304" pitchFamily="18" charset="0"/>
                                </a:rPr>
                                <m:t>1</m:t>
                              </m:r>
                            </m:sub>
                          </m:sSub>
                        </m:sup>
                      </m:sSup>
                      <m:d>
                        <m:dPr>
                          <m:ctrlPr>
                            <a:rPr lang="en-US" sz="2000" i="1">
                              <a:latin typeface="Cambria Math" panose="02040503050406030204" pitchFamily="18" charset="0"/>
                              <a:cs typeface="Times New Roman" panose="02020603050405020304" pitchFamily="18" charset="0"/>
                            </a:rPr>
                          </m:ctrlPr>
                        </m:dPr>
                        <m:e>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h</m:t>
                              </m:r>
                            </m:e>
                            <m:sub>
                              <m:r>
                                <a:rPr lang="en-US" sz="2000" i="1">
                                  <a:latin typeface="Cambria Math" panose="02040503050406030204" pitchFamily="18" charset="0"/>
                                  <a:cs typeface="Times New Roman" panose="02020603050405020304" pitchFamily="18" charset="0"/>
                                </a:rPr>
                                <m:t>𝑡</m:t>
                              </m:r>
                              <m:r>
                                <a:rPr lang="en-US" sz="2000" i="1">
                                  <a:latin typeface="Cambria Math" panose="02040503050406030204" pitchFamily="18" charset="0"/>
                                  <a:cs typeface="Times New Roman" panose="02020603050405020304" pitchFamily="18" charset="0"/>
                                </a:rPr>
                                <m:t>−1</m:t>
                              </m:r>
                            </m:sub>
                            <m:sup>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𝐹</m:t>
                                  </m:r>
                                </m:e>
                                <m:sub>
                                  <m:r>
                                    <a:rPr lang="en-US" sz="2000" i="1">
                                      <a:latin typeface="Cambria Math" panose="02040503050406030204" pitchFamily="18" charset="0"/>
                                      <a:cs typeface="Times New Roman" panose="02020603050405020304" pitchFamily="18" charset="0"/>
                                    </a:rPr>
                                    <m:t>𝑘</m:t>
                                  </m:r>
                                </m:sub>
                              </m:sSub>
                            </m:sup>
                          </m:sSubSup>
                          <m:r>
                            <a:rPr lang="en-US" sz="2000" i="1">
                              <a:latin typeface="Cambria Math" panose="02040503050406030204" pitchFamily="18" charset="0"/>
                              <a:cs typeface="Times New Roman" panose="02020603050405020304" pitchFamily="18" charset="0"/>
                            </a:rPr>
                            <m:t>, </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cs typeface="Times New Roman" panose="02020603050405020304" pitchFamily="18" charset="0"/>
                                </a:rPr>
                                <m:t>𝑡</m:t>
                              </m:r>
                            </m:sub>
                          </m:sSub>
                        </m:e>
                      </m:d>
                      <m:r>
                        <a:rPr lang="en-US" sz="2000" i="1">
                          <a:latin typeface="Cambria Math" panose="02040503050406030204" pitchFamily="18" charset="0"/>
                          <a:cs typeface="Times New Roman" panose="02020603050405020304" pitchFamily="18" charset="0"/>
                        </a:rPr>
                        <m:t>, </m:t>
                      </m:r>
                    </m:oMath>
                  </m:oMathPara>
                </a14:m>
                <a:endParaRPr lang="en-US" sz="20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h</m:t>
                          </m:r>
                        </m:e>
                        <m:sub>
                          <m:r>
                            <a:rPr lang="en-US" sz="2000" i="1">
                              <a:latin typeface="Cambria Math" panose="02040503050406030204" pitchFamily="18" charset="0"/>
                              <a:cs typeface="Times New Roman" panose="02020603050405020304" pitchFamily="18" charset="0"/>
                            </a:rPr>
                            <m:t>𝑡</m:t>
                          </m:r>
                        </m:sub>
                        <m:sup>
                          <m:r>
                            <a:rPr lang="en-US" sz="2000" i="1">
                              <a:latin typeface="Cambria Math" panose="02040503050406030204" pitchFamily="18" charset="0"/>
                              <a:cs typeface="Times New Roman" panose="02020603050405020304" pitchFamily="18" charset="0"/>
                            </a:rPr>
                            <m:t>𝑆</m:t>
                          </m:r>
                        </m:sup>
                      </m:sSubSup>
                      <m:r>
                        <a:rPr lang="en-US" sz="2000" i="1">
                          <a:latin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𝑓</m:t>
                          </m:r>
                        </m:e>
                        <m:sup>
                          <m:r>
                            <a:rPr lang="en-US" sz="2000" i="1">
                              <a:latin typeface="Cambria Math" panose="02040503050406030204" pitchFamily="18" charset="0"/>
                              <a:cs typeface="Times New Roman" panose="02020603050405020304" pitchFamily="18" charset="0"/>
                            </a:rPr>
                            <m:t>𝑆</m:t>
                          </m:r>
                        </m:sup>
                      </m:sSup>
                      <m:d>
                        <m:dPr>
                          <m:ctrlPr>
                            <a:rPr lang="en-US" sz="2000" i="1">
                              <a:latin typeface="Cambria Math" panose="02040503050406030204" pitchFamily="18" charset="0"/>
                              <a:cs typeface="Times New Roman" panose="02020603050405020304" pitchFamily="18" charset="0"/>
                            </a:rPr>
                          </m:ctrlPr>
                        </m:dPr>
                        <m:e>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h</m:t>
                              </m:r>
                            </m:e>
                            <m:sub>
                              <m:r>
                                <a:rPr lang="en-US" sz="2000" i="1">
                                  <a:latin typeface="Cambria Math" panose="02040503050406030204" pitchFamily="18" charset="0"/>
                                  <a:cs typeface="Times New Roman" panose="02020603050405020304" pitchFamily="18" charset="0"/>
                                </a:rPr>
                                <m:t>𝑡</m:t>
                              </m:r>
                              <m:r>
                                <a:rPr lang="en-US" sz="2000" i="1">
                                  <a:latin typeface="Cambria Math" panose="02040503050406030204" pitchFamily="18" charset="0"/>
                                  <a:cs typeface="Times New Roman" panose="02020603050405020304" pitchFamily="18" charset="0"/>
                                </a:rPr>
                                <m:t>−1</m:t>
                              </m:r>
                            </m:sub>
                            <m:sup>
                              <m:r>
                                <a:rPr lang="en-US" sz="2000" i="1">
                                  <a:latin typeface="Cambria Math" panose="02040503050406030204" pitchFamily="18" charset="0"/>
                                  <a:cs typeface="Times New Roman" panose="02020603050405020304" pitchFamily="18" charset="0"/>
                                </a:rPr>
                                <m:t>𝑆</m:t>
                              </m:r>
                            </m:sup>
                          </m:sSubSup>
                          <m:r>
                            <a:rPr lang="en-US" sz="2000" i="1">
                              <a:latin typeface="Cambria Math" panose="02040503050406030204" pitchFamily="18" charset="0"/>
                              <a:cs typeface="Times New Roman" panose="02020603050405020304" pitchFamily="18" charset="0"/>
                            </a:rPr>
                            <m:t>, </m:t>
                          </m:r>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h</m:t>
                              </m:r>
                            </m:e>
                            <m:sub>
                              <m:r>
                                <a:rPr lang="en-US" sz="2000" i="1">
                                  <a:latin typeface="Cambria Math" panose="02040503050406030204" pitchFamily="18" charset="0"/>
                                  <a:cs typeface="Times New Roman" panose="02020603050405020304" pitchFamily="18" charset="0"/>
                                </a:rPr>
                                <m:t>𝑡</m:t>
                              </m:r>
                            </m:sub>
                            <m:sup>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𝐹</m:t>
                                  </m:r>
                                </m:e>
                                <m:sub>
                                  <m:r>
                                    <a:rPr lang="en-US" sz="2000" i="1">
                                      <a:latin typeface="Cambria Math" panose="02040503050406030204" pitchFamily="18" charset="0"/>
                                      <a:cs typeface="Times New Roman" panose="02020603050405020304" pitchFamily="18" charset="0"/>
                                    </a:rPr>
                                    <m:t>1</m:t>
                                  </m:r>
                                </m:sub>
                              </m:sSub>
                            </m:sup>
                          </m:sSubSup>
                        </m:e>
                      </m:d>
                      <m:r>
                        <a:rPr lang="en-US" sz="2000" i="1">
                          <a:latin typeface="Cambria Math" panose="02040503050406030204" pitchFamily="18" charset="0"/>
                          <a:cs typeface="Times New Roman" panose="02020603050405020304" pitchFamily="18" charset="0"/>
                        </a:rPr>
                        <m:t>, </m:t>
                      </m:r>
                    </m:oMath>
                  </m:oMathPara>
                </a14:m>
                <a:endParaRPr lang="en-US" sz="20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h</m:t>
                          </m:r>
                        </m:e>
                        <m:sub>
                          <m:r>
                            <a:rPr lang="en-US" sz="2000" i="1">
                              <a:latin typeface="Cambria Math" panose="02040503050406030204" pitchFamily="18" charset="0"/>
                              <a:cs typeface="Times New Roman" panose="02020603050405020304" pitchFamily="18" charset="0"/>
                            </a:rPr>
                            <m:t>𝑡</m:t>
                          </m:r>
                        </m:sub>
                        <m:sup>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𝐹</m:t>
                              </m:r>
                            </m:e>
                            <m:sub>
                              <m:r>
                                <a:rPr lang="en-US" sz="2000" i="1">
                                  <a:latin typeface="Cambria Math" panose="02040503050406030204" pitchFamily="18" charset="0"/>
                                  <a:cs typeface="Times New Roman" panose="02020603050405020304" pitchFamily="18" charset="0"/>
                                </a:rPr>
                                <m:t>2</m:t>
                              </m:r>
                            </m:sub>
                          </m:sSub>
                        </m:sup>
                      </m:sSubSup>
                      <m:r>
                        <a:rPr lang="en-US" sz="2000" i="1">
                          <a:latin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𝑓</m:t>
                          </m:r>
                        </m:e>
                        <m:sup>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𝐹</m:t>
                              </m:r>
                            </m:e>
                            <m:sub>
                              <m:r>
                                <a:rPr lang="en-US" sz="2000" i="1">
                                  <a:latin typeface="Cambria Math" panose="02040503050406030204" pitchFamily="18" charset="0"/>
                                  <a:cs typeface="Times New Roman" panose="02020603050405020304" pitchFamily="18" charset="0"/>
                                </a:rPr>
                                <m:t>2</m:t>
                              </m:r>
                            </m:sub>
                          </m:sSub>
                        </m:sup>
                      </m:sSup>
                      <m:d>
                        <m:dPr>
                          <m:ctrlPr>
                            <a:rPr lang="en-US" sz="2000" i="1">
                              <a:latin typeface="Cambria Math" panose="02040503050406030204" pitchFamily="18" charset="0"/>
                              <a:cs typeface="Times New Roman" panose="02020603050405020304" pitchFamily="18" charset="0"/>
                            </a:rPr>
                          </m:ctrlPr>
                        </m:dPr>
                        <m:e>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h</m:t>
                              </m:r>
                            </m:e>
                            <m:sub>
                              <m:r>
                                <a:rPr lang="en-US" sz="2000" i="1">
                                  <a:latin typeface="Cambria Math" panose="02040503050406030204" pitchFamily="18" charset="0"/>
                                  <a:cs typeface="Times New Roman" panose="02020603050405020304" pitchFamily="18" charset="0"/>
                                </a:rPr>
                                <m:t>𝑡</m:t>
                              </m:r>
                            </m:sub>
                            <m:sup>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𝐹</m:t>
                                  </m:r>
                                </m:e>
                                <m:sub>
                                  <m:r>
                                    <a:rPr lang="en-US" sz="2000" i="1">
                                      <a:latin typeface="Cambria Math" panose="02040503050406030204" pitchFamily="18" charset="0"/>
                                      <a:cs typeface="Times New Roman" panose="02020603050405020304" pitchFamily="18" charset="0"/>
                                    </a:rPr>
                                    <m:t>1</m:t>
                                  </m:r>
                                </m:sub>
                              </m:sSub>
                            </m:sup>
                          </m:sSubSup>
                          <m:r>
                            <a:rPr lang="en-US" sz="2000" i="1">
                              <a:latin typeface="Cambria Math" panose="02040503050406030204" pitchFamily="18" charset="0"/>
                              <a:cs typeface="Times New Roman" panose="02020603050405020304" pitchFamily="18" charset="0"/>
                            </a:rPr>
                            <m:t>, </m:t>
                          </m:r>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h</m:t>
                              </m:r>
                            </m:e>
                            <m:sub>
                              <m:r>
                                <a:rPr lang="en-US" sz="2000" i="1">
                                  <a:latin typeface="Cambria Math" panose="02040503050406030204" pitchFamily="18" charset="0"/>
                                  <a:cs typeface="Times New Roman" panose="02020603050405020304" pitchFamily="18" charset="0"/>
                                </a:rPr>
                                <m:t>𝑡</m:t>
                              </m:r>
                            </m:sub>
                            <m:sup>
                              <m:r>
                                <a:rPr lang="en-US" sz="2000" i="1">
                                  <a:latin typeface="Cambria Math" panose="02040503050406030204" pitchFamily="18" charset="0"/>
                                  <a:cs typeface="Times New Roman" panose="02020603050405020304" pitchFamily="18" charset="0"/>
                                </a:rPr>
                                <m:t>𝑆</m:t>
                              </m:r>
                            </m:sup>
                          </m:sSubSup>
                        </m:e>
                      </m:d>
                      <m:r>
                        <a:rPr lang="en-US" sz="2000" i="1">
                          <a:latin typeface="Cambria Math" panose="02040503050406030204" pitchFamily="18" charset="0"/>
                          <a:cs typeface="Times New Roman" panose="02020603050405020304" pitchFamily="18" charset="0"/>
                        </a:rPr>
                        <m:t>, </m:t>
                      </m:r>
                    </m:oMath>
                  </m:oMathPara>
                </a14:m>
                <a:endParaRPr lang="en-US" sz="20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h</m:t>
                          </m:r>
                        </m:e>
                        <m:sub>
                          <m:r>
                            <a:rPr lang="en-US" sz="2000" i="1">
                              <a:latin typeface="Cambria Math" panose="02040503050406030204" pitchFamily="18" charset="0"/>
                              <a:cs typeface="Times New Roman" panose="02020603050405020304" pitchFamily="18" charset="0"/>
                            </a:rPr>
                            <m:t>𝑡</m:t>
                          </m:r>
                        </m:sub>
                        <m:sup>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𝐹</m:t>
                              </m:r>
                            </m:e>
                            <m:sub>
                              <m:r>
                                <a:rPr lang="en-US" sz="2000" i="1">
                                  <a:latin typeface="Cambria Math" panose="02040503050406030204" pitchFamily="18" charset="0"/>
                                  <a:cs typeface="Times New Roman" panose="02020603050405020304" pitchFamily="18" charset="0"/>
                                </a:rPr>
                                <m:t>𝑖</m:t>
                              </m:r>
                            </m:sub>
                          </m:sSub>
                        </m:sup>
                      </m:sSubSup>
                      <m:r>
                        <a:rPr lang="en-US" sz="2000" i="1">
                          <a:latin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𝑓</m:t>
                          </m:r>
                        </m:e>
                        <m:sup>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𝐹</m:t>
                              </m:r>
                            </m:e>
                            <m:sub>
                              <m:r>
                                <a:rPr lang="en-US" sz="2000" i="1">
                                  <a:latin typeface="Cambria Math" panose="02040503050406030204" pitchFamily="18" charset="0"/>
                                  <a:cs typeface="Times New Roman" panose="02020603050405020304" pitchFamily="18" charset="0"/>
                                </a:rPr>
                                <m:t>𝑖</m:t>
                              </m:r>
                            </m:sub>
                          </m:sSub>
                        </m:sup>
                      </m:sSup>
                      <m:d>
                        <m:dPr>
                          <m:ctrlPr>
                            <a:rPr lang="en-US" sz="2000" i="1">
                              <a:latin typeface="Cambria Math" panose="02040503050406030204" pitchFamily="18" charset="0"/>
                              <a:cs typeface="Times New Roman" panose="02020603050405020304" pitchFamily="18" charset="0"/>
                            </a:rPr>
                          </m:ctrlPr>
                        </m:dPr>
                        <m:e>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h</m:t>
                              </m:r>
                            </m:e>
                            <m:sub>
                              <m:r>
                                <a:rPr lang="en-US" sz="2000" i="1">
                                  <a:latin typeface="Cambria Math" panose="02040503050406030204" pitchFamily="18" charset="0"/>
                                  <a:cs typeface="Times New Roman" panose="02020603050405020304" pitchFamily="18" charset="0"/>
                                </a:rPr>
                                <m:t>𝑡</m:t>
                              </m:r>
                            </m:sub>
                            <m:sup>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𝐹</m:t>
                                  </m:r>
                                </m:e>
                                <m:sub>
                                  <m:r>
                                    <a:rPr lang="en-US" sz="2000" i="1">
                                      <a:latin typeface="Cambria Math" panose="02040503050406030204" pitchFamily="18" charset="0"/>
                                      <a:cs typeface="Times New Roman" panose="02020603050405020304" pitchFamily="18" charset="0"/>
                                    </a:rPr>
                                    <m:t>𝑖</m:t>
                                  </m:r>
                                  <m:r>
                                    <a:rPr lang="en-US" sz="2000" i="1">
                                      <a:latin typeface="Cambria Math" panose="02040503050406030204" pitchFamily="18" charset="0"/>
                                      <a:cs typeface="Times New Roman" panose="02020603050405020304" pitchFamily="18" charset="0"/>
                                    </a:rPr>
                                    <m:t>−1</m:t>
                                  </m:r>
                                </m:sub>
                              </m:sSub>
                            </m:sup>
                          </m:sSubSup>
                        </m:e>
                      </m:d>
                      <m:r>
                        <a:rPr lang="en-US" sz="2000" i="1">
                          <a:latin typeface="Cambria Math" panose="02040503050406030204" pitchFamily="18" charset="0"/>
                          <a:cs typeface="Times New Roman" panose="02020603050405020304" pitchFamily="18" charset="0"/>
                        </a:rPr>
                        <m:t>, </m:t>
                      </m:r>
                      <m:r>
                        <a:rPr lang="en-US" sz="2000" i="1">
                          <a:latin typeface="Cambria Math" panose="02040503050406030204" pitchFamily="18" charset="0"/>
                          <a:cs typeface="Times New Roman" panose="02020603050405020304" pitchFamily="18" charset="0"/>
                        </a:rPr>
                        <m:t>𝑖</m:t>
                      </m:r>
                      <m:r>
                        <a:rPr lang="en-US" sz="2000" i="1">
                          <a:latin typeface="Cambria Math" panose="02040503050406030204" pitchFamily="18" charset="0"/>
                          <a:cs typeface="Times New Roman" panose="02020603050405020304" pitchFamily="18" charset="0"/>
                        </a:rPr>
                        <m:t>=3, ⋯,</m:t>
                      </m:r>
                      <m:r>
                        <a:rPr lang="en-US" sz="2000" i="1">
                          <a:latin typeface="Cambria Math" panose="02040503050406030204" pitchFamily="18" charset="0"/>
                          <a:cs typeface="Times New Roman" panose="02020603050405020304" pitchFamily="18" charset="0"/>
                        </a:rPr>
                        <m:t>𝑘</m:t>
                      </m:r>
                      <m:r>
                        <a:rPr lang="en-US" sz="2000" i="1">
                          <a:latin typeface="Cambria Math" panose="02040503050406030204" pitchFamily="18" charset="0"/>
                          <a:cs typeface="Times New Roman" panose="02020603050405020304" pitchFamily="18" charset="0"/>
                        </a:rPr>
                        <m:t>. </m:t>
                      </m:r>
                    </m:oMath>
                  </m:oMathPara>
                </a14:m>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ED93A65-D8CF-5446-BE38-EC8516629774}"/>
                  </a:ext>
                </a:extLst>
              </p:cNvPr>
              <p:cNvSpPr>
                <a:spLocks noGrp="1" noRot="1" noChangeAspect="1" noMove="1" noResize="1" noEditPoints="1" noAdjustHandles="1" noChangeArrowheads="1" noChangeShapeType="1" noTextEdit="1"/>
              </p:cNvSpPr>
              <p:nvPr>
                <p:ph idx="1"/>
              </p:nvPr>
            </p:nvSpPr>
            <p:spPr>
              <a:xfrm>
                <a:off x="628650" y="1338607"/>
                <a:ext cx="7886700" cy="5161583"/>
              </a:xfrm>
              <a:blipFill>
                <a:blip r:embed="rId2"/>
                <a:stretch>
                  <a:fillRect l="-643" t="-980" r="-64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144B3AC-29E0-4343-BCEB-D85DE22BB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641" y="2664170"/>
            <a:ext cx="6104717" cy="1960871"/>
          </a:xfrm>
          <a:prstGeom prst="rect">
            <a:avLst/>
          </a:prstGeom>
        </p:spPr>
      </p:pic>
    </p:spTree>
    <p:extLst>
      <p:ext uri="{BB962C8B-B14F-4D97-AF65-F5344CB8AC3E}">
        <p14:creationId xmlns:p14="http://schemas.microsoft.com/office/powerpoint/2010/main" val="3511544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6DBD-2F02-3F48-BB3D-EB46706F093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Experiments </a:t>
            </a:r>
          </a:p>
        </p:txBody>
      </p:sp>
      <p:sp>
        <p:nvSpPr>
          <p:cNvPr id="3" name="Content Placeholder 2">
            <a:extLst>
              <a:ext uri="{FF2B5EF4-FFF2-40B4-BE49-F238E27FC236}">
                <a16:creationId xmlns:a16="http://schemas.microsoft.com/office/drawing/2014/main" id="{F19264B2-5E69-424E-B842-2B17125C6866}"/>
              </a:ext>
            </a:extLst>
          </p:cNvPr>
          <p:cNvSpPr>
            <a:spLocks noGrp="1"/>
          </p:cNvSpPr>
          <p:nvPr>
            <p:ph idx="1"/>
          </p:nvPr>
        </p:nvSpPr>
        <p:spPr>
          <a:xfrm>
            <a:off x="628650" y="1825625"/>
            <a:ext cx="7886700" cy="4764018"/>
          </a:xfrm>
        </p:spPr>
        <p:txBody>
          <a:bodyPr>
            <a:normAutofit lnSpcReduction="10000"/>
          </a:bodyPr>
          <a:lstStyle/>
          <a:p>
            <a:r>
              <a:rPr lang="en-US" sz="2000" b="1" dirty="0">
                <a:solidFill>
                  <a:srgbClr val="00B0F0"/>
                </a:solidFill>
                <a:latin typeface="Times New Roman" panose="02020603050405020304" pitchFamily="18" charset="0"/>
                <a:cs typeface="Times New Roman" panose="02020603050405020304" pitchFamily="18" charset="0"/>
              </a:rPr>
              <a:t>Task</a:t>
            </a:r>
            <a:r>
              <a:rPr lang="en-US" sz="2000" dirty="0">
                <a:latin typeface="Times New Roman" panose="02020603050405020304" pitchFamily="18" charset="0"/>
                <a:cs typeface="Times New Roman" panose="02020603050405020304" pitchFamily="18" charset="0"/>
              </a:rPr>
              <a:t>: predict the probability distribution of the next character given all the previous ones. </a:t>
            </a:r>
          </a:p>
          <a:p>
            <a:r>
              <a:rPr lang="en-US" sz="2000" b="1" dirty="0">
                <a:solidFill>
                  <a:srgbClr val="00B0F0"/>
                </a:solidFill>
                <a:latin typeface="Times New Roman" panose="02020603050405020304" pitchFamily="18" charset="0"/>
                <a:cs typeface="Times New Roman" panose="02020603050405020304" pitchFamily="18" charset="0"/>
              </a:rPr>
              <a:t>Dataset</a:t>
            </a:r>
          </a:p>
          <a:p>
            <a:pPr lvl="1"/>
            <a:r>
              <a:rPr lang="en-US" sz="1600" b="1" dirty="0">
                <a:latin typeface="Times New Roman" panose="02020603050405020304" pitchFamily="18" charset="0"/>
                <a:cs typeface="Times New Roman" panose="02020603050405020304" pitchFamily="18" charset="0"/>
              </a:rPr>
              <a:t>Penn Treebank</a:t>
            </a:r>
            <a:r>
              <a:rPr lang="en-US" sz="1600" dirty="0">
                <a:latin typeface="Times New Roman" panose="02020603050405020304" pitchFamily="18" charset="0"/>
                <a:cs typeface="Times New Roman" panose="02020603050405020304" pitchFamily="18" charset="0"/>
              </a:rPr>
              <a:t>: The dataset is a collection of Wall Street Journal articles written in English. It only contains10000different words, all written in lower-case, and rare words are replaced with"&lt;</a:t>
            </a:r>
            <a:r>
              <a:rPr lang="en-US" sz="1600" dirty="0" err="1">
                <a:latin typeface="Times New Roman" panose="02020603050405020304" pitchFamily="18" charset="0"/>
                <a:cs typeface="Times New Roman" panose="02020603050405020304" pitchFamily="18" charset="0"/>
              </a:rPr>
              <a:t>unk</a:t>
            </a:r>
            <a:r>
              <a:rPr lang="en-US" sz="1600" dirty="0">
                <a:latin typeface="Times New Roman" panose="02020603050405020304" pitchFamily="18" charset="0"/>
                <a:cs typeface="Times New Roman" panose="02020603050405020304" pitchFamily="18" charset="0"/>
              </a:rPr>
              <a:t>&gt;". The dataset is split into train, validation and test sets consisting of 5.1M,400K and450K characters, respectively.</a:t>
            </a:r>
          </a:p>
          <a:p>
            <a:pPr lvl="1"/>
            <a:r>
              <a:rPr lang="en-US" sz="1600" b="1" dirty="0" err="1">
                <a:latin typeface="Times New Roman" panose="02020603050405020304" pitchFamily="18" charset="0"/>
                <a:cs typeface="Times New Roman" panose="02020603050405020304" pitchFamily="18" charset="0"/>
              </a:rPr>
              <a:t>Hutter</a:t>
            </a:r>
            <a:r>
              <a:rPr lang="en-US" sz="1600" b="1" dirty="0">
                <a:latin typeface="Times New Roman" panose="02020603050405020304" pitchFamily="18" charset="0"/>
                <a:cs typeface="Times New Roman" panose="02020603050405020304" pitchFamily="18" charset="0"/>
              </a:rPr>
              <a:t> Prize Wikipedia</a:t>
            </a:r>
            <a:r>
              <a:rPr lang="en-US" sz="1600" dirty="0">
                <a:latin typeface="Times New Roman" panose="02020603050405020304" pitchFamily="18" charset="0"/>
                <a:cs typeface="Times New Roman" panose="02020603050405020304" pitchFamily="18" charset="0"/>
              </a:rPr>
              <a:t>: This dataset is also known asenwik8and it consists of "raw” Wikipedia data, that is, English articles, tables, XML data, hyperlinks and special characters. The data set contains100M characters with205unique tokens. The dataset is split into train, validation and test sets consisting of90M,5M and5M characters, respectively. </a:t>
            </a:r>
          </a:p>
          <a:p>
            <a:r>
              <a:rPr lang="en-US" sz="2000" b="1" dirty="0">
                <a:solidFill>
                  <a:srgbClr val="00B0F0"/>
                </a:solidFill>
                <a:latin typeface="Times New Roman" panose="02020603050405020304" pitchFamily="18" charset="0"/>
                <a:cs typeface="Times New Roman" panose="02020603050405020304" pitchFamily="18" charset="0"/>
              </a:rPr>
              <a:t>Implementation details</a:t>
            </a:r>
            <a:r>
              <a:rPr lang="en-US" sz="2000" dirty="0">
                <a:latin typeface="Times New Roman" panose="02020603050405020304" pitchFamily="18" charset="0"/>
                <a:cs typeface="Times New Roman" panose="02020603050405020304" pitchFamily="18" charset="0"/>
              </a:rPr>
              <a:t>: </a:t>
            </a:r>
          </a:p>
          <a:p>
            <a:pPr lvl="1"/>
            <a:r>
              <a:rPr lang="en-US" sz="1200" dirty="0">
                <a:latin typeface="Times New Roman" panose="02020603050405020304" pitchFamily="18" charset="0"/>
                <a:cs typeface="Times New Roman" panose="02020603050405020304" pitchFamily="18" charset="0"/>
              </a:rPr>
              <a:t>Minimize cross-entropy </a:t>
            </a:r>
          </a:p>
          <a:p>
            <a:pPr lvl="1"/>
            <a:r>
              <a:rPr lang="en-US" sz="1200" dirty="0">
                <a:latin typeface="Times New Roman" panose="02020603050405020304" pitchFamily="18" charset="0"/>
                <a:cs typeface="Times New Roman" panose="02020603050405020304" pitchFamily="18" charset="0"/>
              </a:rPr>
              <a:t>Evaluate by BPC measure </a:t>
            </a:r>
          </a:p>
          <a:p>
            <a:pPr lvl="1"/>
            <a:r>
              <a:rPr lang="en-US" sz="1200" dirty="0">
                <a:latin typeface="Times New Roman" panose="02020603050405020304" pitchFamily="18" charset="0"/>
                <a:cs typeface="Times New Roman" panose="02020603050405020304" pitchFamily="18" charset="0"/>
              </a:rPr>
              <a:t>Adam optimizer </a:t>
            </a:r>
          </a:p>
          <a:p>
            <a:pPr lvl="1"/>
            <a:r>
              <a:rPr lang="en-US" sz="1200" dirty="0">
                <a:latin typeface="Times New Roman" panose="02020603050405020304" pitchFamily="18" charset="0"/>
                <a:cs typeface="Times New Roman" panose="02020603050405020304" pitchFamily="18" charset="0"/>
              </a:rPr>
              <a:t>Dropout</a:t>
            </a:r>
          </a:p>
          <a:p>
            <a:pPr lvl="1"/>
            <a:r>
              <a:rPr lang="en-US" sz="1200" dirty="0">
                <a:latin typeface="Times New Roman" panose="02020603050405020304" pitchFamily="18" charset="0"/>
                <a:cs typeface="Times New Roman" panose="02020603050405020304" pitchFamily="18" charset="0"/>
              </a:rPr>
              <a:t>Gradient norm normalization </a:t>
            </a:r>
          </a:p>
          <a:p>
            <a:pPr lvl="1"/>
            <a:r>
              <a:rPr lang="en-US" sz="1200" dirty="0">
                <a:latin typeface="Times New Roman" panose="02020603050405020304" pitchFamily="18" charset="0"/>
                <a:cs typeface="Times New Roman" panose="02020603050405020304" pitchFamily="18" charset="0"/>
              </a:rPr>
              <a:t>Initialization: bias = 1, matrix = orthogonal matrix </a:t>
            </a:r>
          </a:p>
        </p:txBody>
      </p:sp>
    </p:spTree>
    <p:extLst>
      <p:ext uri="{BB962C8B-B14F-4D97-AF65-F5344CB8AC3E}">
        <p14:creationId xmlns:p14="http://schemas.microsoft.com/office/powerpoint/2010/main" val="3759011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ADA9EA-C514-974E-846E-6C1A5932E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7238"/>
            <a:ext cx="9144000" cy="4763523"/>
          </a:xfrm>
          <a:prstGeom prst="rect">
            <a:avLst/>
          </a:prstGeom>
        </p:spPr>
      </p:pic>
    </p:spTree>
    <p:extLst>
      <p:ext uri="{BB962C8B-B14F-4D97-AF65-F5344CB8AC3E}">
        <p14:creationId xmlns:p14="http://schemas.microsoft.com/office/powerpoint/2010/main" val="3100346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F61E-A232-3846-89C5-3992552D418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Paper List </a:t>
            </a:r>
          </a:p>
        </p:txBody>
      </p:sp>
      <p:sp>
        <p:nvSpPr>
          <p:cNvPr id="3" name="Content Placeholder 2">
            <a:extLst>
              <a:ext uri="{FF2B5EF4-FFF2-40B4-BE49-F238E27FC236}">
                <a16:creationId xmlns:a16="http://schemas.microsoft.com/office/drawing/2014/main" id="{48485699-02BA-A048-B8CB-ED6CF4CA2304}"/>
              </a:ext>
            </a:extLst>
          </p:cNvPr>
          <p:cNvSpPr>
            <a:spLocks noGrp="1"/>
          </p:cNvSpPr>
          <p:nvPr>
            <p:ph idx="1"/>
          </p:nvPr>
        </p:nvSpPr>
        <p:spPr/>
        <p:txBody>
          <a:bodyPr>
            <a:normAutofit/>
          </a:bodyPr>
          <a:lstStyle/>
          <a:p>
            <a:r>
              <a:rPr lang="en-US" sz="2000" dirty="0" err="1">
                <a:latin typeface="Times New Roman" panose="02020603050405020304" pitchFamily="18" charset="0"/>
                <a:cs typeface="Times New Roman" panose="02020603050405020304" pitchFamily="18" charset="0"/>
              </a:rPr>
              <a:t>Koutník</a:t>
            </a:r>
            <a:r>
              <a:rPr lang="en-US" sz="2000" dirty="0">
                <a:latin typeface="Times New Roman" panose="02020603050405020304" pitchFamily="18" charset="0"/>
                <a:cs typeface="Times New Roman" panose="02020603050405020304" pitchFamily="18" charset="0"/>
              </a:rPr>
              <a:t>, J., </a:t>
            </a:r>
            <a:r>
              <a:rPr lang="en-US" sz="2000" dirty="0" err="1">
                <a:latin typeface="Times New Roman" panose="02020603050405020304" pitchFamily="18" charset="0"/>
                <a:cs typeface="Times New Roman" panose="02020603050405020304" pitchFamily="18" charset="0"/>
              </a:rPr>
              <a:t>Greff</a:t>
            </a:r>
            <a:r>
              <a:rPr lang="en-US" sz="2000" dirty="0">
                <a:latin typeface="Times New Roman" panose="02020603050405020304" pitchFamily="18" charset="0"/>
                <a:cs typeface="Times New Roman" panose="02020603050405020304" pitchFamily="18" charset="0"/>
              </a:rPr>
              <a:t>, K., Gomez, F., </a:t>
            </a:r>
            <a:r>
              <a:rPr lang="en-US" sz="2000" dirty="0" err="1">
                <a:latin typeface="Times New Roman" panose="02020603050405020304" pitchFamily="18" charset="0"/>
                <a:cs typeface="Times New Roman" panose="02020603050405020304" pitchFamily="18" charset="0"/>
              </a:rPr>
              <a:t>Schmidhuber</a:t>
            </a:r>
            <a:r>
              <a:rPr lang="en-US" sz="2000" dirty="0">
                <a:latin typeface="Times New Roman" panose="02020603050405020304" pitchFamily="18" charset="0"/>
                <a:cs typeface="Times New Roman" panose="02020603050405020304" pitchFamily="18" charset="0"/>
              </a:rPr>
              <a:t>, J. (2014), A Clockwork RNN, in </a:t>
            </a:r>
            <a:r>
              <a:rPr lang="en-US" sz="2000" i="1" dirty="0">
                <a:latin typeface="Times New Roman" panose="02020603050405020304" pitchFamily="18" charset="0"/>
                <a:cs typeface="Times New Roman" panose="02020603050405020304" pitchFamily="18" charset="0"/>
              </a:rPr>
              <a:t>ICML 2014</a:t>
            </a:r>
            <a:r>
              <a:rPr lang="en-US" sz="2000" dirty="0">
                <a:latin typeface="Times New Roman" panose="02020603050405020304" pitchFamily="18" charset="0"/>
                <a:cs typeface="Times New Roman" panose="02020603050405020304" pitchFamily="18" charset="0"/>
              </a:rPr>
              <a:t>, Beijing, China. </a:t>
            </a:r>
          </a:p>
          <a:p>
            <a:r>
              <a:rPr lang="en-US" sz="2000" dirty="0">
                <a:latin typeface="Times New Roman" panose="02020603050405020304" pitchFamily="18" charset="0"/>
                <a:cs typeface="Times New Roman" panose="02020603050405020304" pitchFamily="18" charset="0"/>
              </a:rPr>
              <a:t>B. Oliva, J., </a:t>
            </a:r>
            <a:r>
              <a:rPr lang="en-US" sz="2000" dirty="0" err="1">
                <a:latin typeface="Times New Roman" panose="02020603050405020304" pitchFamily="18" charset="0"/>
                <a:cs typeface="Times New Roman" panose="02020603050405020304" pitchFamily="18" charset="0"/>
              </a:rPr>
              <a:t>Poczos</a:t>
            </a:r>
            <a:r>
              <a:rPr lang="en-US" sz="2000" dirty="0">
                <a:latin typeface="Times New Roman" panose="02020603050405020304" pitchFamily="18" charset="0"/>
                <a:cs typeface="Times New Roman" panose="02020603050405020304" pitchFamily="18" charset="0"/>
              </a:rPr>
              <a:t>, B., Schneider, J. (2017), The Statistical Recurrent Unit, in </a:t>
            </a:r>
            <a:r>
              <a:rPr lang="en-US" sz="2000" i="1" dirty="0">
                <a:latin typeface="Times New Roman" panose="02020603050405020304" pitchFamily="18" charset="0"/>
                <a:cs typeface="Times New Roman" panose="02020603050405020304" pitchFamily="18" charset="0"/>
              </a:rPr>
              <a:t>ICML 2017</a:t>
            </a:r>
            <a:r>
              <a:rPr lang="en-US" sz="2000" dirty="0">
                <a:latin typeface="Times New Roman" panose="02020603050405020304" pitchFamily="18" charset="0"/>
                <a:cs typeface="Times New Roman" panose="02020603050405020304" pitchFamily="18" charset="0"/>
              </a:rPr>
              <a:t>, Sydney, Australia. </a:t>
            </a:r>
          </a:p>
          <a:p>
            <a:r>
              <a:rPr lang="en-US" sz="2000" dirty="0" err="1">
                <a:latin typeface="Times New Roman" panose="02020603050405020304" pitchFamily="18" charset="0"/>
                <a:cs typeface="Times New Roman" panose="02020603050405020304" pitchFamily="18" charset="0"/>
              </a:rPr>
              <a:t>Mujika</a:t>
            </a:r>
            <a:r>
              <a:rPr lang="en-US" sz="2000" dirty="0">
                <a:latin typeface="Times New Roman" panose="02020603050405020304" pitchFamily="18" charset="0"/>
                <a:cs typeface="Times New Roman" panose="02020603050405020304" pitchFamily="18" charset="0"/>
              </a:rPr>
              <a:t>, A., Meier, F., Steger, A. (2017), Fast-Slow Recurrent Neural Networks, in </a:t>
            </a:r>
            <a:r>
              <a:rPr lang="en-US" sz="2000" i="1" dirty="0">
                <a:latin typeface="Times New Roman" panose="02020603050405020304" pitchFamily="18" charset="0"/>
                <a:cs typeface="Times New Roman" panose="02020603050405020304" pitchFamily="18" charset="0"/>
              </a:rPr>
              <a:t>NIPS 2017</a:t>
            </a:r>
            <a:r>
              <a:rPr lang="en-US" sz="2000" dirty="0">
                <a:latin typeface="Times New Roman" panose="02020603050405020304" pitchFamily="18" charset="0"/>
                <a:cs typeface="Times New Roman" panose="02020603050405020304" pitchFamily="18" charset="0"/>
              </a:rPr>
              <a:t>, Long Beach, CA, USA. </a:t>
            </a:r>
          </a:p>
        </p:txBody>
      </p:sp>
    </p:spTree>
    <p:extLst>
      <p:ext uri="{BB962C8B-B14F-4D97-AF65-F5344CB8AC3E}">
        <p14:creationId xmlns:p14="http://schemas.microsoft.com/office/powerpoint/2010/main" val="2201090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B9D27F-C945-5B45-8789-FD7B2A978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30" y="2351822"/>
            <a:ext cx="3782348" cy="2860537"/>
          </a:xfrm>
          <a:prstGeom prst="rect">
            <a:avLst/>
          </a:prstGeom>
        </p:spPr>
      </p:pic>
      <p:pic>
        <p:nvPicPr>
          <p:cNvPr id="7" name="Picture 6">
            <a:extLst>
              <a:ext uri="{FF2B5EF4-FFF2-40B4-BE49-F238E27FC236}">
                <a16:creationId xmlns:a16="http://schemas.microsoft.com/office/drawing/2014/main" id="{3113D681-2F1A-3F4F-9EF7-5DD115679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9678" y="1818863"/>
            <a:ext cx="4157851" cy="392645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5083AC2-EF81-7144-BD02-BEAFF110EEC1}"/>
                  </a:ext>
                </a:extLst>
              </p:cNvPr>
              <p:cNvSpPr txBox="1"/>
              <p:nvPr/>
            </p:nvSpPr>
            <p:spPr>
              <a:xfrm>
                <a:off x="627330" y="743227"/>
                <a:ext cx="7702826"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00B0F0"/>
                    </a:solidFill>
                    <a:latin typeface="Times New Roman" panose="02020603050405020304" pitchFamily="18" charset="0"/>
                    <a:cs typeface="Times New Roman" panose="02020603050405020304" pitchFamily="18" charset="0"/>
                  </a:rPr>
                  <a:t>Results</a:t>
                </a:r>
                <a:r>
                  <a:rPr lang="en-US" sz="2000" dirty="0">
                    <a:latin typeface="Times New Roman" panose="02020603050405020304" pitchFamily="18" charset="0"/>
                    <a:cs typeface="Times New Roman" panose="02020603050405020304" pitchFamily="18" charset="0"/>
                  </a:rPr>
                  <a:t>: The FS-LSTM-2 and FS-LSTM-4 model consist of two and four cells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cs typeface="Times New Roman" panose="02020603050405020304" pitchFamily="18" charset="0"/>
                      </a:rPr>
                      <m:t>=2</m:t>
                    </m:r>
                  </m:oMath>
                </a14:m>
                <a:r>
                  <a:rPr lang="en-US" sz="2000" dirty="0">
                    <a:latin typeface="Times New Roman" panose="02020603050405020304" pitchFamily="18" charset="0"/>
                    <a:cs typeface="Times New Roman" panose="02020603050405020304" pitchFamily="18" charset="0"/>
                  </a:rPr>
                  <a:t> and </a:t>
                </a:r>
                <a14:m>
                  <m:oMath xmlns:m="http://schemas.openxmlformats.org/officeDocument/2006/math">
                    <m:r>
                      <a:rPr lang="en-US" sz="2000" b="0" i="1" smtClean="0">
                        <a:latin typeface="Cambria Math" panose="02040503050406030204" pitchFamily="18" charset="0"/>
                        <a:cs typeface="Times New Roman" panose="02020603050405020304" pitchFamily="18" charset="0"/>
                      </a:rPr>
                      <m:t>4</m:t>
                    </m:r>
                  </m:oMath>
                </a14:m>
                <a:r>
                  <a:rPr lang="en-US" sz="2000" dirty="0">
                    <a:latin typeface="Times New Roman" panose="02020603050405020304" pitchFamily="18" charset="0"/>
                    <a:cs typeface="Times New Roman" panose="02020603050405020304" pitchFamily="18" charset="0"/>
                  </a:rPr>
                  <a:t>) in the Fast layer, respectively. </a:t>
                </a:r>
              </a:p>
            </p:txBody>
          </p:sp>
        </mc:Choice>
        <mc:Fallback xmlns="">
          <p:sp>
            <p:nvSpPr>
              <p:cNvPr id="8" name="TextBox 7">
                <a:extLst>
                  <a:ext uri="{FF2B5EF4-FFF2-40B4-BE49-F238E27FC236}">
                    <a16:creationId xmlns:a16="http://schemas.microsoft.com/office/drawing/2014/main" id="{15083AC2-EF81-7144-BD02-BEAFF110EEC1}"/>
                  </a:ext>
                </a:extLst>
              </p:cNvPr>
              <p:cNvSpPr txBox="1">
                <a:spLocks noRot="1" noChangeAspect="1" noMove="1" noResize="1" noEditPoints="1" noAdjustHandles="1" noChangeArrowheads="1" noChangeShapeType="1" noTextEdit="1"/>
              </p:cNvSpPr>
              <p:nvPr/>
            </p:nvSpPr>
            <p:spPr>
              <a:xfrm>
                <a:off x="627330" y="743227"/>
                <a:ext cx="7702826" cy="707886"/>
              </a:xfrm>
              <a:prstGeom prst="rect">
                <a:avLst/>
              </a:prstGeom>
              <a:blipFill>
                <a:blip r:embed="rId4"/>
                <a:stretch>
                  <a:fillRect l="-493" t="-5357" b="-14286"/>
                </a:stretch>
              </a:blipFill>
            </p:spPr>
            <p:txBody>
              <a:bodyPr/>
              <a:lstStyle/>
              <a:p>
                <a:r>
                  <a:rPr lang="en-US">
                    <a:noFill/>
                  </a:rPr>
                  <a:t> </a:t>
                </a:r>
              </a:p>
            </p:txBody>
          </p:sp>
        </mc:Fallback>
      </mc:AlternateContent>
    </p:spTree>
    <p:extLst>
      <p:ext uri="{BB962C8B-B14F-4D97-AF65-F5344CB8AC3E}">
        <p14:creationId xmlns:p14="http://schemas.microsoft.com/office/powerpoint/2010/main" val="3707509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BCC4-8585-3848-AEAF-F3724AD38F4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Summary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5F75EF-9C32-4041-A999-1754F68788B8}"/>
                  </a:ext>
                </a:extLst>
              </p:cNvPr>
              <p:cNvSpPr>
                <a:spLocks noGrp="1"/>
              </p:cNvSpPr>
              <p:nvPr>
                <p:ph idx="1"/>
              </p:nvPr>
            </p:nvSpPr>
            <p:spPr/>
            <p:txBody>
              <a:bodyPr>
                <a:normAutofit/>
              </a:bodyPr>
              <a:lstStyle/>
              <a:p>
                <a:r>
                  <a:rPr lang="zh-Hans" alt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Multiscale architecture enables RNN to capture historical information at various time scales </a:t>
                </a:r>
              </a:p>
              <a:p>
                <a:r>
                  <a:rPr lang="zh-Hans" alt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Slowly updated layers/units/modules ease computation and improve gradient flow. The ReLU nonlinearity used in SRU also alleviate this problem partly. </a:t>
                </a:r>
              </a:p>
              <a:p>
                <a:r>
                  <a:rPr lang="zh-Hans" alt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However, since in RNN, weight matrices are shared across different time steps, the attention to the past time steps at every time is same. That fact reflects that multiscale RNN is somewhat </a:t>
                </a:r>
                <a:r>
                  <a:rPr lang="en-US" sz="2000" i="1" dirty="0">
                    <a:latin typeface="Times New Roman" panose="02020603050405020304" pitchFamily="18" charset="0"/>
                    <a:cs typeface="Times New Roman" panose="02020603050405020304" pitchFamily="18" charset="0"/>
                  </a:rPr>
                  <a:t>mechanical</a:t>
                </a:r>
                <a:r>
                  <a:rPr lang="en-US" sz="2000" dirty="0">
                    <a:latin typeface="Times New Roman" panose="02020603050405020304" pitchFamily="18" charset="0"/>
                    <a:cs typeface="Times New Roman" panose="02020603050405020304" pitchFamily="18" charset="0"/>
                  </a:rPr>
                  <a:t>, not intelligent. </a:t>
                </a:r>
              </a:p>
              <a:p>
                <a:pPr lvl="1"/>
                <a:r>
                  <a:rPr lang="en-US" sz="1600" dirty="0">
                    <a:latin typeface="Times New Roman" panose="02020603050405020304" pitchFamily="18" charset="0"/>
                    <a:cs typeface="Times New Roman" panose="02020603050405020304" pitchFamily="18" charset="0"/>
                  </a:rPr>
                  <a:t>In SRU, the weight matrix </a:t>
                </a:r>
                <a14:m>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𝑊</m:t>
                        </m:r>
                      </m:e>
                      <m:sub>
                        <m:r>
                          <a:rPr lang="en-US" sz="1600" b="0" i="1" smtClean="0">
                            <a:latin typeface="Cambria Math" panose="02040503050406030204" pitchFamily="18" charset="0"/>
                            <a:cs typeface="Times New Roman" panose="02020603050405020304" pitchFamily="18" charset="0"/>
                          </a:rPr>
                          <m:t>𝑜</m:t>
                        </m:r>
                      </m:sub>
                    </m:sSub>
                  </m:oMath>
                </a14:m>
                <a:r>
                  <a:rPr lang="en-US" sz="1600" dirty="0">
                    <a:latin typeface="Times New Roman" panose="02020603050405020304" pitchFamily="18" charset="0"/>
                    <a:cs typeface="Times New Roman" panose="02020603050405020304" pitchFamily="18" charset="0"/>
                  </a:rPr>
                  <a:t> to linearly combine different moving averaged statistics is same across time, thus for a fixed time range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𝑑</m:t>
                    </m:r>
                  </m:oMath>
                </a14:m>
                <a:r>
                  <a:rPr lang="en-US" sz="1600" dirty="0">
                    <a:latin typeface="Times New Roman" panose="02020603050405020304" pitchFamily="18" charset="0"/>
                    <a:cs typeface="Times New Roman" panose="02020603050405020304" pitchFamily="18" charset="0"/>
                  </a:rPr>
                  <a:t>, the attention/weight paid to time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𝑑</m:t>
                    </m:r>
                  </m:oMath>
                </a14:m>
                <a:r>
                  <a:rPr lang="en-US" sz="1600" dirty="0">
                    <a:latin typeface="Times New Roman" panose="02020603050405020304" pitchFamily="18" charset="0"/>
                    <a:cs typeface="Times New Roman" panose="02020603050405020304" pitchFamily="18" charset="0"/>
                  </a:rPr>
                  <a:t> at time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oMath>
                </a14:m>
                <a:r>
                  <a:rPr lang="en-US" sz="1600" dirty="0">
                    <a:latin typeface="Times New Roman" panose="02020603050405020304" pitchFamily="18" charset="0"/>
                    <a:cs typeface="Times New Roman" panose="02020603050405020304" pitchFamily="18" charset="0"/>
                  </a:rPr>
                  <a:t> is same for all time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oMath>
                </a14:m>
                <a:r>
                  <a:rPr lang="en-US" sz="1600" dirty="0">
                    <a:latin typeface="Times New Roman" panose="02020603050405020304" pitchFamily="18" charset="0"/>
                    <a:cs typeface="Times New Roman" panose="02020603050405020304" pitchFamily="18" charset="0"/>
                  </a:rPr>
                  <a:t>: </a:t>
                </a:r>
              </a:p>
              <a:p>
                <a:pPr marL="457200" lvl="1" indent="0">
                  <a:buNone/>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𝑜</m:t>
                          </m:r>
                        </m:e>
                        <m:sup>
                          <m:r>
                            <a:rPr lang="en-US" sz="1600" b="0" i="1" smtClean="0">
                              <a:latin typeface="Cambria Math" panose="02040503050406030204" pitchFamily="18" charset="0"/>
                              <a:cs typeface="Times New Roman" panose="02020603050405020304" pitchFamily="18" charset="0"/>
                            </a:rPr>
                            <m:t>&lt;</m:t>
                          </m:r>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&gt;</m:t>
                          </m:r>
                        </m:sup>
                      </m:sSup>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𝑓</m:t>
                      </m:r>
                      <m:d>
                        <m:dPr>
                          <m:ctrlPr>
                            <a:rPr lang="en-US" sz="1600" b="0" i="1" smtClean="0">
                              <a:latin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𝑊</m:t>
                              </m:r>
                            </m:e>
                            <m:sub>
                              <m:r>
                                <a:rPr lang="en-US" sz="1600" b="0" i="1" smtClean="0">
                                  <a:latin typeface="Cambria Math" panose="02040503050406030204" pitchFamily="18" charset="0"/>
                                  <a:cs typeface="Times New Roman" panose="02020603050405020304" pitchFamily="18" charset="0"/>
                                </a:rPr>
                                <m:t>𝑜</m:t>
                              </m:r>
                            </m:sub>
                          </m:sSub>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𝜇</m:t>
                              </m:r>
                            </m:e>
                            <m:sup>
                              <m:r>
                                <a:rPr lang="en-US" sz="1600" b="0" i="1" smtClean="0">
                                  <a:latin typeface="Cambria Math" panose="02040503050406030204" pitchFamily="18" charset="0"/>
                                  <a:cs typeface="Times New Roman" panose="02020603050405020304" pitchFamily="18" charset="0"/>
                                </a:rPr>
                                <m:t>&lt;</m:t>
                              </m:r>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&gt;</m:t>
                              </m:r>
                            </m:sup>
                          </m:sSup>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𝑏</m:t>
                              </m:r>
                            </m:e>
                            <m:sub>
                              <m:r>
                                <a:rPr lang="en-US" sz="1600" b="0" i="1" smtClean="0">
                                  <a:latin typeface="Cambria Math" panose="02040503050406030204" pitchFamily="18" charset="0"/>
                                  <a:cs typeface="Times New Roman" panose="02020603050405020304" pitchFamily="18" charset="0"/>
                                </a:rPr>
                                <m:t>𝑜</m:t>
                              </m:r>
                            </m:sub>
                          </m:sSub>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𝑓</m:t>
                      </m:r>
                      <m:d>
                        <m:dPr>
                          <m:ctrlPr>
                            <a:rPr lang="en-US" sz="1600" b="0" i="1" smtClean="0">
                              <a:latin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𝑊</m:t>
                              </m:r>
                            </m:e>
                            <m:sub>
                              <m:r>
                                <a:rPr lang="en-US" sz="1600" b="0" i="1" smtClean="0">
                                  <a:latin typeface="Cambria Math" panose="02040503050406030204" pitchFamily="18" charset="0"/>
                                  <a:cs typeface="Times New Roman" panose="02020603050405020304" pitchFamily="18" charset="0"/>
                                </a:rPr>
                                <m:t>𝑜</m:t>
                              </m:r>
                            </m:sub>
                          </m:sSub>
                          <m:d>
                            <m:dPr>
                              <m:begChr m:val="["/>
                              <m:endChr m:val="]"/>
                              <m:ctrlPr>
                                <a:rPr lang="en-US" sz="1600" b="0" i="1" smtClean="0">
                                  <a:latin typeface="Cambria Math" panose="02040503050406030204" pitchFamily="18" charset="0"/>
                                  <a:cs typeface="Times New Roman" panose="02020603050405020304" pitchFamily="18" charset="0"/>
                                </a:rPr>
                              </m:ctrlPr>
                            </m:dPr>
                            <m:e>
                              <m:m>
                                <m:mPr>
                                  <m:mcs>
                                    <m:mc>
                                      <m:mcPr>
                                        <m:count m:val="1"/>
                                        <m:mcJc m:val="center"/>
                                      </m:mcPr>
                                    </m:mc>
                                  </m:mcs>
                                  <m:ctrlPr>
                                    <a:rPr lang="en-US" sz="1600" b="0" i="1" smtClean="0">
                                      <a:latin typeface="Cambria Math" panose="02040503050406030204" pitchFamily="18" charset="0"/>
                                      <a:cs typeface="Times New Roman" panose="02020603050405020304" pitchFamily="18" charset="0"/>
                                    </a:rPr>
                                  </m:ctrlPr>
                                </m:mPr>
                                <m:mr>
                                  <m:e>
                                    <m:r>
                                      <a:rPr lang="en-US" sz="1600" b="0" i="1" smtClean="0">
                                        <a:latin typeface="Cambria Math" panose="02040503050406030204" pitchFamily="18" charset="0"/>
                                        <a:cs typeface="Times New Roman" panose="02020603050405020304" pitchFamily="18" charset="0"/>
                                      </a:rPr>
                                      <m:t>⋮</m:t>
                                    </m:r>
                                  </m:e>
                                </m:mr>
                                <m:mr>
                                  <m:e>
                                    <m:d>
                                      <m:dPr>
                                        <m:ctrlPr>
                                          <a:rPr lang="en-US" sz="1600" i="1">
                                            <a:latin typeface="Cambria Math" panose="02040503050406030204" pitchFamily="18" charset="0"/>
                                            <a:cs typeface="Times New Roman" panose="02020603050405020304" pitchFamily="18" charset="0"/>
                                          </a:rPr>
                                        </m:ctrlPr>
                                      </m:dPr>
                                      <m:e>
                                        <m:r>
                                          <a:rPr lang="en-US" sz="1600" i="1">
                                            <a:latin typeface="Cambria Math" panose="02040503050406030204" pitchFamily="18" charset="0"/>
                                            <a:cs typeface="Times New Roman" panose="02020603050405020304" pitchFamily="18" charset="0"/>
                                          </a:rPr>
                                          <m:t>1−</m:t>
                                        </m:r>
                                        <m:r>
                                          <a:rPr lang="en-US" sz="1600" i="1">
                                            <a:latin typeface="Cambria Math" panose="02040503050406030204" pitchFamily="18" charset="0"/>
                                            <a:cs typeface="Times New Roman" panose="02020603050405020304" pitchFamily="18" charset="0"/>
                                          </a:rPr>
                                          <m:t>𝛼</m:t>
                                        </m:r>
                                      </m:e>
                                    </m:d>
                                    <m:d>
                                      <m:dPr>
                                        <m:ctrlPr>
                                          <a:rPr lang="en-US" sz="1600" i="1">
                                            <a:latin typeface="Cambria Math" panose="02040503050406030204" pitchFamily="18" charset="0"/>
                                            <a:cs typeface="Times New Roman" panose="02020603050405020304" pitchFamily="18" charset="0"/>
                                          </a:rPr>
                                        </m:ctrlPr>
                                      </m:dPr>
                                      <m:e>
                                        <m:sSup>
                                          <m:sSupPr>
                                            <m:ctrlPr>
                                              <a:rPr lang="en-US" sz="1600" i="1">
                                                <a:latin typeface="Cambria Math" panose="02040503050406030204" pitchFamily="18" charset="0"/>
                                                <a:cs typeface="Times New Roman" panose="02020603050405020304" pitchFamily="18" charset="0"/>
                                              </a:rPr>
                                            </m:ctrlPr>
                                          </m:sSupPr>
                                          <m:e>
                                            <m:r>
                                              <a:rPr lang="en-US" sz="1600" i="1">
                                                <a:latin typeface="Cambria Math" panose="02040503050406030204" pitchFamily="18" charset="0"/>
                                                <a:cs typeface="Times New Roman" panose="02020603050405020304" pitchFamily="18" charset="0"/>
                                              </a:rPr>
                                              <m:t>𝜑</m:t>
                                            </m:r>
                                          </m:e>
                                          <m:sup>
                                            <m:r>
                                              <a:rPr lang="en-US" sz="1600" i="1">
                                                <a:latin typeface="Cambria Math" panose="02040503050406030204" pitchFamily="18" charset="0"/>
                                                <a:cs typeface="Times New Roman" panose="02020603050405020304" pitchFamily="18" charset="0"/>
                                              </a:rPr>
                                              <m:t>&lt;</m:t>
                                            </m:r>
                                            <m:r>
                                              <a:rPr lang="en-US" sz="1600" i="1">
                                                <a:latin typeface="Cambria Math" panose="02040503050406030204" pitchFamily="18" charset="0"/>
                                                <a:cs typeface="Times New Roman" panose="02020603050405020304" pitchFamily="18" charset="0"/>
                                              </a:rPr>
                                              <m:t>𝑡</m:t>
                                            </m:r>
                                            <m:r>
                                              <a:rPr lang="en-US" sz="1600" i="1">
                                                <a:latin typeface="Cambria Math" panose="02040503050406030204" pitchFamily="18" charset="0"/>
                                                <a:cs typeface="Times New Roman" panose="02020603050405020304" pitchFamily="18" charset="0"/>
                                              </a:rPr>
                                              <m:t>&gt;</m:t>
                                            </m:r>
                                          </m:sup>
                                        </m:sSup>
                                        <m:r>
                                          <a:rPr lang="en-US" sz="1600" i="1">
                                            <a:latin typeface="Cambria Math" panose="02040503050406030204" pitchFamily="18" charset="0"/>
                                            <a:cs typeface="Times New Roman" panose="02020603050405020304" pitchFamily="18" charset="0"/>
                                          </a:rPr>
                                          <m:t>+⋯+</m:t>
                                        </m:r>
                                        <m:sSup>
                                          <m:sSupPr>
                                            <m:ctrlPr>
                                              <a:rPr lang="en-US" sz="1600" i="1">
                                                <a:latin typeface="Cambria Math" panose="02040503050406030204" pitchFamily="18" charset="0"/>
                                                <a:cs typeface="Times New Roman" panose="02020603050405020304" pitchFamily="18" charset="0"/>
                                              </a:rPr>
                                            </m:ctrlPr>
                                          </m:sSupPr>
                                          <m:e>
                                            <m:r>
                                              <a:rPr lang="en-US" sz="1600" i="1">
                                                <a:latin typeface="Cambria Math" panose="02040503050406030204" pitchFamily="18" charset="0"/>
                                                <a:cs typeface="Times New Roman" panose="02020603050405020304" pitchFamily="18" charset="0"/>
                                              </a:rPr>
                                              <m:t>𝛼</m:t>
                                            </m:r>
                                          </m:e>
                                          <m:sup>
                                            <m:r>
                                              <a:rPr lang="en-US" sz="1600" i="1">
                                                <a:latin typeface="Cambria Math" panose="02040503050406030204" pitchFamily="18" charset="0"/>
                                                <a:cs typeface="Times New Roman" panose="02020603050405020304" pitchFamily="18" charset="0"/>
                                              </a:rPr>
                                              <m:t>𝑑</m:t>
                                            </m:r>
                                          </m:sup>
                                        </m:sSup>
                                        <m:sSup>
                                          <m:sSupPr>
                                            <m:ctrlPr>
                                              <a:rPr lang="en-US" sz="1600" i="1">
                                                <a:latin typeface="Cambria Math" panose="02040503050406030204" pitchFamily="18" charset="0"/>
                                                <a:cs typeface="Times New Roman" panose="02020603050405020304" pitchFamily="18" charset="0"/>
                                              </a:rPr>
                                            </m:ctrlPr>
                                          </m:sSupPr>
                                          <m:e>
                                            <m:r>
                                              <a:rPr lang="en-US" sz="1600" i="1">
                                                <a:latin typeface="Cambria Math" panose="02040503050406030204" pitchFamily="18" charset="0"/>
                                                <a:cs typeface="Times New Roman" panose="02020603050405020304" pitchFamily="18" charset="0"/>
                                              </a:rPr>
                                              <m:t>𝜑</m:t>
                                            </m:r>
                                          </m:e>
                                          <m:sup>
                                            <m:r>
                                              <a:rPr lang="en-US" sz="1600" i="1">
                                                <a:latin typeface="Cambria Math" panose="02040503050406030204" pitchFamily="18" charset="0"/>
                                                <a:cs typeface="Times New Roman" panose="02020603050405020304" pitchFamily="18" charset="0"/>
                                              </a:rPr>
                                              <m:t>&lt;</m:t>
                                            </m:r>
                                            <m:r>
                                              <a:rPr lang="en-US" sz="1600" i="1">
                                                <a:latin typeface="Cambria Math" panose="02040503050406030204" pitchFamily="18" charset="0"/>
                                                <a:cs typeface="Times New Roman" panose="02020603050405020304" pitchFamily="18" charset="0"/>
                                              </a:rPr>
                                              <m:t>𝑡</m:t>
                                            </m:r>
                                            <m:r>
                                              <a:rPr lang="en-US" sz="1600" i="1">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𝑑</m:t>
                                            </m:r>
                                            <m:r>
                                              <a:rPr lang="en-US" sz="1600" i="1">
                                                <a:latin typeface="Cambria Math" panose="02040503050406030204" pitchFamily="18" charset="0"/>
                                                <a:cs typeface="Times New Roman" panose="02020603050405020304" pitchFamily="18" charset="0"/>
                                              </a:rPr>
                                              <m:t>&gt;</m:t>
                                            </m:r>
                                          </m:sup>
                                        </m:sSup>
                                      </m:e>
                                    </m:d>
                                  </m:e>
                                </m:mr>
                                <m:mr>
                                  <m:e>
                                    <m:r>
                                      <a:rPr lang="en-US" sz="1600" b="0" i="1" smtClean="0">
                                        <a:latin typeface="Cambria Math" panose="02040503050406030204" pitchFamily="18" charset="0"/>
                                        <a:cs typeface="Times New Roman" panose="02020603050405020304" pitchFamily="18" charset="0"/>
                                      </a:rPr>
                                      <m:t>⋮</m:t>
                                    </m:r>
                                  </m:e>
                                </m:mr>
                              </m:m>
                            </m:e>
                          </m:d>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𝑏</m:t>
                              </m:r>
                            </m:e>
                            <m:sub>
                              <m:r>
                                <a:rPr lang="en-US" sz="1600" b="0" i="1" smtClean="0">
                                  <a:latin typeface="Cambria Math" panose="02040503050406030204" pitchFamily="18" charset="0"/>
                                  <a:cs typeface="Times New Roman" panose="02020603050405020304" pitchFamily="18" charset="0"/>
                                </a:rPr>
                                <m:t>𝑜</m:t>
                              </m:r>
                            </m:sub>
                          </m:sSub>
                        </m:e>
                      </m:d>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F55F75EF-9C32-4041-A999-1754F68788B8}"/>
                  </a:ext>
                </a:extLst>
              </p:cNvPr>
              <p:cNvSpPr>
                <a:spLocks noGrp="1" noRot="1" noChangeAspect="1" noMove="1" noResize="1" noEditPoints="1" noAdjustHandles="1" noChangeArrowheads="1" noChangeShapeType="1" noTextEdit="1"/>
              </p:cNvSpPr>
              <p:nvPr>
                <p:ph idx="1"/>
              </p:nvPr>
            </p:nvSpPr>
            <p:spPr>
              <a:blipFill>
                <a:blip r:embed="rId2"/>
                <a:stretch>
                  <a:fillRect l="-643" t="-1754" r="-322"/>
                </a:stretch>
              </a:blipFill>
            </p:spPr>
            <p:txBody>
              <a:bodyPr/>
              <a:lstStyle/>
              <a:p>
                <a:r>
                  <a:rPr lang="en-US">
                    <a:noFill/>
                  </a:rPr>
                  <a:t> </a:t>
                </a:r>
              </a:p>
            </p:txBody>
          </p:sp>
        </mc:Fallback>
      </mc:AlternateContent>
    </p:spTree>
    <p:extLst>
      <p:ext uri="{BB962C8B-B14F-4D97-AF65-F5344CB8AC3E}">
        <p14:creationId xmlns:p14="http://schemas.microsoft.com/office/powerpoint/2010/main" val="352642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9566-226E-5C40-BED5-1AA905A5139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Contents </a:t>
            </a:r>
          </a:p>
        </p:txBody>
      </p:sp>
      <p:sp>
        <p:nvSpPr>
          <p:cNvPr id="3" name="Content Placeholder 2">
            <a:extLst>
              <a:ext uri="{FF2B5EF4-FFF2-40B4-BE49-F238E27FC236}">
                <a16:creationId xmlns:a16="http://schemas.microsoft.com/office/drawing/2014/main" id="{D6F4C0A4-32E1-474A-9094-15DEFFDB097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Clockwork RNN (CW-RNN)</a:t>
            </a:r>
          </a:p>
          <a:p>
            <a:r>
              <a:rPr lang="en-US" sz="2000" dirty="0">
                <a:latin typeface="Times New Roman" panose="02020603050405020304" pitchFamily="18" charset="0"/>
                <a:cs typeface="Times New Roman" panose="02020603050405020304" pitchFamily="18" charset="0"/>
              </a:rPr>
              <a:t>Statistical Recurrent Unit (SRU)</a:t>
            </a:r>
          </a:p>
          <a:p>
            <a:r>
              <a:rPr lang="en-US" sz="2000" dirty="0">
                <a:latin typeface="Times New Roman" panose="02020603050405020304" pitchFamily="18" charset="0"/>
                <a:cs typeface="Times New Roman" panose="02020603050405020304" pitchFamily="18" charset="0"/>
              </a:rPr>
              <a:t>Fast-Slow RNN (FS-RNN)</a:t>
            </a:r>
          </a:p>
        </p:txBody>
      </p:sp>
    </p:spTree>
    <p:extLst>
      <p:ext uri="{BB962C8B-B14F-4D97-AF65-F5344CB8AC3E}">
        <p14:creationId xmlns:p14="http://schemas.microsoft.com/office/powerpoint/2010/main" val="351925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D2745-0DCD-8648-9011-67035528DEF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The Basic Motivation of Multiscale RNNs</a:t>
            </a:r>
          </a:p>
        </p:txBody>
      </p:sp>
      <p:sp>
        <p:nvSpPr>
          <p:cNvPr id="3" name="Content Placeholder 2">
            <a:extLst>
              <a:ext uri="{FF2B5EF4-FFF2-40B4-BE49-F238E27FC236}">
                <a16:creationId xmlns:a16="http://schemas.microsoft.com/office/drawing/2014/main" id="{46276D39-77BE-184F-B670-4B0FBDC2BCC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(Long-term dependency) By adding slowly updated units/layers, the architecture is hoped to memory long-term information. </a:t>
            </a:r>
          </a:p>
          <a:p>
            <a:r>
              <a:rPr lang="en-US" sz="2000" dirty="0">
                <a:latin typeface="Times New Roman" panose="02020603050405020304" pitchFamily="18" charset="0"/>
                <a:cs typeface="Times New Roman" panose="02020603050405020304" pitchFamily="18" charset="0"/>
              </a:rPr>
              <a:t>(More flexible to extract information) With various updating frequency units/layers, the model can extract historical information at different time scales. It can exploit a fund of information. </a:t>
            </a:r>
          </a:p>
          <a:p>
            <a:r>
              <a:rPr lang="en-US" sz="2000" dirty="0">
                <a:latin typeface="Times New Roman" panose="02020603050405020304" pitchFamily="18" charset="0"/>
                <a:cs typeface="Times New Roman" panose="02020603050405020304" pitchFamily="18" charset="0"/>
              </a:rPr>
              <a:t>(Efficient computation &amp; better gradient flow) Slowly updated units/layers can largely ease computation and improve gradient flow. </a:t>
            </a:r>
          </a:p>
        </p:txBody>
      </p:sp>
    </p:spTree>
    <p:extLst>
      <p:ext uri="{BB962C8B-B14F-4D97-AF65-F5344CB8AC3E}">
        <p14:creationId xmlns:p14="http://schemas.microsoft.com/office/powerpoint/2010/main" val="622919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39AE9-68F1-B441-AB2F-3C3CA59F273E}"/>
              </a:ext>
            </a:extLst>
          </p:cNvPr>
          <p:cNvSpPr>
            <a:spLocks noGrp="1"/>
          </p:cNvSpPr>
          <p:nvPr>
            <p:ph type="title"/>
          </p:nvPr>
        </p:nvSpPr>
        <p:spPr/>
        <p:txBody>
          <a:bodyPr>
            <a:normAutofit/>
          </a:bodyPr>
          <a:lstStyle/>
          <a:p>
            <a:r>
              <a:rPr lang="en-US" sz="3600" b="1" dirty="0">
                <a:solidFill>
                  <a:srgbClr val="00B0F0"/>
                </a:solidFill>
                <a:latin typeface="Times New Roman" panose="02020603050405020304" pitchFamily="18" charset="0"/>
                <a:cs typeface="Times New Roman" panose="02020603050405020304" pitchFamily="18" charset="0"/>
              </a:rPr>
              <a:t>PART 1 </a:t>
            </a:r>
            <a:r>
              <a:rPr lang="en-US" sz="3600" b="1" dirty="0">
                <a:latin typeface="Times New Roman" panose="02020603050405020304" pitchFamily="18" charset="0"/>
                <a:cs typeface="Times New Roman" panose="02020603050405020304" pitchFamily="18" charset="0"/>
              </a:rPr>
              <a:t>Clockwork RNN </a:t>
            </a:r>
          </a:p>
        </p:txBody>
      </p:sp>
      <p:sp>
        <p:nvSpPr>
          <p:cNvPr id="3" name="Content Placeholder 2">
            <a:extLst>
              <a:ext uri="{FF2B5EF4-FFF2-40B4-BE49-F238E27FC236}">
                <a16:creationId xmlns:a16="http://schemas.microsoft.com/office/drawing/2014/main" id="{D8ECD207-7EA4-7C4F-9E7F-47F658E8814C}"/>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Clockwork RNN was proposed by </a:t>
            </a:r>
            <a:r>
              <a:rPr lang="en-US" sz="2000" dirty="0" err="1">
                <a:latin typeface="Times New Roman" panose="02020603050405020304" pitchFamily="18" charset="0"/>
                <a:cs typeface="Times New Roman" panose="02020603050405020304" pitchFamily="18" charset="0"/>
              </a:rPr>
              <a:t>Koutník</a:t>
            </a:r>
            <a:r>
              <a:rPr lang="en-US" sz="2000" dirty="0">
                <a:latin typeface="Times New Roman" panose="02020603050405020304" pitchFamily="18" charset="0"/>
                <a:cs typeface="Times New Roman" panose="02020603050405020304" pitchFamily="18" charset="0"/>
              </a:rPr>
              <a:t> et. al (2014). It can be seemed as a multiscale modification of the simple RNN. </a:t>
            </a:r>
          </a:p>
          <a:p>
            <a:r>
              <a:rPr lang="en-US" sz="2000" dirty="0">
                <a:latin typeface="Times New Roman" panose="02020603050405020304" pitchFamily="18" charset="0"/>
                <a:cs typeface="Times New Roman" panose="02020603050405020304" pitchFamily="18" charset="0"/>
              </a:rPr>
              <a:t>A clockwork RNN has various recurrent modules updated at various </a:t>
            </a:r>
            <a:r>
              <a:rPr lang="en-US" sz="2000" i="1" dirty="0">
                <a:latin typeface="Times New Roman" panose="02020603050405020304" pitchFamily="18" charset="0"/>
                <a:cs typeface="Times New Roman" panose="02020603050405020304" pitchFamily="18" charset="0"/>
              </a:rPr>
              <a:t>fixed</a:t>
            </a:r>
            <a:r>
              <a:rPr lang="en-US" sz="2000" dirty="0">
                <a:latin typeface="Times New Roman" panose="02020603050405020304" pitchFamily="18" charset="0"/>
                <a:cs typeface="Times New Roman" panose="02020603050405020304" pitchFamily="18" charset="0"/>
              </a:rPr>
              <a:t> frequency, like a clock has hour hand, minute hand and second hand. </a:t>
            </a:r>
          </a:p>
        </p:txBody>
      </p:sp>
    </p:spTree>
    <p:extLst>
      <p:ext uri="{BB962C8B-B14F-4D97-AF65-F5344CB8AC3E}">
        <p14:creationId xmlns:p14="http://schemas.microsoft.com/office/powerpoint/2010/main" val="3156056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A59D-0B22-2E41-9470-ED667FC3121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Model Architecture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A6C50-29DC-734E-B4B6-0534D681A17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Clock periods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𝑇</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𝑇</m:t>
                        </m:r>
                      </m:e>
                      <m:sub>
                        <m:r>
                          <a:rPr lang="en-US" sz="2000" b="0" i="1" smtClean="0">
                            <a:latin typeface="Cambria Math" panose="02040503050406030204" pitchFamily="18" charset="0"/>
                            <a:cs typeface="Times New Roman" panose="02020603050405020304" pitchFamily="18" charset="0"/>
                          </a:rPr>
                          <m:t>2</m:t>
                        </m:r>
                      </m:sub>
                    </m:sSub>
                    <m:r>
                      <a:rPr lang="en-US" sz="2000" b="0" i="1" smtClean="0">
                        <a:latin typeface="Cambria Math" panose="02040503050406030204" pitchFamily="18" charset="0"/>
                        <a:cs typeface="Times New Roman" panose="02020603050405020304" pitchFamily="18" charset="0"/>
                      </a:rPr>
                      <m:t>, ⋯,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𝑇</m:t>
                        </m:r>
                      </m:e>
                      <m:sub>
                        <m:r>
                          <a:rPr lang="en-US" sz="2000" b="0" i="1" smtClean="0">
                            <a:latin typeface="Cambria Math" panose="02040503050406030204" pitchFamily="18" charset="0"/>
                            <a:cs typeface="Times New Roman" panose="02020603050405020304" pitchFamily="18" charset="0"/>
                          </a:rPr>
                          <m:t>𝑔</m:t>
                        </m:r>
                      </m:sub>
                    </m:sSub>
                  </m:oMath>
                </a14:m>
                <a:r>
                  <a:rPr lang="en-US" sz="2000" b="0" dirty="0">
                    <a:latin typeface="Times New Roman" panose="02020603050405020304" pitchFamily="18" charset="0"/>
                    <a:cs typeface="Times New Roman" panose="02020603050405020304" pitchFamily="18" charset="0"/>
                  </a:rPr>
                  <a:t>. In the paper, the authors use the exponential series of periods: module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𝑖</m:t>
                    </m:r>
                  </m:oMath>
                </a14:m>
                <a:r>
                  <a:rPr lang="en-US" sz="2000" b="0" dirty="0">
                    <a:latin typeface="Times New Roman" panose="02020603050405020304" pitchFamily="18" charset="0"/>
                    <a:cs typeface="Times New Roman" panose="02020603050405020304" pitchFamily="18" charset="0"/>
                  </a:rPr>
                  <a:t> has clock period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𝑇</m:t>
                        </m:r>
                      </m:e>
                      <m:sub>
                        <m:r>
                          <a:rPr lang="en-US" sz="2000" b="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m:t>
                    </m:r>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2</m:t>
                        </m:r>
                      </m:e>
                      <m:sup>
                        <m: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sup>
                    </m:sSup>
                  </m:oMath>
                </a14:m>
                <a:r>
                  <a:rPr lang="en-US" sz="2000" b="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9CA6C50-29DC-734E-B4B6-0534D681A17A}"/>
                  </a:ext>
                </a:extLst>
              </p:cNvPr>
              <p:cNvSpPr>
                <a:spLocks noGrp="1" noRot="1" noChangeAspect="1" noMove="1" noResize="1" noEditPoints="1" noAdjustHandles="1" noChangeArrowheads="1" noChangeShapeType="1" noTextEdit="1"/>
              </p:cNvSpPr>
              <p:nvPr>
                <p:ph idx="1"/>
              </p:nvPr>
            </p:nvSpPr>
            <p:spPr>
              <a:blipFill>
                <a:blip r:embed="rId2"/>
                <a:stretch>
                  <a:fillRect l="-643" t="-14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D62A273-7FE7-2745-B1B8-06DB6E0B9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2187" y="2592179"/>
            <a:ext cx="4959626" cy="3719720"/>
          </a:xfrm>
          <a:prstGeom prst="rect">
            <a:avLst/>
          </a:prstGeom>
        </p:spPr>
      </p:pic>
    </p:spTree>
    <p:extLst>
      <p:ext uri="{BB962C8B-B14F-4D97-AF65-F5344CB8AC3E}">
        <p14:creationId xmlns:p14="http://schemas.microsoft.com/office/powerpoint/2010/main" val="335471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94B963-DB82-8745-A091-44907E310A4E}"/>
                  </a:ext>
                </a:extLst>
              </p:cNvPr>
              <p:cNvSpPr>
                <a:spLocks noGrp="1"/>
              </p:cNvSpPr>
              <p:nvPr>
                <p:ph idx="1"/>
              </p:nvPr>
            </p:nvSpPr>
            <p:spPr>
              <a:xfrm>
                <a:off x="628650" y="675861"/>
                <a:ext cx="7886700" cy="5501102"/>
              </a:xfrm>
            </p:spPr>
            <p:txBody>
              <a:bodyPr>
                <a:normAutofit/>
              </a:bodyPr>
              <a:lstStyle/>
              <a:p>
                <a:r>
                  <a:rPr lang="en-US" sz="2000" b="1" dirty="0">
                    <a:solidFill>
                      <a:srgbClr val="00B0F0"/>
                    </a:solidFill>
                    <a:latin typeface="Times New Roman" panose="02020603050405020304" pitchFamily="18" charset="0"/>
                    <a:cs typeface="Times New Roman" panose="02020603050405020304" pitchFamily="18" charset="0"/>
                  </a:rPr>
                  <a:t>Update Rule </a:t>
                </a:r>
              </a:p>
              <a:p>
                <a:pPr lvl="1"/>
                <a:r>
                  <a:rPr lang="en-US" sz="1600" dirty="0">
                    <a:latin typeface="Times New Roman" panose="02020603050405020304" pitchFamily="18" charset="0"/>
                    <a:cs typeface="Times New Roman" panose="02020603050405020304" pitchFamily="18" charset="0"/>
                  </a:rPr>
                  <a:t>Only modules with slow updating frequency can effect modules with faster updating frequency. Thus the matrix </a:t>
                </a:r>
                <a14:m>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𝑊</m:t>
                        </m:r>
                      </m:e>
                      <m:sub>
                        <m:r>
                          <a:rPr lang="en-US" sz="1600" b="0" i="1" smtClean="0">
                            <a:latin typeface="Cambria Math" panose="02040503050406030204" pitchFamily="18" charset="0"/>
                            <a:cs typeface="Times New Roman" panose="02020603050405020304" pitchFamily="18" charset="0"/>
                          </a:rPr>
                          <m:t>h</m:t>
                        </m:r>
                      </m:sub>
                    </m:sSub>
                  </m:oMath>
                </a14:m>
                <a:r>
                  <a:rPr lang="en-US" sz="1600" dirty="0">
                    <a:latin typeface="Times New Roman" panose="02020603050405020304" pitchFamily="18" charset="0"/>
                    <a:cs typeface="Times New Roman" panose="02020603050405020304" pitchFamily="18" charset="0"/>
                  </a:rPr>
                  <a:t> is block upper triangular. </a:t>
                </a:r>
              </a:p>
              <a:p>
                <a:pPr lvl="1"/>
                <a:r>
                  <a:rPr lang="en-US" sz="1600" dirty="0">
                    <a:latin typeface="Times New Roman" panose="02020603050405020304" pitchFamily="18" charset="0"/>
                    <a:cs typeface="Times New Roman" panose="02020603050405020304" pitchFamily="18" charset="0"/>
                  </a:rPr>
                  <a:t>At time step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oMath>
                </a14:m>
                <a:r>
                  <a:rPr lang="en-US" sz="1600" dirty="0">
                    <a:latin typeface="Times New Roman" panose="02020603050405020304" pitchFamily="18" charset="0"/>
                    <a:cs typeface="Times New Roman" panose="02020603050405020304" pitchFamily="18" charset="0"/>
                  </a:rPr>
                  <a:t>, only module </a:t>
                </a:r>
                <a14:m>
                  <m:oMath xmlns:m="http://schemas.openxmlformats.org/officeDocument/2006/math">
                    <m:sSubSup>
                      <m:sSubSupPr>
                        <m:ctrlPr>
                          <a:rPr lang="en-US" sz="1600" b="0" i="1" smtClean="0">
                            <a:latin typeface="Cambria Math" panose="02040503050406030204" pitchFamily="18" charset="0"/>
                            <a:cs typeface="Times New Roman" panose="02020603050405020304" pitchFamily="18" charset="0"/>
                          </a:rPr>
                        </m:ctrlPr>
                      </m:sSubSupPr>
                      <m:e>
                        <m:r>
                          <a:rPr lang="en-US" sz="1600" b="0" i="1" smtClean="0">
                            <a:latin typeface="Cambria Math" panose="02040503050406030204" pitchFamily="18" charset="0"/>
                            <a:cs typeface="Times New Roman" panose="02020603050405020304" pitchFamily="18" charset="0"/>
                          </a:rPr>
                          <m:t>h</m:t>
                        </m:r>
                      </m:e>
                      <m:sub>
                        <m:r>
                          <a:rPr lang="en-US" sz="1600" b="0" i="1" smtClean="0">
                            <a:latin typeface="Cambria Math" panose="02040503050406030204" pitchFamily="18" charset="0"/>
                            <a:cs typeface="Times New Roman" panose="02020603050405020304" pitchFamily="18" charset="0"/>
                          </a:rPr>
                          <m:t>𝑖</m:t>
                        </m:r>
                      </m:sub>
                      <m:sup>
                        <m:r>
                          <a:rPr lang="en-US" sz="1600" b="0" i="1" smtClean="0">
                            <a:latin typeface="Cambria Math" panose="02040503050406030204" pitchFamily="18" charset="0"/>
                            <a:cs typeface="Times New Roman" panose="02020603050405020304" pitchFamily="18" charset="0"/>
                          </a:rPr>
                          <m:t>&lt;</m:t>
                        </m:r>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&gt;</m:t>
                        </m:r>
                      </m:sup>
                    </m:sSubSup>
                  </m:oMath>
                </a14:m>
                <a:r>
                  <a:rPr lang="en-US" sz="1600" dirty="0">
                    <a:latin typeface="Times New Roman" panose="02020603050405020304" pitchFamily="18" charset="0"/>
                    <a:cs typeface="Times New Roman" panose="02020603050405020304" pitchFamily="18" charset="0"/>
                  </a:rPr>
                  <a:t> with clock period </a:t>
                </a:r>
                <a14:m>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𝑇</m:t>
                        </m:r>
                      </m:e>
                      <m:sub>
                        <m:r>
                          <a:rPr lang="en-US" sz="1600" b="0" i="1" smtClean="0">
                            <a:latin typeface="Cambria Math" panose="02040503050406030204" pitchFamily="18" charset="0"/>
                            <a:cs typeface="Times New Roman" panose="02020603050405020304" pitchFamily="18" charset="0"/>
                          </a:rPr>
                          <m:t>𝑖</m:t>
                        </m:r>
                      </m:sub>
                    </m:sSub>
                  </m:oMath>
                </a14:m>
                <a:r>
                  <a:rPr lang="en-US" sz="1600" dirty="0">
                    <a:latin typeface="Times New Roman" panose="02020603050405020304" pitchFamily="18" charset="0"/>
                    <a:cs typeface="Times New Roman" panose="02020603050405020304" pitchFamily="18" charset="0"/>
                  </a:rPr>
                  <a:t> such that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cs typeface="Times New Roman" panose="02020603050405020304" pitchFamily="18" charset="0"/>
                      </a:rPr>
                      <m:t>𝑚𝑜𝑑</m:t>
                    </m:r>
                    <m:r>
                      <a:rPr lang="en-US" sz="1600" b="0" i="1" smtClean="0">
                        <a:latin typeface="Cambria Math" panose="02040503050406030204" pitchFamily="18" charset="0"/>
                        <a:cs typeface="Times New Roman" panose="02020603050405020304" pitchFamily="18" charset="0"/>
                      </a:rPr>
                      <m:t> </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𝑇</m:t>
                        </m:r>
                      </m:e>
                      <m:sub>
                        <m:r>
                          <a:rPr lang="en-US" sz="1600" b="0" i="1" smtClean="0">
                            <a:latin typeface="Cambria Math" panose="02040503050406030204" pitchFamily="18" charset="0"/>
                            <a:cs typeface="Times New Roman" panose="02020603050405020304" pitchFamily="18" charset="0"/>
                          </a:rPr>
                          <m:t>𝑖</m:t>
                        </m:r>
                      </m:sub>
                    </m:sSub>
                    <m:r>
                      <a:rPr lang="en-US" sz="1600" b="0" i="1" smtClean="0">
                        <a:latin typeface="Cambria Math" panose="02040503050406030204" pitchFamily="18" charset="0"/>
                        <a:cs typeface="Times New Roman" panose="02020603050405020304" pitchFamily="18" charset="0"/>
                      </a:rPr>
                      <m:t>=0</m:t>
                    </m:r>
                  </m:oMath>
                </a14:m>
                <a:r>
                  <a:rPr lang="en-US" sz="1600" dirty="0">
                    <a:latin typeface="Times New Roman" panose="02020603050405020304" pitchFamily="18" charset="0"/>
                    <a:cs typeface="Times New Roman" panose="02020603050405020304" pitchFamily="18" charset="0"/>
                  </a:rPr>
                  <a:t> is updated. Other modules are unchanged. </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Example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𝑇</m:t>
                        </m:r>
                      </m:e>
                      <m:sub>
                        <m:r>
                          <a:rPr lang="en-US" sz="1600" i="1">
                            <a:latin typeface="Cambria Math" panose="02040503050406030204" pitchFamily="18" charset="0"/>
                            <a:cs typeface="Times New Roman" panose="02020603050405020304" pitchFamily="18" charset="0"/>
                          </a:rPr>
                          <m:t>1</m:t>
                        </m:r>
                      </m:sub>
                    </m:sSub>
                    <m:r>
                      <a:rPr lang="en-US" sz="1600" i="1">
                        <a:latin typeface="Cambria Math" panose="02040503050406030204" pitchFamily="18" charset="0"/>
                        <a:cs typeface="Times New Roman" panose="02020603050405020304" pitchFamily="18" charset="0"/>
                      </a:rPr>
                      <m:t>=1, </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𝑇</m:t>
                        </m:r>
                      </m:e>
                      <m:sub>
                        <m:r>
                          <a:rPr lang="en-US" sz="1600" i="1">
                            <a:latin typeface="Cambria Math" panose="02040503050406030204" pitchFamily="18" charset="0"/>
                            <a:cs typeface="Times New Roman" panose="02020603050405020304" pitchFamily="18" charset="0"/>
                          </a:rPr>
                          <m:t>2</m:t>
                        </m:r>
                      </m:sub>
                    </m:sSub>
                    <m:r>
                      <a:rPr lang="en-US" sz="1600" i="1">
                        <a:latin typeface="Cambria Math" panose="02040503050406030204" pitchFamily="18" charset="0"/>
                        <a:cs typeface="Times New Roman" panose="02020603050405020304" pitchFamily="18" charset="0"/>
                      </a:rPr>
                      <m:t>=2, ⋯, </m:t>
                    </m:r>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𝑇</m:t>
                        </m:r>
                      </m:e>
                      <m:sub>
                        <m:r>
                          <a:rPr lang="en-US" sz="1600" i="1">
                            <a:latin typeface="Cambria Math" panose="02040503050406030204" pitchFamily="18" charset="0"/>
                            <a:cs typeface="Times New Roman" panose="02020603050405020304" pitchFamily="18" charset="0"/>
                          </a:rPr>
                          <m:t>5</m:t>
                        </m:r>
                      </m:sub>
                    </m:sSub>
                    <m:r>
                      <a:rPr lang="en-US" sz="1600" i="1">
                        <a:latin typeface="Cambria Math" panose="02040503050406030204" pitchFamily="18" charset="0"/>
                        <a:cs typeface="Times New Roman" panose="02020603050405020304" pitchFamily="18" charset="0"/>
                      </a:rPr>
                      <m:t>=16</m:t>
                    </m:r>
                  </m:oMath>
                </a14:m>
                <a:r>
                  <a:rPr lang="en-US" sz="1600" dirty="0">
                    <a:latin typeface="Times New Roman" panose="02020603050405020304" pitchFamily="18" charset="0"/>
                    <a:cs typeface="Times New Roman" panose="02020603050405020304" pitchFamily="18" charset="0"/>
                  </a:rPr>
                  <a:t>, time step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oMath>
                </a14:m>
                <a:r>
                  <a:rPr lang="en-US" sz="1600" dirty="0">
                    <a:latin typeface="Times New Roman" panose="02020603050405020304" pitchFamily="18" charset="0"/>
                    <a:cs typeface="Times New Roman" panose="02020603050405020304" pitchFamily="18" charset="0"/>
                  </a:rPr>
                  <a:t>= 6)</a:t>
                </a:r>
              </a:p>
              <a:p>
                <a:pPr marL="0" indent="0">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494B963-DB82-8745-A091-44907E310A4E}"/>
                  </a:ext>
                </a:extLst>
              </p:cNvPr>
              <p:cNvSpPr>
                <a:spLocks noGrp="1" noRot="1" noChangeAspect="1" noMove="1" noResize="1" noEditPoints="1" noAdjustHandles="1" noChangeArrowheads="1" noChangeShapeType="1" noTextEdit="1"/>
              </p:cNvSpPr>
              <p:nvPr>
                <p:ph idx="1"/>
              </p:nvPr>
            </p:nvSpPr>
            <p:spPr>
              <a:xfrm>
                <a:off x="628650" y="675861"/>
                <a:ext cx="7886700" cy="5501102"/>
              </a:xfrm>
              <a:blipFill>
                <a:blip r:embed="rId2"/>
                <a:stretch>
                  <a:fillRect l="-643" t="-92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1B731AA-15AD-B14D-A13A-6AF00E0F3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728" y="2561585"/>
            <a:ext cx="5154543" cy="1471236"/>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D3AF66A-795F-584A-97FF-BAA5372740D7}"/>
                  </a:ext>
                </a:extLst>
              </p:cNvPr>
              <p:cNvSpPr txBox="1"/>
              <p:nvPr/>
            </p:nvSpPr>
            <p:spPr>
              <a:xfrm>
                <a:off x="2064302" y="4134679"/>
                <a:ext cx="7087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oMath>
                  </m:oMathPara>
                </a14:m>
                <a:endParaRPr lang="en-US" dirty="0"/>
              </a:p>
            </p:txBody>
          </p:sp>
        </mc:Choice>
        <mc:Fallback xmlns="">
          <p:sp>
            <p:nvSpPr>
              <p:cNvPr id="6" name="TextBox 5">
                <a:extLst>
                  <a:ext uri="{FF2B5EF4-FFF2-40B4-BE49-F238E27FC236}">
                    <a16:creationId xmlns:a16="http://schemas.microsoft.com/office/drawing/2014/main" id="{2D3AF66A-795F-584A-97FF-BAA5372740D7}"/>
                  </a:ext>
                </a:extLst>
              </p:cNvPr>
              <p:cNvSpPr txBox="1">
                <a:spLocks noRot="1" noChangeAspect="1" noMove="1" noResize="1" noEditPoints="1" noAdjustHandles="1" noChangeArrowheads="1" noChangeShapeType="1" noTextEdit="1"/>
              </p:cNvSpPr>
              <p:nvPr/>
            </p:nvSpPr>
            <p:spPr>
              <a:xfrm>
                <a:off x="2064302" y="4134679"/>
                <a:ext cx="70871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6626C1-28BE-F84C-A3F1-5D6B6BA24E6A}"/>
                  </a:ext>
                </a:extLst>
              </p:cNvPr>
              <p:cNvSpPr txBox="1"/>
              <p:nvPr/>
            </p:nvSpPr>
            <p:spPr>
              <a:xfrm>
                <a:off x="3761781" y="4180845"/>
                <a:ext cx="3599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h</m:t>
                          </m:r>
                        </m:sub>
                      </m:sSub>
                    </m:oMath>
                  </m:oMathPara>
                </a14:m>
                <a:endParaRPr lang="en-US" dirty="0"/>
              </a:p>
            </p:txBody>
          </p:sp>
        </mc:Choice>
        <mc:Fallback xmlns="">
          <p:sp>
            <p:nvSpPr>
              <p:cNvPr id="7" name="TextBox 6">
                <a:extLst>
                  <a:ext uri="{FF2B5EF4-FFF2-40B4-BE49-F238E27FC236}">
                    <a16:creationId xmlns:a16="http://schemas.microsoft.com/office/drawing/2014/main" id="{756626C1-28BE-F84C-A3F1-5D6B6BA24E6A}"/>
                  </a:ext>
                </a:extLst>
              </p:cNvPr>
              <p:cNvSpPr txBox="1">
                <a:spLocks noRot="1" noChangeAspect="1" noMove="1" noResize="1" noEditPoints="1" noAdjustHandles="1" noChangeArrowheads="1" noChangeShapeType="1" noTextEdit="1"/>
              </p:cNvSpPr>
              <p:nvPr/>
            </p:nvSpPr>
            <p:spPr>
              <a:xfrm>
                <a:off x="3761781" y="4180845"/>
                <a:ext cx="359906" cy="276999"/>
              </a:xfrm>
              <a:prstGeom prst="rect">
                <a:avLst/>
              </a:prstGeom>
              <a:blipFill>
                <a:blip r:embed="rId5"/>
                <a:stretch>
                  <a:fillRect l="-10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91B22DE-5DF8-6949-B704-D05095687B4F}"/>
                  </a:ext>
                </a:extLst>
              </p:cNvPr>
              <p:cNvSpPr txBox="1"/>
              <p:nvPr/>
            </p:nvSpPr>
            <p:spPr>
              <a:xfrm>
                <a:off x="4600164" y="4227012"/>
                <a:ext cx="7393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−1&gt;</m:t>
                          </m:r>
                        </m:sup>
                      </m:sSup>
                    </m:oMath>
                  </m:oMathPara>
                </a14:m>
                <a:endParaRPr lang="en-US" dirty="0"/>
              </a:p>
            </p:txBody>
          </p:sp>
        </mc:Choice>
        <mc:Fallback xmlns="">
          <p:sp>
            <p:nvSpPr>
              <p:cNvPr id="8" name="TextBox 7">
                <a:extLst>
                  <a:ext uri="{FF2B5EF4-FFF2-40B4-BE49-F238E27FC236}">
                    <a16:creationId xmlns:a16="http://schemas.microsoft.com/office/drawing/2014/main" id="{E91B22DE-5DF8-6949-B704-D05095687B4F}"/>
                  </a:ext>
                </a:extLst>
              </p:cNvPr>
              <p:cNvSpPr txBox="1">
                <a:spLocks noRot="1" noChangeAspect="1" noMove="1" noResize="1" noEditPoints="1" noAdjustHandles="1" noChangeArrowheads="1" noChangeShapeType="1" noTextEdit="1"/>
              </p:cNvSpPr>
              <p:nvPr/>
            </p:nvSpPr>
            <p:spPr>
              <a:xfrm>
                <a:off x="4600164" y="4227012"/>
                <a:ext cx="739369" cy="276999"/>
              </a:xfrm>
              <a:prstGeom prst="rect">
                <a:avLst/>
              </a:prstGeom>
              <a:blipFill>
                <a:blip r:embed="rId6"/>
                <a:stretch>
                  <a:fillRect l="-6780" t="-4348" r="-1695"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9682033-8026-9346-8B63-0C077564ADCE}"/>
                  </a:ext>
                </a:extLst>
              </p:cNvPr>
              <p:cNvSpPr txBox="1"/>
              <p:nvPr/>
            </p:nvSpPr>
            <p:spPr>
              <a:xfrm>
                <a:off x="5818010" y="4227011"/>
                <a:ext cx="336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𝑥</m:t>
                          </m:r>
                        </m:sub>
                      </m:sSub>
                    </m:oMath>
                  </m:oMathPara>
                </a14:m>
                <a:endParaRPr lang="en-US" dirty="0"/>
              </a:p>
            </p:txBody>
          </p:sp>
        </mc:Choice>
        <mc:Fallback xmlns="">
          <p:sp>
            <p:nvSpPr>
              <p:cNvPr id="9" name="TextBox 8">
                <a:extLst>
                  <a:ext uri="{FF2B5EF4-FFF2-40B4-BE49-F238E27FC236}">
                    <a16:creationId xmlns:a16="http://schemas.microsoft.com/office/drawing/2014/main" id="{59682033-8026-9346-8B63-0C077564ADCE}"/>
                  </a:ext>
                </a:extLst>
              </p:cNvPr>
              <p:cNvSpPr txBox="1">
                <a:spLocks noRot="1" noChangeAspect="1" noMove="1" noResize="1" noEditPoints="1" noAdjustHandles="1" noChangeArrowheads="1" noChangeShapeType="1" noTextEdit="1"/>
              </p:cNvSpPr>
              <p:nvPr/>
            </p:nvSpPr>
            <p:spPr>
              <a:xfrm>
                <a:off x="5818010" y="4227011"/>
                <a:ext cx="336374" cy="276999"/>
              </a:xfrm>
              <a:prstGeom prst="rect">
                <a:avLst/>
              </a:prstGeom>
              <a:blipFill>
                <a:blip r:embed="rId7"/>
                <a:stretch>
                  <a:fillRect l="-10714"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E35C7F4-6995-8849-88C8-EFC5A30399DF}"/>
                  </a:ext>
                </a:extLst>
              </p:cNvPr>
              <p:cNvSpPr txBox="1"/>
              <p:nvPr/>
            </p:nvSpPr>
            <p:spPr>
              <a:xfrm>
                <a:off x="6512251" y="4227011"/>
                <a:ext cx="523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oMath>
                  </m:oMathPara>
                </a14:m>
                <a:endParaRPr lang="en-US" dirty="0"/>
              </a:p>
            </p:txBody>
          </p:sp>
        </mc:Choice>
        <mc:Fallback xmlns="">
          <p:sp>
            <p:nvSpPr>
              <p:cNvPr id="10" name="TextBox 9">
                <a:extLst>
                  <a:ext uri="{FF2B5EF4-FFF2-40B4-BE49-F238E27FC236}">
                    <a16:creationId xmlns:a16="http://schemas.microsoft.com/office/drawing/2014/main" id="{5E35C7F4-6995-8849-88C8-EFC5A30399DF}"/>
                  </a:ext>
                </a:extLst>
              </p:cNvPr>
              <p:cNvSpPr txBox="1">
                <a:spLocks noRot="1" noChangeAspect="1" noMove="1" noResize="1" noEditPoints="1" noAdjustHandles="1" noChangeArrowheads="1" noChangeShapeType="1" noTextEdit="1"/>
              </p:cNvSpPr>
              <p:nvPr/>
            </p:nvSpPr>
            <p:spPr>
              <a:xfrm>
                <a:off x="6512251" y="4227011"/>
                <a:ext cx="523605" cy="276999"/>
              </a:xfrm>
              <a:prstGeom prst="rect">
                <a:avLst/>
              </a:prstGeom>
              <a:blipFill>
                <a:blip r:embed="rId8"/>
                <a:stretch>
                  <a:fillRect l="-4762" r="-2381"/>
                </a:stretch>
              </a:blipFill>
            </p:spPr>
            <p:txBody>
              <a:bodyPr/>
              <a:lstStyle/>
              <a:p>
                <a:r>
                  <a:rPr lang="en-US">
                    <a:noFill/>
                  </a:rPr>
                  <a:t> </a:t>
                </a:r>
              </a:p>
            </p:txBody>
          </p:sp>
        </mc:Fallback>
      </mc:AlternateContent>
    </p:spTree>
    <p:extLst>
      <p:ext uri="{BB962C8B-B14F-4D97-AF65-F5344CB8AC3E}">
        <p14:creationId xmlns:p14="http://schemas.microsoft.com/office/powerpoint/2010/main" val="413267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1C61-F116-1F47-B504-0357636E771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Experiment </a:t>
            </a:r>
          </a:p>
        </p:txBody>
      </p:sp>
      <p:sp>
        <p:nvSpPr>
          <p:cNvPr id="3" name="Content Placeholder 2">
            <a:extLst>
              <a:ext uri="{FF2B5EF4-FFF2-40B4-BE49-F238E27FC236}">
                <a16:creationId xmlns:a16="http://schemas.microsoft.com/office/drawing/2014/main" id="{8C04154E-718E-1341-9B4E-9AD4DC327A15}"/>
              </a:ext>
            </a:extLst>
          </p:cNvPr>
          <p:cNvSpPr>
            <a:spLocks noGrp="1"/>
          </p:cNvSpPr>
          <p:nvPr>
            <p:ph idx="1"/>
          </p:nvPr>
        </p:nvSpPr>
        <p:spPr/>
        <p:txBody>
          <a:bodyPr>
            <a:normAutofit/>
          </a:bodyPr>
          <a:lstStyle/>
          <a:p>
            <a:r>
              <a:rPr lang="en-US" sz="2000" b="1" dirty="0">
                <a:solidFill>
                  <a:srgbClr val="00B0F0"/>
                </a:solidFill>
                <a:latin typeface="Times New Roman" panose="02020603050405020304" pitchFamily="18" charset="0"/>
                <a:cs typeface="Times New Roman" panose="02020603050405020304" pitchFamily="18" charset="0"/>
              </a:rPr>
              <a:t>Sequence generation task</a:t>
            </a:r>
          </a:p>
          <a:p>
            <a:pPr lvl="1"/>
            <a:r>
              <a:rPr lang="en-US" sz="1600" dirty="0">
                <a:latin typeface="Times New Roman" panose="02020603050405020304" pitchFamily="18" charset="0"/>
                <a:cs typeface="Times New Roman" panose="02020603050405020304" pitchFamily="18" charset="0"/>
              </a:rPr>
              <a:t>No input, output desired sequences (a piece of music at 44.1Hz for 7ms)</a:t>
            </a:r>
          </a:p>
          <a:p>
            <a:pPr lvl="1"/>
            <a:r>
              <a:rPr lang="en-US" sz="1600" dirty="0">
                <a:latin typeface="Times New Roman" panose="02020603050405020304" pitchFamily="18" charset="0"/>
                <a:cs typeface="Times New Roman" panose="02020603050405020304" pitchFamily="18" charset="0"/>
              </a:rPr>
              <a:t>2000 epochs. Momentum coefficient = 0.95. Learning rate = 3e-4 for SRN &amp; CW-RNN, 3e-5 for LSTM. </a:t>
            </a:r>
          </a:p>
          <a:p>
            <a:pPr lvl="1"/>
            <a:r>
              <a:rPr lang="en-US" sz="1600" dirty="0">
                <a:latin typeface="Times New Roman" panose="02020603050405020304" pitchFamily="18" charset="0"/>
                <a:cs typeface="Times New Roman" panose="02020603050405020304" pitchFamily="18" charset="0"/>
              </a:rPr>
              <a:t>Modules’ time periods are 1, 2, 4, …, 256 in CW-RNN </a:t>
            </a:r>
          </a:p>
          <a:p>
            <a:pPr lvl="1"/>
            <a:r>
              <a:rPr lang="en-US" sz="1600" dirty="0">
                <a:latin typeface="Times New Roman" panose="02020603050405020304" pitchFamily="18" charset="0"/>
                <a:cs typeface="Times New Roman" panose="02020603050405020304" pitchFamily="18" charset="0"/>
              </a:rPr>
              <a:t>Each network type was run with 4 different sizes:100, 250, 500 and1000 parameters</a:t>
            </a:r>
          </a:p>
          <a:p>
            <a:pPr lvl="1"/>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EFC5AFE-09F7-2146-80E9-1BBB89351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8671" y="3748709"/>
            <a:ext cx="4446657" cy="2085886"/>
          </a:xfrm>
          <a:prstGeom prst="rect">
            <a:avLst/>
          </a:prstGeom>
        </p:spPr>
      </p:pic>
    </p:spTree>
    <p:extLst>
      <p:ext uri="{BB962C8B-B14F-4D97-AF65-F5344CB8AC3E}">
        <p14:creationId xmlns:p14="http://schemas.microsoft.com/office/powerpoint/2010/main" val="235889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428E1E-07C3-A24B-B21F-894E7FABE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4343"/>
            <a:ext cx="9144000" cy="5929313"/>
          </a:xfrm>
          <a:prstGeom prst="rect">
            <a:avLst/>
          </a:prstGeom>
        </p:spPr>
      </p:pic>
    </p:spTree>
    <p:extLst>
      <p:ext uri="{BB962C8B-B14F-4D97-AF65-F5344CB8AC3E}">
        <p14:creationId xmlns:p14="http://schemas.microsoft.com/office/powerpoint/2010/main" val="23375715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1666</TotalTime>
  <Words>1104</Words>
  <Application>Microsoft Macintosh PowerPoint</Application>
  <PresentationFormat>On-screen Show (4:3)</PresentationFormat>
  <Paragraphs>106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等线</vt:lpstr>
      <vt:lpstr>Arial</vt:lpstr>
      <vt:lpstr>Calibri</vt:lpstr>
      <vt:lpstr>Calibri Light</vt:lpstr>
      <vt:lpstr>Cambria Math</vt:lpstr>
      <vt:lpstr>Times New Roman</vt:lpstr>
      <vt:lpstr>Office Theme</vt:lpstr>
      <vt:lpstr>Multiscale RNNs </vt:lpstr>
      <vt:lpstr>Paper List </vt:lpstr>
      <vt:lpstr>Contents </vt:lpstr>
      <vt:lpstr>The Basic Motivation of Multiscale RNNs</vt:lpstr>
      <vt:lpstr>PART 1 Clockwork RNN </vt:lpstr>
      <vt:lpstr>Model Architecture </vt:lpstr>
      <vt:lpstr>PowerPoint Presentation</vt:lpstr>
      <vt:lpstr>Experiment </vt:lpstr>
      <vt:lpstr>PowerPoint Presentation</vt:lpstr>
      <vt:lpstr>PART 2 Statistical Recurrent Unit </vt:lpstr>
      <vt:lpstr>Model Architecture </vt:lpstr>
      <vt:lpstr>PowerPoint Presentation</vt:lpstr>
      <vt:lpstr>The Information Compressed in Moving Average Statistics </vt:lpstr>
      <vt:lpstr>PowerPoint Presentation</vt:lpstr>
      <vt:lpstr>Experiments </vt:lpstr>
      <vt:lpstr>PART 3 Fast-Slow RNN </vt:lpstr>
      <vt:lpstr>Architecture </vt:lpstr>
      <vt:lpstr>Experiments </vt:lpstr>
      <vt:lpstr>PowerPoint Presentation</vt:lpstr>
      <vt:lpstr>PowerPoint Presentation</vt:lpstr>
      <vt:lpstr>Summary </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Recurrent Unit (SRU) </dc:title>
  <dc:creator>Qian Jack</dc:creator>
  <cp:lastModifiedBy>Qian Jack</cp:lastModifiedBy>
  <cp:revision>85</cp:revision>
  <dcterms:created xsi:type="dcterms:W3CDTF">2018-05-16T16:14:26Z</dcterms:created>
  <dcterms:modified xsi:type="dcterms:W3CDTF">2018-05-22T06:56:06Z</dcterms:modified>
</cp:coreProperties>
</file>