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7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09F0-AACD-2740-A308-07A74C00DCF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kcoin.com/about/publicApi.d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4E0B-3CC2-1345-91D8-A7D5FC7AE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Price Prediction with Logistic Regression, LDA &amp; Random 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09C8-605E-CA4A-A304-1454F5604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May 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Renjie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Qian</a:t>
            </a:r>
          </a:p>
        </p:txBody>
      </p:sp>
    </p:spTree>
    <p:extLst>
      <p:ext uri="{BB962C8B-B14F-4D97-AF65-F5344CB8AC3E}">
        <p14:creationId xmlns:p14="http://schemas.microsoft.com/office/powerpoint/2010/main" val="392147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38B9-8354-6946-AFDB-A4CD2124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Method3: Prediction by Empirical Conditional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5C28C-432F-724F-81EB-9441F44975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Empirical conditional Distribution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ℙ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−1])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−1,0,1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∈{−1,0,1}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=#{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−1,0,1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{1,2,3,⋯}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make a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vector of weights summed to 1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now the ensemble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discrete it like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5C28C-432F-724F-81EB-9441F4497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047" r="-643" b="-23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2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4A2C-4F1B-4F45-99EC-3A8D284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Ignoring Weak Signal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6A7592-352A-994E-A029-E6D3FDC0D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probability threshold,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Since the prediction serves for trading, to avoid certain risk, we predict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∈{−1, 0, 1}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ℙ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[Remark 1] 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zero is natural. Remember our decision process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h𝑜𝑙𝑑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means just holding a bitcoin or keeping position empty.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[Remark 2] The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tuned on validation set to earn largest cumulative profit. 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[Remark 3]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history information at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ARIMA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[0: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In classification methods,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EC,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6A7592-352A-994E-A029-E6D3FDC0D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426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C685-DC93-F14C-A86C-0E54AF6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&amp;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C90A-3F2A-EC46-8C52-3CC215927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setting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=3, 4, 5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classification methods and EC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4,1,4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ARIMA</a:t>
                </a:r>
              </a:p>
              <a:p>
                <a:pPr lvl="1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change threshold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threshold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tuned via hold-out validation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 criteria of prediction and trading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accuracy: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𝑎𝑐𝑐𝑢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≠0}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≠0}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Return-investment ratio: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𝑟𝑒𝑡𝑢𝑟𝑛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𝑝𝑟𝑜𝑓𝑖𝑡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𝑖𝑛𝑣𝑒𝑠𝑡𝑚𝑒𝑛𝑡</m:t>
                        </m:r>
                      </m:den>
                    </m:f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Sharpe ratio: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𝑆h𝑎𝑟𝑝𝑒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𝑝𝑟𝑜𝑓𝑖𝑡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𝑝𝑟𝑜𝑓𝑖𝑡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𝑝𝑟𝑜𝑓𝑖𝑡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C90A-3F2A-EC46-8C52-3CC215927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03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EDEB-8F11-2C46-9BAE-918A4B78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634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profit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F1376-1677-DB42-B01A-08FCDC8D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285"/>
            <a:ext cx="9144000" cy="39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2506-7C59-A047-8A22-D5A820B96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1116"/>
            <a:ext cx="7886700" cy="548584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of sensitivity to training time periods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881C0-5DD2-5B44-BC52-44CE11728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76" y="1076171"/>
            <a:ext cx="7090048" cy="531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C37D-9D8B-AE44-9177-18821910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16688"/>
            <a:ext cx="7886700" cy="556027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Tension between number of trades and prediction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0FE2E-44A3-B645-82AC-6794D27DE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47" y="1232343"/>
            <a:ext cx="4181106" cy="30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4541-2A01-3447-BE5B-F65D6597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F6DE-348E-064F-8B58-DE7DEA3B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position?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for high-frequency trading?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fee?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market?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simple linear model such logistic regression / LDA really so effective?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let me recall a word from Andrew: “In financial prediction, you just use linear model!”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873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E012-BDF4-9A4F-AEA1-24C89480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73DE-E75C-1445-B849-23B1E9D1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Shah, D. (2016), Trading Bitcoin and Online Time Series Prediction, in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NIPS Time Series Workshop 2016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Barcelona, Spain. </a:t>
            </a:r>
          </a:p>
        </p:txBody>
      </p:sp>
    </p:spTree>
    <p:extLst>
      <p:ext uri="{BB962C8B-B14F-4D97-AF65-F5344CB8AC3E}">
        <p14:creationId xmlns:p14="http://schemas.microsoft.com/office/powerpoint/2010/main" val="205506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554E-7FA1-1943-A550-2CE3FC5A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C33B-EB71-CB4E-BB88-A1CEB397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discarding order book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Truncated prediction model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LDA &amp; Random Forest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conditional </a:t>
            </a:r>
          </a:p>
        </p:txBody>
      </p:sp>
    </p:spTree>
    <p:extLst>
      <p:ext uri="{BB962C8B-B14F-4D97-AF65-F5344CB8AC3E}">
        <p14:creationId xmlns:p14="http://schemas.microsoft.com/office/powerpoint/2010/main" val="6708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3999-857F-F845-9BAB-6859A834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Data &amp; Target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6350B-3DDF-8A4A-BB0F-0CDE3B2B1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Bitcoin Data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Accessed via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OKCoin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Exchange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https://www.okcoin.com/about/publicApi.do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All prices are reported in CNY.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book list at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𝑎𝑠𝑘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𝑏𝑖𝑑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Mid-price at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𝑏𝑖𝑑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)/2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paper, only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used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gap between two time-steps is 5s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Task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the movement (up, down, static) of mid-price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⋯</m:t>
                    </m:r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Trading Task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Holding (position) process: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hold one Bitcoin at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hold no Bitcoin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process: </a:t>
                </a:r>
              </a:p>
              <a:p>
                <a:pPr marL="457200" lvl="1" indent="0">
                  <a:buNone/>
                </a:pP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𝑏𝑢𝑦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&amp;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price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predicted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to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increase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high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confidence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𝑠𝑒𝑙𝑙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&amp;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price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predicted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to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decrease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high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confidence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hold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6350B-3DDF-8A4A-BB0F-0CDE3B2B1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45" t="-2047" b="-6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3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1B6E-8872-D447-BA74-7859F9B8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Stationary, Mixing Assumption and Corresponding Test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87C9D-DA1E-7B4E-8690-B6BE1C7C9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Stationary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Joint distribution is time-invariant 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distribution at a specific time-step is primarily dependent on the recent past 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Dickey-Fuller (DF) Test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first-difference of prices is non-stationarity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&lt; 0.01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Kwiatkowski-Phillips-Schmidt-Shin (KPSS) Test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first-difference of prices is stationarity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&gt; 0.1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Kolmogorov-Smirnov Test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fails to reject null hypothesis that the first-differences follow a zero-mean Gaussian distribution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87C9D-DA1E-7B4E-8690-B6BE1C7C9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462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07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5AC91-F39F-484A-9732-FC727C305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1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7665-8A0C-6248-9282-F229B2E8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5A3CB-68C9-8849-9933-B827D9C42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first-difference of price process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stationary &amp; mixing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assumption to simplify the model: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𝑚𝑖𝑥𝑖𝑛𝑔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⟹∃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𝑙𝑎𝑟𝑔𝑒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−∞: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  ≈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𝑠𝑡𝑎𝑡𝑖𝑜𝑛𝑎𝑟𝑦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Assumption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Conditional distribution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series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Given a price change threshold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define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[Remark] In experiments, the authors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5A3CB-68C9-8849-9933-B827D9C42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3801" b="-7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0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038-C655-B94D-8CA2-EC124533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ARMA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1440F-897C-8C47-8757-ED81A508D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ARMA(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ARIMA(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-order difference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ARMA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AIC selects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=(4,1, 4)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BIC selects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=(2,1,1)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Throughout the paper, the authors uses ARIMA(4,1,4). That is,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ARMA(4,4).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1440F-897C-8C47-8757-ED81A508D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97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784D-AE61-904D-B45C-ACCE8114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2: Feature Engineering &amp; Classification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4865E91-3B38-3843-A609-B9745A7D3E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351749"/>
                  </p:ext>
                </p:extLst>
              </p:nvPr>
            </p:nvGraphicFramePr>
            <p:xfrm>
              <a:off x="628650" y="1690689"/>
              <a:ext cx="8015621" cy="2318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5964">
                      <a:extLst>
                        <a:ext uri="{9D8B030D-6E8A-4147-A177-3AD203B41FA5}">
                          <a16:colId xmlns:a16="http://schemas.microsoft.com/office/drawing/2014/main" val="517258399"/>
                        </a:ext>
                      </a:extLst>
                    </a:gridCol>
                    <a:gridCol w="2721935">
                      <a:extLst>
                        <a:ext uri="{9D8B030D-6E8A-4147-A177-3AD203B41FA5}">
                          <a16:colId xmlns:a16="http://schemas.microsoft.com/office/drawing/2014/main" val="1941991863"/>
                        </a:ext>
                      </a:extLst>
                    </a:gridCol>
                    <a:gridCol w="3827722">
                      <a:extLst>
                        <a:ext uri="{9D8B030D-6E8A-4147-A177-3AD203B41FA5}">
                          <a16:colId xmlns:a16="http://schemas.microsoft.com/office/drawing/2014/main" val="984509394"/>
                        </a:ext>
                      </a:extLst>
                    </a:gridCol>
                  </a:tblGrid>
                  <a:tr h="3568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1527750"/>
                      </a:ext>
                    </a:extLst>
                  </a:tr>
                  <a:tr h="3568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Latest change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181841"/>
                      </a:ext>
                    </a:extLst>
                  </a:tr>
                  <a:tr h="8295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=−1, 0, 1</m:t>
                              </m:r>
                            </m:oMath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421499"/>
                      </a:ext>
                    </a:extLst>
                  </a:tr>
                  <a:tr h="5221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/>
                            <a:t>, 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=−1, 0, 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{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=⋯=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]}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3747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4865E91-3B38-3843-A609-B9745A7D3E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351749"/>
                  </p:ext>
                </p:extLst>
              </p:nvPr>
            </p:nvGraphicFramePr>
            <p:xfrm>
              <a:off x="628650" y="1690689"/>
              <a:ext cx="8015621" cy="2318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5964">
                      <a:extLst>
                        <a:ext uri="{9D8B030D-6E8A-4147-A177-3AD203B41FA5}">
                          <a16:colId xmlns:a16="http://schemas.microsoft.com/office/drawing/2014/main" val="517258399"/>
                        </a:ext>
                      </a:extLst>
                    </a:gridCol>
                    <a:gridCol w="2721935">
                      <a:extLst>
                        <a:ext uri="{9D8B030D-6E8A-4147-A177-3AD203B41FA5}">
                          <a16:colId xmlns:a16="http://schemas.microsoft.com/office/drawing/2014/main" val="1941991863"/>
                        </a:ext>
                      </a:extLst>
                    </a:gridCol>
                    <a:gridCol w="3827722">
                      <a:extLst>
                        <a:ext uri="{9D8B030D-6E8A-4147-A177-3AD203B41FA5}">
                          <a16:colId xmlns:a16="http://schemas.microsoft.com/office/drawing/2014/main" val="98450939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15277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Latest change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73" t="-127586" r="-142056" b="-6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181841"/>
                      </a:ext>
                    </a:extLst>
                  </a:tr>
                  <a:tr h="8620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73" t="-97059" r="-142056" b="-16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603" t="-97059" r="-662" b="-163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421499"/>
                      </a:ext>
                    </a:extLst>
                  </a:tr>
                  <a:tr h="7246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73" t="-235088" r="-14205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603" t="-235088" r="-662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7475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737E51-C2E6-F94D-8EA6-6D08705B5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242391"/>
                <a:ext cx="7886700" cy="193457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Predict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forest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737E51-C2E6-F94D-8EA6-6D08705B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242391"/>
                <a:ext cx="7886700" cy="1934572"/>
              </a:xfrm>
              <a:blipFill>
                <a:blip r:embed="rId3"/>
                <a:stretch>
                  <a:fillRect l="-643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39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2903</TotalTime>
  <Words>966</Words>
  <Application>Microsoft Macintosh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Bitcoin Price Prediction with Logistic Regression, LDA &amp; Random Forest</vt:lpstr>
      <vt:lpstr>Paper List</vt:lpstr>
      <vt:lpstr>Content</vt:lpstr>
      <vt:lpstr>Bitcoin Data &amp; Target</vt:lpstr>
      <vt:lpstr>Stationary, Mixing Assumption and Corresponding Test </vt:lpstr>
      <vt:lpstr>PowerPoint Presentation</vt:lpstr>
      <vt:lpstr>Prediction Model </vt:lpstr>
      <vt:lpstr>Method 1: ARMA</vt:lpstr>
      <vt:lpstr>Method 2: Feature Engineering &amp; Classification Algorithms</vt:lpstr>
      <vt:lpstr>Method3: Prediction by Empirical Conditional Distribution </vt:lpstr>
      <vt:lpstr>Prediction Ignoring Weak Signal </vt:lpstr>
      <vt:lpstr>Experiment &amp; Evaluation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Prediction with Logistic Regression, LDA &amp; Random Forest</dc:title>
  <dc:creator>Qian Jack</dc:creator>
  <cp:lastModifiedBy>Qian Jack</cp:lastModifiedBy>
  <cp:revision>118</cp:revision>
  <dcterms:created xsi:type="dcterms:W3CDTF">2018-05-06T14:06:27Z</dcterms:created>
  <dcterms:modified xsi:type="dcterms:W3CDTF">2018-05-10T06:05:39Z</dcterms:modified>
</cp:coreProperties>
</file>