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73" r:id="rId11"/>
    <p:sldId id="271" r:id="rId12"/>
    <p:sldId id="270" r:id="rId13"/>
    <p:sldId id="268" r:id="rId14"/>
    <p:sldId id="269" r:id="rId15"/>
    <p:sldId id="272" r:id="rId16"/>
    <p:sldId id="267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4"/>
    <p:restoredTop sz="94686"/>
  </p:normalViewPr>
  <p:slideViewPr>
    <p:cSldViewPr snapToGrid="0" snapToObjects="1">
      <p:cViewPr varScale="1">
        <p:scale>
          <a:sx n="109" d="100"/>
          <a:sy n="109" d="100"/>
        </p:scale>
        <p:origin x="1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A88D-9B8E-F046-86CA-8F7633EA462D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CC97-63A1-6044-9EA7-F059E3AF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7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A88D-9B8E-F046-86CA-8F7633EA462D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CC97-63A1-6044-9EA7-F059E3AF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2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A88D-9B8E-F046-86CA-8F7633EA462D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CC97-63A1-6044-9EA7-F059E3AF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8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A88D-9B8E-F046-86CA-8F7633EA462D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CC97-63A1-6044-9EA7-F059E3AF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0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A88D-9B8E-F046-86CA-8F7633EA462D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CC97-63A1-6044-9EA7-F059E3AF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A88D-9B8E-F046-86CA-8F7633EA462D}" type="datetimeFigureOut">
              <a:rPr lang="en-US" smtClean="0"/>
              <a:t>4/21/18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CC97-63A1-6044-9EA7-F059E3AF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5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A88D-9B8E-F046-86CA-8F7633EA462D}" type="datetimeFigureOut">
              <a:rPr lang="en-US" smtClean="0"/>
              <a:t>4/21/18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CC97-63A1-6044-9EA7-F059E3AF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5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A88D-9B8E-F046-86CA-8F7633EA462D}" type="datetimeFigureOut">
              <a:rPr lang="en-US" smtClean="0"/>
              <a:t>4/21/18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CC97-63A1-6044-9EA7-F059E3AF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0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A88D-9B8E-F046-86CA-8F7633EA462D}" type="datetimeFigureOut">
              <a:rPr lang="en-US" smtClean="0"/>
              <a:t>4/21/18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CC97-63A1-6044-9EA7-F059E3AF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2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A88D-9B8E-F046-86CA-8F7633EA462D}" type="datetimeFigureOut">
              <a:rPr lang="en-US" smtClean="0"/>
              <a:t>4/21/18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CC97-63A1-6044-9EA7-F059E3AF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A88D-9B8E-F046-86CA-8F7633EA462D}" type="datetimeFigureOut">
              <a:rPr lang="en-US" smtClean="0"/>
              <a:t>4/21/18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CC97-63A1-6044-9EA7-F059E3AF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3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AA88D-9B8E-F046-86CA-8F7633EA462D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CC97-63A1-6044-9EA7-F059E3AF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2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65AC-62A7-D14E-A56D-872811F82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Price Prediction with SVM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DD3BD-27DB-BC4C-BF2F-F7D691C82E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Apr. 19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Renjie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Qian</a:t>
            </a:r>
          </a:p>
        </p:txBody>
      </p:sp>
    </p:spTree>
    <p:extLst>
      <p:ext uri="{BB962C8B-B14F-4D97-AF65-F5344CB8AC3E}">
        <p14:creationId xmlns:p14="http://schemas.microsoft.com/office/powerpoint/2010/main" val="2866532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F9D2B-E809-A743-B8E5-0E51A9128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03385"/>
            <a:ext cx="7886700" cy="5473578"/>
          </a:xfrm>
        </p:spPr>
        <p:txBody>
          <a:bodyPr/>
          <a:lstStyle/>
          <a:p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need of selection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251AC-D84B-974A-9FDD-D181D981B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90" y="1552464"/>
            <a:ext cx="7126220" cy="377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7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FD48A5-4AB3-7D41-AA34-5D680EA89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92" y="767255"/>
            <a:ext cx="5041878" cy="59698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8D8D3F-C695-4D4A-ABDC-3B6D1678E467}"/>
              </a:ext>
            </a:extLst>
          </p:cNvPr>
          <p:cNvSpPr/>
          <p:nvPr/>
        </p:nvSpPr>
        <p:spPr>
          <a:xfrm>
            <a:off x="576511" y="428701"/>
            <a:ext cx="31245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by information gain</a:t>
            </a:r>
          </a:p>
        </p:txBody>
      </p:sp>
    </p:spTree>
    <p:extLst>
      <p:ext uri="{BB962C8B-B14F-4D97-AF65-F5344CB8AC3E}">
        <p14:creationId xmlns:p14="http://schemas.microsoft.com/office/powerpoint/2010/main" val="1630458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E9716F-9B65-FB40-BA17-487FCD3C1784}"/>
              </a:ext>
            </a:extLst>
          </p:cNvPr>
          <p:cNvSpPr/>
          <p:nvPr/>
        </p:nvSpPr>
        <p:spPr>
          <a:xfrm>
            <a:off x="578427" y="474481"/>
            <a:ext cx="38972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of selected 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F2A023-DBC2-0642-96D2-96FEA90D6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65" y="813035"/>
            <a:ext cx="6273566" cy="521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51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64244-5AB1-E24F-9AE5-26E7A78C8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464" y="714703"/>
            <a:ext cx="6779072" cy="56966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C17671-51CD-0E44-84C3-D4989AB96A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420414"/>
                <a:ext cx="8073917" cy="5756549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Prediction accuracy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ℱ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selected, sample size = 1200 time steps(events))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C17671-51CD-0E44-84C3-D4989AB96A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420414"/>
                <a:ext cx="8073917" cy="5756549"/>
              </a:xfrm>
              <a:blipFill>
                <a:blip r:embed="rId3"/>
                <a:stretch>
                  <a:fillRect l="-471" t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5426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D7D4E8-E965-924A-BC22-DD65142A2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515007"/>
                <a:ext cx="7886700" cy="56619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of significance</a:t>
                </a: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Benchmark: </a:t>
                </a:r>
                <a:r>
                  <a:rPr lang="en-US" sz="16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ZeroR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classifier which predicts all the data points to be the major class of training data set. </a:t>
                </a: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the differences of measures of performances between SVM and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ZeroR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𝑜𝑛𝑒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𝑆𝑉𝑀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𝑍𝑒𝑟𝑜𝑅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𝑆𝑉𝑀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𝑍𝑒𝑟𝑜𝑅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𝑆𝑉𝑀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𝑍𝑒𝑟𝑜𝑅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H</a:t>
                </a:r>
                <a:r>
                  <a:rPr lang="en-US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Randomly select 10 independent subsamples of size 2000</a:t>
                </a: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subsample of 2000, do 10-fold cross validation, thus we get totally 100 estimates of the differences: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Compute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Corrected resample t test Nadeau (1999):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training size 1800,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test size 200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degree of freedom (here is 99). </a:t>
                </a:r>
              </a:p>
              <a:p>
                <a:pPr marL="457200" lvl="1" indent="0"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[Nadeau, C.,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Bengio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Y. (1999), Inference of the Generalization Error Scientific Series,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Motreal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.]</a:t>
                </a:r>
              </a:p>
              <a:p>
                <a:pPr marL="457200" lvl="1" indent="0"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D7D4E8-E965-924A-BC22-DD65142A2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515007"/>
                <a:ext cx="7886700" cy="5661956"/>
              </a:xfrm>
              <a:blipFill>
                <a:blip r:embed="rId2"/>
                <a:stretch>
                  <a:fillRect l="-643" t="-1345" r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527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F436247-F0D6-8642-8F31-1846253CA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62" y="978877"/>
            <a:ext cx="6904892" cy="414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41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CD008-DE67-4740-8F0D-C701E21C0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72662"/>
            <a:ext cx="7886700" cy="5504301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Linux, 2.9GHz i7, 8GB 1600MHz</a:t>
            </a:r>
          </a:p>
          <a:p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32EDBA-AB37-5B46-9FA9-AE534135F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6" y="1445684"/>
            <a:ext cx="7122127" cy="266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38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2345-ECDB-6547-892D-6785F6BF4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FC5CA-EEF6-D748-A16A-069B847F7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feature engineering &amp; feature selection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based on current time step information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one-versus-all SVM classifier</a:t>
            </a:r>
          </a:p>
        </p:txBody>
      </p:sp>
    </p:spTree>
    <p:extLst>
      <p:ext uri="{BB962C8B-B14F-4D97-AF65-F5344CB8AC3E}">
        <p14:creationId xmlns:p14="http://schemas.microsoft.com/office/powerpoint/2010/main" val="73137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090F-AA31-B24F-9FC7-36DE9A50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86E07-118D-B24A-A609-43997AE01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(Shrunk version) N.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Kercheval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Zhang, Y. (2013), Modeling High-frequency Limit Order Book Dynamics with Support Vector Machines.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(Detailed version) Zhang, Y. (2013), Modeling High-Frequency Order Book Dynamics with Support Vector Machines, Doctor of Philosophy Thesis, Florida State University, Tallahassee, USA. </a:t>
            </a:r>
          </a:p>
        </p:txBody>
      </p:sp>
    </p:spTree>
    <p:extLst>
      <p:ext uri="{BB962C8B-B14F-4D97-AF65-F5344CB8AC3E}">
        <p14:creationId xmlns:p14="http://schemas.microsoft.com/office/powerpoint/2010/main" val="324956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20DA-7A0C-4740-B15A-BD21D4E5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22899-E672-924F-A1CF-00EC4F142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" pitchFamily="2" charset="0"/>
              </a:rPr>
              <a:t>Feature Engineering</a:t>
            </a:r>
          </a:p>
          <a:p>
            <a:r>
              <a:rPr lang="en-US" sz="2400" dirty="0">
                <a:latin typeface="Times" pitchFamily="2" charset="0"/>
              </a:rPr>
              <a:t>Stock Price Prediction with SVM</a:t>
            </a:r>
          </a:p>
        </p:txBody>
      </p:sp>
    </p:spTree>
    <p:extLst>
      <p:ext uri="{BB962C8B-B14F-4D97-AF65-F5344CB8AC3E}">
        <p14:creationId xmlns:p14="http://schemas.microsoft.com/office/powerpoint/2010/main" val="390351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D9A9-E119-EF45-9773-11F9263D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1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DFF07F-C554-A540-88EF-2651A0175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10-level order book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At every time step , we have an order book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4696820-1166-D445-89E2-3DECA6F199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6479860"/>
                  </p:ext>
                </p:extLst>
              </p:nvPr>
            </p:nvGraphicFramePr>
            <p:xfrm>
              <a:off x="2322786" y="2710793"/>
              <a:ext cx="4498428" cy="225501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06615">
                      <a:extLst>
                        <a:ext uri="{9D8B030D-6E8A-4147-A177-3AD203B41FA5}">
                          <a16:colId xmlns:a16="http://schemas.microsoft.com/office/drawing/2014/main" val="1169545779"/>
                        </a:ext>
                      </a:extLst>
                    </a:gridCol>
                    <a:gridCol w="1820971">
                      <a:extLst>
                        <a:ext uri="{9D8B030D-6E8A-4147-A177-3AD203B41FA5}">
                          <a16:colId xmlns:a16="http://schemas.microsoft.com/office/drawing/2014/main" val="2057307194"/>
                        </a:ext>
                      </a:extLst>
                    </a:gridCol>
                    <a:gridCol w="1870842">
                      <a:extLst>
                        <a:ext uri="{9D8B030D-6E8A-4147-A177-3AD203B41FA5}">
                          <a16:colId xmlns:a16="http://schemas.microsoft.com/office/drawing/2014/main" val="4259909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76850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𝑎𝑠𝑘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𝑎𝑠𝑘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2689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𝑎𝑠𝑘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𝑎𝑠𝑘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68890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𝑏𝑖𝑑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𝑏𝑖𝑑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885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𝑏𝑖𝑑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𝑏𝑖𝑑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805677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1855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4696820-1166-D445-89E2-3DECA6F199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6479860"/>
                  </p:ext>
                </p:extLst>
              </p:nvPr>
            </p:nvGraphicFramePr>
            <p:xfrm>
              <a:off x="2322786" y="2710793"/>
              <a:ext cx="4498428" cy="225501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06615">
                      <a:extLst>
                        <a:ext uri="{9D8B030D-6E8A-4147-A177-3AD203B41FA5}">
                          <a16:colId xmlns:a16="http://schemas.microsoft.com/office/drawing/2014/main" val="1169545779"/>
                        </a:ext>
                      </a:extLst>
                    </a:gridCol>
                    <a:gridCol w="1820971">
                      <a:extLst>
                        <a:ext uri="{9D8B030D-6E8A-4147-A177-3AD203B41FA5}">
                          <a16:colId xmlns:a16="http://schemas.microsoft.com/office/drawing/2014/main" val="2057307194"/>
                        </a:ext>
                      </a:extLst>
                    </a:gridCol>
                    <a:gridCol w="1870842">
                      <a:extLst>
                        <a:ext uri="{9D8B030D-6E8A-4147-A177-3AD203B41FA5}">
                          <a16:colId xmlns:a16="http://schemas.microsoft.com/office/drawing/2014/main" val="4259909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76850928"/>
                      </a:ext>
                    </a:extLst>
                  </a:tr>
                  <a:tr h="376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139" t="-103333" r="-10277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1216" t="-103333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2689287"/>
                      </a:ext>
                    </a:extLst>
                  </a:tr>
                  <a:tr h="376047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139" t="-203333" r="-10277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1216" t="-203333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890285"/>
                      </a:ext>
                    </a:extLst>
                  </a:tr>
                  <a:tr h="380048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139" t="-303333" r="-10277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1216" t="-303333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85513"/>
                      </a:ext>
                    </a:extLst>
                  </a:tr>
                  <a:tr h="380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139" t="-390323" r="-102778" b="-1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1216" t="-390323" b="-1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05677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18559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7391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93E236-313E-6842-9BBF-1A9255371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969"/>
            <a:ext cx="9144000" cy="49260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A72577-5E8B-A941-87C6-98EC70BB1BAC}"/>
              </a:ext>
            </a:extLst>
          </p:cNvPr>
          <p:cNvSpPr/>
          <p:nvPr/>
        </p:nvSpPr>
        <p:spPr>
          <a:xfrm>
            <a:off x="216298" y="596637"/>
            <a:ext cx="5308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proposed by </a:t>
            </a:r>
            <a:r>
              <a:rPr lang="en-US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Kercheval</a:t>
            </a: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Zhang (2013): 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635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E98B4-0F88-F946-976B-2A2092E1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E08842-D9B4-E64D-AD70-40E34776D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Basic Set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Raw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-level order book</a:t>
                </a:r>
              </a:p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Time-insensitive Set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High-level features extracted from current time step</a:t>
                </a:r>
              </a:p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Time-sensitive Set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High-level features representing recent evolution of order book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 derivatives of price and volume computed over the 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most recent 1 second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intensity of limit ask/bid orders (la/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lb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market ask/bid orders (ma/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mb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cancellation ask/bid orders (ca/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cb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in most 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recent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seconds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Kercheval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Zhang (2013)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indicator whether intensity increases in most recent time window (Kercheval and Zhang (2013)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=900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 accelerations of intensity computed over the 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most recent 1 second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E08842-D9B4-E64D-AD70-40E34776D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04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E8476-5A08-2744-B33E-045F10C32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by Information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AD297-C050-6844-8B5D-96BF5FF3CF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Entropy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 response valued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𝒴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entropy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defined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𝒴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ℙ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ℙ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Conditional entropy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After observing a feature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valued in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𝒳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entropy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reduced to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𝒳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ℙ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𝒴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ℙ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ℙ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𝒴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ℙ</m:t>
                          </m:r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ℙ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 Gain (IG)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It measure the reduction of uncertainty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after observing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Computation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Replace all probabilities by empirical distribution. 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AD297-C050-6844-8B5D-96BF5FF3CF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20760" r="-322" b="-3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63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86A8-6650-A84F-8ABF-3093E5DD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2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Price Prediction with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D2DC78-F224-0049-B81A-F2A1FF769B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Selected features</a:t>
                </a:r>
              </a:p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mid-price movement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∈{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𝑢𝑝𝑤𝑎𝑟𝑑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𝑑𝑜𝑤𝑛𝑤𝑎𝑟𝑑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𝑠𝑡𝑎𝑡𝑖𝑜𝑛𝑎𝑟𝑦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Bid-ask spread crossing movement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∈{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𝑢𝑝𝑤𝑎𝑟𝑑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𝑑𝑜𝑤𝑛𝑤𝑎𝑟𝑑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𝑠𝑡𝑎𝑡𝑖𝑜𝑛𝑎𝑟𝑦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Upward: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𝑏𝑒𝑠𝑡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𝑏𝑖𝑑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𝑏𝑒𝑠𝑡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𝑎𝑠𝑘</m:t>
                        </m:r>
                      </m:sup>
                    </m:sSubSup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Downward: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𝑏𝑒𝑠𝑡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𝑎𝑠𝑘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𝑏𝑒𝑠𝑡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𝑏𝑖𝑑</m:t>
                        </m:r>
                      </m:sup>
                    </m:sSubSup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Stationary: otherwise</a:t>
                </a:r>
              </a:p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SVM classifier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-category task, train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one-versus-all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classifiers.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the signed distance from separating hyperplane computed 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classifier, then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𝑐𝑙𝑎𝑠𝑠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𝑎𝑟𝑔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∈{1, 2, …,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Polynomial kernel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Frequently retrained on updated data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Retrain on most recent 1200/1500/2400 data points (time steps / events)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D2DC78-F224-0049-B81A-F2A1FF769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002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4459-BFFB-4E49-937F-45EB6CAE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06118-8F71-3F42-BFC3-B83CDFF93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of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1E3D68-3894-194A-9009-0E1FFA01D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71108"/>
            <a:ext cx="7315200" cy="265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1329</TotalTime>
  <Words>707</Words>
  <Application>Microsoft Macintosh PowerPoint</Application>
  <PresentationFormat>On-screen Show (4:3)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Stock Price Prediction with SVM</vt:lpstr>
      <vt:lpstr>Paper List </vt:lpstr>
      <vt:lpstr>Contents </vt:lpstr>
      <vt:lpstr>PART 1 Feature Engineering</vt:lpstr>
      <vt:lpstr>PowerPoint Presentation</vt:lpstr>
      <vt:lpstr>Details of Feature Engineering</vt:lpstr>
      <vt:lpstr>Feature Selection by Information Gain</vt:lpstr>
      <vt:lpstr>PART 2 Stock Price Prediction with SVM</vt:lpstr>
      <vt:lpstr>Experiments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 via SVM &amp; Trees</dc:title>
  <dc:creator>Qian Jack</dc:creator>
  <cp:lastModifiedBy>Qian Jack</cp:lastModifiedBy>
  <cp:revision>59</cp:revision>
  <dcterms:created xsi:type="dcterms:W3CDTF">2018-04-17T05:35:18Z</dcterms:created>
  <dcterms:modified xsi:type="dcterms:W3CDTF">2018-04-21T08:45:06Z</dcterms:modified>
</cp:coreProperties>
</file>