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82" r:id="rId13"/>
    <p:sldId id="283" r:id="rId14"/>
    <p:sldId id="284" r:id="rId15"/>
    <p:sldId id="285" r:id="rId16"/>
    <p:sldId id="286" r:id="rId17"/>
    <p:sldId id="287" r:id="rId18"/>
    <p:sldId id="288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FFCCFF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73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387912-BC87-4970-B703-E382EF252865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104873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104873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73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73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47C1C8-318D-4DC5-8446-FABE0FBC0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0697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582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4858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Project By: ...........................</a:t>
            </a:r>
          </a:p>
        </p:txBody>
      </p:sp>
      <p:sp>
        <p:nvSpPr>
          <p:cNvPr id="104858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3886200" cy="349249"/>
          </a:xfrm>
        </p:spPr>
        <p:txBody>
          <a:bodyPr/>
          <a:lstStyle/>
          <a:p>
            <a:r>
              <a:rPr lang="en-US" dirty="0" err="1"/>
              <a:t>Rivier</a:t>
            </a:r>
            <a:r>
              <a:rPr lang="en-US" dirty="0"/>
              <a:t> U., </a:t>
            </a:r>
            <a:r>
              <a:rPr lang="en-US" dirty="0" err="1"/>
              <a:t>BigData</a:t>
            </a:r>
            <a:r>
              <a:rPr lang="en-US" dirty="0"/>
              <a:t>, Term1, Fall-2020, Prof. Dr. B. Khasnabish</a:t>
            </a:r>
          </a:p>
        </p:txBody>
      </p:sp>
      <p:sp>
        <p:nvSpPr>
          <p:cNvPr id="104858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15200" y="6356351"/>
            <a:ext cx="1371600" cy="349250"/>
          </a:xfrm>
        </p:spPr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700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70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Project By: ...........................</a:t>
            </a:r>
          </a:p>
        </p:txBody>
      </p:sp>
      <p:sp>
        <p:nvSpPr>
          <p:cNvPr id="104870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Rivier</a:t>
            </a:r>
            <a:r>
              <a:rPr lang="en-US" dirty="0"/>
              <a:t> U., </a:t>
            </a:r>
            <a:r>
              <a:rPr lang="en-US" dirty="0" err="1"/>
              <a:t>BigData</a:t>
            </a:r>
            <a:r>
              <a:rPr lang="en-US" dirty="0"/>
              <a:t>, Term1, Fall-2020, Prof. Dr. B. Khasnabish</a:t>
            </a:r>
          </a:p>
        </p:txBody>
      </p:sp>
      <p:sp>
        <p:nvSpPr>
          <p:cNvPr id="104870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689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9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Project By: ...........................</a:t>
            </a:r>
          </a:p>
        </p:txBody>
      </p:sp>
      <p:sp>
        <p:nvSpPr>
          <p:cNvPr id="104869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Rivier</a:t>
            </a:r>
            <a:r>
              <a:rPr lang="en-US" dirty="0"/>
              <a:t> U., </a:t>
            </a:r>
            <a:r>
              <a:rPr lang="en-US" dirty="0" err="1"/>
              <a:t>BigData</a:t>
            </a:r>
            <a:r>
              <a:rPr lang="en-US" dirty="0"/>
              <a:t>, Term1, Fall-2020, Prof. Dr. B. Khasnabish</a:t>
            </a:r>
          </a:p>
        </p:txBody>
      </p:sp>
      <p:sp>
        <p:nvSpPr>
          <p:cNvPr id="104869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Title 1"/>
          <p:cNvSpPr>
            <a:spLocks noGrp="1"/>
          </p:cNvSpPr>
          <p:nvPr>
            <p:ph type="title"/>
          </p:nvPr>
        </p:nvSpPr>
        <p:spPr>
          <a:solidFill>
            <a:schemeClr val="tx2">
              <a:lumMod val="60000"/>
              <a:lumOff val="40000"/>
            </a:schemeClr>
          </a:solidFill>
          <a:ln w="25400" cmpd="sng">
            <a:solidFill>
              <a:srgbClr val="3333FF"/>
            </a:solidFill>
          </a:ln>
        </p:spPr>
        <p:txBody>
          <a:bodyPr/>
          <a:lstStyle>
            <a:lvl1pPr>
              <a:defRPr b="1" i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4859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48594" name="Date Placeholder 3"/>
          <p:cNvSpPr>
            <a:spLocks noGrp="1"/>
          </p:cNvSpPr>
          <p:nvPr>
            <p:ph type="dt" sz="half" idx="10"/>
          </p:nvPr>
        </p:nvSpPr>
        <p:spPr>
          <a:solidFill>
            <a:schemeClr val="accent2">
              <a:lumMod val="20000"/>
              <a:lumOff val="80000"/>
            </a:schemeClr>
          </a:solidFill>
          <a:ln>
            <a:solidFill>
              <a:srgbClr val="3333FF"/>
            </a:solidFill>
          </a:ln>
        </p:spPr>
        <p:txBody>
          <a:bodyPr/>
          <a:lstStyle/>
          <a:p>
            <a:r>
              <a:rPr lang="en-US"/>
              <a:t>Project By: ...........................</a:t>
            </a:r>
            <a:endParaRPr lang="en-US" dirty="0"/>
          </a:p>
        </p:txBody>
      </p:sp>
      <p:sp>
        <p:nvSpPr>
          <p:cNvPr id="104859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3886200" cy="349249"/>
          </a:xfrm>
          <a:solidFill>
            <a:schemeClr val="accent1">
              <a:lumMod val="20000"/>
              <a:lumOff val="80000"/>
            </a:schemeClr>
          </a:solidFill>
          <a:ln>
            <a:solidFill>
              <a:srgbClr val="3333FF"/>
            </a:solidFill>
          </a:ln>
        </p:spPr>
        <p:txBody>
          <a:bodyPr/>
          <a:lstStyle/>
          <a:p>
            <a:r>
              <a:rPr lang="en-US" dirty="0" err="1"/>
              <a:t>Rivier</a:t>
            </a:r>
            <a:r>
              <a:rPr lang="en-US" dirty="0"/>
              <a:t> U., </a:t>
            </a:r>
            <a:r>
              <a:rPr lang="en-US" dirty="0" err="1"/>
              <a:t>BigData</a:t>
            </a:r>
            <a:r>
              <a:rPr lang="en-US" dirty="0"/>
              <a:t>, Term1, Fall-2020, Prof. Dr. B. Khasnabish</a:t>
            </a:r>
          </a:p>
        </p:txBody>
      </p:sp>
      <p:sp>
        <p:nvSpPr>
          <p:cNvPr id="104859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39000" y="6356351"/>
            <a:ext cx="1447800" cy="349250"/>
          </a:xfrm>
          <a:solidFill>
            <a:schemeClr val="accent5">
              <a:lumMod val="20000"/>
              <a:lumOff val="80000"/>
            </a:schemeClr>
          </a:solidFill>
          <a:ln>
            <a:solidFill>
              <a:srgbClr val="3333FF"/>
            </a:solidFill>
          </a:ln>
        </p:spPr>
        <p:txBody>
          <a:bodyPr/>
          <a:lstStyle>
            <a:lvl1pPr>
              <a:defRPr b="0"/>
            </a:lvl1pPr>
          </a:lstStyle>
          <a:p>
            <a:r>
              <a:rPr lang="en-US" dirty="0"/>
              <a:t>Page - </a:t>
            </a:r>
            <a:fld id="{B6F15528-21DE-4FAA-801E-634DDDAF4B2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4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705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0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Project By: ...........................</a:t>
            </a:r>
          </a:p>
        </p:txBody>
      </p:sp>
      <p:sp>
        <p:nvSpPr>
          <p:cNvPr id="104870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Rivier</a:t>
            </a:r>
            <a:r>
              <a:rPr lang="en-US" dirty="0"/>
              <a:t> U., </a:t>
            </a:r>
            <a:r>
              <a:rPr lang="en-US" dirty="0" err="1"/>
              <a:t>BigData</a:t>
            </a:r>
            <a:r>
              <a:rPr lang="en-US" dirty="0"/>
              <a:t>, Term1, Fall-2020, Prof. Dr. B. Khasnabish</a:t>
            </a:r>
          </a:p>
        </p:txBody>
      </p:sp>
      <p:sp>
        <p:nvSpPr>
          <p:cNvPr id="104870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710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711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71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Project By: ...........................</a:t>
            </a:r>
          </a:p>
        </p:txBody>
      </p:sp>
      <p:sp>
        <p:nvSpPr>
          <p:cNvPr id="104871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Rivier</a:t>
            </a:r>
            <a:r>
              <a:rPr lang="en-US" dirty="0"/>
              <a:t> U., </a:t>
            </a:r>
            <a:r>
              <a:rPr lang="en-US" dirty="0" err="1"/>
              <a:t>BigData</a:t>
            </a:r>
            <a:r>
              <a:rPr lang="en-US" dirty="0"/>
              <a:t>, Term1, Fall-2020, Prof. Dr. B. Khasnabish</a:t>
            </a:r>
          </a:p>
        </p:txBody>
      </p:sp>
      <p:sp>
        <p:nvSpPr>
          <p:cNvPr id="104871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716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17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718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19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720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Project By: ...........................</a:t>
            </a:r>
          </a:p>
        </p:txBody>
      </p:sp>
      <p:sp>
        <p:nvSpPr>
          <p:cNvPr id="1048721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Rivier</a:t>
            </a:r>
            <a:r>
              <a:rPr lang="en-US" dirty="0"/>
              <a:t> U., </a:t>
            </a:r>
            <a:r>
              <a:rPr lang="en-US" dirty="0" err="1"/>
              <a:t>BigData</a:t>
            </a:r>
            <a:r>
              <a:rPr lang="en-US" dirty="0"/>
              <a:t>, Term1, Fall-2020, Prof. Dr. B. Khasnabish</a:t>
            </a:r>
          </a:p>
        </p:txBody>
      </p:sp>
      <p:sp>
        <p:nvSpPr>
          <p:cNvPr id="1048722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685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Project By: ...........................</a:t>
            </a:r>
          </a:p>
        </p:txBody>
      </p:sp>
      <p:sp>
        <p:nvSpPr>
          <p:cNvPr id="104868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Rivier</a:t>
            </a:r>
            <a:r>
              <a:rPr lang="en-US" dirty="0"/>
              <a:t> U., </a:t>
            </a:r>
            <a:r>
              <a:rPr lang="en-US" dirty="0" err="1"/>
              <a:t>BigData</a:t>
            </a:r>
            <a:r>
              <a:rPr lang="en-US" dirty="0"/>
              <a:t>, Term1, Fall-2020, Prof. Dr. B. Khasnabish</a:t>
            </a:r>
          </a:p>
        </p:txBody>
      </p:sp>
      <p:sp>
        <p:nvSpPr>
          <p:cNvPr id="104868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Project By: ...........................</a:t>
            </a:r>
          </a:p>
        </p:txBody>
      </p:sp>
      <p:sp>
        <p:nvSpPr>
          <p:cNvPr id="104872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Rivier</a:t>
            </a:r>
            <a:r>
              <a:rPr lang="en-US" dirty="0"/>
              <a:t> U., </a:t>
            </a:r>
            <a:r>
              <a:rPr lang="en-US" dirty="0" err="1"/>
              <a:t>BigData</a:t>
            </a:r>
            <a:r>
              <a:rPr lang="en-US" dirty="0"/>
              <a:t>, Term1, Fall-2020, Prof. Dr. B. Khasnabish</a:t>
            </a:r>
          </a:p>
        </p:txBody>
      </p:sp>
      <p:sp>
        <p:nvSpPr>
          <p:cNvPr id="104872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6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727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728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2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Project By: ...........................</a:t>
            </a:r>
          </a:p>
        </p:txBody>
      </p:sp>
      <p:sp>
        <p:nvSpPr>
          <p:cNvPr id="104873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Rivier</a:t>
            </a:r>
            <a:r>
              <a:rPr lang="en-US" dirty="0"/>
              <a:t> U., </a:t>
            </a:r>
            <a:r>
              <a:rPr lang="en-US" dirty="0" err="1"/>
              <a:t>BigData</a:t>
            </a:r>
            <a:r>
              <a:rPr lang="en-US" dirty="0"/>
              <a:t>, Term1, Fall-2020, Prof. Dr. B. Khasnabish</a:t>
            </a:r>
          </a:p>
        </p:txBody>
      </p:sp>
      <p:sp>
        <p:nvSpPr>
          <p:cNvPr id="104873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94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1048695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9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Project By: ...........................</a:t>
            </a:r>
          </a:p>
        </p:txBody>
      </p:sp>
      <p:sp>
        <p:nvSpPr>
          <p:cNvPr id="104869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Rivier</a:t>
            </a:r>
            <a:r>
              <a:rPr lang="en-US" dirty="0"/>
              <a:t> U., </a:t>
            </a:r>
            <a:r>
              <a:rPr lang="en-US" dirty="0" err="1"/>
              <a:t>BigData</a:t>
            </a:r>
            <a:r>
              <a:rPr lang="en-US" dirty="0"/>
              <a:t>, Term1, Fall-2020, Prof. Dr. B. Khasnabish</a:t>
            </a:r>
          </a:p>
        </p:txBody>
      </p:sp>
      <p:sp>
        <p:nvSpPr>
          <p:cNvPr id="104869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Project By: ...........................</a:t>
            </a:r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19400" y="6356351"/>
            <a:ext cx="4038600" cy="3492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err="1"/>
              <a:t>Rivier</a:t>
            </a:r>
            <a:r>
              <a:rPr lang="en-US" dirty="0"/>
              <a:t> U., </a:t>
            </a:r>
            <a:r>
              <a:rPr lang="en-US" dirty="0" err="1"/>
              <a:t>BigData</a:t>
            </a:r>
            <a:r>
              <a:rPr lang="en-US" dirty="0"/>
              <a:t>, Term1, Fall-2020, Prof. Dr. B. Khasnabish</a:t>
            </a:r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39000" y="6356351"/>
            <a:ext cx="1447800" cy="349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earnpython.org/" TargetMode="External"/><Relationship Id="rId2" Type="http://schemas.openxmlformats.org/officeDocument/2006/relationships/hyperlink" Target="https://www.tutorialspoint.com/python/index.htm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ewresearch.org/internet/2015/09/15/libraries-at-the-crossroads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Rounded Rectangle 6"/>
          <p:cNvSpPr/>
          <p:nvPr/>
        </p:nvSpPr>
        <p:spPr>
          <a:xfrm>
            <a:off x="152400" y="48065"/>
            <a:ext cx="8458200" cy="586740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Univ. Library Visitors</a:t>
            </a:r>
          </a:p>
        </p:txBody>
      </p:sp>
      <p:sp>
        <p:nvSpPr>
          <p:cNvPr id="1048587" name="Title 1"/>
          <p:cNvSpPr>
            <a:spLocks noGrp="1"/>
          </p:cNvSpPr>
          <p:nvPr>
            <p:ph type="ctrTitle"/>
          </p:nvPr>
        </p:nvSpPr>
        <p:spPr>
          <a:xfrm>
            <a:off x="533400" y="762000"/>
            <a:ext cx="7772400" cy="1470025"/>
          </a:xfrm>
        </p:spPr>
        <p:txBody>
          <a:bodyPr/>
          <a:lstStyle/>
          <a:p>
            <a:pPr algn="l"/>
            <a:r>
              <a:rPr lang="en-US" b="1" dirty="0">
                <a:solidFill>
                  <a:schemeClr val="tx2"/>
                </a:solidFill>
              </a:rPr>
              <a:t>Project Title: </a:t>
            </a:r>
          </a:p>
        </p:txBody>
      </p:sp>
      <p:sp>
        <p:nvSpPr>
          <p:cNvPr id="1048588" name="Subtitle 2"/>
          <p:cNvSpPr>
            <a:spLocks noGrp="1"/>
          </p:cNvSpPr>
          <p:nvPr>
            <p:ph type="subTitle" idx="1"/>
          </p:nvPr>
        </p:nvSpPr>
        <p:spPr>
          <a:xfrm>
            <a:off x="381000" y="3733800"/>
            <a:ext cx="8382000" cy="2209800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2600" dirty="0"/>
              <a:t>Student’s Name: __R.RAJENDRA KUMAR</a:t>
            </a:r>
          </a:p>
          <a:p>
            <a:pPr algn="l"/>
            <a:r>
              <a:rPr lang="en-US" sz="2600" dirty="0"/>
              <a:t>Course : CS694AH1 TOPIC: BIG DATA SYSTEMS,     Semester:__3rd_________ </a:t>
            </a:r>
          </a:p>
          <a:p>
            <a:pPr algn="l"/>
            <a:r>
              <a:rPr lang="en-US" sz="2600" dirty="0"/>
              <a:t>Professor’s Name: Prof. Dr. Bhumip KHASNABISH   </a:t>
            </a:r>
          </a:p>
          <a:p>
            <a:pPr algn="l"/>
            <a:r>
              <a:rPr lang="en-US" sz="2600" dirty="0"/>
              <a:t>Presentation Date, Location &amp; Time: ………………………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04858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Project By: ...........................</a:t>
            </a:r>
          </a:p>
        </p:txBody>
      </p:sp>
      <p:sp>
        <p:nvSpPr>
          <p:cNvPr id="104859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Rivier U., BigData, Term1, Fall-2020, Prof. Dr. B. Khasnabish</a:t>
            </a:r>
            <a:endParaRPr lang="en-US" dirty="0"/>
          </a:p>
        </p:txBody>
      </p:sp>
      <p:sp>
        <p:nvSpPr>
          <p:cNvPr id="104859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</a:t>
            </a:fld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7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Simulation/Emulation Details</a:t>
            </a:r>
            <a:br>
              <a:rPr lang="en-US" dirty="0"/>
            </a:br>
            <a:r>
              <a:rPr lang="en-US" sz="3100" dirty="0"/>
              <a:t>[Adjustment(s), Adaptations, etc.]  </a:t>
            </a:r>
            <a:endParaRPr lang="en-US" dirty="0"/>
          </a:p>
        </p:txBody>
      </p:sp>
      <p:sp>
        <p:nvSpPr>
          <p:cNvPr id="104863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Actually in this project created the datasets for analysis of library visitors in 2019 year.</a:t>
            </a:r>
          </a:p>
          <a:p>
            <a:r>
              <a:rPr lang="en-US" dirty="0"/>
              <a:t>Prepare the input data of 12 months in 2019 year. </a:t>
            </a:r>
          </a:p>
          <a:p>
            <a:r>
              <a:rPr lang="en-US" dirty="0"/>
              <a:t>If any adjustments or updates performed in datasets and get the updated results.</a:t>
            </a:r>
          </a:p>
        </p:txBody>
      </p:sp>
      <p:sp>
        <p:nvSpPr>
          <p:cNvPr id="104863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Project By: ...........................</a:t>
            </a:r>
          </a:p>
        </p:txBody>
      </p:sp>
      <p:sp>
        <p:nvSpPr>
          <p:cNvPr id="104864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Rivier U., BigData, Term1, Fall-2020, Prof. Dr. B. Khasnabish</a:t>
            </a:r>
          </a:p>
        </p:txBody>
      </p:sp>
      <p:sp>
        <p:nvSpPr>
          <p:cNvPr id="104864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dirty="0"/>
              <a:t>Results </a:t>
            </a:r>
          </a:p>
        </p:txBody>
      </p:sp>
      <p:sp>
        <p:nvSpPr>
          <p:cNvPr id="1048643" name="Content Placeholder 2"/>
          <p:cNvSpPr>
            <a:spLocks noGrp="1"/>
          </p:cNvSpPr>
          <p:nvPr>
            <p:ph idx="1"/>
          </p:nvPr>
        </p:nvSpPr>
        <p:spPr>
          <a:xfrm>
            <a:off x="457200" y="1447801"/>
            <a:ext cx="8229600" cy="3276600"/>
          </a:xfrm>
        </p:spPr>
        <p:txBody>
          <a:bodyPr/>
          <a:lstStyle/>
          <a:p>
            <a:r>
              <a:rPr lang="en-US" dirty="0"/>
              <a:t>Monthly visitors input dataset</a:t>
            </a:r>
          </a:p>
          <a:p>
            <a:endParaRPr lang="en-US" dirty="0"/>
          </a:p>
        </p:txBody>
      </p:sp>
      <p:sp>
        <p:nvSpPr>
          <p:cNvPr id="104864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Project By: ...........................</a:t>
            </a:r>
          </a:p>
        </p:txBody>
      </p:sp>
      <p:sp>
        <p:nvSpPr>
          <p:cNvPr id="104864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Rivier U., BigData, Term1, Fall-2020, Prof. Dr. B. Khasnabish</a:t>
            </a:r>
          </a:p>
        </p:txBody>
      </p:sp>
      <p:sp>
        <p:nvSpPr>
          <p:cNvPr id="104864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11</a:t>
            </a:fld>
            <a:endParaRPr lang="en-US"/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8D54C8A4-F3FB-43A1-9776-9DFF3FEB26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2162174"/>
            <a:ext cx="3733800" cy="370522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</a:t>
            </a:r>
          </a:p>
        </p:txBody>
      </p:sp>
      <p:sp>
        <p:nvSpPr>
          <p:cNvPr id="10486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Monthly visitors output</a:t>
            </a:r>
          </a:p>
          <a:p>
            <a:endParaRPr lang="en-US" dirty="0"/>
          </a:p>
        </p:txBody>
      </p:sp>
      <p:sp>
        <p:nvSpPr>
          <p:cNvPr id="104864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Project By: ...........................</a:t>
            </a:r>
          </a:p>
        </p:txBody>
      </p:sp>
      <p:sp>
        <p:nvSpPr>
          <p:cNvPr id="104864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Rivier U., BigData, Term1, Fall-2020, Prof. Dr. B. Khasnabish</a:t>
            </a:r>
          </a:p>
        </p:txBody>
      </p:sp>
      <p:sp>
        <p:nvSpPr>
          <p:cNvPr id="104864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12</a:t>
            </a:fld>
            <a:endParaRPr lang="en-US"/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FD8C3832-DD48-4B6F-8531-C30ED3BC38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2209800"/>
            <a:ext cx="5791200" cy="362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5759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dirty="0"/>
              <a:t>Results </a:t>
            </a:r>
          </a:p>
        </p:txBody>
      </p:sp>
      <p:sp>
        <p:nvSpPr>
          <p:cNvPr id="1048643" name="Content Placeholder 2"/>
          <p:cNvSpPr>
            <a:spLocks noGrp="1"/>
          </p:cNvSpPr>
          <p:nvPr>
            <p:ph idx="1"/>
          </p:nvPr>
        </p:nvSpPr>
        <p:spPr>
          <a:xfrm>
            <a:off x="457200" y="1447801"/>
            <a:ext cx="8229600" cy="3276600"/>
          </a:xfrm>
        </p:spPr>
        <p:txBody>
          <a:bodyPr/>
          <a:lstStyle/>
          <a:p>
            <a:r>
              <a:rPr lang="en-US" dirty="0"/>
              <a:t>Visitors Resources dataset</a:t>
            </a:r>
          </a:p>
          <a:p>
            <a:endParaRPr lang="en-US" dirty="0"/>
          </a:p>
        </p:txBody>
      </p:sp>
      <p:sp>
        <p:nvSpPr>
          <p:cNvPr id="104864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Project By: ...........................</a:t>
            </a:r>
          </a:p>
        </p:txBody>
      </p:sp>
      <p:sp>
        <p:nvSpPr>
          <p:cNvPr id="104864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Rivier U., BigData, Term1, Fall-2020, Prof. Dr. B. Khasnabish</a:t>
            </a:r>
          </a:p>
        </p:txBody>
      </p:sp>
      <p:sp>
        <p:nvSpPr>
          <p:cNvPr id="104864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13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1387" y="2162175"/>
            <a:ext cx="2181225" cy="25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2426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dirty="0"/>
              <a:t>Results </a:t>
            </a:r>
          </a:p>
        </p:txBody>
      </p:sp>
      <p:sp>
        <p:nvSpPr>
          <p:cNvPr id="1048643" name="Content Placeholder 2"/>
          <p:cNvSpPr>
            <a:spLocks noGrp="1"/>
          </p:cNvSpPr>
          <p:nvPr>
            <p:ph idx="1"/>
          </p:nvPr>
        </p:nvSpPr>
        <p:spPr>
          <a:xfrm>
            <a:off x="457200" y="1447801"/>
            <a:ext cx="8229600" cy="3276600"/>
          </a:xfrm>
        </p:spPr>
        <p:txBody>
          <a:bodyPr/>
          <a:lstStyle/>
          <a:p>
            <a:r>
              <a:rPr lang="en-US" dirty="0"/>
              <a:t>Visitors Resources Output</a:t>
            </a:r>
          </a:p>
          <a:p>
            <a:endParaRPr lang="en-US" dirty="0"/>
          </a:p>
        </p:txBody>
      </p:sp>
      <p:sp>
        <p:nvSpPr>
          <p:cNvPr id="104864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Project By: ...........................</a:t>
            </a:r>
          </a:p>
        </p:txBody>
      </p:sp>
      <p:sp>
        <p:nvSpPr>
          <p:cNvPr id="104864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Rivier U., BigData, Term1, Fall-2020, Prof. Dr. B. Khasnabish</a:t>
            </a:r>
          </a:p>
        </p:txBody>
      </p:sp>
      <p:sp>
        <p:nvSpPr>
          <p:cNvPr id="104864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14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1" y="2166937"/>
            <a:ext cx="4843462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0435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Visitors Room reservation dataset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Project By: ...........................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Rivier U., BigData, Term1, Fall-2020, Prof. Dr. B. Khasnabish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- </a:t>
            </a:r>
            <a:fld id="{B6F15528-21DE-4FAA-801E-634DDDAF4B2B}" type="slidenum">
              <a:rPr lang="en-US" smtClean="0"/>
              <a:t>15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2275" y="2200275"/>
            <a:ext cx="3219450" cy="245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7585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Visitors Room reservation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Project By: ...........................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Rivier U., BigData, Term1, Fall-2020, Prof. Dr. B. Khasnabish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- </a:t>
            </a:r>
            <a:fld id="{B6F15528-21DE-4FAA-801E-634DDDAF4B2B}" type="slidenum">
              <a:rPr lang="en-US" smtClean="0"/>
              <a:t>16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2162174"/>
            <a:ext cx="4819650" cy="355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1865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Online Library Visitors page views dataset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Project By: ...........................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Rivier U., BigData, Term1, Fall-2020, Prof. Dr. B. Khasnabish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- </a:t>
            </a:r>
            <a:fld id="{B6F15528-21DE-4FAA-801E-634DDDAF4B2B}" type="slidenum">
              <a:rPr lang="en-US" smtClean="0"/>
              <a:t>17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2147887"/>
            <a:ext cx="4014787" cy="3795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9118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Online Library Visitors page views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Project By: ...........................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Rivier U., BigData, Term1, Fall-2020, Prof. Dr. B. Khasnabish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- </a:t>
            </a:r>
            <a:fld id="{B6F15528-21DE-4FAA-801E-634DDDAF4B2B}" type="slidenum">
              <a:rPr lang="en-US" smtClean="0"/>
              <a:t>18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176462"/>
            <a:ext cx="7010399" cy="3690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2034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dirty="0"/>
              <a:t>Future Works</a:t>
            </a:r>
          </a:p>
        </p:txBody>
      </p:sp>
      <p:sp>
        <p:nvSpPr>
          <p:cNvPr id="1048648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r>
              <a:rPr lang="en-US" dirty="0"/>
              <a:t>The future work of this project is provide library visitors information of past, present and future years and compare the results.</a:t>
            </a:r>
          </a:p>
          <a:p>
            <a:r>
              <a:rPr lang="en-US" dirty="0"/>
              <a:t>The prediction and forecast of library visitors is another future work.</a:t>
            </a:r>
          </a:p>
        </p:txBody>
      </p:sp>
      <p:sp>
        <p:nvSpPr>
          <p:cNvPr id="104864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Project By: ...........................</a:t>
            </a:r>
          </a:p>
        </p:txBody>
      </p:sp>
      <p:sp>
        <p:nvSpPr>
          <p:cNvPr id="104865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Rivier U., BigData, Term1, Fall-2020, Prof. Dr. B. Khasnabish</a:t>
            </a:r>
          </a:p>
        </p:txBody>
      </p:sp>
      <p:sp>
        <p:nvSpPr>
          <p:cNvPr id="104865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/>
              <a:t>Outline</a:t>
            </a:r>
          </a:p>
        </p:txBody>
      </p:sp>
      <p:sp>
        <p:nvSpPr>
          <p:cNvPr id="1048598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 fontScale="86250" lnSpcReduction="20000"/>
          </a:bodyPr>
          <a:lstStyle/>
          <a:p>
            <a:r>
              <a:rPr lang="en-US" dirty="0"/>
              <a:t>Abstract and Summary</a:t>
            </a:r>
          </a:p>
          <a:p>
            <a:r>
              <a:rPr lang="en-US" dirty="0"/>
              <a:t>Main Focus of the Project</a:t>
            </a:r>
          </a:p>
          <a:p>
            <a:r>
              <a:rPr lang="en-US" dirty="0"/>
              <a:t>Survey of Previous works </a:t>
            </a:r>
          </a:p>
          <a:p>
            <a:r>
              <a:rPr lang="en-US" dirty="0"/>
              <a:t>Distinction of the Current Work</a:t>
            </a:r>
          </a:p>
          <a:p>
            <a:r>
              <a:rPr lang="en-US" dirty="0"/>
              <a:t>Usefulness of the Current Work</a:t>
            </a:r>
          </a:p>
          <a:p>
            <a:r>
              <a:rPr lang="en-US" dirty="0"/>
              <a:t>Simulation/Emulation Details </a:t>
            </a:r>
          </a:p>
          <a:p>
            <a:r>
              <a:rPr lang="en-US" dirty="0"/>
              <a:t>Results </a:t>
            </a:r>
          </a:p>
          <a:p>
            <a:r>
              <a:rPr lang="en-US" dirty="0"/>
              <a:t>Future works</a:t>
            </a:r>
          </a:p>
          <a:p>
            <a:r>
              <a:rPr lang="en-US" dirty="0"/>
              <a:t>Q&amp;A and Discussion </a:t>
            </a:r>
          </a:p>
          <a:p>
            <a:r>
              <a:rPr lang="en-US" dirty="0"/>
              <a:t>References </a:t>
            </a:r>
          </a:p>
          <a:p>
            <a:r>
              <a:rPr lang="en-US" dirty="0"/>
              <a:t>Background and Other Information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04859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Project By: ...........................</a:t>
            </a:r>
          </a:p>
        </p:txBody>
      </p:sp>
      <p:sp>
        <p:nvSpPr>
          <p:cNvPr id="104860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Rivier U., BigData, Term1, Fall-2020, Prof. Dr. B. Khasnabish</a:t>
            </a:r>
          </a:p>
        </p:txBody>
      </p:sp>
      <p:sp>
        <p:nvSpPr>
          <p:cNvPr id="104860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2" name="Title 1"/>
          <p:cNvSpPr>
            <a:spLocks noGrp="1"/>
          </p:cNvSpPr>
          <p:nvPr>
            <p:ph type="title"/>
          </p:nvPr>
        </p:nvSpPr>
        <p:spPr>
          <a:xfrm>
            <a:off x="554717" y="2286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/>
              <a:t>Q&amp;A and Discussion </a:t>
            </a:r>
          </a:p>
        </p:txBody>
      </p:sp>
      <p:sp>
        <p:nvSpPr>
          <p:cNvPr id="1048653" name="Content Placeholder 2"/>
          <p:cNvSpPr>
            <a:spLocks noGrp="1"/>
          </p:cNvSpPr>
          <p:nvPr>
            <p:ph idx="1"/>
          </p:nvPr>
        </p:nvSpPr>
        <p:spPr>
          <a:xfrm>
            <a:off x="533400" y="1219200"/>
            <a:ext cx="8229600" cy="762000"/>
          </a:xfrm>
          <a:solidFill>
            <a:srgbClr val="3333FF"/>
          </a:solidFill>
          <a:ln>
            <a:solidFill>
              <a:schemeClr val="tx1"/>
            </a:solidFill>
          </a:ln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4000" b="1" dirty="0">
                <a:solidFill>
                  <a:schemeClr val="bg1"/>
                </a:solidFill>
                <a:latin typeface="Comic Sans MS" panose="030F0702030302020204" pitchFamily="66" charset="0"/>
              </a:rPr>
              <a:t>Thanks for Your KIND Attention</a:t>
            </a:r>
          </a:p>
        </p:txBody>
      </p:sp>
      <p:sp>
        <p:nvSpPr>
          <p:cNvPr id="104865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Project By: ...........................</a:t>
            </a:r>
          </a:p>
        </p:txBody>
      </p:sp>
      <p:sp>
        <p:nvSpPr>
          <p:cNvPr id="104865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Rivier U., BigData, Term1, Fall-2020, Prof. Dr. B. Khasnabish</a:t>
            </a:r>
          </a:p>
        </p:txBody>
      </p:sp>
      <p:sp>
        <p:nvSpPr>
          <p:cNvPr id="104865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20</a:t>
            </a:fld>
            <a:endParaRPr lang="en-US"/>
          </a:p>
        </p:txBody>
      </p:sp>
      <p:grpSp>
        <p:nvGrpSpPr>
          <p:cNvPr id="48" name="Group 6"/>
          <p:cNvGrpSpPr/>
          <p:nvPr/>
        </p:nvGrpSpPr>
        <p:grpSpPr>
          <a:xfrm>
            <a:off x="1000433" y="2133600"/>
            <a:ext cx="7143136" cy="3352800"/>
            <a:chOff x="381001" y="675968"/>
            <a:chExt cx="8382000" cy="5208180"/>
          </a:xfrm>
        </p:grpSpPr>
        <p:sp>
          <p:nvSpPr>
            <p:cNvPr id="1048657" name="Donut 7"/>
            <p:cNvSpPr/>
            <p:nvPr/>
          </p:nvSpPr>
          <p:spPr>
            <a:xfrm>
              <a:off x="381001" y="762000"/>
              <a:ext cx="8382000" cy="5122148"/>
            </a:xfrm>
            <a:prstGeom prst="donu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pic>
          <p:nvPicPr>
            <p:cNvPr id="2097152" name="Picture 2" descr="C:\Users\bhumip\AppData\Local\Microsoft\Windows\Temporary Internet Files\Content.IE5\88B1N4KD\question_mark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390536" y="675968"/>
              <a:ext cx="2590800" cy="3048000"/>
            </a:xfrm>
            <a:prstGeom prst="rect">
              <a:avLst/>
            </a:prstGeom>
            <a:noFill/>
          </p:spPr>
        </p:pic>
        <p:pic>
          <p:nvPicPr>
            <p:cNvPr id="2097153" name="Picture 3" descr="C:\Users\bhumip\AppData\Local\Microsoft\Windows\Temporary Internet Files\Content.IE5\4KOCR1JA\questions[1]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818967" y="675968"/>
              <a:ext cx="2111477" cy="2219632"/>
            </a:xfrm>
            <a:prstGeom prst="rect">
              <a:avLst/>
            </a:prstGeom>
            <a:noFill/>
          </p:spPr>
        </p:pic>
        <p:pic>
          <p:nvPicPr>
            <p:cNvPr id="2097154" name="Picture 5" descr="C:\Users\bhumip\AppData\Local\Microsoft\Windows\Temporary Internet Files\Content.IE5\HTN636D9\Blue_question_mark[1].jp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619136" y="3562506"/>
              <a:ext cx="2362200" cy="2321642"/>
            </a:xfrm>
            <a:prstGeom prst="rect">
              <a:avLst/>
            </a:prstGeom>
            <a:noFill/>
          </p:spPr>
        </p:pic>
        <p:pic>
          <p:nvPicPr>
            <p:cNvPr id="2097155" name="Picture 6" descr="C:\Users\bhumip\AppData\Local\Microsoft\Windows\Temporary Internet Files\Content.IE5\5ON0T54U\clipart-illustration-orange-man-holding-question-mark[1].jpg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3914467" y="1866592"/>
              <a:ext cx="1924665" cy="3362325"/>
            </a:xfrm>
            <a:prstGeom prst="rect">
              <a:avLst/>
            </a:prstGeom>
            <a:noFill/>
          </p:spPr>
        </p:pic>
        <p:pic>
          <p:nvPicPr>
            <p:cNvPr id="2097156" name="Picture 7" descr="C:\Users\bhumip\AppData\Local\Microsoft\Windows\Temporary Internet Files\Content.IE5\HTN636D9\questions_logo_by_garbo_x-d4n83tb[1]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1818967" y="3547754"/>
              <a:ext cx="2095499" cy="2336394"/>
            </a:xfrm>
            <a:prstGeom prst="rect">
              <a:avLst/>
            </a:prstGeom>
            <a:noFill/>
          </p:spPr>
        </p:pic>
      </p:grpSp>
      <p:sp>
        <p:nvSpPr>
          <p:cNvPr id="1048658" name="Rectangle 13"/>
          <p:cNvSpPr/>
          <p:nvPr/>
        </p:nvSpPr>
        <p:spPr>
          <a:xfrm>
            <a:off x="4972322" y="5477470"/>
            <a:ext cx="3535681" cy="89154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all" spc="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Discussion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9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1048660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https://www.tutorialspoint.com/python/index.htm</a:t>
            </a:r>
            <a:endParaRPr lang="en-US" dirty="0"/>
          </a:p>
          <a:p>
            <a:r>
              <a:rPr lang="en-US" dirty="0">
                <a:hlinkClick r:id="rId3"/>
              </a:rPr>
              <a:t>https://www.learnpython.org/</a:t>
            </a:r>
            <a:endParaRPr lang="en-US" dirty="0"/>
          </a:p>
        </p:txBody>
      </p:sp>
      <p:sp>
        <p:nvSpPr>
          <p:cNvPr id="104866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Project By: ...........................</a:t>
            </a:r>
          </a:p>
        </p:txBody>
      </p:sp>
      <p:sp>
        <p:nvSpPr>
          <p:cNvPr id="104866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Rivier U., BigData, Term1, Fall-2020, Prof. Dr. B. Khasnabish</a:t>
            </a:r>
          </a:p>
        </p:txBody>
      </p:sp>
      <p:sp>
        <p:nvSpPr>
          <p:cNvPr id="104866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21</a:t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4" name="Title 1"/>
          <p:cNvSpPr>
            <a:spLocks noGrp="1"/>
          </p:cNvSpPr>
          <p:nvPr>
            <p:ph type="title"/>
          </p:nvPr>
        </p:nvSpPr>
        <p:spPr>
          <a:xfrm>
            <a:off x="1066800" y="2209800"/>
            <a:ext cx="6477000" cy="1905000"/>
          </a:xfrm>
          <a:solidFill>
            <a:schemeClr val="tx2">
              <a:lumMod val="60000"/>
              <a:lumOff val="40000"/>
            </a:schemeClr>
          </a:solidFill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FF00"/>
                </a:solidFill>
                <a:latin typeface="Comic Sans MS" panose="030F0702030302020204" pitchFamily="66" charset="0"/>
              </a:rPr>
              <a:t>Background </a:t>
            </a:r>
            <a:br>
              <a:rPr lang="en-US" b="1" dirty="0">
                <a:solidFill>
                  <a:srgbClr val="FFFF00"/>
                </a:solidFill>
                <a:latin typeface="Comic Sans MS" panose="030F0702030302020204" pitchFamily="66" charset="0"/>
              </a:rPr>
            </a:br>
            <a:r>
              <a:rPr lang="en-US" b="1" dirty="0">
                <a:solidFill>
                  <a:srgbClr val="FFFF00"/>
                </a:solidFill>
                <a:latin typeface="Comic Sans MS" panose="030F0702030302020204" pitchFamily="66" charset="0"/>
              </a:rPr>
              <a:t>and </a:t>
            </a:r>
            <a:br>
              <a:rPr lang="en-US" b="1" dirty="0">
                <a:solidFill>
                  <a:srgbClr val="FFFF00"/>
                </a:solidFill>
                <a:latin typeface="Comic Sans MS" panose="030F0702030302020204" pitchFamily="66" charset="0"/>
              </a:rPr>
            </a:br>
            <a:r>
              <a:rPr lang="en-US" b="1" dirty="0">
                <a:solidFill>
                  <a:srgbClr val="FFFF00"/>
                </a:solidFill>
                <a:latin typeface="Comic Sans MS" panose="030F0702030302020204" pitchFamily="66" charset="0"/>
              </a:rPr>
              <a:t>Other Information </a:t>
            </a:r>
          </a:p>
        </p:txBody>
      </p:sp>
      <p:sp>
        <p:nvSpPr>
          <p:cNvPr id="104866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Project By: ...........................</a:t>
            </a:r>
          </a:p>
        </p:txBody>
      </p:sp>
      <p:sp>
        <p:nvSpPr>
          <p:cNvPr id="104866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Rivier U., BigData, Term1, Fall-2020, Prof. Dr. B. Khasnabish</a:t>
            </a:r>
          </a:p>
        </p:txBody>
      </p:sp>
      <p:sp>
        <p:nvSpPr>
          <p:cNvPr id="104866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22</a:t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Autofit/>
          </a:bodyPr>
          <a:lstStyle/>
          <a:p>
            <a:r>
              <a:rPr lang="en-US" sz="3200" dirty="0"/>
              <a:t>Weekly Activities Log </a:t>
            </a:r>
          </a:p>
        </p:txBody>
      </p:sp>
      <p:graphicFrame>
        <p:nvGraphicFramePr>
          <p:cNvPr id="419430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36296430"/>
              </p:ext>
            </p:extLst>
          </p:nvPr>
        </p:nvGraphicFramePr>
        <p:xfrm>
          <a:off x="533400" y="914400"/>
          <a:ext cx="8229600" cy="637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9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38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Week</a:t>
                      </a:r>
                      <a:r>
                        <a:rPr lang="en-US" b="1" baseline="0" dirty="0"/>
                        <a:t> No. 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List of Tasks (Planned)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Log of Achievements, Errors,</a:t>
                      </a:r>
                      <a:r>
                        <a:rPr lang="en-US" b="1" baseline="0" dirty="0"/>
                        <a:t> and L</a:t>
                      </a:r>
                      <a:r>
                        <a:rPr lang="en-US" b="1" dirty="0"/>
                        <a:t>earning</a:t>
                      </a:r>
                      <a:r>
                        <a:rPr lang="en-US" b="1" baseline="0" dirty="0"/>
                        <a:t> 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98320">
                <a:tc>
                  <a:txBody>
                    <a:bodyPr/>
                    <a:lstStyle/>
                    <a:p>
                      <a:r>
                        <a:rPr lang="en-US" dirty="0"/>
                        <a:t>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Reading three books</a:t>
                      </a:r>
                    </a:p>
                    <a:p>
                      <a:r>
                        <a:rPr lang="en-US" dirty="0"/>
                        <a:t>Selecting the project </a:t>
                      </a:r>
                    </a:p>
                    <a:p>
                      <a:r>
                        <a:rPr lang="en-US" dirty="0"/>
                        <a:t>Assignment 1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Submitted the summary for the three books.</a:t>
                      </a:r>
                    </a:p>
                    <a:p>
                      <a:r>
                        <a:rPr lang="en-US" dirty="0"/>
                        <a:t>Decided my project.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27200">
                <a:tc>
                  <a:txBody>
                    <a:bodyPr/>
                    <a:lstStyle/>
                    <a:p>
                      <a:r>
                        <a:rPr lang="en-US" dirty="0"/>
                        <a:t>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Doing the required research for my project.</a:t>
                      </a:r>
                    </a:p>
                    <a:p>
                      <a:r>
                        <a:rPr lang="en-US" dirty="0"/>
                        <a:t>Collecting the data on the visitors of our library.</a:t>
                      </a:r>
                    </a:p>
                    <a:p>
                      <a:r>
                        <a:rPr lang="en-US" dirty="0"/>
                        <a:t>Reading the given book for the class discussion.</a:t>
                      </a:r>
                    </a:p>
                    <a:p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Completed all the tasks planned.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48669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Project By: ...........................</a:t>
            </a:r>
          </a:p>
        </p:txBody>
      </p:sp>
      <p:sp>
        <p:nvSpPr>
          <p:cNvPr id="104867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Rivier U., BigData, Term1, Fall-2020, Prof. Dr. B. Khasnabish</a:t>
            </a:r>
          </a:p>
        </p:txBody>
      </p:sp>
      <p:sp>
        <p:nvSpPr>
          <p:cNvPr id="104867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23</a:t>
            </a:fld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Autofit/>
          </a:bodyPr>
          <a:lstStyle/>
          <a:p>
            <a:r>
              <a:rPr lang="en-US" sz="3200" dirty="0"/>
              <a:t>Weekly Activities Log </a:t>
            </a:r>
          </a:p>
        </p:txBody>
      </p:sp>
      <p:graphicFrame>
        <p:nvGraphicFramePr>
          <p:cNvPr id="4194305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29483492"/>
              </p:ext>
            </p:extLst>
          </p:nvPr>
        </p:nvGraphicFramePr>
        <p:xfrm>
          <a:off x="533400" y="914400"/>
          <a:ext cx="8229600" cy="576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9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38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Week</a:t>
                      </a:r>
                      <a:r>
                        <a:rPr lang="en-US" b="1" baseline="0" dirty="0"/>
                        <a:t> No. 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List of Tasks (Planned)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Log of Achievements, Errors,</a:t>
                      </a:r>
                      <a:r>
                        <a:rPr lang="en-US" b="1" baseline="0" dirty="0"/>
                        <a:t> and L</a:t>
                      </a:r>
                      <a:r>
                        <a:rPr lang="en-US" b="1" dirty="0"/>
                        <a:t>earning</a:t>
                      </a:r>
                      <a:r>
                        <a:rPr lang="en-US" b="1" baseline="0" dirty="0"/>
                        <a:t> 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27200">
                <a:tc>
                  <a:txBody>
                    <a:bodyPr/>
                    <a:lstStyle/>
                    <a:p>
                      <a:r>
                        <a:rPr lang="en-US" dirty="0"/>
                        <a:t>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Reading the books and preparing 3 questions for the discussion.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Collecting the data from the library.</a:t>
                      </a:r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 have prepared the 3 questions for the discussion.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I couldn’t get data from the college.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27200">
                <a:tc>
                  <a:txBody>
                    <a:bodyPr/>
                    <a:lstStyle/>
                    <a:p>
                      <a:r>
                        <a:rPr lang="en-US" dirty="0"/>
                        <a:t>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r>
                        <a:rPr lang="en-US" dirty="0"/>
                        <a:t>After analysis prepare the dataset for developed</a:t>
                      </a:r>
                      <a:r>
                        <a:rPr lang="en-US" baseline="0" dirty="0"/>
                        <a:t> project.</a:t>
                      </a:r>
                    </a:p>
                    <a:p>
                      <a:r>
                        <a:rPr lang="en-US" baseline="0" dirty="0"/>
                        <a:t>Based on my data collection prepared the 4 types of dataset for </a:t>
                      </a:r>
                      <a:endParaRPr lang="en-US" dirty="0"/>
                    </a:p>
                    <a:p>
                      <a:r>
                        <a:rPr lang="en-US" dirty="0"/>
                        <a:t>Analysis of library visitors</a:t>
                      </a:r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All achieved.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4867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Project By: ...........................</a:t>
            </a:r>
          </a:p>
        </p:txBody>
      </p:sp>
      <p:sp>
        <p:nvSpPr>
          <p:cNvPr id="104867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Rivier U., BigData, Term1, Fall-2020, Prof. Dr. B. Khasnabish</a:t>
            </a:r>
          </a:p>
        </p:txBody>
      </p:sp>
      <p:sp>
        <p:nvSpPr>
          <p:cNvPr id="104867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24</a:t>
            </a:fld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Autofit/>
          </a:bodyPr>
          <a:lstStyle/>
          <a:p>
            <a:r>
              <a:rPr lang="en-US" sz="3200" dirty="0"/>
              <a:t>Weekly Activities Log </a:t>
            </a:r>
          </a:p>
        </p:txBody>
      </p:sp>
      <p:graphicFrame>
        <p:nvGraphicFramePr>
          <p:cNvPr id="4194306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0785186"/>
              </p:ext>
            </p:extLst>
          </p:nvPr>
        </p:nvGraphicFramePr>
        <p:xfrm>
          <a:off x="533400" y="914400"/>
          <a:ext cx="8229600" cy="603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9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38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Week</a:t>
                      </a:r>
                      <a:r>
                        <a:rPr lang="en-US" b="1" baseline="0" dirty="0"/>
                        <a:t> No. 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List of Tasks (Planned)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Log of Achievements, Errors,</a:t>
                      </a:r>
                      <a:r>
                        <a:rPr lang="en-US" b="1" baseline="0" dirty="0"/>
                        <a:t> and L</a:t>
                      </a:r>
                      <a:r>
                        <a:rPr lang="en-US" b="1" dirty="0"/>
                        <a:t>earning</a:t>
                      </a:r>
                      <a:r>
                        <a:rPr lang="en-US" b="1" baseline="0" dirty="0"/>
                        <a:t> 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27200">
                <a:tc>
                  <a:txBody>
                    <a:bodyPr/>
                    <a:lstStyle/>
                    <a:p>
                      <a:r>
                        <a:rPr lang="en-US" dirty="0"/>
                        <a:t>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Develop the code for analysis of library visitors based on term</a:t>
                      </a:r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All finished.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27200">
                <a:tc>
                  <a:txBody>
                    <a:bodyPr/>
                    <a:lstStyle/>
                    <a:p>
                      <a:r>
                        <a:rPr lang="en-US" dirty="0"/>
                        <a:t>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Develop the code for analysis of library visitors based on utilization of resources</a:t>
                      </a:r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All finished.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4867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Project By: ...........................</a:t>
            </a:r>
          </a:p>
        </p:txBody>
      </p:sp>
      <p:sp>
        <p:nvSpPr>
          <p:cNvPr id="104867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Rivier U., BigData, Term1, Fall-2020, Prof. Dr. B. Khasnabish</a:t>
            </a:r>
          </a:p>
        </p:txBody>
      </p:sp>
      <p:sp>
        <p:nvSpPr>
          <p:cNvPr id="104867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25</a:t>
            </a:fld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Autofit/>
          </a:bodyPr>
          <a:lstStyle/>
          <a:p>
            <a:r>
              <a:rPr lang="en-US" sz="3200" dirty="0"/>
              <a:t>Weekly Activities Log </a:t>
            </a:r>
          </a:p>
        </p:txBody>
      </p:sp>
      <p:graphicFrame>
        <p:nvGraphicFramePr>
          <p:cNvPr id="4194307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0845896"/>
              </p:ext>
            </p:extLst>
          </p:nvPr>
        </p:nvGraphicFramePr>
        <p:xfrm>
          <a:off x="533400" y="914400"/>
          <a:ext cx="8229600" cy="521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38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Week</a:t>
                      </a:r>
                      <a:r>
                        <a:rPr lang="en-US" b="1" baseline="0"/>
                        <a:t> No. 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List of Tasks (Planned)  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Log of Achievements, Error</a:t>
                      </a:r>
                      <a:r>
                        <a:rPr lang="en-US" b="1" baseline="0"/>
                        <a:t>s, and L</a:t>
                      </a:r>
                      <a:r>
                        <a:rPr lang="en-US" b="1"/>
                        <a:t>earning</a:t>
                      </a:r>
                      <a:r>
                        <a:rPr lang="en-US" b="1" baseline="0"/>
                        <a:t> 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9960">
                <a:tc>
                  <a:txBody>
                    <a:bodyPr/>
                    <a:lstStyle/>
                    <a:p>
                      <a:r>
                        <a:rPr lang="en-US"/>
                        <a:t>08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r>
                        <a:rPr lang="en-US" dirty="0"/>
                        <a:t>Develop the code for analysis of library visitors based on room reservation.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Develop the code for analysis of library visitors based on online user sessions and page views</a:t>
                      </a:r>
                      <a:r>
                        <a:rPr lang="en-US" baseline="0" dirty="0"/>
                        <a:t>.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27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48681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Project By: ...........................</a:t>
            </a:r>
          </a:p>
        </p:txBody>
      </p:sp>
      <p:sp>
        <p:nvSpPr>
          <p:cNvPr id="104868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Rivier U., BigData, Term1, Fall-2020, Prof. Dr. B. Khasnabish</a:t>
            </a:r>
          </a:p>
        </p:txBody>
      </p:sp>
      <p:sp>
        <p:nvSpPr>
          <p:cNvPr id="104868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26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dirty="0"/>
              <a:t>Abstract and Summary</a:t>
            </a:r>
          </a:p>
        </p:txBody>
      </p:sp>
      <p:sp>
        <p:nvSpPr>
          <p:cNvPr id="10486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this project perform the analysis on university library visitors. </a:t>
            </a:r>
          </a:p>
          <a:p>
            <a:r>
              <a:rPr lang="en-US" dirty="0"/>
              <a:t>This project will provide the information about offline library visitors and online university library website visitors like visitors and sessions reports.</a:t>
            </a:r>
          </a:p>
        </p:txBody>
      </p:sp>
      <p:sp>
        <p:nvSpPr>
          <p:cNvPr id="104860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Project By: ...........................</a:t>
            </a:r>
          </a:p>
        </p:txBody>
      </p:sp>
      <p:sp>
        <p:nvSpPr>
          <p:cNvPr id="104860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Rivier U., BigData, Term1, Fall-2020, Prof. Dr. B. Khasnabish</a:t>
            </a:r>
          </a:p>
        </p:txBody>
      </p:sp>
      <p:sp>
        <p:nvSpPr>
          <p:cNvPr id="104860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Focus of the Project </a:t>
            </a:r>
          </a:p>
        </p:txBody>
      </p:sp>
      <p:sp>
        <p:nvSpPr>
          <p:cNvPr id="1048608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The main focus of project is statistical analysis of university library visitors. </a:t>
            </a:r>
          </a:p>
          <a:p>
            <a:r>
              <a:rPr lang="en-US" dirty="0"/>
              <a:t>In this project perform the analysis based on Monthly visitors of library, how visitors are using the library resources like rooms, materials and Systems .</a:t>
            </a:r>
          </a:p>
          <a:p>
            <a:r>
              <a:rPr lang="en-US" dirty="0"/>
              <a:t>Perform statistics on visitors of library and room reservation details and finally provide online library website page visitors details also.</a:t>
            </a:r>
          </a:p>
        </p:txBody>
      </p:sp>
      <p:sp>
        <p:nvSpPr>
          <p:cNvPr id="104860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Project By: ...........................</a:t>
            </a:r>
          </a:p>
        </p:txBody>
      </p:sp>
      <p:sp>
        <p:nvSpPr>
          <p:cNvPr id="104861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Rivier U., BigData, Term1, Fall-2020, Prof. Dr. B. Khasnabish</a:t>
            </a:r>
          </a:p>
        </p:txBody>
      </p:sp>
      <p:sp>
        <p:nvSpPr>
          <p:cNvPr id="10486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Survey of 5 Previous Similar Works     </a:t>
            </a:r>
            <a:r>
              <a:rPr lang="en-US" sz="3100" dirty="0"/>
              <a:t>(over last 3 years or so) </a:t>
            </a:r>
          </a:p>
        </p:txBody>
      </p:sp>
      <p:sp>
        <p:nvSpPr>
          <p:cNvPr id="104861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The 2016 survey shows that, within the context of evolving </a:t>
            </a:r>
            <a:r>
              <a:rPr lang="en-US" sz="1800" dirty="0">
                <a:hlinkClick r:id="rId2"/>
              </a:rPr>
              <a:t>library usage patterns</a:t>
            </a:r>
            <a:r>
              <a:rPr lang="en-US" sz="1800" dirty="0"/>
              <a:t>, public attitudes are largely positive about the library’s role in communities. Many Americans are interested in libraries offering a range of services – including those that help people improve their digital skills and learn how to determine what information is trustworthy.</a:t>
            </a:r>
          </a:p>
          <a:p>
            <a:r>
              <a:rPr lang="en-US" sz="1800" dirty="0"/>
              <a:t>Library cuts reflected in 30% drop in adult visitors over a decade. This article is more than 3 years old. Campaigners say fall in adult visitors over 10 years shows ‘it’s time to stop talking about the dismantling of library services and instead to demand action’.</a:t>
            </a:r>
          </a:p>
          <a:p>
            <a:r>
              <a:rPr lang="en-US" sz="1800" dirty="0"/>
              <a:t>In 2019 Article mentions that Americans go to public libraries more often than they go to the movies.</a:t>
            </a:r>
          </a:p>
          <a:p>
            <a:r>
              <a:rPr lang="en-US" sz="1800" dirty="0"/>
              <a:t>http://www.ala.org/advocacy/sites/</a:t>
            </a:r>
            <a:r>
              <a:rPr lang="en-US" sz="1800" dirty="0" err="1"/>
              <a:t>ala.org.advocacy</a:t>
            </a:r>
            <a:r>
              <a:rPr lang="en-US" sz="1800" dirty="0"/>
              <a:t>/files/content/Quotable%20Facts..Jan.19.FINAL.ANNOTATED.pdf</a:t>
            </a:r>
          </a:p>
          <a:p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104861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Project By: ...........................</a:t>
            </a:r>
          </a:p>
        </p:txBody>
      </p:sp>
      <p:sp>
        <p:nvSpPr>
          <p:cNvPr id="104861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Rivier U., BigData, Term1, Fall-2020, Prof. Dr. B. Khasnabish</a:t>
            </a:r>
          </a:p>
        </p:txBody>
      </p:sp>
      <p:sp>
        <p:nvSpPr>
          <p:cNvPr id="104861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/>
              <a:t>Distinction of the Current Work </a:t>
            </a:r>
          </a:p>
        </p:txBody>
      </p:sp>
      <p:sp>
        <p:nvSpPr>
          <p:cNvPr id="1048618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r>
              <a:rPr lang="en-US" dirty="0"/>
              <a:t>In this project main distraction work is statistical analysis of library visitors information.</a:t>
            </a:r>
          </a:p>
          <a:p>
            <a:r>
              <a:rPr lang="en-US" dirty="0"/>
              <a:t>In this project using advanced python generate the visualization graphs regarding library visitors.</a:t>
            </a:r>
          </a:p>
          <a:p>
            <a:r>
              <a:rPr lang="en-US" dirty="0"/>
              <a:t>The generated graphs are easy and understandable type.</a:t>
            </a:r>
          </a:p>
        </p:txBody>
      </p:sp>
      <p:sp>
        <p:nvSpPr>
          <p:cNvPr id="104861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Project By: ...........................</a:t>
            </a:r>
          </a:p>
        </p:txBody>
      </p:sp>
      <p:sp>
        <p:nvSpPr>
          <p:cNvPr id="104862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Rivier U., BigData, Term1, Fall-2020, Prof. Dr. B. Khasnabish</a:t>
            </a:r>
          </a:p>
        </p:txBody>
      </p:sp>
      <p:sp>
        <p:nvSpPr>
          <p:cNvPr id="104862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/>
              <a:t>Usefulness of the Current Work </a:t>
            </a:r>
          </a:p>
        </p:txBody>
      </p:sp>
      <p:sp>
        <p:nvSpPr>
          <p:cNvPr id="104862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r>
              <a:rPr lang="en-US" dirty="0"/>
              <a:t>The main benefits of this current project is university library management administration easy to monitor the library visitors information.</a:t>
            </a:r>
          </a:p>
          <a:p>
            <a:r>
              <a:rPr lang="en-US" dirty="0"/>
              <a:t>Based on library visitors the library management department easy to know about the strengths and improvements of university library management system.</a:t>
            </a:r>
          </a:p>
        </p:txBody>
      </p:sp>
      <p:sp>
        <p:nvSpPr>
          <p:cNvPr id="104862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Project By: ...........................</a:t>
            </a:r>
          </a:p>
        </p:txBody>
      </p:sp>
      <p:sp>
        <p:nvSpPr>
          <p:cNvPr id="104862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Rivier U., BigData, Term1, Fall-2020, Prof. Dr. B. Khasnabish</a:t>
            </a:r>
          </a:p>
        </p:txBody>
      </p:sp>
      <p:sp>
        <p:nvSpPr>
          <p:cNvPr id="104862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Simulation/Emulation Details </a:t>
            </a:r>
            <a:br>
              <a:rPr lang="en-US" dirty="0"/>
            </a:br>
            <a:r>
              <a:rPr lang="en-US" sz="3100" dirty="0"/>
              <a:t>(Environment and Setup)</a:t>
            </a:r>
          </a:p>
        </p:txBody>
      </p:sp>
      <p:sp>
        <p:nvSpPr>
          <p:cNvPr id="104862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Installed python  latest version and installed anaconda </a:t>
            </a:r>
            <a:r>
              <a:rPr lang="en-US" dirty="0" err="1"/>
              <a:t>jupytor</a:t>
            </a:r>
            <a:r>
              <a:rPr lang="en-US" dirty="0"/>
              <a:t> notebook.</a:t>
            </a:r>
          </a:p>
          <a:p>
            <a:r>
              <a:rPr lang="en-US" dirty="0"/>
              <a:t>Setup the </a:t>
            </a:r>
            <a:r>
              <a:rPr lang="en-US" dirty="0" err="1"/>
              <a:t>jupytor</a:t>
            </a:r>
            <a:r>
              <a:rPr lang="en-US" dirty="0"/>
              <a:t> notebook.</a:t>
            </a:r>
          </a:p>
          <a:p>
            <a:r>
              <a:rPr lang="en-US" dirty="0"/>
              <a:t>Develop and execute the code in </a:t>
            </a:r>
            <a:r>
              <a:rPr lang="en-US" dirty="0" err="1"/>
              <a:t>jupytor</a:t>
            </a:r>
            <a:r>
              <a:rPr lang="en-US" dirty="0"/>
              <a:t> notebook and generate the output graphs.</a:t>
            </a:r>
          </a:p>
          <a:p>
            <a:endParaRPr lang="en-US" dirty="0"/>
          </a:p>
        </p:txBody>
      </p:sp>
      <p:sp>
        <p:nvSpPr>
          <p:cNvPr id="104862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Project By: ...........................</a:t>
            </a:r>
          </a:p>
        </p:txBody>
      </p:sp>
      <p:sp>
        <p:nvSpPr>
          <p:cNvPr id="104863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Rivier U., BigData, Term1, Fall-2020, Prof. Dr. B. Khasnabish</a:t>
            </a:r>
          </a:p>
        </p:txBody>
      </p:sp>
      <p:sp>
        <p:nvSpPr>
          <p:cNvPr id="104863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Simulation/Emulation Details</a:t>
            </a:r>
            <a:br>
              <a:rPr lang="en-US" dirty="0"/>
            </a:br>
            <a:r>
              <a:rPr lang="en-US" sz="3100" dirty="0"/>
              <a:t>(Tools and Monitoring  Options)  </a:t>
            </a:r>
            <a:endParaRPr lang="en-US" dirty="0"/>
          </a:p>
        </p:txBody>
      </p:sp>
      <p:sp>
        <p:nvSpPr>
          <p:cNvPr id="104863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library visitors information is analyzed and monitored based on list of types.</a:t>
            </a:r>
          </a:p>
          <a:p>
            <a:r>
              <a:rPr lang="en-US" dirty="0"/>
              <a:t>Monthly library visitors</a:t>
            </a:r>
          </a:p>
          <a:p>
            <a:r>
              <a:rPr lang="en-US" dirty="0"/>
              <a:t>Visitor page views and session details</a:t>
            </a:r>
          </a:p>
          <a:p>
            <a:r>
              <a:rPr lang="en-US" dirty="0"/>
              <a:t>Resources wise visitors</a:t>
            </a:r>
          </a:p>
          <a:p>
            <a:r>
              <a:rPr lang="en-US" dirty="0"/>
              <a:t>Visitors room reservation information</a:t>
            </a:r>
          </a:p>
        </p:txBody>
      </p:sp>
      <p:sp>
        <p:nvSpPr>
          <p:cNvPr id="104863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Project By: ...........................</a:t>
            </a:r>
          </a:p>
        </p:txBody>
      </p:sp>
      <p:sp>
        <p:nvSpPr>
          <p:cNvPr id="104863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Rivier U., BigData, Term1, Fall-2020, Prof. Dr. B. Khasnabish</a:t>
            </a:r>
          </a:p>
        </p:txBody>
      </p:sp>
      <p:sp>
        <p:nvSpPr>
          <p:cNvPr id="104863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1342</Words>
  <Application>Microsoft Office PowerPoint</Application>
  <PresentationFormat>On-screen Show (4:3)</PresentationFormat>
  <Paragraphs>230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Comic Sans MS</vt:lpstr>
      <vt:lpstr>Times New Roman</vt:lpstr>
      <vt:lpstr>Office Theme</vt:lpstr>
      <vt:lpstr>Project Title: </vt:lpstr>
      <vt:lpstr>Outline</vt:lpstr>
      <vt:lpstr>Abstract and Summary</vt:lpstr>
      <vt:lpstr>Main Focus of the Project </vt:lpstr>
      <vt:lpstr>Survey of 5 Previous Similar Works     (over last 3 years or so) </vt:lpstr>
      <vt:lpstr>Distinction of the Current Work </vt:lpstr>
      <vt:lpstr>Usefulness of the Current Work </vt:lpstr>
      <vt:lpstr>Simulation/Emulation Details  (Environment and Setup)</vt:lpstr>
      <vt:lpstr>Simulation/Emulation Details (Tools and Monitoring  Options)  </vt:lpstr>
      <vt:lpstr>Simulation/Emulation Details [Adjustment(s), Adaptations, etc.]  </vt:lpstr>
      <vt:lpstr>Results </vt:lpstr>
      <vt:lpstr>Results </vt:lpstr>
      <vt:lpstr>Results </vt:lpstr>
      <vt:lpstr>Results </vt:lpstr>
      <vt:lpstr>Results </vt:lpstr>
      <vt:lpstr>Results </vt:lpstr>
      <vt:lpstr>Results </vt:lpstr>
      <vt:lpstr>Results </vt:lpstr>
      <vt:lpstr>Future Works</vt:lpstr>
      <vt:lpstr>Q&amp;A and Discussion </vt:lpstr>
      <vt:lpstr>References</vt:lpstr>
      <vt:lpstr>Background  and  Other Information </vt:lpstr>
      <vt:lpstr>Weekly Activities Log </vt:lpstr>
      <vt:lpstr>Weekly Activities Log </vt:lpstr>
      <vt:lpstr>Weekly Activities Log </vt:lpstr>
      <vt:lpstr>Weekly Activities Log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Title:</dc:title>
  <dc:creator>Khasnabish, Dr.Bhumip</dc:creator>
  <cp:lastModifiedBy>Kaushik Bandla</cp:lastModifiedBy>
  <cp:revision>36</cp:revision>
  <dcterms:created xsi:type="dcterms:W3CDTF">2006-08-16T08:00:00Z</dcterms:created>
  <dcterms:modified xsi:type="dcterms:W3CDTF">2020-02-29T19:38:07Z</dcterms:modified>
</cp:coreProperties>
</file>