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4"/>
  </p:notesMasterIdLst>
  <p:handoutMasterIdLst>
    <p:handoutMasterId r:id="rId25"/>
  </p:handoutMasterIdLst>
  <p:sldIdLst>
    <p:sldId id="293" r:id="rId5"/>
    <p:sldId id="282" r:id="rId6"/>
    <p:sldId id="295" r:id="rId7"/>
    <p:sldId id="283" r:id="rId8"/>
    <p:sldId id="294" r:id="rId9"/>
    <p:sldId id="278" r:id="rId10"/>
    <p:sldId id="286" r:id="rId11"/>
    <p:sldId id="285" r:id="rId12"/>
    <p:sldId id="289" r:id="rId13"/>
    <p:sldId id="298" r:id="rId14"/>
    <p:sldId id="299" r:id="rId15"/>
    <p:sldId id="288" r:id="rId16"/>
    <p:sldId id="292" r:id="rId17"/>
    <p:sldId id="296" r:id="rId18"/>
    <p:sldId id="284" r:id="rId19"/>
    <p:sldId id="271" r:id="rId20"/>
    <p:sldId id="287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58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8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39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9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1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689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5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896747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000" dirty="0"/>
              <a:t>Near Earth Objects</a:t>
            </a:r>
            <a:br>
              <a:rPr lang="en-US" sz="5000" dirty="0"/>
            </a:br>
            <a:r>
              <a:rPr lang="en-US" sz="5000" dirty="0"/>
              <a:t> </a:t>
            </a:r>
            <a:r>
              <a:rPr lang="en-US" sz="2800" dirty="0"/>
              <a:t>Catina, Kevin, &amp; Rolando</a:t>
            </a:r>
            <a:br>
              <a:rPr lang="en-US" sz="2800" dirty="0"/>
            </a:br>
            <a:r>
              <a:rPr lang="en-US" sz="2000" dirty="0"/>
              <a:t>Group 2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 r="5911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0339-C4C0-B049-42DE-B02B8DCB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66169"/>
            <a:ext cx="11090275" cy="1237360"/>
          </a:xfrm>
        </p:spPr>
        <p:txBody>
          <a:bodyPr/>
          <a:lstStyle/>
          <a:p>
            <a:r>
              <a:rPr lang="en-US" dirty="0"/>
              <a:t>Highlight the use of SMOTE SOMEHOW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37C04-0B19-9133-3EF4-D7907E6EDB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21AB3C62-4D63-5875-DD9A-2D085764D2C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48759" y="932688"/>
            <a:ext cx="7591799" cy="528205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E9BA5-3F42-ABD5-CCEC-24F1A4EE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84" y="1287949"/>
            <a:ext cx="6125385" cy="49267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6687CB-FF94-EB9E-852E-48CC9F4D415F}"/>
              </a:ext>
            </a:extLst>
          </p:cNvPr>
          <p:cNvSpPr/>
          <p:nvPr/>
        </p:nvSpPr>
        <p:spPr>
          <a:xfrm rot="18883987">
            <a:off x="67680" y="4061620"/>
            <a:ext cx="4586162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Placeholder please redo using data; </a:t>
            </a:r>
          </a:p>
          <a:p>
            <a:pPr algn="ctr"/>
            <a:r>
              <a:rPr lang="en-US" sz="2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make visually pleasing</a:t>
            </a:r>
          </a:p>
        </p:txBody>
      </p:sp>
    </p:spTree>
    <p:extLst>
      <p:ext uri="{BB962C8B-B14F-4D97-AF65-F5344CB8AC3E}">
        <p14:creationId xmlns:p14="http://schemas.microsoft.com/office/powerpoint/2010/main" val="357185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0339-C4C0-B049-42DE-B02B8DCB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66169"/>
            <a:ext cx="11090275" cy="1237360"/>
          </a:xfrm>
        </p:spPr>
        <p:txBody>
          <a:bodyPr/>
          <a:lstStyle/>
          <a:p>
            <a:r>
              <a:rPr lang="en-US" dirty="0"/>
              <a:t>Highlight the use of RESAMPLED DATA - SMOTE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37C04-0B19-9133-3EF4-D7907E6EDB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RESAMPLED DATA – SMOTE</a:t>
            </a:r>
          </a:p>
          <a:p>
            <a:r>
              <a:rPr lang="en-US" dirty="0"/>
              <a:t>HIGHLIGHT DIFFERENCES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21AB3C62-4D63-5875-DD9A-2D085764D2C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48759" y="932688"/>
            <a:ext cx="7591799" cy="528205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82BCE-E812-110D-B274-263150F8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58" y="1303529"/>
            <a:ext cx="7449590" cy="49822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236BE2-A4D3-4937-A785-9C8BD715C290}"/>
              </a:ext>
            </a:extLst>
          </p:cNvPr>
          <p:cNvSpPr/>
          <p:nvPr/>
        </p:nvSpPr>
        <p:spPr>
          <a:xfrm>
            <a:off x="270666" y="4382333"/>
            <a:ext cx="4586162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Placeholder please redo using data; </a:t>
            </a:r>
          </a:p>
          <a:p>
            <a:pPr algn="ctr"/>
            <a:r>
              <a:rPr lang="en-US" sz="2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make visually pleasing</a:t>
            </a:r>
          </a:p>
        </p:txBody>
      </p:sp>
    </p:spTree>
    <p:extLst>
      <p:ext uri="{BB962C8B-B14F-4D97-AF65-F5344CB8AC3E}">
        <p14:creationId xmlns:p14="http://schemas.microsoft.com/office/powerpoint/2010/main" val="306973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45720"/>
            <a:ext cx="4899628" cy="964766"/>
          </a:xfrm>
          <a:noFill/>
        </p:spPr>
        <p:txBody>
          <a:bodyPr anchor="b"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Xxxxxxxxx</a:t>
            </a:r>
            <a:r>
              <a:rPr lang="en-US" dirty="0"/>
              <a:t>  </a:t>
            </a:r>
            <a:r>
              <a:rPr lang="en-US" dirty="0" err="1"/>
              <a:t>xxxxxxxxxxxxxxxxxxxxxx</a:t>
            </a:r>
            <a:r>
              <a:rPr lang="en-US" dirty="0"/>
              <a:t>  </a:t>
            </a:r>
            <a:r>
              <a:rPr lang="en-US" dirty="0" err="1"/>
              <a:t>xxxxxxxxxx</a:t>
            </a:r>
            <a:endParaRPr lang="en-US" dirty="0"/>
          </a:p>
          <a:p>
            <a:r>
              <a:rPr lang="en-US" dirty="0" err="1"/>
              <a:t>Ssssssssssss</a:t>
            </a:r>
            <a:r>
              <a:rPr lang="en-US" dirty="0"/>
              <a:t> </a:t>
            </a:r>
            <a:r>
              <a:rPr lang="en-US" dirty="0" err="1"/>
              <a:t>sssssss</a:t>
            </a:r>
            <a:r>
              <a:rPr lang="en-US" dirty="0"/>
              <a:t> </a:t>
            </a:r>
            <a:r>
              <a:rPr lang="en-US" dirty="0" err="1"/>
              <a:t>ssssssssssssss</a:t>
            </a:r>
            <a:r>
              <a:rPr lang="en-US" dirty="0"/>
              <a:t>. </a:t>
            </a:r>
            <a:r>
              <a:rPr lang="en-US" dirty="0" err="1"/>
              <a:t>Ssssssssssssssssss</a:t>
            </a:r>
            <a:endParaRPr lang="en-US" dirty="0"/>
          </a:p>
          <a:p>
            <a:r>
              <a:rPr lang="en-US" dirty="0" err="1"/>
              <a:t>Xsssssssssssssssssss</a:t>
            </a:r>
            <a:endParaRPr lang="en-US" dirty="0"/>
          </a:p>
          <a:p>
            <a:endParaRPr lang="en-US" dirty="0"/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E8E4-B1C1-B2CE-A4BC-04992603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 – delete after final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BEEF-58F0-0EF1-7D02-856BC847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1CAF406-FA2C-48D4-0E8C-06656AF492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Xxxxxxxxxxxxxxxx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Xxxxx</a:t>
            </a:r>
            <a:endParaRPr lang="en-US" dirty="0"/>
          </a:p>
          <a:p>
            <a:r>
              <a:rPr lang="en-US" dirty="0" err="1"/>
              <a:t>Xxxxxxx</a:t>
            </a:r>
            <a:endParaRPr lang="en-US" dirty="0"/>
          </a:p>
          <a:p>
            <a:r>
              <a:rPr lang="en-US" dirty="0" err="1"/>
              <a:t>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The power asylum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303043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Know your material in advance</a:t>
            </a:r>
          </a:p>
          <a:p>
            <a:pPr lvl="1"/>
            <a:r>
              <a:rPr lang="en-US" dirty="0"/>
              <a:t>Anticipate common questions</a:t>
            </a:r>
          </a:p>
          <a:p>
            <a:pPr lvl="1"/>
            <a:r>
              <a:rPr lang="en-US" dirty="0"/>
              <a:t>Rehearse your responses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3">
            <a:extLst>
              <a:ext uri="{FF2B5EF4-FFF2-40B4-BE49-F238E27FC236}">
                <a16:creationId xmlns:a16="http://schemas.microsoft.com/office/drawing/2014/main" id="{24F0E16C-0C56-89A4-2FE9-7D5EBE3963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7261769"/>
              </p:ext>
            </p:extLst>
          </p:nvPr>
        </p:nvGraphicFramePr>
        <p:xfrm>
          <a:off x="550863" y="1917700"/>
          <a:ext cx="11090276" cy="4297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32713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391382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85194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81423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Impact factor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Measurement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Target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Achieved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Audience interaction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88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Knowledge retention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75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Post-presentation surveys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Average rating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4.2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4.5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Referral rate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12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Collaboration opportunities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opportunities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6" y="17299"/>
            <a:ext cx="11090275" cy="732228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130046"/>
            <a:ext cx="11090274" cy="5087874"/>
          </a:xfrm>
        </p:spPr>
        <p:txBody>
          <a:bodyPr>
            <a:noAutofit/>
          </a:bodyPr>
          <a:lstStyle/>
          <a:p>
            <a:r>
              <a:rPr lang="en-US" sz="2400" dirty="0"/>
              <a:t>Background </a:t>
            </a:r>
          </a:p>
          <a:p>
            <a:r>
              <a:rPr lang="en-US" sz="2400" dirty="0"/>
              <a:t>Proposal</a:t>
            </a:r>
          </a:p>
          <a:p>
            <a:r>
              <a:rPr lang="en-US" sz="2400" dirty="0"/>
              <a:t>Data (?)</a:t>
            </a:r>
          </a:p>
          <a:p>
            <a:r>
              <a:rPr lang="en-US" sz="2400" dirty="0"/>
              <a:t>Trends / Correlations</a:t>
            </a:r>
          </a:p>
          <a:p>
            <a:r>
              <a:rPr lang="en-US" sz="2400" dirty="0"/>
              <a:t>Predictions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Next Steps</a:t>
            </a:r>
          </a:p>
          <a:p>
            <a:r>
              <a:rPr lang="en-US" sz="2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67" name="Rectangle 266">
            <a:extLst>
              <a:ext uri="{FF2B5EF4-FFF2-40B4-BE49-F238E27FC236}">
                <a16:creationId xmlns:a16="http://schemas.microsoft.com/office/drawing/2014/main" id="{940082A1-24A5-4276-83A4-39E993BD6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6D840B21-A957-4CFE-AA5B-9711DF6D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000" y="397225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BFD4376-13D5-43C1-86D8-8133A9D8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33126" y="5677571"/>
            <a:ext cx="631474" cy="667800"/>
            <a:chOff x="2994153" y="1378666"/>
            <a:chExt cx="631474" cy="667800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76FEFF4-F643-4DA7-93C4-E222FCBA0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5000"/>
                    <a:lumOff val="5000"/>
                  </a:schemeClr>
                </a:gs>
                <a:gs pos="30000">
                  <a:schemeClr val="bg2">
                    <a:lumMod val="95000"/>
                    <a:lumOff val="5000"/>
                  </a:schemeClr>
                </a:gs>
                <a:gs pos="40000">
                  <a:schemeClr val="bg2">
                    <a:lumMod val="85000"/>
                    <a:lumOff val="1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059AD75-BB86-41B7-84D4-4B5AE0E21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23B3D6C7-AACA-F2FD-BE9D-4DBB8A6288D2}"/>
              </a:ext>
            </a:extLst>
          </p:cNvPr>
          <p:cNvSpPr txBox="1">
            <a:spLocks/>
          </p:cNvSpPr>
          <p:nvPr/>
        </p:nvSpPr>
        <p:spPr>
          <a:xfrm>
            <a:off x="670936" y="26535"/>
            <a:ext cx="11090275" cy="73222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946D3-C51A-ECDB-5208-D20F940FA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617" y="3896933"/>
            <a:ext cx="5338372" cy="2692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5661CC-D81C-977F-CC99-3327A4F7701A}"/>
              </a:ext>
            </a:extLst>
          </p:cNvPr>
          <p:cNvSpPr txBox="1"/>
          <p:nvPr/>
        </p:nvSpPr>
        <p:spPr>
          <a:xfrm>
            <a:off x="484632" y="603504"/>
            <a:ext cx="60598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Infinite number of objects in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Pose potential threat to Earth.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Which objects can harm us?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Certified asteroids = NASA - </a:t>
            </a:r>
            <a:r>
              <a:rPr lang="en-US" sz="2400" b="1" i="1" dirty="0"/>
              <a:t>Nearest Earth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681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0"/>
            <a:ext cx="4159160" cy="803544"/>
          </a:xfrm>
          <a:noFill/>
        </p:spPr>
        <p:txBody>
          <a:bodyPr>
            <a:noAutofit/>
          </a:bodyPr>
          <a:lstStyle/>
          <a:p>
            <a:r>
              <a:rPr lang="en-US" dirty="0"/>
              <a:t>Proposal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228344"/>
            <a:ext cx="5036121" cy="4578096"/>
          </a:xfrm>
          <a:noFill/>
        </p:spPr>
        <p:txBody>
          <a:bodyPr/>
          <a:lstStyle/>
          <a:p>
            <a:r>
              <a:rPr lang="en-US" dirty="0"/>
              <a:t>Develop a model to determine if a near-Earth objects pose a threat to satellites, disrupts natural phenomena, or is likely to impact Earth. Utilize data from NASA’s Near-Earth Object Web Service for the model creation and testing.</a:t>
            </a:r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6021" y="2206033"/>
            <a:ext cx="3234647" cy="3234647"/>
          </a:xfr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99" name="Rectangle 29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769483-FFBE-2DC1-7618-212D72970F6D}"/>
              </a:ext>
            </a:extLst>
          </p:cNvPr>
          <p:cNvSpPr txBox="1">
            <a:spLocks/>
          </p:cNvSpPr>
          <p:nvPr/>
        </p:nvSpPr>
        <p:spPr>
          <a:xfrm>
            <a:off x="550863" y="549275"/>
            <a:ext cx="6612060" cy="583159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Findings: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is in the lead.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Badly imbalanced data</a:t>
            </a:r>
          </a:p>
          <a:p>
            <a:pPr>
              <a:spcAft>
                <a:spcPts val="600"/>
              </a:spcAft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Model is not so good at picking the "hazardous" outcome (minority)</a:t>
            </a:r>
          </a:p>
          <a:p>
            <a:pPr>
              <a:spcAft>
                <a:spcPts val="600"/>
              </a:spcAft>
            </a:pP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Optimization work will be to lower the occurrences of "false positives“</a:t>
            </a:r>
          </a:p>
          <a:p>
            <a:pPr marL="857250" indent="-857250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[x] Preprocess Data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Ensuring data is numerical and not string</a:t>
            </a:r>
          </a:p>
          <a:p>
            <a:pPr marL="857250" indent="-857250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Scale using </a:t>
            </a: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StandardScaler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MinMaxScaler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(Standard performed better - only just)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True/False outcomes were turned in 0,1 outcomes when the data was pulled from the API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r="12228"/>
          <a:stretch/>
        </p:blipFill>
        <p:spPr>
          <a:xfrm>
            <a:off x="8558500" y="606796"/>
            <a:ext cx="3394274" cy="3934845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303" name="Oval 302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5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 r="5911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2" name="Oval 141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F35B71-F25D-D70F-96B8-06CFBBD4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EE5290-7EEA-1BDD-A1A2-C0BC3F4CD8D3}"/>
              </a:ext>
            </a:extLst>
          </p:cNvPr>
          <p:cNvSpPr txBox="1">
            <a:spLocks/>
          </p:cNvSpPr>
          <p:nvPr/>
        </p:nvSpPr>
        <p:spPr>
          <a:xfrm>
            <a:off x="670936" y="26535"/>
            <a:ext cx="11090275" cy="73222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147"/>
            <a:ext cx="11090274" cy="1332000"/>
          </a:xfrm>
        </p:spPr>
        <p:txBody>
          <a:bodyPr/>
          <a:lstStyle/>
          <a:p>
            <a:r>
              <a:rPr lang="en-US" dirty="0" err="1"/>
              <a:t>Preditions</a:t>
            </a:r>
            <a:r>
              <a:rPr lang="en-US" dirty="0"/>
              <a:t> (?) PLACEHOLDER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Xsssssss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Xxxxxx</a:t>
            </a:r>
            <a:endParaRPr lang="en-US" dirty="0"/>
          </a:p>
          <a:p>
            <a:pPr lvl="1"/>
            <a:r>
              <a:rPr lang="en-US" dirty="0" err="1"/>
              <a:t>Xxxxxxxx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err="1"/>
              <a:t>Xxxxxx</a:t>
            </a:r>
            <a:endParaRPr lang="en-US" dirty="0"/>
          </a:p>
          <a:p>
            <a:r>
              <a:rPr lang="en-US" dirty="0" err="1"/>
              <a:t>Xxxxxx</a:t>
            </a:r>
            <a:endParaRPr lang="en-US" dirty="0"/>
          </a:p>
          <a:p>
            <a:r>
              <a:rPr lang="en-US" dirty="0" err="1"/>
              <a:t>Xxxxxx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728" y="0"/>
            <a:ext cx="9144000" cy="928624"/>
          </a:xfrm>
        </p:spPr>
        <p:txBody>
          <a:bodyPr/>
          <a:lstStyle/>
          <a:p>
            <a:r>
              <a:rPr lang="en-US" dirty="0"/>
              <a:t>Trends &amp; Correlations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4" y="1449832"/>
            <a:ext cx="10128504" cy="2286000"/>
          </a:xfrm>
        </p:spPr>
        <p:txBody>
          <a:bodyPr/>
          <a:lstStyle/>
          <a:p>
            <a:pPr algn="l"/>
            <a:r>
              <a:rPr lang="en-US" dirty="0"/>
              <a:t>XXXXXXX</a:t>
            </a:r>
          </a:p>
          <a:p>
            <a:pPr algn="l"/>
            <a:r>
              <a:rPr lang="en-US" dirty="0"/>
              <a:t>XXXXXX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5D4C72-70D0-B5AF-413F-F8165272F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408" y="970512"/>
            <a:ext cx="9232847" cy="57109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340AE1-4476-AAE0-BDD2-AAE03115FBC3}"/>
              </a:ext>
            </a:extLst>
          </p:cNvPr>
          <p:cNvSpPr/>
          <p:nvPr/>
        </p:nvSpPr>
        <p:spPr>
          <a:xfrm rot="1600433">
            <a:off x="6433722" y="2859742"/>
            <a:ext cx="4586162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Placeholder please redo using data; </a:t>
            </a:r>
          </a:p>
          <a:p>
            <a:pPr algn="ctr"/>
            <a:r>
              <a:rPr lang="en-US" sz="2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make visually pleasing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Autofit/>
          </a:bodyPr>
          <a:lstStyle/>
          <a:p>
            <a:r>
              <a:rPr lang="en-US" dirty="0"/>
              <a:t>Trends &amp; Correlations Placeholder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Bullets or sentences</a:t>
            </a:r>
          </a:p>
          <a:p>
            <a:endParaRPr lang="en-US" dirty="0"/>
          </a:p>
          <a:p>
            <a:r>
              <a:rPr lang="en-US" dirty="0"/>
              <a:t>Bullets or sentences</a:t>
            </a:r>
          </a:p>
        </p:txBody>
      </p:sp>
      <p:graphicFrame>
        <p:nvGraphicFramePr>
          <p:cNvPr id="16" name="Table Placeholder 2">
            <a:extLst>
              <a:ext uri="{FF2B5EF4-FFF2-40B4-BE49-F238E27FC236}">
                <a16:creationId xmlns:a16="http://schemas.microsoft.com/office/drawing/2014/main" id="{1904F965-D30E-5A83-B17B-7D030326E77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95063446"/>
              </p:ext>
            </p:extLst>
          </p:nvPr>
        </p:nvGraphicFramePr>
        <p:xfrm>
          <a:off x="4048125" y="1917700"/>
          <a:ext cx="760196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3770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97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7321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580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Metric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Measurement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Target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Actual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Audience attendance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attendees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120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Engagement duration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Minutes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60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75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Q&amp;A interaction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questions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Positive feedback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951294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Rate of information retention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{A216BB38-9885-49F3-A75D-A894D301656C}tf33713516_win32</Template>
  <TotalTime>142</TotalTime>
  <Words>470</Words>
  <Application>Microsoft Office PowerPoint</Application>
  <PresentationFormat>Widescreen</PresentationFormat>
  <Paragraphs>156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Walbaum Display</vt:lpstr>
      <vt:lpstr>3DFloatVTI</vt:lpstr>
      <vt:lpstr>Near Earth Objects  Catina, Kevin, &amp; Rolando Group 2</vt:lpstr>
      <vt:lpstr>Agenda</vt:lpstr>
      <vt:lpstr>PowerPoint Presentation</vt:lpstr>
      <vt:lpstr>Proposal </vt:lpstr>
      <vt:lpstr>PowerPoint Presentation</vt:lpstr>
      <vt:lpstr>PowerPoint Presentation</vt:lpstr>
      <vt:lpstr>Preditions (?) PLACEHOLDER</vt:lpstr>
      <vt:lpstr>Trends &amp; Correlations</vt:lpstr>
      <vt:lpstr>Trends &amp; Correlations Placeholder</vt:lpstr>
      <vt:lpstr>Highlight the use of SMOTE SOMEHOW</vt:lpstr>
      <vt:lpstr>Highlight the use of RESAMPLED DATA - SMOTE </vt:lpstr>
      <vt:lpstr>Conclusion</vt:lpstr>
      <vt:lpstr>Questions</vt:lpstr>
      <vt:lpstr>Extra slides – delete after final copy</vt:lpstr>
      <vt:lpstr>Xxxxxxxxxxxxxxxx</vt:lpstr>
      <vt:lpstr>The power asylum</vt:lpstr>
      <vt:lpstr>Navigating Q&amp;A sessions</vt:lpstr>
      <vt:lpstr>Final tips &amp; takeaways</vt:lpstr>
      <vt:lpstr>Speaking engagement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 Wright</dc:creator>
  <cp:lastModifiedBy>C Wright</cp:lastModifiedBy>
  <cp:revision>3</cp:revision>
  <dcterms:created xsi:type="dcterms:W3CDTF">2024-06-19T21:50:52Z</dcterms:created>
  <dcterms:modified xsi:type="dcterms:W3CDTF">2024-07-02T04:03:50Z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