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5" r:id="rId3"/>
    <p:sldId id="276" r:id="rId4"/>
    <p:sldId id="277" r:id="rId5"/>
    <p:sldId id="274" r:id="rId6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 autoAdjust="0"/>
    <p:restoredTop sz="94660"/>
  </p:normalViewPr>
  <p:slideViewPr>
    <p:cSldViewPr>
      <p:cViewPr varScale="1">
        <p:scale>
          <a:sx n="87" d="100"/>
          <a:sy n="87" d="100"/>
        </p:scale>
        <p:origin x="6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73EE30C-DFC0-4A70-B14E-9F5A9F6D017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B6BB72-EA26-4A6D-9A97-1C3A456F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7C2A4A-4933-402A-84AC-218E65702FB9}" type="slidenum">
              <a:rPr lang="en-US" smtClean="0">
                <a:solidFill>
                  <a:srgbClr val="4F81BD"/>
                </a:solidFill>
              </a:rPr>
              <a:pPr/>
              <a:t>‹#›</a:t>
            </a:fld>
            <a:endParaRPr lang="en-US">
              <a:solidFill>
                <a:srgbClr val="4F81BD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1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06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144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7ED15A-07C3-49BE-8278-46085422151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4F81B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E7C2A4A-4933-402A-84AC-218E65702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4" t="28168" r="43095" b="23809"/>
          <a:stretch/>
        </p:blipFill>
        <p:spPr bwMode="auto">
          <a:xfrm>
            <a:off x="1223033" y="1371600"/>
            <a:ext cx="7670055" cy="524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Groups Update: 2-0442 </a:t>
            </a:r>
            <a:r>
              <a:rPr lang="en-US" sz="1800" dirty="0"/>
              <a:t>c.498_499 ins G</a:t>
            </a:r>
          </a:p>
        </p:txBody>
      </p:sp>
      <p:sp>
        <p:nvSpPr>
          <p:cNvPr id="4" name="Oval 3"/>
          <p:cNvSpPr/>
          <p:nvPr/>
        </p:nvSpPr>
        <p:spPr>
          <a:xfrm>
            <a:off x="4247493" y="3062123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10400" y="4448048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82888" y="3062123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8400" y="4448048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4448048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8883" y="1892692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2283" y="1974726"/>
            <a:ext cx="195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included in study</a:t>
            </a:r>
          </a:p>
        </p:txBody>
      </p:sp>
      <p:sp>
        <p:nvSpPr>
          <p:cNvPr id="13" name="Oval 12"/>
          <p:cNvSpPr/>
          <p:nvPr/>
        </p:nvSpPr>
        <p:spPr>
          <a:xfrm>
            <a:off x="8229600" y="5837182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91400" y="5832584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5822074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000" y="5801710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62452" y="5772150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47900" y="5801710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47800" y="5791200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24352" y="4448048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78317" y="4427727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4427727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47800" y="4440536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t="15714" r="43095" b="79557"/>
          <a:stretch/>
        </p:blipFill>
        <p:spPr bwMode="auto">
          <a:xfrm>
            <a:off x="240424" y="1371600"/>
            <a:ext cx="8625052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411717" y="2590800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354317" y="3909084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249010" y="3952847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57719" y="5302706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002915" y="5324803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045772" y="3945938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5812" y="353326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2-0422-13</a:t>
            </a:r>
          </a:p>
          <a:p>
            <a:r>
              <a:rPr lang="en-US" sz="900" dirty="0"/>
              <a:t>unaffected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87951" y="357521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2-0422-23</a:t>
            </a:r>
          </a:p>
          <a:p>
            <a:r>
              <a:rPr lang="en-US" sz="900" dirty="0"/>
              <a:t>unaffected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8237" y="3529550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Deceased at birth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67289" y="6220269"/>
            <a:ext cx="88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2-0422-14</a:t>
            </a:r>
          </a:p>
          <a:p>
            <a:r>
              <a:rPr lang="en-US" sz="900" dirty="0"/>
              <a:t>Affected FTT, </a:t>
            </a:r>
            <a:r>
              <a:rPr lang="en-US" sz="900" dirty="0" err="1"/>
              <a:t>resp</a:t>
            </a:r>
            <a:r>
              <a:rPr lang="en-US" sz="900" dirty="0"/>
              <a:t> failure at &lt;1yo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29889" y="4973936"/>
            <a:ext cx="6676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2-0422-22</a:t>
            </a:r>
          </a:p>
          <a:p>
            <a:r>
              <a:rPr lang="en-US" sz="900" dirty="0"/>
              <a:t>Affected, neonatal RDS now stable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7883" y="488321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2-0422-2</a:t>
            </a:r>
          </a:p>
          <a:p>
            <a:r>
              <a:rPr lang="en-US" sz="900" dirty="0"/>
              <a:t>unaffected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06067" y="491966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2-0422-3</a:t>
            </a:r>
          </a:p>
          <a:p>
            <a:r>
              <a:rPr lang="en-US" sz="900" dirty="0"/>
              <a:t>unaffected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7531" y="491966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2-0422-17</a:t>
            </a:r>
          </a:p>
          <a:p>
            <a:r>
              <a:rPr lang="en-US" sz="900" dirty="0"/>
              <a:t>unaffected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20129" y="496433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2-0422-16</a:t>
            </a:r>
          </a:p>
          <a:p>
            <a:r>
              <a:rPr lang="en-US" sz="900" dirty="0"/>
              <a:t>unaffected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85925" y="485852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Affected, died</a:t>
            </a:r>
          </a:p>
          <a:p>
            <a:r>
              <a:rPr lang="en-US" sz="900" dirty="0"/>
              <a:t> in childhood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2626" y="6253144"/>
            <a:ext cx="919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2-0422-15</a:t>
            </a:r>
          </a:p>
          <a:p>
            <a:r>
              <a:rPr lang="en-US" sz="900" dirty="0"/>
              <a:t>Affected, </a:t>
            </a:r>
            <a:r>
              <a:rPr lang="en-US" sz="800" dirty="0" err="1"/>
              <a:t>resp</a:t>
            </a:r>
            <a:r>
              <a:rPr lang="en-US" sz="800" dirty="0"/>
              <a:t> failure at 3 m, normal chest CT 2005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11130" y="627622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2-0422-4</a:t>
            </a:r>
          </a:p>
          <a:p>
            <a:r>
              <a:rPr lang="en-US" sz="900" dirty="0"/>
              <a:t>unaffected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38845" y="6305550"/>
            <a:ext cx="7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2-0422</a:t>
            </a:r>
          </a:p>
          <a:p>
            <a:r>
              <a:rPr lang="en-US" sz="900" dirty="0"/>
              <a:t>Affected, lung transplant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14567" y="498525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2-0422-21</a:t>
            </a:r>
          </a:p>
          <a:p>
            <a:r>
              <a:rPr lang="en-US" sz="900" dirty="0"/>
              <a:t>unaffected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79914" y="629615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2-0422-?</a:t>
            </a:r>
          </a:p>
          <a:p>
            <a:r>
              <a:rPr lang="en-US" sz="900" dirty="0"/>
              <a:t>affected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37769" y="6290708"/>
            <a:ext cx="89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2-0422-19</a:t>
            </a:r>
          </a:p>
          <a:p>
            <a:r>
              <a:rPr lang="en-US" sz="900" dirty="0"/>
              <a:t>Affected, ILD/</a:t>
            </a:r>
            <a:r>
              <a:rPr lang="en-US" sz="900" dirty="0" err="1"/>
              <a:t>Picu</a:t>
            </a:r>
            <a:r>
              <a:rPr lang="en-US" sz="900" dirty="0"/>
              <a:t> at &lt;1ml, now asthma/exercise </a:t>
            </a:r>
            <a:r>
              <a:rPr lang="en-US" sz="900" dirty="0" err="1"/>
              <a:t>sympt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6576793" y="6303830"/>
            <a:ext cx="81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2-0422-18</a:t>
            </a:r>
          </a:p>
          <a:p>
            <a:r>
              <a:rPr lang="en-US" sz="900" dirty="0"/>
              <a:t>Affected, ex 35, ILD early, now “asthma” </a:t>
            </a:r>
            <a:r>
              <a:rPr lang="en-US" sz="900" dirty="0" err="1"/>
              <a:t>sympt</a:t>
            </a:r>
            <a:r>
              <a:rPr lang="en-US" sz="9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03D2CA-49AF-45FD-B04F-96938F4958C4}"/>
              </a:ext>
            </a:extLst>
          </p:cNvPr>
          <p:cNvSpPr/>
          <p:nvPr/>
        </p:nvSpPr>
        <p:spPr>
          <a:xfrm>
            <a:off x="3878317" y="2895600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8CD25E-C660-438A-870C-A1D682D97EA4}"/>
              </a:ext>
            </a:extLst>
          </p:cNvPr>
          <p:cNvSpPr/>
          <p:nvPr/>
        </p:nvSpPr>
        <p:spPr>
          <a:xfrm>
            <a:off x="3754384" y="5464806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672F1E-8294-4E54-9DA8-15C7B5A4098E}"/>
              </a:ext>
            </a:extLst>
          </p:cNvPr>
          <p:cNvSpPr/>
          <p:nvPr/>
        </p:nvSpPr>
        <p:spPr>
          <a:xfrm>
            <a:off x="2697960" y="5514190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F8D151-AF50-4EEC-9850-4115D73A9305}"/>
              </a:ext>
            </a:extLst>
          </p:cNvPr>
          <p:cNvSpPr/>
          <p:nvPr/>
        </p:nvSpPr>
        <p:spPr>
          <a:xfrm>
            <a:off x="3666997" y="4146791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90D2A-7A71-4E42-B458-18EA4288058F}"/>
              </a:ext>
            </a:extLst>
          </p:cNvPr>
          <p:cNvSpPr/>
          <p:nvPr/>
        </p:nvSpPr>
        <p:spPr>
          <a:xfrm>
            <a:off x="2833851" y="4153645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19B86F-BB2D-451D-B636-2DF42DC3DE84}"/>
              </a:ext>
            </a:extLst>
          </p:cNvPr>
          <p:cNvSpPr txBox="1"/>
          <p:nvPr/>
        </p:nvSpPr>
        <p:spPr>
          <a:xfrm>
            <a:off x="6692009" y="2180451"/>
            <a:ext cx="86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 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90E507-69AE-47B4-AF87-5183DF42365D}"/>
              </a:ext>
            </a:extLst>
          </p:cNvPr>
          <p:cNvSpPr txBox="1"/>
          <p:nvPr/>
        </p:nvSpPr>
        <p:spPr>
          <a:xfrm>
            <a:off x="4552950" y="5682928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DV-08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6CDCCA-2273-430F-8993-D450A732E9DD}"/>
              </a:ext>
            </a:extLst>
          </p:cNvPr>
          <p:cNvSpPr txBox="1"/>
          <p:nvPr/>
        </p:nvSpPr>
        <p:spPr>
          <a:xfrm>
            <a:off x="4130526" y="4158459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DV-09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B3C700-5F19-4D3E-9E80-6771513013FC}"/>
              </a:ext>
            </a:extLst>
          </p:cNvPr>
          <p:cNvSpPr txBox="1"/>
          <p:nvPr/>
        </p:nvSpPr>
        <p:spPr>
          <a:xfrm>
            <a:off x="2955966" y="4198565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B2DA26-07BC-42B5-91D7-50650640504B}"/>
              </a:ext>
            </a:extLst>
          </p:cNvPr>
          <p:cNvSpPr txBox="1"/>
          <p:nvPr/>
        </p:nvSpPr>
        <p:spPr>
          <a:xfrm>
            <a:off x="2710445" y="5593002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EEC0E4-37C4-41F8-928E-236129337B9A}"/>
              </a:ext>
            </a:extLst>
          </p:cNvPr>
          <p:cNvSpPr txBox="1"/>
          <p:nvPr/>
        </p:nvSpPr>
        <p:spPr>
          <a:xfrm>
            <a:off x="3322399" y="2737710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DV-12</a:t>
            </a:r>
          </a:p>
        </p:txBody>
      </p:sp>
    </p:spTree>
    <p:extLst>
      <p:ext uri="{BB962C8B-B14F-4D97-AF65-F5344CB8AC3E}">
        <p14:creationId xmlns:p14="http://schemas.microsoft.com/office/powerpoint/2010/main" val="396193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3"/>
          <p:cNvSpPr>
            <a:spLocks noChangeArrowheads="1"/>
          </p:cNvSpPr>
          <p:nvPr/>
        </p:nvSpPr>
        <p:spPr bwMode="auto">
          <a:xfrm>
            <a:off x="391025" y="1171813"/>
            <a:ext cx="8120063" cy="5037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900" dirty="0"/>
          </a:p>
        </p:txBody>
      </p:sp>
      <p:grpSp>
        <p:nvGrpSpPr>
          <p:cNvPr id="120834" name="Group 53"/>
          <p:cNvGrpSpPr>
            <a:grpSpLocks/>
          </p:cNvGrpSpPr>
          <p:nvPr/>
        </p:nvGrpSpPr>
        <p:grpSpPr bwMode="auto">
          <a:xfrm>
            <a:off x="3133726" y="2370138"/>
            <a:ext cx="2670175" cy="3344862"/>
            <a:chOff x="3134277" y="2370752"/>
            <a:chExt cx="2669652" cy="3344248"/>
          </a:xfrm>
        </p:grpSpPr>
        <p:sp>
          <p:nvSpPr>
            <p:cNvPr id="120849" name="Rectangle 1"/>
            <p:cNvSpPr>
              <a:spLocks noChangeArrowheads="1"/>
            </p:cNvSpPr>
            <p:nvPr/>
          </p:nvSpPr>
          <p:spPr bwMode="auto">
            <a:xfrm>
              <a:off x="3578636" y="3649028"/>
              <a:ext cx="627017" cy="482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50" name="Rectangle 12"/>
            <p:cNvSpPr>
              <a:spLocks noChangeArrowheads="1"/>
            </p:cNvSpPr>
            <p:nvPr/>
          </p:nvSpPr>
          <p:spPr bwMode="auto">
            <a:xfrm>
              <a:off x="4107431" y="2370752"/>
              <a:ext cx="627017" cy="482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0851" name="Group 7"/>
            <p:cNvGrpSpPr>
              <a:grpSpLocks/>
            </p:cNvGrpSpPr>
            <p:nvPr/>
          </p:nvGrpSpPr>
          <p:grpSpPr bwMode="auto">
            <a:xfrm>
              <a:off x="4141066" y="5090680"/>
              <a:ext cx="562708" cy="482250"/>
              <a:chOff x="4509366" y="5135652"/>
              <a:chExt cx="562708" cy="482250"/>
            </a:xfrm>
          </p:grpSpPr>
          <p:sp>
            <p:nvSpPr>
              <p:cNvPr id="120877" name="Oval 9"/>
              <p:cNvSpPr>
                <a:spLocks noChangeArrowheads="1"/>
              </p:cNvSpPr>
              <p:nvPr/>
            </p:nvSpPr>
            <p:spPr bwMode="auto">
              <a:xfrm>
                <a:off x="4509366" y="5135652"/>
                <a:ext cx="562708" cy="48225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78" name="Rectangle 14"/>
              <p:cNvSpPr>
                <a:spLocks noChangeArrowheads="1"/>
              </p:cNvSpPr>
              <p:nvPr/>
            </p:nvSpPr>
            <p:spPr bwMode="auto">
              <a:xfrm>
                <a:off x="4515892" y="5150373"/>
                <a:ext cx="263364" cy="22263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79" name="Rectangle 19"/>
              <p:cNvSpPr>
                <a:spLocks noChangeArrowheads="1"/>
              </p:cNvSpPr>
              <p:nvPr/>
            </p:nvSpPr>
            <p:spPr bwMode="auto">
              <a:xfrm>
                <a:off x="4791903" y="5150373"/>
                <a:ext cx="263364" cy="22263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20852" name="Group 18"/>
            <p:cNvGrpSpPr>
              <a:grpSpLocks/>
            </p:cNvGrpSpPr>
            <p:nvPr/>
          </p:nvGrpSpPr>
          <p:grpSpPr bwMode="auto">
            <a:xfrm>
              <a:off x="4713701" y="3639065"/>
              <a:ext cx="567379" cy="502175"/>
              <a:chOff x="4561301" y="3661252"/>
              <a:chExt cx="567379" cy="502175"/>
            </a:xfrm>
          </p:grpSpPr>
          <p:sp>
            <p:nvSpPr>
              <p:cNvPr id="120874" name="Oval 8"/>
              <p:cNvSpPr>
                <a:spLocks noChangeArrowheads="1"/>
              </p:cNvSpPr>
              <p:nvPr/>
            </p:nvSpPr>
            <p:spPr bwMode="auto">
              <a:xfrm>
                <a:off x="4565972" y="3681177"/>
                <a:ext cx="562708" cy="48225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75" name="Rectangle 15"/>
              <p:cNvSpPr>
                <a:spLocks noChangeArrowheads="1"/>
              </p:cNvSpPr>
              <p:nvPr/>
            </p:nvSpPr>
            <p:spPr bwMode="auto">
              <a:xfrm>
                <a:off x="4561301" y="3661252"/>
                <a:ext cx="263364" cy="22263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4843651" y="3661118"/>
                <a:ext cx="263473" cy="2222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0853" name="Group 23"/>
            <p:cNvGrpSpPr>
              <a:grpSpLocks/>
            </p:cNvGrpSpPr>
            <p:nvPr/>
          </p:nvGrpSpPr>
          <p:grpSpPr bwMode="auto">
            <a:xfrm>
              <a:off x="5241221" y="2379101"/>
              <a:ext cx="562708" cy="482250"/>
              <a:chOff x="5241221" y="2379101"/>
              <a:chExt cx="562708" cy="482250"/>
            </a:xfrm>
          </p:grpSpPr>
          <p:sp>
            <p:nvSpPr>
              <p:cNvPr id="120871" name="Oval 11"/>
              <p:cNvSpPr>
                <a:spLocks noChangeArrowheads="1"/>
              </p:cNvSpPr>
              <p:nvPr/>
            </p:nvSpPr>
            <p:spPr bwMode="auto">
              <a:xfrm>
                <a:off x="5241221" y="2379101"/>
                <a:ext cx="562708" cy="48225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72" name="Rectangle 16"/>
              <p:cNvSpPr>
                <a:spLocks noChangeArrowheads="1"/>
              </p:cNvSpPr>
              <p:nvPr/>
            </p:nvSpPr>
            <p:spPr bwMode="auto">
              <a:xfrm>
                <a:off x="5258450" y="2390229"/>
                <a:ext cx="263364" cy="22263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5537281" y="2389798"/>
                <a:ext cx="263473" cy="2222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0854" name="Group 52"/>
            <p:cNvGrpSpPr>
              <a:grpSpLocks/>
            </p:cNvGrpSpPr>
            <p:nvPr/>
          </p:nvGrpSpPr>
          <p:grpSpPr bwMode="auto">
            <a:xfrm>
              <a:off x="3134277" y="5075283"/>
              <a:ext cx="562708" cy="487644"/>
              <a:chOff x="1559477" y="4084683"/>
              <a:chExt cx="562708" cy="487644"/>
            </a:xfrm>
          </p:grpSpPr>
          <p:sp>
            <p:nvSpPr>
              <p:cNvPr id="120868" name="Oval 10"/>
              <p:cNvSpPr>
                <a:spLocks noChangeArrowheads="1"/>
              </p:cNvSpPr>
              <p:nvPr/>
            </p:nvSpPr>
            <p:spPr bwMode="auto">
              <a:xfrm>
                <a:off x="1559477" y="4090077"/>
                <a:ext cx="562708" cy="48225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69" name="Rectangle 13"/>
              <p:cNvSpPr>
                <a:spLocks noChangeArrowheads="1"/>
              </p:cNvSpPr>
              <p:nvPr/>
            </p:nvSpPr>
            <p:spPr bwMode="auto">
              <a:xfrm>
                <a:off x="1565765" y="4084683"/>
                <a:ext cx="263364" cy="22263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70" name="Rectangle 22"/>
              <p:cNvSpPr>
                <a:spLocks noChangeArrowheads="1"/>
              </p:cNvSpPr>
              <p:nvPr/>
            </p:nvSpPr>
            <p:spPr bwMode="auto">
              <a:xfrm>
                <a:off x="1842015" y="4084683"/>
                <a:ext cx="263364" cy="22263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cxnSp>
          <p:nvCxnSpPr>
            <p:cNvPr id="120855" name="Straight Connector 25"/>
            <p:cNvCxnSpPr>
              <a:cxnSpLocks noChangeShapeType="1"/>
              <a:stCxn id="120850" idx="3"/>
              <a:endCxn id="120871" idx="2"/>
            </p:cNvCxnSpPr>
            <p:nvPr/>
          </p:nvCxnSpPr>
          <p:spPr bwMode="auto">
            <a:xfrm>
              <a:off x="4734448" y="2611877"/>
              <a:ext cx="506773" cy="8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56" name="Straight Connector 30"/>
            <p:cNvCxnSpPr>
              <a:cxnSpLocks noChangeShapeType="1"/>
            </p:cNvCxnSpPr>
            <p:nvPr/>
          </p:nvCxnSpPr>
          <p:spPr bwMode="auto">
            <a:xfrm>
              <a:off x="4201048" y="3881877"/>
              <a:ext cx="506773" cy="8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57" name="Straight Connector 31"/>
            <p:cNvCxnSpPr>
              <a:cxnSpLocks noChangeShapeType="1"/>
            </p:cNvCxnSpPr>
            <p:nvPr/>
          </p:nvCxnSpPr>
          <p:spPr bwMode="auto">
            <a:xfrm>
              <a:off x="3416300" y="4800600"/>
              <a:ext cx="2070100" cy="12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58" name="Straight Connector 33"/>
            <p:cNvCxnSpPr>
              <a:cxnSpLocks noChangeShapeType="1"/>
            </p:cNvCxnSpPr>
            <p:nvPr/>
          </p:nvCxnSpPr>
          <p:spPr bwMode="auto">
            <a:xfrm flipH="1">
              <a:off x="5003800" y="2624577"/>
              <a:ext cx="10048" cy="9949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59" name="Straight Connector 37"/>
            <p:cNvCxnSpPr>
              <a:cxnSpLocks noChangeShapeType="1"/>
            </p:cNvCxnSpPr>
            <p:nvPr/>
          </p:nvCxnSpPr>
          <p:spPr bwMode="auto">
            <a:xfrm flipH="1">
              <a:off x="4432300" y="3898900"/>
              <a:ext cx="12700" cy="90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60" name="Straight Connector 40"/>
            <p:cNvCxnSpPr>
              <a:cxnSpLocks noChangeShapeType="1"/>
            </p:cNvCxnSpPr>
            <p:nvPr/>
          </p:nvCxnSpPr>
          <p:spPr bwMode="auto">
            <a:xfrm flipH="1">
              <a:off x="4140200" y="4974077"/>
              <a:ext cx="543448" cy="7409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61" name="Straight Connector 41"/>
            <p:cNvCxnSpPr>
              <a:cxnSpLocks noChangeShapeType="1"/>
              <a:endCxn id="120877" idx="0"/>
            </p:cNvCxnSpPr>
            <p:nvPr/>
          </p:nvCxnSpPr>
          <p:spPr bwMode="auto">
            <a:xfrm flipH="1">
              <a:off x="4422420" y="4783577"/>
              <a:ext cx="7228" cy="307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62" name="Straight Connector 45"/>
            <p:cNvCxnSpPr>
              <a:cxnSpLocks noChangeShapeType="1"/>
            </p:cNvCxnSpPr>
            <p:nvPr/>
          </p:nvCxnSpPr>
          <p:spPr bwMode="auto">
            <a:xfrm flipH="1">
              <a:off x="5463820" y="4808977"/>
              <a:ext cx="7228" cy="307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0863" name="Group 51"/>
            <p:cNvGrpSpPr>
              <a:grpSpLocks/>
            </p:cNvGrpSpPr>
            <p:nvPr/>
          </p:nvGrpSpPr>
          <p:grpSpPr bwMode="auto">
            <a:xfrm>
              <a:off x="5140736" y="5084128"/>
              <a:ext cx="627017" cy="482249"/>
              <a:chOff x="2422936" y="5134928"/>
              <a:chExt cx="627017" cy="482249"/>
            </a:xfrm>
          </p:grpSpPr>
          <p:sp>
            <p:nvSpPr>
              <p:cNvPr id="120865" name="Rectangle 47"/>
              <p:cNvSpPr>
                <a:spLocks noChangeArrowheads="1"/>
              </p:cNvSpPr>
              <p:nvPr/>
            </p:nvSpPr>
            <p:spPr bwMode="auto">
              <a:xfrm>
                <a:off x="2422936" y="5134928"/>
                <a:ext cx="627017" cy="482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66" name="Rectangle 49"/>
              <p:cNvSpPr>
                <a:spLocks noChangeArrowheads="1"/>
              </p:cNvSpPr>
              <p:nvPr/>
            </p:nvSpPr>
            <p:spPr bwMode="auto">
              <a:xfrm>
                <a:off x="2454765" y="5138783"/>
                <a:ext cx="263364" cy="22263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867" name="Rectangle 50"/>
              <p:cNvSpPr>
                <a:spLocks noChangeArrowheads="1"/>
              </p:cNvSpPr>
              <p:nvPr/>
            </p:nvSpPr>
            <p:spPr bwMode="auto">
              <a:xfrm>
                <a:off x="2730599" y="5138853"/>
                <a:ext cx="263473" cy="222209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cxnSp>
          <p:nvCxnSpPr>
            <p:cNvPr id="120864" name="Straight Connector 54"/>
            <p:cNvCxnSpPr>
              <a:cxnSpLocks noChangeShapeType="1"/>
            </p:cNvCxnSpPr>
            <p:nvPr/>
          </p:nvCxnSpPr>
          <p:spPr bwMode="auto">
            <a:xfrm flipH="1">
              <a:off x="3419120" y="4808977"/>
              <a:ext cx="7228" cy="307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495273"/>
            <a:ext cx="8229600" cy="646331"/>
          </a:xfrm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ＭＳ Ｐゴシック" pitchFamily="34" charset="-128"/>
              </a:rPr>
              <a:t>I73T pedigree – child as index case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977901" y="2501900"/>
            <a:ext cx="263525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0837" name="Rectangle 61"/>
          <p:cNvSpPr>
            <a:spLocks noChangeArrowheads="1"/>
          </p:cNvSpPr>
          <p:nvPr/>
        </p:nvSpPr>
        <p:spPr bwMode="auto">
          <a:xfrm>
            <a:off x="977901" y="2959100"/>
            <a:ext cx="263525" cy="2222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0838" name="Rectangle 62"/>
          <p:cNvSpPr>
            <a:spLocks noChangeArrowheads="1"/>
          </p:cNvSpPr>
          <p:nvPr/>
        </p:nvSpPr>
        <p:spPr bwMode="auto">
          <a:xfrm>
            <a:off x="977901" y="2027238"/>
            <a:ext cx="263525" cy="222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0839" name="TextBox 55"/>
          <p:cNvSpPr txBox="1">
            <a:spLocks noChangeArrowheads="1"/>
          </p:cNvSpPr>
          <p:nvPr/>
        </p:nvSpPr>
        <p:spPr bwMode="auto">
          <a:xfrm>
            <a:off x="1354138" y="194786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I73T</a:t>
            </a:r>
          </a:p>
        </p:txBody>
      </p:sp>
      <p:sp>
        <p:nvSpPr>
          <p:cNvPr id="120840" name="TextBox 64"/>
          <p:cNvSpPr txBox="1">
            <a:spLocks noChangeArrowheads="1"/>
          </p:cNvSpPr>
          <p:nvPr/>
        </p:nvSpPr>
        <p:spPr bwMode="auto">
          <a:xfrm>
            <a:off x="1341439" y="2424113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asymptomatic</a:t>
            </a:r>
          </a:p>
        </p:txBody>
      </p:sp>
      <p:sp>
        <p:nvSpPr>
          <p:cNvPr id="120841" name="TextBox 65"/>
          <p:cNvSpPr txBox="1">
            <a:spLocks noChangeArrowheads="1"/>
          </p:cNvSpPr>
          <p:nvPr/>
        </p:nvSpPr>
        <p:spPr bwMode="auto">
          <a:xfrm>
            <a:off x="1358900" y="2914650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symptomatic</a:t>
            </a:r>
          </a:p>
        </p:txBody>
      </p:sp>
      <p:sp>
        <p:nvSpPr>
          <p:cNvPr id="120842" name="TextBox 66"/>
          <p:cNvSpPr txBox="1">
            <a:spLocks noChangeArrowheads="1"/>
          </p:cNvSpPr>
          <p:nvPr/>
        </p:nvSpPr>
        <p:spPr bwMode="auto">
          <a:xfrm>
            <a:off x="2463801" y="5562600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14 yrs</a:t>
            </a:r>
          </a:p>
        </p:txBody>
      </p:sp>
      <p:sp>
        <p:nvSpPr>
          <p:cNvPr id="120843" name="Rectangle 67"/>
          <p:cNvSpPr>
            <a:spLocks noChangeArrowheads="1"/>
          </p:cNvSpPr>
          <p:nvPr/>
        </p:nvSpPr>
        <p:spPr bwMode="auto">
          <a:xfrm>
            <a:off x="977901" y="3416300"/>
            <a:ext cx="263525" cy="22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0844" name="TextBox 68"/>
          <p:cNvSpPr txBox="1">
            <a:spLocks noChangeArrowheads="1"/>
          </p:cNvSpPr>
          <p:nvPr/>
        </p:nvSpPr>
        <p:spPr bwMode="auto">
          <a:xfrm>
            <a:off x="1376364" y="3321050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lung transplant</a:t>
            </a:r>
          </a:p>
        </p:txBody>
      </p:sp>
      <p:sp>
        <p:nvSpPr>
          <p:cNvPr id="120845" name="TextBox 69"/>
          <p:cNvSpPr txBox="1">
            <a:spLocks noChangeArrowheads="1"/>
          </p:cNvSpPr>
          <p:nvPr/>
        </p:nvSpPr>
        <p:spPr bwMode="auto">
          <a:xfrm>
            <a:off x="5664202" y="5562600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8yrs </a:t>
            </a:r>
          </a:p>
        </p:txBody>
      </p:sp>
      <p:sp>
        <p:nvSpPr>
          <p:cNvPr id="120846" name="TextBox 70"/>
          <p:cNvSpPr txBox="1">
            <a:spLocks noChangeArrowheads="1"/>
          </p:cNvSpPr>
          <p:nvPr/>
        </p:nvSpPr>
        <p:spPr bwMode="auto">
          <a:xfrm>
            <a:off x="5402264" y="3860800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40 yrs</a:t>
            </a:r>
          </a:p>
        </p:txBody>
      </p:sp>
      <p:sp>
        <p:nvSpPr>
          <p:cNvPr id="120847" name="TextBox 71"/>
          <p:cNvSpPr txBox="1">
            <a:spLocks noChangeArrowheads="1"/>
          </p:cNvSpPr>
          <p:nvPr/>
        </p:nvSpPr>
        <p:spPr bwMode="auto">
          <a:xfrm>
            <a:off x="5943601" y="26590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65 yrs</a:t>
            </a:r>
          </a:p>
        </p:txBody>
      </p:sp>
      <p:cxnSp>
        <p:nvCxnSpPr>
          <p:cNvPr id="120848" name="Straight Arrow Connector 2"/>
          <p:cNvCxnSpPr>
            <a:cxnSpLocks noChangeShapeType="1"/>
          </p:cNvCxnSpPr>
          <p:nvPr/>
        </p:nvCxnSpPr>
        <p:spPr bwMode="auto">
          <a:xfrm flipH="1" flipV="1">
            <a:off x="4724401" y="5545138"/>
            <a:ext cx="871538" cy="5508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756644" y="1657906"/>
            <a:ext cx="189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5-012 family (WU)</a:t>
            </a:r>
          </a:p>
          <a:p>
            <a:r>
              <a:rPr lang="en-US" dirty="0">
                <a:highlight>
                  <a:srgbClr val="FFFF00"/>
                </a:highlight>
              </a:rPr>
              <a:t>Family  07 (Chi)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5178173" y="4640480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4168071" y="4595202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3220233" y="4565848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3804305" y="3185799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4752931" y="3140209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5457059" y="1859969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153722" y="5551691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5-012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33072" y="4138770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5-012-2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97156" y="4167582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5-012-3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98225" y="5572904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5-012-4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04121" y="2907410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5-012-1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3717" y="5599584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5-012-5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F7D70B-7E09-46CF-83C4-305C7E8F6C8C}"/>
              </a:ext>
            </a:extLst>
          </p:cNvPr>
          <p:cNvSpPr/>
          <p:nvPr/>
        </p:nvSpPr>
        <p:spPr>
          <a:xfrm>
            <a:off x="3298482" y="3333449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71D7C7-84D7-4D00-9951-3B25566CECF6}"/>
              </a:ext>
            </a:extLst>
          </p:cNvPr>
          <p:cNvSpPr/>
          <p:nvPr/>
        </p:nvSpPr>
        <p:spPr>
          <a:xfrm>
            <a:off x="4412204" y="3323848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D76591-1EEB-40D2-964E-1B6FD5F2F450}"/>
              </a:ext>
            </a:extLst>
          </p:cNvPr>
          <p:cNvSpPr/>
          <p:nvPr/>
        </p:nvSpPr>
        <p:spPr>
          <a:xfrm>
            <a:off x="5015589" y="4860233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9B0EA-C530-4686-BA28-6E475D4CC0F6}"/>
              </a:ext>
            </a:extLst>
          </p:cNvPr>
          <p:cNvSpPr/>
          <p:nvPr/>
        </p:nvSpPr>
        <p:spPr>
          <a:xfrm>
            <a:off x="3810425" y="4859540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5B18AA-4E10-453F-8932-245EFA826825}"/>
              </a:ext>
            </a:extLst>
          </p:cNvPr>
          <p:cNvSpPr/>
          <p:nvPr/>
        </p:nvSpPr>
        <p:spPr>
          <a:xfrm>
            <a:off x="2546826" y="4820398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B9F55-2A90-4EAB-AF1D-850BD81DF849}"/>
              </a:ext>
            </a:extLst>
          </p:cNvPr>
          <p:cNvSpPr txBox="1"/>
          <p:nvPr/>
        </p:nvSpPr>
        <p:spPr>
          <a:xfrm>
            <a:off x="4011394" y="5834541"/>
            <a:ext cx="6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3D5F73-46D3-4A67-AAA8-12D66EC2CF0E}"/>
              </a:ext>
            </a:extLst>
          </p:cNvPr>
          <p:cNvSpPr txBox="1"/>
          <p:nvPr/>
        </p:nvSpPr>
        <p:spPr>
          <a:xfrm>
            <a:off x="5542136" y="3535093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DV-03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0A9539-A0AD-4187-ACFB-C0C112DB6DDB}"/>
              </a:ext>
            </a:extLst>
          </p:cNvPr>
          <p:cNvSpPr txBox="1"/>
          <p:nvPr/>
        </p:nvSpPr>
        <p:spPr>
          <a:xfrm>
            <a:off x="2603068" y="3831795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D915C-824F-46BD-ABEC-1851C2329CDB}"/>
              </a:ext>
            </a:extLst>
          </p:cNvPr>
          <p:cNvSpPr txBox="1"/>
          <p:nvPr/>
        </p:nvSpPr>
        <p:spPr>
          <a:xfrm>
            <a:off x="2540594" y="5275679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B46737-A6C7-4CE7-AAAF-AECE6B381628}"/>
              </a:ext>
            </a:extLst>
          </p:cNvPr>
          <p:cNvSpPr txBox="1"/>
          <p:nvPr/>
        </p:nvSpPr>
        <p:spPr>
          <a:xfrm>
            <a:off x="5952887" y="5067062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DV-06</a:t>
            </a:r>
          </a:p>
        </p:txBody>
      </p:sp>
    </p:spTree>
    <p:extLst>
      <p:ext uri="{BB962C8B-B14F-4D97-AF65-F5344CB8AC3E}">
        <p14:creationId xmlns:p14="http://schemas.microsoft.com/office/powerpoint/2010/main" val="26561898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9" name="Rectangle 1"/>
          <p:cNvSpPr>
            <a:spLocks noChangeArrowheads="1"/>
          </p:cNvSpPr>
          <p:nvPr/>
        </p:nvSpPr>
        <p:spPr bwMode="auto">
          <a:xfrm>
            <a:off x="3578172" y="3648649"/>
            <a:ext cx="627140" cy="4823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0850" name="Rectangle 12"/>
          <p:cNvSpPr>
            <a:spLocks noChangeArrowheads="1"/>
          </p:cNvSpPr>
          <p:nvPr/>
        </p:nvSpPr>
        <p:spPr bwMode="auto">
          <a:xfrm>
            <a:off x="4107071" y="2370138"/>
            <a:ext cx="627140" cy="4823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20852" name="Group 18"/>
          <p:cNvGrpSpPr>
            <a:grpSpLocks/>
          </p:cNvGrpSpPr>
          <p:nvPr/>
        </p:nvGrpSpPr>
        <p:grpSpPr bwMode="auto">
          <a:xfrm>
            <a:off x="4713459" y="3638684"/>
            <a:ext cx="567490" cy="502267"/>
            <a:chOff x="4561301" y="3661252"/>
            <a:chExt cx="567379" cy="502175"/>
          </a:xfrm>
        </p:grpSpPr>
        <p:sp>
          <p:nvSpPr>
            <p:cNvPr id="120874" name="Oval 8"/>
            <p:cNvSpPr>
              <a:spLocks noChangeArrowheads="1"/>
            </p:cNvSpPr>
            <p:nvPr/>
          </p:nvSpPr>
          <p:spPr bwMode="auto">
            <a:xfrm>
              <a:off x="4565972" y="3681177"/>
              <a:ext cx="562708" cy="4822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75" name="Rectangle 15"/>
            <p:cNvSpPr>
              <a:spLocks noChangeArrowheads="1"/>
            </p:cNvSpPr>
            <p:nvPr/>
          </p:nvSpPr>
          <p:spPr bwMode="auto">
            <a:xfrm>
              <a:off x="4561301" y="3661252"/>
              <a:ext cx="263364" cy="22263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843651" y="3661118"/>
              <a:ext cx="263473" cy="22220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0871" name="Oval 11"/>
          <p:cNvSpPr>
            <a:spLocks noChangeArrowheads="1"/>
          </p:cNvSpPr>
          <p:nvPr/>
        </p:nvSpPr>
        <p:spPr bwMode="auto">
          <a:xfrm>
            <a:off x="5241085" y="2378489"/>
            <a:ext cx="562818" cy="482339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20854" name="Group 52"/>
          <p:cNvGrpSpPr>
            <a:grpSpLocks/>
          </p:cNvGrpSpPr>
          <p:nvPr/>
        </p:nvGrpSpPr>
        <p:grpSpPr bwMode="auto">
          <a:xfrm>
            <a:off x="4146266" y="5024363"/>
            <a:ext cx="562818" cy="487734"/>
            <a:chOff x="1559477" y="4084683"/>
            <a:chExt cx="562708" cy="487644"/>
          </a:xfrm>
        </p:grpSpPr>
        <p:sp>
          <p:nvSpPr>
            <p:cNvPr id="120868" name="Oval 10"/>
            <p:cNvSpPr>
              <a:spLocks noChangeArrowheads="1"/>
            </p:cNvSpPr>
            <p:nvPr/>
          </p:nvSpPr>
          <p:spPr bwMode="auto">
            <a:xfrm>
              <a:off x="1559477" y="4090077"/>
              <a:ext cx="562708" cy="4822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69" name="Rectangle 13"/>
            <p:cNvSpPr>
              <a:spLocks noChangeArrowheads="1"/>
            </p:cNvSpPr>
            <p:nvPr/>
          </p:nvSpPr>
          <p:spPr bwMode="auto">
            <a:xfrm>
              <a:off x="1565765" y="4084683"/>
              <a:ext cx="263364" cy="22263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70" name="Rectangle 22"/>
            <p:cNvSpPr>
              <a:spLocks noChangeArrowheads="1"/>
            </p:cNvSpPr>
            <p:nvPr/>
          </p:nvSpPr>
          <p:spPr bwMode="auto">
            <a:xfrm>
              <a:off x="1842015" y="4084683"/>
              <a:ext cx="263364" cy="22263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20855" name="Straight Connector 25"/>
          <p:cNvCxnSpPr>
            <a:cxnSpLocks noChangeShapeType="1"/>
            <a:stCxn id="120850" idx="3"/>
            <a:endCxn id="120871" idx="2"/>
          </p:cNvCxnSpPr>
          <p:nvPr/>
        </p:nvCxnSpPr>
        <p:spPr bwMode="auto">
          <a:xfrm>
            <a:off x="4734210" y="2611307"/>
            <a:ext cx="506872" cy="8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856" name="Straight Connector 30"/>
          <p:cNvCxnSpPr>
            <a:cxnSpLocks noChangeShapeType="1"/>
          </p:cNvCxnSpPr>
          <p:nvPr/>
        </p:nvCxnSpPr>
        <p:spPr bwMode="auto">
          <a:xfrm>
            <a:off x="4200706" y="3881540"/>
            <a:ext cx="506872" cy="8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858" name="Straight Connector 33"/>
          <p:cNvCxnSpPr>
            <a:cxnSpLocks noChangeShapeType="1"/>
          </p:cNvCxnSpPr>
          <p:nvPr/>
        </p:nvCxnSpPr>
        <p:spPr bwMode="auto">
          <a:xfrm flipH="1">
            <a:off x="5003615" y="2624010"/>
            <a:ext cx="10050" cy="9951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859" name="Straight Connector 37"/>
          <p:cNvCxnSpPr>
            <a:cxnSpLocks noChangeShapeType="1"/>
          </p:cNvCxnSpPr>
          <p:nvPr/>
        </p:nvCxnSpPr>
        <p:spPr bwMode="auto">
          <a:xfrm flipH="1">
            <a:off x="4432003" y="3898567"/>
            <a:ext cx="12702" cy="901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864" name="Straight Connector 54"/>
          <p:cNvCxnSpPr>
            <a:cxnSpLocks noChangeShapeType="1"/>
          </p:cNvCxnSpPr>
          <p:nvPr/>
        </p:nvCxnSpPr>
        <p:spPr bwMode="auto">
          <a:xfrm flipH="1">
            <a:off x="4431165" y="4758008"/>
            <a:ext cx="7229" cy="3071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495273"/>
            <a:ext cx="8229600" cy="646331"/>
          </a:xfrm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ＭＳ Ｐゴシック" pitchFamily="34" charset="-128"/>
              </a:rPr>
              <a:t>I73T pedigree – 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977901" y="2501900"/>
            <a:ext cx="263525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0837" name="Rectangle 61"/>
          <p:cNvSpPr>
            <a:spLocks noChangeArrowheads="1"/>
          </p:cNvSpPr>
          <p:nvPr/>
        </p:nvSpPr>
        <p:spPr bwMode="auto">
          <a:xfrm>
            <a:off x="977901" y="2959100"/>
            <a:ext cx="263525" cy="2222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0838" name="Rectangle 62"/>
          <p:cNvSpPr>
            <a:spLocks noChangeArrowheads="1"/>
          </p:cNvSpPr>
          <p:nvPr/>
        </p:nvSpPr>
        <p:spPr bwMode="auto">
          <a:xfrm>
            <a:off x="977901" y="2027238"/>
            <a:ext cx="263525" cy="222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0839" name="TextBox 55"/>
          <p:cNvSpPr txBox="1">
            <a:spLocks noChangeArrowheads="1"/>
          </p:cNvSpPr>
          <p:nvPr/>
        </p:nvSpPr>
        <p:spPr bwMode="auto">
          <a:xfrm>
            <a:off x="1354138" y="194786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I73T</a:t>
            </a:r>
          </a:p>
        </p:txBody>
      </p:sp>
      <p:sp>
        <p:nvSpPr>
          <p:cNvPr id="120840" name="TextBox 64"/>
          <p:cNvSpPr txBox="1">
            <a:spLocks noChangeArrowheads="1"/>
          </p:cNvSpPr>
          <p:nvPr/>
        </p:nvSpPr>
        <p:spPr bwMode="auto">
          <a:xfrm>
            <a:off x="1341439" y="2424113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asymptomatic</a:t>
            </a:r>
          </a:p>
        </p:txBody>
      </p:sp>
      <p:sp>
        <p:nvSpPr>
          <p:cNvPr id="120841" name="TextBox 65"/>
          <p:cNvSpPr txBox="1">
            <a:spLocks noChangeArrowheads="1"/>
          </p:cNvSpPr>
          <p:nvPr/>
        </p:nvSpPr>
        <p:spPr bwMode="auto">
          <a:xfrm>
            <a:off x="1358900" y="2914650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symptomatic</a:t>
            </a:r>
          </a:p>
        </p:txBody>
      </p:sp>
      <p:sp>
        <p:nvSpPr>
          <p:cNvPr id="120843" name="Rectangle 67"/>
          <p:cNvSpPr>
            <a:spLocks noChangeArrowheads="1"/>
          </p:cNvSpPr>
          <p:nvPr/>
        </p:nvSpPr>
        <p:spPr bwMode="auto">
          <a:xfrm>
            <a:off x="977901" y="3416300"/>
            <a:ext cx="263525" cy="22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0844" name="TextBox 68"/>
          <p:cNvSpPr txBox="1">
            <a:spLocks noChangeArrowheads="1"/>
          </p:cNvSpPr>
          <p:nvPr/>
        </p:nvSpPr>
        <p:spPr bwMode="auto">
          <a:xfrm>
            <a:off x="1376364" y="3321050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lung transplant</a:t>
            </a:r>
          </a:p>
        </p:txBody>
      </p:sp>
      <p:sp>
        <p:nvSpPr>
          <p:cNvPr id="120846" name="TextBox 70"/>
          <p:cNvSpPr txBox="1">
            <a:spLocks noChangeArrowheads="1"/>
          </p:cNvSpPr>
          <p:nvPr/>
        </p:nvSpPr>
        <p:spPr bwMode="auto">
          <a:xfrm>
            <a:off x="5402264" y="3860800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40 yrs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2204" y="831010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NW-Chi-12 family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3976083" y="4800433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3804305" y="3185799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4752931" y="3140209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5457059" y="1859969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33072" y="4138770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12-2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97156" y="4167582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12-3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10765" y="5522101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12 - proband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04121" y="2907410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12-5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F7D70B-7E09-46CF-83C4-305C7E8F6C8C}"/>
              </a:ext>
            </a:extLst>
          </p:cNvPr>
          <p:cNvSpPr/>
          <p:nvPr/>
        </p:nvSpPr>
        <p:spPr>
          <a:xfrm>
            <a:off x="3220220" y="3376299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71D7C7-84D7-4D00-9951-3B25566CECF6}"/>
              </a:ext>
            </a:extLst>
          </p:cNvPr>
          <p:cNvSpPr/>
          <p:nvPr/>
        </p:nvSpPr>
        <p:spPr>
          <a:xfrm>
            <a:off x="4584728" y="3344931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1">
            <a:extLst>
              <a:ext uri="{FF2B5EF4-FFF2-40B4-BE49-F238E27FC236}">
                <a16:creationId xmlns:a16="http://schemas.microsoft.com/office/drawing/2014/main" id="{2D95DDC9-77C1-450A-A701-631D3356B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043" y="2370138"/>
            <a:ext cx="263525" cy="2222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Oval 11">
            <a:extLst>
              <a:ext uri="{FF2B5EF4-FFF2-40B4-BE49-F238E27FC236}">
                <a16:creationId xmlns:a16="http://schemas.microsoft.com/office/drawing/2014/main" id="{B06B48F5-C2F3-468F-BAF9-898BB614D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642" y="2701428"/>
            <a:ext cx="562818" cy="482339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1" name="Straight Connector 37">
            <a:extLst>
              <a:ext uri="{FF2B5EF4-FFF2-40B4-BE49-F238E27FC236}">
                <a16:creationId xmlns:a16="http://schemas.microsoft.com/office/drawing/2014/main" id="{D6568F73-1BDB-4CC8-8834-197907D911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2204" y="2050269"/>
            <a:ext cx="9873" cy="34221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37">
            <a:extLst>
              <a:ext uri="{FF2B5EF4-FFF2-40B4-BE49-F238E27FC236}">
                <a16:creationId xmlns:a16="http://schemas.microsoft.com/office/drawing/2014/main" id="{734B6C97-7EA9-4E02-A99B-F78AB7FF94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84188" y="2050269"/>
            <a:ext cx="9873" cy="34221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Connector 37">
            <a:extLst>
              <a:ext uri="{FF2B5EF4-FFF2-40B4-BE49-F238E27FC236}">
                <a16:creationId xmlns:a16="http://schemas.microsoft.com/office/drawing/2014/main" id="{E778640F-E268-482D-BB08-CE66F2CFA9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0297" y="1720378"/>
            <a:ext cx="9873" cy="34221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25">
            <a:extLst>
              <a:ext uri="{FF2B5EF4-FFF2-40B4-BE49-F238E27FC236}">
                <a16:creationId xmlns:a16="http://schemas.microsoft.com/office/drawing/2014/main" id="{BD2B89B8-F2A1-4662-9597-9522B7B732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87155" y="2062595"/>
            <a:ext cx="1190625" cy="5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0B90E45-61F3-47F1-A4B1-81CF73DFCD83}"/>
              </a:ext>
            </a:extLst>
          </p:cNvPr>
          <p:cNvSpPr txBox="1"/>
          <p:nvPr/>
        </p:nvSpPr>
        <p:spPr>
          <a:xfrm>
            <a:off x="6629400" y="3215293"/>
            <a:ext cx="1726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12-8     (???aunt or great aunt???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F39E3D-C5F1-4A6B-86A0-904126A1CEF4}"/>
              </a:ext>
            </a:extLst>
          </p:cNvPr>
          <p:cNvSpPr/>
          <p:nvPr/>
        </p:nvSpPr>
        <p:spPr>
          <a:xfrm>
            <a:off x="3889122" y="4841712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4FF806-A189-40CF-9FFA-5F60DA237DE5}"/>
              </a:ext>
            </a:extLst>
          </p:cNvPr>
          <p:cNvSpPr txBox="1"/>
          <p:nvPr/>
        </p:nvSpPr>
        <p:spPr>
          <a:xfrm>
            <a:off x="4845799" y="5181433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A3181E-982A-48AF-96DE-8C3C2F871655}"/>
              </a:ext>
            </a:extLst>
          </p:cNvPr>
          <p:cNvSpPr txBox="1"/>
          <p:nvPr/>
        </p:nvSpPr>
        <p:spPr>
          <a:xfrm>
            <a:off x="5834978" y="4130987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DV-14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6C8722-DB6F-46CF-BB1F-49A9B5777E40}"/>
              </a:ext>
            </a:extLst>
          </p:cNvPr>
          <p:cNvSpPr txBox="1"/>
          <p:nvPr/>
        </p:nvSpPr>
        <p:spPr>
          <a:xfrm>
            <a:off x="2796476" y="3992799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DV-15</a:t>
            </a:r>
          </a:p>
        </p:txBody>
      </p:sp>
    </p:spTree>
    <p:extLst>
      <p:ext uri="{BB962C8B-B14F-4D97-AF65-F5344CB8AC3E}">
        <p14:creationId xmlns:p14="http://schemas.microsoft.com/office/powerpoint/2010/main" val="30544448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9" name="Rectangle 1"/>
          <p:cNvSpPr>
            <a:spLocks noChangeArrowheads="1"/>
          </p:cNvSpPr>
          <p:nvPr/>
        </p:nvSpPr>
        <p:spPr bwMode="auto">
          <a:xfrm>
            <a:off x="3578172" y="3648649"/>
            <a:ext cx="627140" cy="4823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?</a:t>
            </a:r>
          </a:p>
        </p:txBody>
      </p:sp>
      <p:sp>
        <p:nvSpPr>
          <p:cNvPr id="120874" name="Oval 8"/>
          <p:cNvSpPr>
            <a:spLocks noChangeArrowheads="1"/>
          </p:cNvSpPr>
          <p:nvPr/>
        </p:nvSpPr>
        <p:spPr bwMode="auto">
          <a:xfrm>
            <a:off x="4718130" y="3658613"/>
            <a:ext cx="562818" cy="4823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?</a:t>
            </a:r>
          </a:p>
        </p:txBody>
      </p:sp>
      <p:grpSp>
        <p:nvGrpSpPr>
          <p:cNvPr id="120854" name="Group 52"/>
          <p:cNvGrpSpPr>
            <a:grpSpLocks/>
          </p:cNvGrpSpPr>
          <p:nvPr/>
        </p:nvGrpSpPr>
        <p:grpSpPr bwMode="auto">
          <a:xfrm>
            <a:off x="4146266" y="5024363"/>
            <a:ext cx="562818" cy="487734"/>
            <a:chOff x="1559477" y="4084683"/>
            <a:chExt cx="562708" cy="487644"/>
          </a:xfrm>
        </p:grpSpPr>
        <p:sp>
          <p:nvSpPr>
            <p:cNvPr id="120868" name="Oval 10"/>
            <p:cNvSpPr>
              <a:spLocks noChangeArrowheads="1"/>
            </p:cNvSpPr>
            <p:nvPr/>
          </p:nvSpPr>
          <p:spPr bwMode="auto">
            <a:xfrm>
              <a:off x="1559477" y="4090077"/>
              <a:ext cx="562708" cy="4822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69" name="Rectangle 13"/>
            <p:cNvSpPr>
              <a:spLocks noChangeArrowheads="1"/>
            </p:cNvSpPr>
            <p:nvPr/>
          </p:nvSpPr>
          <p:spPr bwMode="auto">
            <a:xfrm>
              <a:off x="1565765" y="4084683"/>
              <a:ext cx="263364" cy="22263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870" name="Rectangle 22"/>
            <p:cNvSpPr>
              <a:spLocks noChangeArrowheads="1"/>
            </p:cNvSpPr>
            <p:nvPr/>
          </p:nvSpPr>
          <p:spPr bwMode="auto">
            <a:xfrm>
              <a:off x="1842015" y="4084683"/>
              <a:ext cx="263364" cy="22263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20856" name="Straight Connector 30"/>
          <p:cNvCxnSpPr>
            <a:cxnSpLocks noChangeShapeType="1"/>
          </p:cNvCxnSpPr>
          <p:nvPr/>
        </p:nvCxnSpPr>
        <p:spPr bwMode="auto">
          <a:xfrm>
            <a:off x="4200706" y="3881540"/>
            <a:ext cx="506872" cy="8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859" name="Straight Connector 37"/>
          <p:cNvCxnSpPr>
            <a:cxnSpLocks noChangeShapeType="1"/>
          </p:cNvCxnSpPr>
          <p:nvPr/>
        </p:nvCxnSpPr>
        <p:spPr bwMode="auto">
          <a:xfrm flipH="1">
            <a:off x="4432003" y="3898567"/>
            <a:ext cx="12702" cy="901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864" name="Straight Connector 54"/>
          <p:cNvCxnSpPr>
            <a:cxnSpLocks noChangeShapeType="1"/>
          </p:cNvCxnSpPr>
          <p:nvPr/>
        </p:nvCxnSpPr>
        <p:spPr bwMode="auto">
          <a:xfrm flipH="1">
            <a:off x="4431165" y="4758008"/>
            <a:ext cx="7229" cy="3071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495273"/>
            <a:ext cx="8229600" cy="646331"/>
          </a:xfrm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ＭＳ Ｐゴシック" pitchFamily="34" charset="-128"/>
              </a:rPr>
              <a:t>I73T pedigree – 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977901" y="2501900"/>
            <a:ext cx="263525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0837" name="Rectangle 61"/>
          <p:cNvSpPr>
            <a:spLocks noChangeArrowheads="1"/>
          </p:cNvSpPr>
          <p:nvPr/>
        </p:nvSpPr>
        <p:spPr bwMode="auto">
          <a:xfrm>
            <a:off x="977901" y="2959100"/>
            <a:ext cx="263525" cy="2222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0838" name="Rectangle 62"/>
          <p:cNvSpPr>
            <a:spLocks noChangeArrowheads="1"/>
          </p:cNvSpPr>
          <p:nvPr/>
        </p:nvSpPr>
        <p:spPr bwMode="auto">
          <a:xfrm>
            <a:off x="977901" y="2027238"/>
            <a:ext cx="263525" cy="222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0839" name="TextBox 55"/>
          <p:cNvSpPr txBox="1">
            <a:spLocks noChangeArrowheads="1"/>
          </p:cNvSpPr>
          <p:nvPr/>
        </p:nvSpPr>
        <p:spPr bwMode="auto">
          <a:xfrm>
            <a:off x="1354138" y="194786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I73T</a:t>
            </a:r>
          </a:p>
        </p:txBody>
      </p:sp>
      <p:sp>
        <p:nvSpPr>
          <p:cNvPr id="120840" name="TextBox 64"/>
          <p:cNvSpPr txBox="1">
            <a:spLocks noChangeArrowheads="1"/>
          </p:cNvSpPr>
          <p:nvPr/>
        </p:nvSpPr>
        <p:spPr bwMode="auto">
          <a:xfrm>
            <a:off x="1341439" y="2424113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asymptomatic</a:t>
            </a:r>
          </a:p>
        </p:txBody>
      </p:sp>
      <p:sp>
        <p:nvSpPr>
          <p:cNvPr id="120841" name="TextBox 65"/>
          <p:cNvSpPr txBox="1">
            <a:spLocks noChangeArrowheads="1"/>
          </p:cNvSpPr>
          <p:nvPr/>
        </p:nvSpPr>
        <p:spPr bwMode="auto">
          <a:xfrm>
            <a:off x="1358900" y="2914650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symptomatic</a:t>
            </a:r>
          </a:p>
        </p:txBody>
      </p:sp>
      <p:sp>
        <p:nvSpPr>
          <p:cNvPr id="120843" name="Rectangle 67"/>
          <p:cNvSpPr>
            <a:spLocks noChangeArrowheads="1"/>
          </p:cNvSpPr>
          <p:nvPr/>
        </p:nvSpPr>
        <p:spPr bwMode="auto">
          <a:xfrm>
            <a:off x="977901" y="3416300"/>
            <a:ext cx="263525" cy="22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0844" name="TextBox 68"/>
          <p:cNvSpPr txBox="1">
            <a:spLocks noChangeArrowheads="1"/>
          </p:cNvSpPr>
          <p:nvPr/>
        </p:nvSpPr>
        <p:spPr bwMode="auto">
          <a:xfrm>
            <a:off x="1376364" y="3321050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lung transplant</a:t>
            </a:r>
          </a:p>
        </p:txBody>
      </p:sp>
      <p:sp>
        <p:nvSpPr>
          <p:cNvPr id="120846" name="TextBox 70"/>
          <p:cNvSpPr txBox="1">
            <a:spLocks noChangeArrowheads="1"/>
          </p:cNvSpPr>
          <p:nvPr/>
        </p:nvSpPr>
        <p:spPr bwMode="auto">
          <a:xfrm>
            <a:off x="5402264" y="3860800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 dirty="0"/>
              <a:t>?? </a:t>
            </a:r>
            <a:r>
              <a:rPr lang="en-US" altLang="en-US" sz="1800" dirty="0" err="1"/>
              <a:t>yrs</a:t>
            </a:r>
            <a:endParaRPr lang="en-US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412204" y="831010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NW-Chi-14 family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3976083" y="4800433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3804305" y="3185799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4752931" y="3140209"/>
            <a:ext cx="160283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210765" y="5522101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14 - proband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F7D70B-7E09-46CF-83C4-305C7E8F6C8C}"/>
              </a:ext>
            </a:extLst>
          </p:cNvPr>
          <p:cNvSpPr/>
          <p:nvPr/>
        </p:nvSpPr>
        <p:spPr>
          <a:xfrm>
            <a:off x="3220220" y="3376299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71D7C7-84D7-4D00-9951-3B25566CECF6}"/>
              </a:ext>
            </a:extLst>
          </p:cNvPr>
          <p:cNvSpPr/>
          <p:nvPr/>
        </p:nvSpPr>
        <p:spPr>
          <a:xfrm>
            <a:off x="4584728" y="3344931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F39E3D-C5F1-4A6B-86A0-904126A1CEF4}"/>
              </a:ext>
            </a:extLst>
          </p:cNvPr>
          <p:cNvSpPr/>
          <p:nvPr/>
        </p:nvSpPr>
        <p:spPr>
          <a:xfrm>
            <a:off x="3889122" y="4841712"/>
            <a:ext cx="1150883" cy="9495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4FF806-A189-40CF-9FFA-5F60DA237DE5}"/>
              </a:ext>
            </a:extLst>
          </p:cNvPr>
          <p:cNvSpPr txBox="1"/>
          <p:nvPr/>
        </p:nvSpPr>
        <p:spPr>
          <a:xfrm>
            <a:off x="4845799" y="5181433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A3181E-982A-48AF-96DE-8C3C2F871655}"/>
              </a:ext>
            </a:extLst>
          </p:cNvPr>
          <p:cNvSpPr txBox="1"/>
          <p:nvPr/>
        </p:nvSpPr>
        <p:spPr>
          <a:xfrm>
            <a:off x="5834978" y="4130987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6C8722-DB6F-46CF-BB1F-49A9B5777E40}"/>
              </a:ext>
            </a:extLst>
          </p:cNvPr>
          <p:cNvSpPr txBox="1"/>
          <p:nvPr/>
        </p:nvSpPr>
        <p:spPr>
          <a:xfrm>
            <a:off x="2796476" y="3992799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DV-18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33072" y="4138770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14-2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97156" y="4167582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14-3</a:t>
            </a:r>
          </a:p>
        </p:txBody>
      </p:sp>
    </p:spTree>
    <p:extLst>
      <p:ext uri="{BB962C8B-B14F-4D97-AF65-F5344CB8AC3E}">
        <p14:creationId xmlns:p14="http://schemas.microsoft.com/office/powerpoint/2010/main" val="12997232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28" y="457200"/>
            <a:ext cx="7024744" cy="1143000"/>
          </a:xfrm>
        </p:spPr>
        <p:txBody>
          <a:bodyPr/>
          <a:lstStyle/>
          <a:p>
            <a:r>
              <a:rPr lang="en-US" dirty="0"/>
              <a:t>7-0074 Family: I73T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35"/>
          <a:stretch/>
        </p:blipFill>
        <p:spPr bwMode="auto">
          <a:xfrm>
            <a:off x="694426" y="1513330"/>
            <a:ext cx="7543800" cy="492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09600" y="2159392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57865"/>
            <a:ext cx="20478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4191000" y="2578492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43430" y="3657600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3711228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53200" y="3711228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51353" y="4724400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0" y="4723394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50025" y="4724400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90875" y="5867400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39474" y="5866394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95800" y="5849141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05400" y="5867400"/>
            <a:ext cx="533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9" r="19217"/>
          <a:stretch/>
        </p:blipFill>
        <p:spPr bwMode="auto">
          <a:xfrm>
            <a:off x="2753249" y="1513330"/>
            <a:ext cx="548497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1"/>
          <a:stretch/>
        </p:blipFill>
        <p:spPr bwMode="auto">
          <a:xfrm>
            <a:off x="2743200" y="1782207"/>
            <a:ext cx="163112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1600200"/>
            <a:ext cx="838200" cy="389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F0930-799F-403F-BB38-9194973DE658}"/>
              </a:ext>
            </a:extLst>
          </p:cNvPr>
          <p:cNvSpPr txBox="1"/>
          <p:nvPr/>
        </p:nvSpPr>
        <p:spPr>
          <a:xfrm>
            <a:off x="838200" y="3657600"/>
            <a:ext cx="211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have</a:t>
            </a:r>
          </a:p>
          <a:p>
            <a:r>
              <a:rPr lang="en-US" dirty="0">
                <a:solidFill>
                  <a:srgbClr val="FF0000"/>
                </a:solidFill>
              </a:rPr>
              <a:t>3-17-21   (IPF family)</a:t>
            </a:r>
          </a:p>
        </p:txBody>
      </p:sp>
    </p:spTree>
    <p:extLst>
      <p:ext uri="{BB962C8B-B14F-4D97-AF65-F5344CB8AC3E}">
        <p14:creationId xmlns:p14="http://schemas.microsoft.com/office/powerpoint/2010/main" val="82686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214</Words>
  <Application>Microsoft Office PowerPoint</Application>
  <PresentationFormat>On-screen Show (4:3)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Wingdings 2</vt:lpstr>
      <vt:lpstr>Austin</vt:lpstr>
      <vt:lpstr>Groups Update: 2-0442 c.498_499 ins G</vt:lpstr>
      <vt:lpstr>I73T pedigree – child as index case</vt:lpstr>
      <vt:lpstr>I73T pedigree – </vt:lpstr>
      <vt:lpstr>I73T pedigree – </vt:lpstr>
      <vt:lpstr>7-0074 Family: I73T</vt:lpstr>
    </vt:vector>
  </TitlesOfParts>
  <Company>WUSM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Genotype Phenotype   in SFTPC families SOC Meeting</dc:title>
  <dc:creator>Tam (was Williams), Jade</dc:creator>
  <cp:lastModifiedBy>Hamvas, Aaron</cp:lastModifiedBy>
  <cp:revision>44</cp:revision>
  <cp:lastPrinted>2016-04-04T15:13:38Z</cp:lastPrinted>
  <dcterms:created xsi:type="dcterms:W3CDTF">2015-04-27T17:18:37Z</dcterms:created>
  <dcterms:modified xsi:type="dcterms:W3CDTF">2021-10-14T19:36:13Z</dcterms:modified>
</cp:coreProperties>
</file>