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3" r:id="rId5"/>
    <p:sldId id="261" r:id="rId6"/>
    <p:sldId id="279" r:id="rId7"/>
    <p:sldId id="280" r:id="rId8"/>
    <p:sldId id="258" r:id="rId9"/>
    <p:sldId id="259" r:id="rId10"/>
    <p:sldId id="262" r:id="rId11"/>
    <p:sldId id="263" r:id="rId12"/>
    <p:sldId id="276" r:id="rId13"/>
    <p:sldId id="281" r:id="rId14"/>
    <p:sldId id="269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64" r:id="rId23"/>
    <p:sldId id="267" r:id="rId24"/>
    <p:sldId id="265" r:id="rId25"/>
    <p:sldId id="277" r:id="rId26"/>
    <p:sldId id="282" r:id="rId27"/>
    <p:sldId id="278" r:id="rId28"/>
    <p:sldId id="284" r:id="rId29"/>
    <p:sldId id="266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17D7-BB75-E2C3-638C-270066F0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2026-2C8A-FDE3-8F9D-D7969548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670C-DBDA-0675-F8C3-709EDB98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2014-051B-EE26-F45A-E0B69E3C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368E-3D8C-D438-5FA1-0A808543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8F51-1B66-76F4-0898-A28362CD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D2B64-FD75-EA04-E75C-F209C813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9635-BE8C-4AC0-4E5E-B6D6B9F6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FBF1-8213-DDE1-0D6F-7E877DB4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42F2-B347-F5A1-34DD-751A6817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EF487-440B-61CA-E072-458D8432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7CF0F-80B4-687B-DBCD-472A46E3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2C53-7D51-B1DE-BC4B-E6606E5A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3602-E96F-6651-E149-2D76FFF6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1B3D-B0B2-E552-C6C3-1C65E78B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91-602D-AB30-0AF4-22C172E8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3C69-AAD7-1111-4680-E0EA0149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701-9B7C-20B9-D7C9-E941BE9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3D75-2971-A22E-650C-08CFD66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79F-2DA6-1A0A-8A90-B2C0382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9FEB-0BAC-CE20-0599-77F6F927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2884-19BE-EBBD-0812-1A37D593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9FB8-7FD8-5E5F-33F0-B7BCB1A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37D1-4DD8-53CC-0EBA-D04EE35C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65FC-24BA-F61C-B30B-3BFEFA0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D4C5-DE2C-8BBE-AACF-025D0206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D4E5-3E30-5103-94E0-584AD14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58137-44DF-4BBB-650E-31BC1B83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433F-128C-7E33-F11F-40DD09BA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D8DF7-90C2-651F-33D1-9F5BE385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05C92-43B6-9CCB-E953-7CA2312A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02F3-A7F7-3FA6-8322-51B41213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294D-7022-188B-412C-BD4AD53E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5474-678B-C484-01BA-C4C1F8A7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DA455-AFB4-69F0-A973-F40A9507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AAB3-8C82-60CE-68AD-BCCB1615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C45D9-F87C-DD3B-4E51-52652B7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8D98-45AB-1FBD-494B-315E4C6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308F7-249F-AB00-0A4A-37DD0AC1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6C0B-92F0-A1E4-963F-67066068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5177E-5A60-5D70-BE90-CD83BD83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F740-CCA9-2A65-15A3-A86DAEBE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72767-9EF4-9F75-67FD-96DB237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F8AA2-BD76-816B-93D9-7A72FDEF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91C4D-A8DD-2E57-505D-5B952785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4A94-3D7F-5DA6-AD25-018B4C01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B82D-D67F-0533-768E-03643FA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0360-3692-D8C9-4741-FDB53AB5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3697A-5DFA-0E2D-CF3A-5BC99CEE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879A-8033-A676-312A-F6E631B3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F0F7-E95D-6397-737C-4F7B52D9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A4A8-11AC-EF6A-173F-2CEC55D4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7E9-874E-A551-EA71-D16C486C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CBF43-B7A6-1BFB-2D1F-9DF004BFB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C9F0A-CBB3-2F6E-A961-36852893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1C1B1-D581-A1AD-B7F4-CF88FAA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DA922-2826-B25A-E36B-B57C32C1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25EE-5E37-BB7A-D0B2-1BAC5C7A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9B63F-EC19-30FD-A66C-2C413B53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24A2-0FAE-BAEE-E887-257CB632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6C01-B624-C0F7-C96F-FFCB8B47A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FD7A-BC86-4690-86E6-56A459D3821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AFA6-3A4A-917D-FAD3-9AE29C1D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A3D0-02C7-53E3-FABF-BAFD7327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BAD8-7B07-DCE3-43C7-5916142B5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Gamma Ray and Anti-Matter Survey 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(GRAMS)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6449-F106-2FAA-79DA-B7122674C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Distribution Unit (PDU)</a:t>
            </a:r>
          </a:p>
          <a:p>
            <a:r>
              <a:rPr lang="en-US" dirty="0"/>
              <a:t>Time Projection Chamber (TPC) SiPM Power &amp; Telemetry Review</a:t>
            </a:r>
          </a:p>
        </p:txBody>
      </p:sp>
    </p:spTree>
    <p:extLst>
      <p:ext uri="{BB962C8B-B14F-4D97-AF65-F5344CB8AC3E}">
        <p14:creationId xmlns:p14="http://schemas.microsoft.com/office/powerpoint/2010/main" val="207264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D226-3975-D937-12FB-CC7C8A13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TPC SiPM Telemetry Power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7894-44B1-1673-1E78-39FEA3ED8F01}"/>
              </a:ext>
            </a:extLst>
          </p:cNvPr>
          <p:cNvSpPr txBox="1"/>
          <p:nvPr/>
        </p:nvSpPr>
        <p:spPr>
          <a:xfrm>
            <a:off x="4666729" y="1589794"/>
            <a:ext cx="303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 Dimensions:  5.9” x 4.9”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A6CB86-44BF-BF35-6E63-CB475971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51" y="2053236"/>
            <a:ext cx="4451140" cy="343438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867C2-90E4-857F-34DC-0C16AE36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89" y="2053236"/>
            <a:ext cx="5293324" cy="3434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151580-F16D-A2D4-AAC4-5FB708FDA498}"/>
              </a:ext>
            </a:extLst>
          </p:cNvPr>
          <p:cNvSpPr txBox="1"/>
          <p:nvPr/>
        </p:nvSpPr>
        <p:spPr>
          <a:xfrm>
            <a:off x="1461259" y="5775565"/>
            <a:ext cx="33325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Wurth Electronik Phoenix Socket:  1803471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84042-6E9D-03A5-C268-D399BF47370D}"/>
              </a:ext>
            </a:extLst>
          </p:cNvPr>
          <p:cNvSpPr/>
          <p:nvPr/>
        </p:nvSpPr>
        <p:spPr>
          <a:xfrm>
            <a:off x="3342904" y="5070764"/>
            <a:ext cx="902525" cy="688768"/>
          </a:xfrm>
          <a:custGeom>
            <a:avLst/>
            <a:gdLst>
              <a:gd name="connsiteX0" fmla="*/ 902525 w 902525"/>
              <a:gd name="connsiteY0" fmla="*/ 0 h 688768"/>
              <a:gd name="connsiteX1" fmla="*/ 160317 w 902525"/>
              <a:gd name="connsiteY1" fmla="*/ 403761 h 688768"/>
              <a:gd name="connsiteX2" fmla="*/ 670956 w 902525"/>
              <a:gd name="connsiteY2" fmla="*/ 296883 h 688768"/>
              <a:gd name="connsiteX3" fmla="*/ 0 w 902525"/>
              <a:gd name="connsiteY3" fmla="*/ 688768 h 6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2525" h="688768">
                <a:moveTo>
                  <a:pt x="902525" y="0"/>
                </a:moveTo>
                <a:cubicBezTo>
                  <a:pt x="550718" y="177140"/>
                  <a:pt x="198912" y="354281"/>
                  <a:pt x="160317" y="403761"/>
                </a:cubicBezTo>
                <a:cubicBezTo>
                  <a:pt x="121722" y="453241"/>
                  <a:pt x="697675" y="249382"/>
                  <a:pt x="670956" y="296883"/>
                </a:cubicBezTo>
                <a:cubicBezTo>
                  <a:pt x="644237" y="344384"/>
                  <a:pt x="322118" y="516576"/>
                  <a:pt x="0" y="68876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747F8-DB13-AF9B-938E-24446A6E7D13}"/>
              </a:ext>
            </a:extLst>
          </p:cNvPr>
          <p:cNvSpPr txBox="1"/>
          <p:nvPr/>
        </p:nvSpPr>
        <p:spPr>
          <a:xfrm>
            <a:off x="7509758" y="5759532"/>
            <a:ext cx="34203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Wurth Electronik Phoenix Contact:  1803620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D2FAA5-D8F7-4B26-6BC5-FA1504384F92}"/>
              </a:ext>
            </a:extLst>
          </p:cNvPr>
          <p:cNvSpPr/>
          <p:nvPr/>
        </p:nvSpPr>
        <p:spPr>
          <a:xfrm>
            <a:off x="8514608" y="4744192"/>
            <a:ext cx="605641" cy="991590"/>
          </a:xfrm>
          <a:custGeom>
            <a:avLst/>
            <a:gdLst>
              <a:gd name="connsiteX0" fmla="*/ 0 w 605641"/>
              <a:gd name="connsiteY0" fmla="*/ 0 h 991590"/>
              <a:gd name="connsiteX1" fmla="*/ 457200 w 605641"/>
              <a:gd name="connsiteY1" fmla="*/ 599704 h 991590"/>
              <a:gd name="connsiteX2" fmla="*/ 154379 w 605641"/>
              <a:gd name="connsiteY2" fmla="*/ 463138 h 991590"/>
              <a:gd name="connsiteX3" fmla="*/ 605641 w 605641"/>
              <a:gd name="connsiteY3" fmla="*/ 991590 h 9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641" h="991590">
                <a:moveTo>
                  <a:pt x="0" y="0"/>
                </a:moveTo>
                <a:cubicBezTo>
                  <a:pt x="215735" y="261257"/>
                  <a:pt x="431470" y="522514"/>
                  <a:pt x="457200" y="599704"/>
                </a:cubicBezTo>
                <a:cubicBezTo>
                  <a:pt x="482930" y="676894"/>
                  <a:pt x="129639" y="397824"/>
                  <a:pt x="154379" y="463138"/>
                </a:cubicBezTo>
                <a:cubicBezTo>
                  <a:pt x="179119" y="528452"/>
                  <a:pt x="392380" y="760021"/>
                  <a:pt x="605641" y="9915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B17E-01BC-F66A-A328-56C4E53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Schematic Review of SiPM Bias Board</a:t>
            </a:r>
          </a:p>
        </p:txBody>
      </p:sp>
    </p:spTree>
    <p:extLst>
      <p:ext uri="{BB962C8B-B14F-4D97-AF65-F5344CB8AC3E}">
        <p14:creationId xmlns:p14="http://schemas.microsoft.com/office/powerpoint/2010/main" val="258581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52A456-724F-3B16-CCD1-9A42E419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EMI/EMC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6588F3-2CDC-A805-2EE9-21B1F0FA5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5467" y="2327049"/>
            <a:ext cx="7467600" cy="304369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F5B5C-1735-EB64-21FA-6335DB0F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7" y="2658248"/>
            <a:ext cx="3452308" cy="22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ED56-E82C-6AC0-7077-61ACBD15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Impedance and Cutoff Frequency of Input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3FFA-B2A6-8D04-3195-B47C89E3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55793"/>
          </a:xfrm>
        </p:spPr>
        <p:txBody>
          <a:bodyPr/>
          <a:lstStyle/>
          <a:p>
            <a:r>
              <a:rPr lang="en-US" dirty="0"/>
              <a:t>Some Calculations: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C011C-9A09-3375-B6C3-C6268298D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69506"/>
            <a:ext cx="5181600" cy="2663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D54EB-AC4D-E586-FF34-911AD508EEFA}"/>
                  </a:ext>
                </a:extLst>
              </p:cNvPr>
              <p:cNvSpPr txBox="1"/>
              <p:nvPr/>
            </p:nvSpPr>
            <p:spPr>
              <a:xfrm>
                <a:off x="1858730" y="2516355"/>
                <a:ext cx="3012299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=30.6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D54EB-AC4D-E586-FF34-911AD508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730" y="2516355"/>
                <a:ext cx="3012299" cy="555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3EA79-76F0-7E05-1476-4AA5D6170FEA}"/>
                  </a:ext>
                </a:extLst>
              </p:cNvPr>
              <p:cNvSpPr txBox="1"/>
              <p:nvPr/>
            </p:nvSpPr>
            <p:spPr>
              <a:xfrm>
                <a:off x="2825019" y="3290500"/>
                <a:ext cx="125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3EA79-76F0-7E05-1476-4AA5D617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019" y="3290500"/>
                <a:ext cx="1256049" cy="276999"/>
              </a:xfrm>
              <a:prstGeom prst="rect">
                <a:avLst/>
              </a:prstGeom>
              <a:blipFill>
                <a:blip r:embed="rId4"/>
                <a:stretch>
                  <a:fillRect l="-3883" r="-485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D0355-C282-8165-962B-77A958120B96}"/>
                  </a:ext>
                </a:extLst>
              </p:cNvPr>
              <p:cNvSpPr txBox="1"/>
              <p:nvPr/>
            </p:nvSpPr>
            <p:spPr>
              <a:xfrm>
                <a:off x="1524000" y="3923654"/>
                <a:ext cx="168578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𝑆𝑡𝑟𝑎𝑦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D0355-C282-8165-962B-77A95812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23654"/>
                <a:ext cx="1685783" cy="298928"/>
              </a:xfrm>
              <a:prstGeom prst="rect">
                <a:avLst/>
              </a:prstGeom>
              <a:blipFill>
                <a:blip r:embed="rId5"/>
                <a:stretch>
                  <a:fillRect l="-2527" r="-397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3B4DA-26BC-3D55-1D2E-C037834B7912}"/>
              </a:ext>
            </a:extLst>
          </p:cNvPr>
          <p:cNvCxnSpPr>
            <a:cxnSpLocks/>
          </p:cNvCxnSpPr>
          <p:nvPr/>
        </p:nvCxnSpPr>
        <p:spPr>
          <a:xfrm>
            <a:off x="524933" y="3759200"/>
            <a:ext cx="51138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1895593-030E-DEBE-D259-BF52372ECA1A}"/>
              </a:ext>
            </a:extLst>
          </p:cNvPr>
          <p:cNvSpPr/>
          <p:nvPr/>
        </p:nvSpPr>
        <p:spPr>
          <a:xfrm>
            <a:off x="1330399" y="2523160"/>
            <a:ext cx="245533" cy="10973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645BC-A3FD-F300-58ED-6D88EE744160}"/>
              </a:ext>
            </a:extLst>
          </p:cNvPr>
          <p:cNvSpPr txBox="1"/>
          <p:nvPr/>
        </p:nvSpPr>
        <p:spPr>
          <a:xfrm>
            <a:off x="49271" y="288021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Impedances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121CCD-E23A-CBA6-999B-F1DE9285591D}"/>
                  </a:ext>
                </a:extLst>
              </p:cNvPr>
              <p:cNvSpPr txBox="1"/>
              <p:nvPr/>
            </p:nvSpPr>
            <p:spPr>
              <a:xfrm>
                <a:off x="1651182" y="4296844"/>
                <a:ext cx="143141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121CCD-E23A-CBA6-999B-F1DE9285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82" y="4296844"/>
                <a:ext cx="1431417" cy="299249"/>
              </a:xfrm>
              <a:prstGeom prst="rect">
                <a:avLst/>
              </a:prstGeom>
              <a:blipFill>
                <a:blip r:embed="rId6"/>
                <a:stretch>
                  <a:fillRect l="-3830" r="-468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BFABB755-D352-4367-E941-A801B824332D}"/>
              </a:ext>
            </a:extLst>
          </p:cNvPr>
          <p:cNvSpPr/>
          <p:nvPr/>
        </p:nvSpPr>
        <p:spPr>
          <a:xfrm rot="10800000">
            <a:off x="3302731" y="3942656"/>
            <a:ext cx="219401" cy="6534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3E3E6B-1768-5DEA-3D57-249BAD6F2EA9}"/>
                  </a:ext>
                </a:extLst>
              </p:cNvPr>
              <p:cNvSpPr txBox="1"/>
              <p:nvPr/>
            </p:nvSpPr>
            <p:spPr>
              <a:xfrm>
                <a:off x="3633224" y="4117679"/>
                <a:ext cx="1803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34.32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3E3E6B-1768-5DEA-3D57-249BAD6F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24" y="4117679"/>
                <a:ext cx="1803186" cy="276999"/>
              </a:xfrm>
              <a:prstGeom prst="rect">
                <a:avLst/>
              </a:prstGeom>
              <a:blipFill>
                <a:blip r:embed="rId7"/>
                <a:stretch>
                  <a:fillRect l="-2365" r="-3716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C98DB0-B334-9BDC-2922-BCDBDC674979}"/>
                  </a:ext>
                </a:extLst>
              </p:cNvPr>
              <p:cNvSpPr txBox="1"/>
              <p:nvPr/>
            </p:nvSpPr>
            <p:spPr>
              <a:xfrm>
                <a:off x="2674414" y="4808089"/>
                <a:ext cx="147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C98DB0-B334-9BDC-2922-BCDBDC674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14" y="4808089"/>
                <a:ext cx="1474571" cy="276999"/>
              </a:xfrm>
              <a:prstGeom prst="rect">
                <a:avLst/>
              </a:prstGeom>
              <a:blipFill>
                <a:blip r:embed="rId8"/>
                <a:stretch>
                  <a:fillRect l="-3719" r="-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11F223-2461-370E-6491-EABB6E444F7F}"/>
                  </a:ext>
                </a:extLst>
              </p:cNvPr>
              <p:cNvSpPr txBox="1"/>
              <p:nvPr/>
            </p:nvSpPr>
            <p:spPr>
              <a:xfrm>
                <a:off x="2350725" y="5294035"/>
                <a:ext cx="2564998" cy="594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11F223-2461-370E-6491-EABB6E444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25" y="5294035"/>
                <a:ext cx="2564998" cy="5941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7D444564-4757-9089-5C74-6A8A5B4372D2}"/>
              </a:ext>
            </a:extLst>
          </p:cNvPr>
          <p:cNvSpPr/>
          <p:nvPr/>
        </p:nvSpPr>
        <p:spPr>
          <a:xfrm>
            <a:off x="1330399" y="3863487"/>
            <a:ext cx="284536" cy="26293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C2A85-0692-0918-6305-B8F680B5E032}"/>
              </a:ext>
            </a:extLst>
          </p:cNvPr>
          <p:cNvSpPr txBox="1"/>
          <p:nvPr/>
        </p:nvSpPr>
        <p:spPr>
          <a:xfrm>
            <a:off x="119212" y="496374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221053-3441-D095-3F2C-5AD4B51580D1}"/>
                  </a:ext>
                </a:extLst>
              </p:cNvPr>
              <p:cNvSpPr txBox="1"/>
              <p:nvPr/>
            </p:nvSpPr>
            <p:spPr>
              <a:xfrm>
                <a:off x="3006322" y="6115125"/>
                <a:ext cx="1528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𝑘𝐻𝑧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221053-3441-D095-3F2C-5AD4B515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22" y="6115125"/>
                <a:ext cx="1528495" cy="276999"/>
              </a:xfrm>
              <a:prstGeom prst="rect">
                <a:avLst/>
              </a:prstGeom>
              <a:blipFill>
                <a:blip r:embed="rId10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5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A3BEE-9DD0-08F0-5932-65A1B04F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Enable / Disable Circuitry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17CD1B-2E7A-9B68-56F4-36E2C9EBD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945" y="1509432"/>
            <a:ext cx="7490455" cy="466753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2DC4D-1BDA-89BD-AD43-4C21C00D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0072" y="1825625"/>
            <a:ext cx="361372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1/16A12-P4 Enable Signal</a:t>
            </a:r>
          </a:p>
          <a:p>
            <a:pPr lvl="1"/>
            <a:r>
              <a:rPr lang="en-US" sz="1400" dirty="0"/>
              <a:t>There is a 10k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 Pull-Up resistor internal to the Converter that defaults the block to </a:t>
            </a:r>
            <a:r>
              <a:rPr lang="en-US" sz="1400" b="1" i="1" dirty="0"/>
              <a:t>enabled</a:t>
            </a:r>
            <a:r>
              <a:rPr lang="en-US" sz="1400" dirty="0"/>
              <a:t> if no external control circuitry is added.</a:t>
            </a:r>
          </a:p>
          <a:p>
            <a:pPr lvl="1"/>
            <a:r>
              <a:rPr lang="en-US" sz="1400" dirty="0"/>
              <a:t>Am using an opto-coupler to control this function</a:t>
            </a:r>
          </a:p>
          <a:p>
            <a:pPr lvl="1"/>
            <a:r>
              <a:rPr lang="en-US" sz="1400" dirty="0"/>
              <a:t>ISP281D:</a:t>
            </a:r>
          </a:p>
          <a:p>
            <a:pPr lvl="2"/>
            <a:r>
              <a:rPr lang="en-US" sz="1000" dirty="0"/>
              <a:t>Current Transfer Ratio (CTR):  300 to 600%</a:t>
            </a:r>
          </a:p>
          <a:p>
            <a:pPr lvl="2"/>
            <a:r>
              <a:rPr lang="en-US" sz="1000" dirty="0"/>
              <a:t>I</a:t>
            </a:r>
            <a:r>
              <a:rPr lang="en-US" sz="1000" baseline="-25000" dirty="0"/>
              <a:t>D</a:t>
            </a:r>
            <a:r>
              <a:rPr lang="en-US" sz="1000" dirty="0"/>
              <a:t> = 100nA</a:t>
            </a:r>
          </a:p>
          <a:p>
            <a:pPr lvl="2"/>
            <a:r>
              <a:rPr lang="en-US" sz="1000" dirty="0"/>
              <a:t>I</a:t>
            </a:r>
            <a:r>
              <a:rPr lang="en-US" sz="1000" baseline="-25000" dirty="0"/>
              <a:t>SAT</a:t>
            </a:r>
            <a:r>
              <a:rPr lang="en-US" sz="1000" dirty="0"/>
              <a:t> = 60 to 120mA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2A929B-201C-638C-1EA1-A4E7129CF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24843"/>
              </p:ext>
            </p:extLst>
          </p:nvPr>
        </p:nvGraphicFramePr>
        <p:xfrm>
          <a:off x="8473784" y="4483894"/>
          <a:ext cx="2146301" cy="762000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80163412"/>
                    </a:ext>
                  </a:extLst>
                </a:gridCol>
                <a:gridCol w="670719">
                  <a:extLst>
                    <a:ext uri="{9D8B030D-6E8A-4147-A177-3AD203B41FA5}">
                      <a16:colId xmlns:a16="http://schemas.microsoft.com/office/drawing/2014/main" val="995917184"/>
                    </a:ext>
                  </a:extLst>
                </a:gridCol>
                <a:gridCol w="670719">
                  <a:extLst>
                    <a:ext uri="{9D8B030D-6E8A-4147-A177-3AD203B41FA5}">
                      <a16:colId xmlns:a16="http://schemas.microsoft.com/office/drawing/2014/main" val="39843156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Truth 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61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HV_EN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190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15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DC-DC Conv.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7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0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3F85-641C-E7B6-8F21-296349F2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Bias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6BE6-CE25-72F1-EF94-6EE31B67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Output Bias Control is from external signal</a:t>
            </a:r>
          </a:p>
          <a:p>
            <a:pPr lvl="1"/>
            <a:r>
              <a:rPr lang="en-US" dirty="0"/>
              <a:t>Buffered in (LTC2052HV)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10</a:t>
            </a:r>
            <a:r>
              <a:rPr lang="en-US" dirty="0"/>
              <a:t> ensures bias is low if </a:t>
            </a:r>
            <a:r>
              <a:rPr lang="en-US" dirty="0" err="1"/>
              <a:t>Bias_Ctrl</a:t>
            </a:r>
            <a:r>
              <a:rPr lang="en-US" dirty="0"/>
              <a:t> is floating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2A5EFF-C737-D997-2AEF-2E1D70D61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6200" y="2889379"/>
            <a:ext cx="4749420" cy="1565324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E7B2C4-4291-AB5C-A219-DA46980EE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8399"/>
              </p:ext>
            </p:extLst>
          </p:nvPr>
        </p:nvGraphicFramePr>
        <p:xfrm>
          <a:off x="2368550" y="3883203"/>
          <a:ext cx="2197099" cy="571500"/>
        </p:xfrm>
        <a:graphic>
          <a:graphicData uri="http://schemas.openxmlformats.org/drawingml/2006/table">
            <a:tbl>
              <a:tblPr/>
              <a:tblGrid>
                <a:gridCol w="979659">
                  <a:extLst>
                    <a:ext uri="{9D8B030D-6E8A-4147-A177-3AD203B41FA5}">
                      <a16:colId xmlns:a16="http://schemas.microsoft.com/office/drawing/2014/main" val="4042406405"/>
                    </a:ext>
                  </a:extLst>
                </a:gridCol>
                <a:gridCol w="608720">
                  <a:extLst>
                    <a:ext uri="{9D8B030D-6E8A-4147-A177-3AD203B41FA5}">
                      <a16:colId xmlns:a16="http://schemas.microsoft.com/office/drawing/2014/main" val="2480537057"/>
                    </a:ext>
                  </a:extLst>
                </a:gridCol>
                <a:gridCol w="608720">
                  <a:extLst>
                    <a:ext uri="{9D8B030D-6E8A-4147-A177-3AD203B41FA5}">
                      <a16:colId xmlns:a16="http://schemas.microsoft.com/office/drawing/2014/main" val="37853094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 Control Levels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82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Bias_Ctrl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757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Voltage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87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72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4D1-5A53-5917-62A6-7399E794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Bias Current Monitoring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86E4BB-7327-98E8-19B9-F3C930656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727" y="2417590"/>
            <a:ext cx="6995586" cy="20228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E29057-B4AC-96B9-6A25-6387E5EBA0D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12363" y="1807152"/>
                <a:ext cx="381692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1/16A12-P4 device has internal current monitoring</a:t>
                </a:r>
              </a:p>
              <a:p>
                <a:pPr lvl="1"/>
                <a:r>
                  <a:rPr lang="en-US" sz="1800" dirty="0"/>
                  <a:t>Pin 3, I_OUT_MON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0.985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I</a:t>
                </a:r>
                <a:r>
                  <a:rPr lang="en-US" sz="1800" baseline="-25000" dirty="0"/>
                  <a:t>OUT</a:t>
                </a:r>
                <a:r>
                  <a:rPr lang="en-US" sz="1800" dirty="0"/>
                  <a:t> = 20mA, I_OUT_MON = </a:t>
                </a:r>
                <a:r>
                  <a:rPr lang="en-US" sz="1800" u="sng" dirty="0"/>
                  <a:t>19.7mA</a:t>
                </a: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E29057-B4AC-96B9-6A25-6387E5EBA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12363" y="1807152"/>
                <a:ext cx="3816927" cy="4351338"/>
              </a:xfrm>
              <a:blipFill>
                <a:blip r:embed="rId3"/>
                <a:stretch>
                  <a:fillRect l="-14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6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38A7-5BF0-D966-A1B5-3E7380A0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Bias Voltage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F4D8-9120-05A9-11C3-3C88EE675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14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Using a voltage divider and buffering output</a:t>
            </a:r>
          </a:p>
          <a:p>
            <a:pPr lvl="1"/>
            <a:r>
              <a:rPr lang="en-US" sz="1800" dirty="0"/>
              <a:t>1M</a:t>
            </a:r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dirty="0"/>
              <a:t> resistor, (MBB0207VD1004BC100) is capable of dissipating 400mW.</a:t>
            </a:r>
          </a:p>
          <a:p>
            <a:pPr lvl="1"/>
            <a:r>
              <a:rPr lang="en-US" sz="1800" dirty="0" err="1"/>
              <a:t>V</a:t>
            </a:r>
            <a:r>
              <a:rPr lang="en-US" sz="1800" baseline="-25000" dirty="0" err="1"/>
              <a:t>drop</a:t>
            </a:r>
            <a:r>
              <a:rPr lang="en-US" sz="1800" dirty="0"/>
              <a:t> across this resistor is:  57V is the output bias is set to 60V.</a:t>
            </a:r>
          </a:p>
          <a:p>
            <a:pPr lvl="2"/>
            <a:r>
              <a:rPr lang="en-US" sz="1400" dirty="0"/>
              <a:t>P</a:t>
            </a:r>
            <a:r>
              <a:rPr lang="en-US" sz="1400" baseline="-25000" dirty="0"/>
              <a:t>D</a:t>
            </a:r>
            <a:r>
              <a:rPr lang="en-US" sz="1400" dirty="0"/>
              <a:t> = 3.3mW</a:t>
            </a:r>
          </a:p>
          <a:p>
            <a:pPr lvl="1"/>
            <a:r>
              <a:rPr lang="en-US" sz="1800" dirty="0" err="1"/>
              <a:t>V</a:t>
            </a:r>
            <a:r>
              <a:rPr lang="en-US" sz="1800" baseline="-25000" dirty="0" err="1"/>
              <a:t>div</a:t>
            </a:r>
            <a:r>
              <a:rPr lang="en-US" sz="1800" dirty="0"/>
              <a:t> = 0.05(Bias Output)</a:t>
            </a:r>
          </a:p>
          <a:p>
            <a:pPr lvl="2"/>
            <a:r>
              <a:rPr lang="en-US" sz="1400" dirty="0"/>
              <a:t>60V will produce 3V at the input of U2B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CC03F-96F5-F630-8306-F5E7F9020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5867" y="2153181"/>
            <a:ext cx="7162800" cy="3026192"/>
          </a:xfrm>
        </p:spPr>
      </p:pic>
    </p:spTree>
    <p:extLst>
      <p:ext uri="{BB962C8B-B14F-4D97-AF65-F5344CB8AC3E}">
        <p14:creationId xmlns:p14="http://schemas.microsoft.com/office/powerpoint/2010/main" val="222139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EC35-215E-BCD2-9B61-2BB32FAF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LED Indicator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C89683-5D4E-37EE-BC8E-A3CE56C8F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1066" y="1559936"/>
            <a:ext cx="6874933" cy="360258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DE3FB-2A15-7AEE-4124-71AFEB5BE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09744" y="2163808"/>
            <a:ext cx="3743408" cy="27661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8A209-8719-93EE-EA10-B09D9B17F932}"/>
              </a:ext>
            </a:extLst>
          </p:cNvPr>
          <p:cNvSpPr txBox="1"/>
          <p:nvPr/>
        </p:nvSpPr>
        <p:spPr>
          <a:xfrm>
            <a:off x="8389331" y="1690688"/>
            <a:ext cx="25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Num:  </a:t>
            </a:r>
            <a:r>
              <a:rPr lang="en-US" i="1" dirty="0"/>
              <a:t>SSI-LXH072GD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09E06-1B72-4C72-77AA-FE83F57734F9}"/>
              </a:ext>
            </a:extLst>
          </p:cNvPr>
          <p:cNvSpPr txBox="1"/>
          <p:nvPr/>
        </p:nvSpPr>
        <p:spPr>
          <a:xfrm>
            <a:off x="8639239" y="4497061"/>
            <a:ext cx="20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Mounted on Chassis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C4A118-51F4-FBF0-AC36-4AA0C3EDC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056827" y="5298064"/>
            <a:ext cx="3743409" cy="14477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70435-7A05-FFAB-D64A-D5F7CAC7CE88}"/>
              </a:ext>
            </a:extLst>
          </p:cNvPr>
          <p:cNvSpPr txBox="1"/>
          <p:nvPr/>
        </p:nvSpPr>
        <p:spPr>
          <a:xfrm>
            <a:off x="6316133" y="5546252"/>
            <a:ext cx="1378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1-1123824-1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D04F8C-6055-6220-31D5-5B5C9850F548}"/>
              </a:ext>
            </a:extLst>
          </p:cNvPr>
          <p:cNvSpPr/>
          <p:nvPr/>
        </p:nvSpPr>
        <p:spPr>
          <a:xfrm>
            <a:off x="5562600" y="5715000"/>
            <a:ext cx="753533" cy="431800"/>
          </a:xfrm>
          <a:custGeom>
            <a:avLst/>
            <a:gdLst>
              <a:gd name="connsiteX0" fmla="*/ 753533 w 753533"/>
              <a:gd name="connsiteY0" fmla="*/ 0 h 431800"/>
              <a:gd name="connsiteX1" fmla="*/ 169333 w 753533"/>
              <a:gd name="connsiteY1" fmla="*/ 228600 h 431800"/>
              <a:gd name="connsiteX2" fmla="*/ 516467 w 753533"/>
              <a:gd name="connsiteY2" fmla="*/ 220133 h 431800"/>
              <a:gd name="connsiteX3" fmla="*/ 0 w 753533"/>
              <a:gd name="connsiteY3" fmla="*/ 431800 h 431800"/>
              <a:gd name="connsiteX4" fmla="*/ 0 w 753533"/>
              <a:gd name="connsiteY4" fmla="*/ 431800 h 431800"/>
              <a:gd name="connsiteX5" fmla="*/ 0 w 753533"/>
              <a:gd name="connsiteY5" fmla="*/ 431800 h 431800"/>
              <a:gd name="connsiteX6" fmla="*/ 8467 w 753533"/>
              <a:gd name="connsiteY6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533" h="431800">
                <a:moveTo>
                  <a:pt x="753533" y="0"/>
                </a:moveTo>
                <a:cubicBezTo>
                  <a:pt x="481188" y="95955"/>
                  <a:pt x="208844" y="191911"/>
                  <a:pt x="169333" y="228600"/>
                </a:cubicBezTo>
                <a:cubicBezTo>
                  <a:pt x="129822" y="265289"/>
                  <a:pt x="544689" y="186266"/>
                  <a:pt x="516467" y="220133"/>
                </a:cubicBezTo>
                <a:cubicBezTo>
                  <a:pt x="488245" y="254000"/>
                  <a:pt x="0" y="431800"/>
                  <a:pt x="0" y="431800"/>
                </a:cubicBezTo>
                <a:lnTo>
                  <a:pt x="0" y="431800"/>
                </a:lnTo>
                <a:lnTo>
                  <a:pt x="0" y="431800"/>
                </a:lnTo>
                <a:lnTo>
                  <a:pt x="8467" y="4318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1D6EB-8C00-2A26-67BC-412755FD0F3F}"/>
              </a:ext>
            </a:extLst>
          </p:cNvPr>
          <p:cNvSpPr txBox="1"/>
          <p:nvPr/>
        </p:nvSpPr>
        <p:spPr>
          <a:xfrm>
            <a:off x="1218435" y="1979142"/>
            <a:ext cx="2361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+3V @ Bias Level = 60V</a:t>
            </a:r>
          </a:p>
          <a:p>
            <a:r>
              <a:rPr lang="en-US" dirty="0"/>
              <a:t>+2V @ Bias Level = 40V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58D4B0-6FB7-2658-7A65-4F5160092ACC}"/>
              </a:ext>
            </a:extLst>
          </p:cNvPr>
          <p:cNvCxnSpPr/>
          <p:nvPr/>
        </p:nvCxnSpPr>
        <p:spPr>
          <a:xfrm flipH="1">
            <a:off x="719667" y="2281357"/>
            <a:ext cx="498768" cy="27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8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D446-359E-4BDB-B378-9798B89E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Current and 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E6D2-2EB5-12C3-0AF7-4B5DAFBB9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84228"/>
          </a:xfrm>
        </p:spPr>
        <p:txBody>
          <a:bodyPr>
            <a:normAutofit fontScale="92500"/>
          </a:bodyPr>
          <a:lstStyle/>
          <a:p>
            <a:r>
              <a:rPr lang="en-US" dirty="0"/>
              <a:t>1/16A12-P4 </a:t>
            </a:r>
          </a:p>
          <a:p>
            <a:pPr lvl="1"/>
            <a:r>
              <a:rPr lang="en-US" dirty="0"/>
              <a:t>The expected load from each SiPM is approximately 20mA at maximum.  </a:t>
            </a:r>
          </a:p>
          <a:p>
            <a:pPr lvl="2"/>
            <a:r>
              <a:rPr lang="en-US" dirty="0"/>
              <a:t>Sub-system testing is on-going.</a:t>
            </a:r>
          </a:p>
          <a:p>
            <a:pPr lvl="2"/>
            <a:r>
              <a:rPr lang="en-US" dirty="0"/>
              <a:t>V</a:t>
            </a:r>
            <a:r>
              <a:rPr lang="en-US" baseline="-25000" dirty="0"/>
              <a:t>MIN</a:t>
            </a:r>
            <a:r>
              <a:rPr lang="en-US" dirty="0"/>
              <a:t> 43V  </a:t>
            </a:r>
            <a:r>
              <a:rPr lang="en-US" dirty="0">
                <a:sym typeface="Wingdings" panose="05000000000000000000" pitchFamily="2" charset="2"/>
              </a:rPr>
              <a:t>  V</a:t>
            </a:r>
            <a:r>
              <a:rPr lang="en-US" baseline="-25000" dirty="0"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 60V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Manufacturer quotes efficiency at 90%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26B162-8041-FFFF-CAFD-7166AA568A74}"/>
                  </a:ext>
                </a:extLst>
              </p:cNvPr>
              <p:cNvSpPr txBox="1"/>
              <p:nvPr/>
            </p:nvSpPr>
            <p:spPr>
              <a:xfrm>
                <a:off x="1478468" y="4009854"/>
                <a:ext cx="3691844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26B162-8041-FFFF-CAFD-7166AA56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68" y="4009854"/>
                <a:ext cx="3691844" cy="286297"/>
              </a:xfrm>
              <a:prstGeom prst="rect">
                <a:avLst/>
              </a:prstGeom>
              <a:blipFill>
                <a:blip r:embed="rId2"/>
                <a:stretch>
                  <a:fillRect l="-1157" r="-99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F0902-A807-DAA2-9F5D-800AFCF00820}"/>
                  </a:ext>
                </a:extLst>
              </p:cNvPr>
              <p:cNvSpPr txBox="1"/>
              <p:nvPr/>
            </p:nvSpPr>
            <p:spPr>
              <a:xfrm>
                <a:off x="1342732" y="4842511"/>
                <a:ext cx="3721403" cy="419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90%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F0902-A807-DAA2-9F5D-800AFCF0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32" y="4842511"/>
                <a:ext cx="3721403" cy="419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B141CC-7442-B4A6-0902-A8B4638C21C8}"/>
                  </a:ext>
                </a:extLst>
              </p:cNvPr>
              <p:cNvSpPr txBox="1"/>
              <p:nvPr/>
            </p:nvSpPr>
            <p:spPr>
              <a:xfrm>
                <a:off x="2236409" y="5393558"/>
                <a:ext cx="232345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1.33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B141CC-7442-B4A6-0902-A8B4638C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09" y="5393558"/>
                <a:ext cx="2323457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2C37F9-A729-BAF3-AB1E-A4E4A4C5B700}"/>
                  </a:ext>
                </a:extLst>
              </p:cNvPr>
              <p:cNvSpPr txBox="1"/>
              <p:nvPr/>
            </p:nvSpPr>
            <p:spPr>
              <a:xfrm>
                <a:off x="1478468" y="4333699"/>
                <a:ext cx="3456203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2C37F9-A729-BAF3-AB1E-A4E4A4C5B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68" y="4333699"/>
                <a:ext cx="3456203" cy="286297"/>
              </a:xfrm>
              <a:prstGeom prst="rect">
                <a:avLst/>
              </a:prstGeom>
              <a:blipFill>
                <a:blip r:embed="rId5"/>
                <a:stretch>
                  <a:fillRect l="-1237" r="-106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E87B065-2F4A-D2BC-2CAF-C19FE1AA8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767690" y="1573497"/>
            <a:ext cx="3138310" cy="2799188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C94738-A79F-00C7-CFE6-CF39E5C568C0}"/>
              </a:ext>
            </a:extLst>
          </p:cNvPr>
          <p:cNvSpPr txBox="1">
            <a:spLocks/>
          </p:cNvSpPr>
          <p:nvPr/>
        </p:nvSpPr>
        <p:spPr>
          <a:xfrm>
            <a:off x="6172200" y="4419599"/>
            <a:ext cx="5181600" cy="196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9 boards pulling this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11.97W</a:t>
            </a:r>
            <a:r>
              <a:rPr lang="en-US" baseline="-25000" dirty="0">
                <a:sym typeface="Wingdings" panose="05000000000000000000" pitchFamily="2" charset="2"/>
              </a:rPr>
              <a:t>Total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0.998A </a:t>
            </a:r>
            <a:r>
              <a:rPr lang="en-US" baseline="-25000" dirty="0">
                <a:sym typeface="Wingdings" panose="05000000000000000000" pitchFamily="2" charset="2"/>
              </a:rPr>
              <a:t>Total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5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11B7-A1C3-F02B-3864-0A8D8D3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1970-DF51-1CC9-5A2D-7A93D686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Distribution Unit (PDU) for GRAMS is extensive</a:t>
            </a:r>
          </a:p>
          <a:p>
            <a:pPr lvl="1"/>
            <a:r>
              <a:rPr lang="en-US" dirty="0"/>
              <a:t>Only reviewing the Silicon Photo-Multiplier (SiPM) PDU circuitry today</a:t>
            </a:r>
          </a:p>
          <a:p>
            <a:r>
              <a:rPr lang="en-US" dirty="0"/>
              <a:t>Overview of Requirements for SiPM bias, command &amp; control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Schematic Review</a:t>
            </a:r>
          </a:p>
          <a:p>
            <a:r>
              <a:rPr lang="en-US" dirty="0"/>
              <a:t>Grounding Configuration</a:t>
            </a:r>
          </a:p>
          <a:p>
            <a:r>
              <a:rPr lang="en-US" dirty="0"/>
              <a:t>Layout Review</a:t>
            </a:r>
          </a:p>
        </p:txBody>
      </p:sp>
    </p:spTree>
    <p:extLst>
      <p:ext uri="{BB962C8B-B14F-4D97-AF65-F5344CB8AC3E}">
        <p14:creationId xmlns:p14="http://schemas.microsoft.com/office/powerpoint/2010/main" val="138278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44B-179C-2B7A-761E-5DA2AD44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Telemetry I/O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F4F3B-8502-C3C0-AD35-D34D1D94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telemetry and control functions are sent and received through J3 (9-Pos Socketed D-SUB)</a:t>
            </a:r>
          </a:p>
          <a:p>
            <a:pPr lvl="1"/>
            <a:r>
              <a:rPr lang="en-US" dirty="0"/>
              <a:t>Enable function is received as </a:t>
            </a:r>
            <a:br>
              <a:rPr lang="en-US" dirty="0"/>
            </a:br>
            <a:r>
              <a:rPr lang="en-US" dirty="0"/>
              <a:t>a differential signal (LVDS)</a:t>
            </a:r>
          </a:p>
          <a:p>
            <a:pPr lvl="1"/>
            <a:r>
              <a:rPr lang="en-US" dirty="0"/>
              <a:t>U3, SN65LVDS2DBVR receives</a:t>
            </a:r>
            <a:br>
              <a:rPr lang="en-US" dirty="0"/>
            </a:br>
            <a:r>
              <a:rPr lang="en-US" dirty="0"/>
              <a:t>this signal, delivers to input of</a:t>
            </a:r>
            <a:br>
              <a:rPr lang="en-US" dirty="0"/>
            </a:br>
            <a:r>
              <a:rPr lang="en-US" dirty="0"/>
              <a:t>optocoupler (Q1)</a:t>
            </a:r>
          </a:p>
          <a:p>
            <a:pPr lvl="1"/>
            <a:r>
              <a:rPr lang="en-US" dirty="0"/>
              <a:t>SEC_PWR_TELEM_RTN is tied to</a:t>
            </a:r>
            <a:br>
              <a:rPr lang="en-US" dirty="0"/>
            </a:br>
            <a:r>
              <a:rPr lang="en-US" dirty="0"/>
              <a:t>the secondary 5V_RTN on the </a:t>
            </a:r>
            <a:br>
              <a:rPr lang="en-US" dirty="0"/>
            </a:br>
            <a:r>
              <a:rPr lang="en-US" dirty="0"/>
              <a:t>board.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4E83E-8E15-EE0C-E9FF-6498200C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67" y="2971934"/>
            <a:ext cx="5344476" cy="23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A097-9096-CFB0-47A7-07557897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Grounding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4BC21-DBE5-EF0D-559D-308507E797DC}"/>
              </a:ext>
            </a:extLst>
          </p:cNvPr>
          <p:cNvSpPr/>
          <p:nvPr/>
        </p:nvSpPr>
        <p:spPr>
          <a:xfrm>
            <a:off x="2226960" y="2486561"/>
            <a:ext cx="2006601" cy="214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2C950-9BEE-5E5B-1076-F969A5A83EBE}"/>
              </a:ext>
            </a:extLst>
          </p:cNvPr>
          <p:cNvSpPr txBox="1"/>
          <p:nvPr/>
        </p:nvSpPr>
        <p:spPr>
          <a:xfrm>
            <a:off x="2567258" y="1938563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SiPM Telemetry</a:t>
            </a:r>
            <a:br>
              <a:rPr lang="en-US" sz="1400" dirty="0"/>
            </a:br>
            <a:r>
              <a:rPr lang="en-US" sz="1400" dirty="0"/>
              <a:t>Power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C89BD-4332-9657-8A67-C726FEDF7081}"/>
              </a:ext>
            </a:extLst>
          </p:cNvPr>
          <p:cNvSpPr/>
          <p:nvPr/>
        </p:nvSpPr>
        <p:spPr>
          <a:xfrm>
            <a:off x="2946626" y="2884494"/>
            <a:ext cx="990600" cy="905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DC9858-1D91-D5DA-A253-87EE7529FC3C}"/>
              </a:ext>
            </a:extLst>
          </p:cNvPr>
          <p:cNvCxnSpPr/>
          <p:nvPr/>
        </p:nvCxnSpPr>
        <p:spPr>
          <a:xfrm flipH="1">
            <a:off x="2946626" y="2884494"/>
            <a:ext cx="990600" cy="90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A4F8BC-FB4A-3F15-BA71-C93A169F1796}"/>
              </a:ext>
            </a:extLst>
          </p:cNvPr>
          <p:cNvSpPr txBox="1"/>
          <p:nvPr/>
        </p:nvSpPr>
        <p:spPr>
          <a:xfrm>
            <a:off x="3084577" y="29676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8A4A2-C979-EEDD-66BE-8DA3ABBEBFA7}"/>
              </a:ext>
            </a:extLst>
          </p:cNvPr>
          <p:cNvSpPr txBox="1"/>
          <p:nvPr/>
        </p:nvSpPr>
        <p:spPr>
          <a:xfrm>
            <a:off x="3541777" y="333746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B6BF02-C73C-6F43-F52E-6B40032BEFDF}"/>
              </a:ext>
            </a:extLst>
          </p:cNvPr>
          <p:cNvSpPr/>
          <p:nvPr/>
        </p:nvSpPr>
        <p:spPr>
          <a:xfrm>
            <a:off x="2042332" y="2884494"/>
            <a:ext cx="205683" cy="9059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44914F-A7E7-FA4D-A683-76F75F4E11B9}"/>
              </a:ext>
            </a:extLst>
          </p:cNvPr>
          <p:cNvCxnSpPr>
            <a:cxnSpLocks/>
          </p:cNvCxnSpPr>
          <p:nvPr/>
        </p:nvCxnSpPr>
        <p:spPr>
          <a:xfrm>
            <a:off x="1337960" y="3152567"/>
            <a:ext cx="1608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3D72CC-0D63-197E-6D85-90D8614107E3}"/>
              </a:ext>
            </a:extLst>
          </p:cNvPr>
          <p:cNvCxnSpPr>
            <a:cxnSpLocks/>
          </p:cNvCxnSpPr>
          <p:nvPr/>
        </p:nvCxnSpPr>
        <p:spPr>
          <a:xfrm flipH="1">
            <a:off x="1337960" y="3570923"/>
            <a:ext cx="1615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EABF4F-88B9-7959-A2A9-63D2A291AA6B}"/>
              </a:ext>
            </a:extLst>
          </p:cNvPr>
          <p:cNvSpPr txBox="1"/>
          <p:nvPr/>
        </p:nvSpPr>
        <p:spPr>
          <a:xfrm>
            <a:off x="1386974" y="289286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+12V</a:t>
            </a:r>
            <a:r>
              <a:rPr lang="en-US" sz="1100" baseline="-25000" dirty="0"/>
              <a:t>IN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9416E-B606-B17B-DAA3-DD7885B03224}"/>
              </a:ext>
            </a:extLst>
          </p:cNvPr>
          <p:cNvSpPr txBox="1"/>
          <p:nvPr/>
        </p:nvSpPr>
        <p:spPr>
          <a:xfrm>
            <a:off x="1358626" y="3307406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+12V</a:t>
            </a:r>
            <a:r>
              <a:rPr lang="en-US" sz="1100" baseline="-25000" dirty="0"/>
              <a:t>RTN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F9C5C0-12BC-4E38-FEE5-393342A6B8A4}"/>
              </a:ext>
            </a:extLst>
          </p:cNvPr>
          <p:cNvSpPr/>
          <p:nvPr/>
        </p:nvSpPr>
        <p:spPr>
          <a:xfrm>
            <a:off x="6112704" y="2925901"/>
            <a:ext cx="3759657" cy="170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FF3F36-D85B-5D04-2A3E-2EFD8D4C369E}"/>
              </a:ext>
            </a:extLst>
          </p:cNvPr>
          <p:cNvCxnSpPr>
            <a:cxnSpLocks/>
          </p:cNvCxnSpPr>
          <p:nvPr/>
        </p:nvCxnSpPr>
        <p:spPr>
          <a:xfrm>
            <a:off x="3939709" y="3152567"/>
            <a:ext cx="2004118" cy="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D24463-1A5F-350F-A50C-805F135DA169}"/>
              </a:ext>
            </a:extLst>
          </p:cNvPr>
          <p:cNvCxnSpPr>
            <a:cxnSpLocks/>
          </p:cNvCxnSpPr>
          <p:nvPr/>
        </p:nvCxnSpPr>
        <p:spPr>
          <a:xfrm flipH="1">
            <a:off x="3938467" y="3569016"/>
            <a:ext cx="2005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16A0394-6ADB-BA9C-2DB3-84525F374530}"/>
              </a:ext>
            </a:extLst>
          </p:cNvPr>
          <p:cNvSpPr/>
          <p:nvPr/>
        </p:nvSpPr>
        <p:spPr>
          <a:xfrm>
            <a:off x="2591027" y="3083184"/>
            <a:ext cx="149798" cy="1538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64F317-AC9E-CA03-F741-3C1BF0588534}"/>
              </a:ext>
            </a:extLst>
          </p:cNvPr>
          <p:cNvSpPr/>
          <p:nvPr/>
        </p:nvSpPr>
        <p:spPr>
          <a:xfrm>
            <a:off x="2354474" y="3494906"/>
            <a:ext cx="149798" cy="1538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F378A3-405F-9DC9-4231-9895AD28A868}"/>
              </a:ext>
            </a:extLst>
          </p:cNvPr>
          <p:cNvCxnSpPr>
            <a:cxnSpLocks/>
            <a:stCxn id="35" idx="4"/>
          </p:cNvCxnSpPr>
          <p:nvPr/>
        </p:nvCxnSpPr>
        <p:spPr>
          <a:xfrm rot="16200000" flipH="1">
            <a:off x="3936857" y="1966137"/>
            <a:ext cx="743265" cy="32851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551077E-D134-7491-0BB9-35CC00CDBFF3}"/>
              </a:ext>
            </a:extLst>
          </p:cNvPr>
          <p:cNvCxnSpPr>
            <a:cxnSpLocks/>
            <a:endCxn id="36" idx="4"/>
          </p:cNvCxnSpPr>
          <p:nvPr/>
        </p:nvCxnSpPr>
        <p:spPr>
          <a:xfrm rot="10800000">
            <a:off x="2429373" y="3648791"/>
            <a:ext cx="3514454" cy="6427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E90D759-8263-817C-0D50-E02856466714}"/>
              </a:ext>
            </a:extLst>
          </p:cNvPr>
          <p:cNvSpPr/>
          <p:nvPr/>
        </p:nvSpPr>
        <p:spPr>
          <a:xfrm>
            <a:off x="5943827" y="3083184"/>
            <a:ext cx="161653" cy="642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E7304-E102-1334-F78D-45E1D97E1C7F}"/>
              </a:ext>
            </a:extLst>
          </p:cNvPr>
          <p:cNvSpPr/>
          <p:nvPr/>
        </p:nvSpPr>
        <p:spPr>
          <a:xfrm>
            <a:off x="5951053" y="3791802"/>
            <a:ext cx="161653" cy="642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F3B737-D306-5C5B-0F84-3D766B8942C5}"/>
              </a:ext>
            </a:extLst>
          </p:cNvPr>
          <p:cNvSpPr txBox="1"/>
          <p:nvPr/>
        </p:nvSpPr>
        <p:spPr>
          <a:xfrm>
            <a:off x="4651471" y="292590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  <a:r>
              <a:rPr lang="en-US" sz="1100" baseline="-25000" dirty="0"/>
              <a:t>IN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DF8A28-A34C-71EE-A552-10568A835FE0}"/>
              </a:ext>
            </a:extLst>
          </p:cNvPr>
          <p:cNvSpPr txBox="1"/>
          <p:nvPr/>
        </p:nvSpPr>
        <p:spPr>
          <a:xfrm>
            <a:off x="4623123" y="3340442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  <a:r>
              <a:rPr lang="en-US" sz="1100" baseline="-25000" dirty="0"/>
              <a:t>RTN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6C07F-03E4-C492-5EE6-19322F57CC64}"/>
              </a:ext>
            </a:extLst>
          </p:cNvPr>
          <p:cNvSpPr txBox="1"/>
          <p:nvPr/>
        </p:nvSpPr>
        <p:spPr>
          <a:xfrm>
            <a:off x="5714230" y="4291181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F34166-A06A-4AAD-86CA-7EA88FC885EC}"/>
              </a:ext>
            </a:extLst>
          </p:cNvPr>
          <p:cNvSpPr txBox="1"/>
          <p:nvPr/>
        </p:nvSpPr>
        <p:spPr>
          <a:xfrm>
            <a:off x="5707530" y="355759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F55A44-4DB3-0DBD-AF96-2E70FD9F915A}"/>
              </a:ext>
            </a:extLst>
          </p:cNvPr>
          <p:cNvSpPr txBox="1"/>
          <p:nvPr/>
        </p:nvSpPr>
        <p:spPr>
          <a:xfrm>
            <a:off x="7463927" y="2373659"/>
            <a:ext cx="10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SiPM Power</a:t>
            </a:r>
            <a:br>
              <a:rPr lang="en-US" sz="1400" dirty="0"/>
            </a:br>
            <a:r>
              <a:rPr lang="en-US" sz="1400" dirty="0"/>
              <a:t>Board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DD6E7D-F5F8-F339-D221-067924D85CA2}"/>
              </a:ext>
            </a:extLst>
          </p:cNvPr>
          <p:cNvSpPr/>
          <p:nvPr/>
        </p:nvSpPr>
        <p:spPr>
          <a:xfrm>
            <a:off x="7611431" y="3706839"/>
            <a:ext cx="1825123" cy="753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8D0BB1-D270-533E-BE45-E3EBCC2122EA}"/>
              </a:ext>
            </a:extLst>
          </p:cNvPr>
          <p:cNvCxnSpPr/>
          <p:nvPr/>
        </p:nvCxnSpPr>
        <p:spPr>
          <a:xfrm flipH="1">
            <a:off x="7618657" y="3706839"/>
            <a:ext cx="1817897" cy="75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F4D0C5-39D9-11EE-AA01-B5E24CF2BB36}"/>
              </a:ext>
            </a:extLst>
          </p:cNvPr>
          <p:cNvSpPr txBox="1"/>
          <p:nvPr/>
        </p:nvSpPr>
        <p:spPr>
          <a:xfrm>
            <a:off x="7909053" y="37758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96B2B-96AA-C3D5-6E7C-537829EE3853}"/>
              </a:ext>
            </a:extLst>
          </p:cNvPr>
          <p:cNvSpPr txBox="1"/>
          <p:nvPr/>
        </p:nvSpPr>
        <p:spPr>
          <a:xfrm>
            <a:off x="8874253" y="4052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BFADDBB-D20B-4902-247D-CFD86092CF13}"/>
              </a:ext>
            </a:extLst>
          </p:cNvPr>
          <p:cNvSpPr/>
          <p:nvPr/>
        </p:nvSpPr>
        <p:spPr>
          <a:xfrm rot="5400000">
            <a:off x="8398420" y="2989895"/>
            <a:ext cx="259714" cy="214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9DFA2A0-5838-7B7F-DDAA-8C60C08C8B8E}"/>
              </a:ext>
            </a:extLst>
          </p:cNvPr>
          <p:cNvSpPr/>
          <p:nvPr/>
        </p:nvSpPr>
        <p:spPr>
          <a:xfrm rot="16200000">
            <a:off x="8398420" y="3377852"/>
            <a:ext cx="259714" cy="214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8EC686-C4EE-649C-1BE1-EB37DD16752D}"/>
              </a:ext>
            </a:extLst>
          </p:cNvPr>
          <p:cNvCxnSpPr/>
          <p:nvPr/>
        </p:nvCxnSpPr>
        <p:spPr>
          <a:xfrm>
            <a:off x="8635634" y="2964220"/>
            <a:ext cx="0" cy="26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0B7801-A514-C14E-6A49-EFB605177062}"/>
              </a:ext>
            </a:extLst>
          </p:cNvPr>
          <p:cNvCxnSpPr/>
          <p:nvPr/>
        </p:nvCxnSpPr>
        <p:spPr>
          <a:xfrm>
            <a:off x="8420920" y="3355351"/>
            <a:ext cx="0" cy="26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E13840C-6239-9690-D90F-58D9DF0C2CE8}"/>
              </a:ext>
            </a:extLst>
          </p:cNvPr>
          <p:cNvCxnSpPr>
            <a:stCxn id="57" idx="0"/>
            <a:endCxn id="56" idx="3"/>
          </p:cNvCxnSpPr>
          <p:nvPr/>
        </p:nvCxnSpPr>
        <p:spPr>
          <a:xfrm rot="10800000">
            <a:off x="8420920" y="3097253"/>
            <a:ext cx="12700" cy="387957"/>
          </a:xfrm>
          <a:prstGeom prst="bentConnector3">
            <a:avLst>
              <a:gd name="adj1" fmla="val 28584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8690A71-500C-5859-1748-4EFBD84CCB63}"/>
              </a:ext>
            </a:extLst>
          </p:cNvPr>
          <p:cNvCxnSpPr>
            <a:stCxn id="57" idx="3"/>
            <a:endCxn id="56" idx="0"/>
          </p:cNvCxnSpPr>
          <p:nvPr/>
        </p:nvCxnSpPr>
        <p:spPr>
          <a:xfrm flipV="1">
            <a:off x="8635634" y="3097252"/>
            <a:ext cx="12700" cy="387957"/>
          </a:xfrm>
          <a:prstGeom prst="bentConnector3">
            <a:avLst>
              <a:gd name="adj1" fmla="val 26896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237E4A-028F-C7B3-4029-BE44A1E6B836}"/>
              </a:ext>
            </a:extLst>
          </p:cNvPr>
          <p:cNvCxnSpPr/>
          <p:nvPr/>
        </p:nvCxnSpPr>
        <p:spPr>
          <a:xfrm flipH="1">
            <a:off x="7437601" y="3298374"/>
            <a:ext cx="59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ADF640B-F98D-9960-0225-CA48DA2395EE}"/>
              </a:ext>
            </a:extLst>
          </p:cNvPr>
          <p:cNvSpPr/>
          <p:nvPr/>
        </p:nvSpPr>
        <p:spPr>
          <a:xfrm>
            <a:off x="8034501" y="3261874"/>
            <a:ext cx="71437" cy="61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01E23F-4A5F-8005-B27E-D3CA7AE87441}"/>
              </a:ext>
            </a:extLst>
          </p:cNvPr>
          <p:cNvSpPr/>
          <p:nvPr/>
        </p:nvSpPr>
        <p:spPr>
          <a:xfrm>
            <a:off x="8941758" y="3261874"/>
            <a:ext cx="71437" cy="61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C23B7F-98E4-E9CA-A0C3-8F7F6A0E992A}"/>
              </a:ext>
            </a:extLst>
          </p:cNvPr>
          <p:cNvCxnSpPr/>
          <p:nvPr/>
        </p:nvCxnSpPr>
        <p:spPr>
          <a:xfrm flipH="1">
            <a:off x="9013195" y="3291230"/>
            <a:ext cx="59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F4C1847-6AE5-656F-C106-F44E6821758D}"/>
              </a:ext>
            </a:extLst>
          </p:cNvPr>
          <p:cNvSpPr txBox="1"/>
          <p:nvPr/>
        </p:nvSpPr>
        <p:spPr>
          <a:xfrm>
            <a:off x="7451139" y="306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baseline="-25000" dirty="0"/>
              <a:t>12V_RTN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E64FE3-4A57-BDEC-0130-6E2BD615109B}"/>
              </a:ext>
            </a:extLst>
          </p:cNvPr>
          <p:cNvSpPr txBox="1"/>
          <p:nvPr/>
        </p:nvSpPr>
        <p:spPr>
          <a:xfrm>
            <a:off x="8986336" y="3062151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SiPM</a:t>
            </a:r>
            <a:r>
              <a:rPr lang="en-US" sz="1050" baseline="-25000" dirty="0"/>
              <a:t>Bias_RTN</a:t>
            </a:r>
            <a:endParaRPr lang="en-US" sz="105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1A1D5A-5CBE-836A-DC1C-DD6E8FBAB0F3}"/>
              </a:ext>
            </a:extLst>
          </p:cNvPr>
          <p:cNvSpPr txBox="1"/>
          <p:nvPr/>
        </p:nvSpPr>
        <p:spPr>
          <a:xfrm>
            <a:off x="4662665" y="3748536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+12V</a:t>
            </a:r>
            <a:r>
              <a:rPr lang="en-US" sz="1100" baseline="-25000" dirty="0"/>
              <a:t>IN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167DA6-30BB-CE36-C781-52057DF683AC}"/>
              </a:ext>
            </a:extLst>
          </p:cNvPr>
          <p:cNvSpPr txBox="1"/>
          <p:nvPr/>
        </p:nvSpPr>
        <p:spPr>
          <a:xfrm>
            <a:off x="4634985" y="4057345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+12V</a:t>
            </a:r>
            <a:r>
              <a:rPr lang="en-US" sz="1100" baseline="-25000" dirty="0"/>
              <a:t>RTN</a:t>
            </a:r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05B8F80-B895-5434-1CE3-94A1DE36229B}"/>
              </a:ext>
            </a:extLst>
          </p:cNvPr>
          <p:cNvSpPr/>
          <p:nvPr/>
        </p:nvSpPr>
        <p:spPr>
          <a:xfrm>
            <a:off x="6357705" y="3678800"/>
            <a:ext cx="123405" cy="423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23FC87B-65F0-BD90-7EC4-B7F32C02407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928123" y="3569016"/>
            <a:ext cx="491285" cy="109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D0AFDF0-502E-6D16-84B0-7F44BD2501B1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5943827" y="4102650"/>
            <a:ext cx="475581" cy="1888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8639D12-EC00-D07C-3ABA-D5FBD034921B}"/>
              </a:ext>
            </a:extLst>
          </p:cNvPr>
          <p:cNvSpPr txBox="1"/>
          <p:nvPr/>
        </p:nvSpPr>
        <p:spPr>
          <a:xfrm>
            <a:off x="6426326" y="375992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49.9k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F19F9796-8AFC-2746-FF28-125CFE2EDD18}"/>
              </a:ext>
            </a:extLst>
          </p:cNvPr>
          <p:cNvSpPr/>
          <p:nvPr/>
        </p:nvSpPr>
        <p:spPr>
          <a:xfrm rot="10800000">
            <a:off x="6964610" y="3662540"/>
            <a:ext cx="123825" cy="1022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C29F47FE-EFDC-F8A1-6BA7-1591603583B5}"/>
              </a:ext>
            </a:extLst>
          </p:cNvPr>
          <p:cNvSpPr/>
          <p:nvPr/>
        </p:nvSpPr>
        <p:spPr>
          <a:xfrm rot="10800000">
            <a:off x="6964610" y="4428311"/>
            <a:ext cx="123825" cy="1022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CC0418-58B6-E5AD-D621-2C5BA0D08A1F}"/>
              </a:ext>
            </a:extLst>
          </p:cNvPr>
          <p:cNvSpPr/>
          <p:nvPr/>
        </p:nvSpPr>
        <p:spPr>
          <a:xfrm>
            <a:off x="6383829" y="3535797"/>
            <a:ext cx="69056" cy="68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B0E09CF-4789-6C44-1C24-F89709F41DCC}"/>
              </a:ext>
            </a:extLst>
          </p:cNvPr>
          <p:cNvCxnSpPr>
            <a:stCxn id="88" idx="6"/>
            <a:endCxn id="86" idx="3"/>
          </p:cNvCxnSpPr>
          <p:nvPr/>
        </p:nvCxnSpPr>
        <p:spPr>
          <a:xfrm>
            <a:off x="6452885" y="3569991"/>
            <a:ext cx="573637" cy="925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BCF42D8-D9B1-F1E0-FBF0-0719C1B23CA1}"/>
              </a:ext>
            </a:extLst>
          </p:cNvPr>
          <p:cNvSpPr/>
          <p:nvPr/>
        </p:nvSpPr>
        <p:spPr>
          <a:xfrm>
            <a:off x="6383829" y="4257305"/>
            <a:ext cx="69056" cy="68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F9F91FF-1774-AC13-E3F2-801E64171102}"/>
              </a:ext>
            </a:extLst>
          </p:cNvPr>
          <p:cNvCxnSpPr>
            <a:stCxn id="91" idx="6"/>
            <a:endCxn id="87" idx="3"/>
          </p:cNvCxnSpPr>
          <p:nvPr/>
        </p:nvCxnSpPr>
        <p:spPr>
          <a:xfrm>
            <a:off x="6452885" y="4291499"/>
            <a:ext cx="573637" cy="1368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176D313-79AB-0078-D885-4B7ECF837D39}"/>
              </a:ext>
            </a:extLst>
          </p:cNvPr>
          <p:cNvCxnSpPr>
            <a:cxnSpLocks/>
          </p:cNvCxnSpPr>
          <p:nvPr/>
        </p:nvCxnSpPr>
        <p:spPr>
          <a:xfrm>
            <a:off x="9436554" y="3892987"/>
            <a:ext cx="147868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591EC2-5D42-49C9-DCF0-A1B0DE312965}"/>
              </a:ext>
            </a:extLst>
          </p:cNvPr>
          <p:cNvCxnSpPr>
            <a:cxnSpLocks/>
          </p:cNvCxnSpPr>
          <p:nvPr/>
        </p:nvCxnSpPr>
        <p:spPr>
          <a:xfrm>
            <a:off x="9436554" y="4244268"/>
            <a:ext cx="147868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7EB48F2-C068-E946-6E50-E0E02C08CB43}"/>
              </a:ext>
            </a:extLst>
          </p:cNvPr>
          <p:cNvSpPr txBox="1"/>
          <p:nvPr/>
        </p:nvSpPr>
        <p:spPr>
          <a:xfrm>
            <a:off x="10101532" y="361003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SiPM</a:t>
            </a:r>
            <a:r>
              <a:rPr lang="en-US" sz="1200" baseline="-25000" dirty="0"/>
              <a:t>Bias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B3933E1-0295-A4D3-C27C-B717AADDCFDE}"/>
              </a:ext>
            </a:extLst>
          </p:cNvPr>
          <p:cNvSpPr txBox="1"/>
          <p:nvPr/>
        </p:nvSpPr>
        <p:spPr>
          <a:xfrm>
            <a:off x="10034012" y="398860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SiPM</a:t>
            </a:r>
            <a:r>
              <a:rPr lang="en-US" sz="1200" baseline="-25000" dirty="0"/>
              <a:t>Bias_RTN</a:t>
            </a:r>
            <a:endParaRPr lang="en-US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CB7618-78BF-FF4E-8F47-8F7B6B6C6CF6}"/>
              </a:ext>
            </a:extLst>
          </p:cNvPr>
          <p:cNvSpPr/>
          <p:nvPr/>
        </p:nvSpPr>
        <p:spPr>
          <a:xfrm>
            <a:off x="9872361" y="3748535"/>
            <a:ext cx="68621" cy="6119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3F64-C400-F0AF-A3E1-131F733D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Review of SiPM Bias </a:t>
            </a:r>
            <a:br>
              <a:rPr lang="en-US" dirty="0"/>
            </a:br>
            <a:r>
              <a:rPr lang="en-US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39691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3DA44-4A3F-73C3-36BB-EE0967F5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 Definition and Stack-Up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739B3-1B4A-6EFE-2EF0-A495E3C3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133" y="1923521"/>
            <a:ext cx="5181600" cy="4351338"/>
          </a:xfrm>
        </p:spPr>
        <p:txBody>
          <a:bodyPr/>
          <a:lstStyle/>
          <a:p>
            <a:r>
              <a:rPr lang="en-US" dirty="0"/>
              <a:t>6 – Layer Board</a:t>
            </a:r>
          </a:p>
          <a:p>
            <a:pPr lvl="1"/>
            <a:r>
              <a:rPr lang="en-US" dirty="0"/>
              <a:t>Layer 1:  Routing</a:t>
            </a:r>
          </a:p>
          <a:p>
            <a:pPr lvl="1"/>
            <a:r>
              <a:rPr lang="en-US" dirty="0"/>
              <a:t>Layer 2:  Secondary Power RTN</a:t>
            </a:r>
          </a:p>
          <a:p>
            <a:pPr lvl="1"/>
            <a:r>
              <a:rPr lang="en-US" dirty="0"/>
              <a:t>Layer 3:  Power Rails (+5V, +3.3V)</a:t>
            </a:r>
          </a:p>
          <a:p>
            <a:pPr lvl="1"/>
            <a:r>
              <a:rPr lang="en-US" dirty="0"/>
              <a:t>Layer 4:  Routing</a:t>
            </a:r>
          </a:p>
          <a:p>
            <a:pPr lvl="1"/>
            <a:r>
              <a:rPr lang="en-US" dirty="0"/>
              <a:t>Layer 5:  Secondary Power RTN</a:t>
            </a:r>
          </a:p>
          <a:p>
            <a:pPr lvl="1"/>
            <a:r>
              <a:rPr lang="en-US" dirty="0"/>
              <a:t>Layer 6:  Chassis GND</a:t>
            </a:r>
          </a:p>
          <a:p>
            <a:pPr lvl="1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159C3E-1EB2-D5BE-E7BC-EB9A9082CD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2216" y="1825625"/>
            <a:ext cx="6131459" cy="2780145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623A7D1-5B63-FBAC-8124-485459565F18}"/>
              </a:ext>
            </a:extLst>
          </p:cNvPr>
          <p:cNvSpPr txBox="1">
            <a:spLocks/>
          </p:cNvSpPr>
          <p:nvPr/>
        </p:nvSpPr>
        <p:spPr>
          <a:xfrm>
            <a:off x="6172202" y="4818592"/>
            <a:ext cx="5181600" cy="1450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Board Fab House:  Sunstone Circuits</a:t>
            </a:r>
          </a:p>
          <a:p>
            <a:pPr lvl="1"/>
            <a:r>
              <a:rPr lang="en-US" sz="2000" dirty="0"/>
              <a:t>Standard 6-Layer Stack up</a:t>
            </a:r>
          </a:p>
          <a:p>
            <a:r>
              <a:rPr lang="en-US" sz="2400" dirty="0"/>
              <a:t>Not expecting high currents or any high-speed signals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48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09F2-B42E-4550-C650-DBA174B3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Schematic Review of SiPM Telemetry Power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351C-8014-6926-CD22-7F5EA5326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1A47F-319B-0F98-1C15-9955252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Schematic of DC-DC Converter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86327-1BE5-2A8A-72BC-9CE694364421}"/>
              </a:ext>
            </a:extLst>
          </p:cNvPr>
          <p:cNvSpPr txBox="1">
            <a:spLocks/>
          </p:cNvSpPr>
          <p:nvPr/>
        </p:nvSpPr>
        <p:spPr>
          <a:xfrm>
            <a:off x="838200" y="4766733"/>
            <a:ext cx="10515600" cy="141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PDQ10-Q24-S5-D is manufactured by CUI</a:t>
            </a:r>
          </a:p>
          <a:p>
            <a:pPr lvl="1"/>
            <a:r>
              <a:rPr lang="en-US" dirty="0"/>
              <a:t>Used these extensively on COM-PAIR.  No issues were seen.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2FE031-6D72-662E-F571-F977E4159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03" y="2269126"/>
            <a:ext cx="10515600" cy="2419306"/>
          </a:xfrm>
        </p:spPr>
      </p:pic>
    </p:spTree>
    <p:extLst>
      <p:ext uri="{BB962C8B-B14F-4D97-AF65-F5344CB8AC3E}">
        <p14:creationId xmlns:p14="http://schemas.microsoft.com/office/powerpoint/2010/main" val="1501591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ED56-E82C-6AC0-7077-61ACBD15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Impedance and Cutoff Frequency of Input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3FFA-B2A6-8D04-3195-B47C89E3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55793"/>
          </a:xfrm>
        </p:spPr>
        <p:txBody>
          <a:bodyPr/>
          <a:lstStyle/>
          <a:p>
            <a:r>
              <a:rPr lang="en-US" dirty="0"/>
              <a:t>Some Calculations: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C011C-9A09-3375-B6C3-C6268298D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69506"/>
            <a:ext cx="5181600" cy="2663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D54EB-AC4D-E586-FF34-911AD508EEFA}"/>
                  </a:ext>
                </a:extLst>
              </p:cNvPr>
              <p:cNvSpPr txBox="1"/>
              <p:nvPr/>
            </p:nvSpPr>
            <p:spPr>
              <a:xfrm>
                <a:off x="1858730" y="2516355"/>
                <a:ext cx="314054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=12.24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D54EB-AC4D-E586-FF34-911AD508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730" y="2516355"/>
                <a:ext cx="3140540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3EA79-76F0-7E05-1476-4AA5D6170FEA}"/>
                  </a:ext>
                </a:extLst>
              </p:cNvPr>
              <p:cNvSpPr txBox="1"/>
              <p:nvPr/>
            </p:nvSpPr>
            <p:spPr>
              <a:xfrm>
                <a:off x="2825019" y="3290500"/>
                <a:ext cx="151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0.548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3EA79-76F0-7E05-1476-4AA5D617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019" y="3290500"/>
                <a:ext cx="1512530" cy="276999"/>
              </a:xfrm>
              <a:prstGeom prst="rect">
                <a:avLst/>
              </a:prstGeom>
              <a:blipFill>
                <a:blip r:embed="rId4"/>
                <a:stretch>
                  <a:fillRect l="-3213" r="-361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3B4DA-26BC-3D55-1D2E-C037834B7912}"/>
              </a:ext>
            </a:extLst>
          </p:cNvPr>
          <p:cNvCxnSpPr>
            <a:cxnSpLocks/>
          </p:cNvCxnSpPr>
          <p:nvPr/>
        </p:nvCxnSpPr>
        <p:spPr>
          <a:xfrm>
            <a:off x="524933" y="3759200"/>
            <a:ext cx="51138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1895593-030E-DEBE-D259-BF52372ECA1A}"/>
              </a:ext>
            </a:extLst>
          </p:cNvPr>
          <p:cNvSpPr/>
          <p:nvPr/>
        </p:nvSpPr>
        <p:spPr>
          <a:xfrm>
            <a:off x="1330399" y="2523160"/>
            <a:ext cx="245533" cy="10973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645BC-A3FD-F300-58ED-6D88EE744160}"/>
              </a:ext>
            </a:extLst>
          </p:cNvPr>
          <p:cNvSpPr txBox="1"/>
          <p:nvPr/>
        </p:nvSpPr>
        <p:spPr>
          <a:xfrm>
            <a:off x="49271" y="288021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Impedances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C98DB0-B334-9BDC-2922-BCDBDC674979}"/>
                  </a:ext>
                </a:extLst>
              </p:cNvPr>
              <p:cNvSpPr txBox="1"/>
              <p:nvPr/>
            </p:nvSpPr>
            <p:spPr>
              <a:xfrm>
                <a:off x="2674414" y="4808089"/>
                <a:ext cx="1477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C98DB0-B334-9BDC-2922-BCDBDC674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14" y="4808089"/>
                <a:ext cx="1477777" cy="276999"/>
              </a:xfrm>
              <a:prstGeom prst="rect">
                <a:avLst/>
              </a:prstGeom>
              <a:blipFill>
                <a:blip r:embed="rId5"/>
                <a:stretch>
                  <a:fillRect l="-3719" r="-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11F223-2461-370E-6491-EABB6E444F7F}"/>
                  </a:ext>
                </a:extLst>
              </p:cNvPr>
              <p:cNvSpPr txBox="1"/>
              <p:nvPr/>
            </p:nvSpPr>
            <p:spPr>
              <a:xfrm>
                <a:off x="2350725" y="5294035"/>
                <a:ext cx="2564998" cy="594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=29.1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11F223-2461-370E-6491-EABB6E444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25" y="5294035"/>
                <a:ext cx="2564998" cy="594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7D444564-4757-9089-5C74-6A8A5B4372D2}"/>
              </a:ext>
            </a:extLst>
          </p:cNvPr>
          <p:cNvSpPr/>
          <p:nvPr/>
        </p:nvSpPr>
        <p:spPr>
          <a:xfrm>
            <a:off x="1330399" y="3863487"/>
            <a:ext cx="284536" cy="26293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C2A85-0692-0918-6305-B8F680B5E032}"/>
              </a:ext>
            </a:extLst>
          </p:cNvPr>
          <p:cNvSpPr txBox="1"/>
          <p:nvPr/>
        </p:nvSpPr>
        <p:spPr>
          <a:xfrm>
            <a:off x="119212" y="496374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221053-3441-D095-3F2C-5AD4B51580D1}"/>
                  </a:ext>
                </a:extLst>
              </p:cNvPr>
              <p:cNvSpPr txBox="1"/>
              <p:nvPr/>
            </p:nvSpPr>
            <p:spPr>
              <a:xfrm>
                <a:off x="3006322" y="6115125"/>
                <a:ext cx="1656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𝑘𝐻𝑧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221053-3441-D095-3F2C-5AD4B515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22" y="6115125"/>
                <a:ext cx="1656736" cy="276999"/>
              </a:xfrm>
              <a:prstGeom prst="rect">
                <a:avLst/>
              </a:prstGeom>
              <a:blipFill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5C659C-D68D-5E44-699D-570D667DA0D4}"/>
                  </a:ext>
                </a:extLst>
              </p:cNvPr>
              <p:cNvSpPr txBox="1"/>
              <p:nvPr/>
            </p:nvSpPr>
            <p:spPr>
              <a:xfrm>
                <a:off x="2742209" y="4249618"/>
                <a:ext cx="137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5C659C-D68D-5E44-699D-570D667D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09" y="4249618"/>
                <a:ext cx="1373581" cy="276999"/>
              </a:xfrm>
              <a:prstGeom prst="rect">
                <a:avLst/>
              </a:prstGeom>
              <a:blipFill>
                <a:blip r:embed="rId8"/>
                <a:stretch>
                  <a:fillRect l="-4000" r="-533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69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B1D6-40C2-1BBF-A5D2-A07D58F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LED Power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47A7-BEC4-E0DB-840C-48A0D3678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Useful to have a visual indicator if the board is working as designed.  </a:t>
            </a:r>
          </a:p>
          <a:p>
            <a:pPr lvl="1"/>
            <a:r>
              <a:rPr lang="en-US" dirty="0"/>
              <a:t>LED will turn on if the +5V is being generated.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38E750-656F-E765-11CC-D4323EB4B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8996" y="1876922"/>
            <a:ext cx="5068007" cy="4248743"/>
          </a:xfrm>
        </p:spPr>
      </p:pic>
    </p:spTree>
    <p:extLst>
      <p:ext uri="{BB962C8B-B14F-4D97-AF65-F5344CB8AC3E}">
        <p14:creationId xmlns:p14="http://schemas.microsoft.com/office/powerpoint/2010/main" val="3633928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D446-359E-4BDB-B378-9798B89E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Current and 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E6D2-2EB5-12C3-0AF7-4B5DAFBB9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73549"/>
          </a:xfrm>
        </p:spPr>
        <p:txBody>
          <a:bodyPr/>
          <a:lstStyle/>
          <a:p>
            <a:r>
              <a:rPr lang="en-US" dirty="0"/>
              <a:t>PDQ10-Q24-S5-D </a:t>
            </a:r>
          </a:p>
          <a:p>
            <a:pPr lvl="1"/>
            <a:r>
              <a:rPr lang="en-US" dirty="0"/>
              <a:t>The load from a single SiPM HV Board is ~ 52mA</a:t>
            </a:r>
          </a:p>
          <a:p>
            <a:pPr lvl="2"/>
            <a:r>
              <a:rPr lang="en-US" dirty="0"/>
              <a:t>There are 9 SiPM Boards</a:t>
            </a:r>
          </a:p>
          <a:p>
            <a:pPr lvl="2"/>
            <a:r>
              <a:rPr lang="en-US" dirty="0"/>
              <a:t>Total Current is ~ 470mA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3D14D6-81A7-2065-7BFB-C2386FC84B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0491" y="2195078"/>
            <a:ext cx="5904736" cy="3208193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E55AED-3206-20F0-A073-79E98BE445C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247467" y="2195078"/>
            <a:ext cx="0" cy="320819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E9E5C-C383-78FC-478B-B9219902F226}"/>
                  </a:ext>
                </a:extLst>
              </p:cNvPr>
              <p:cNvSpPr txBox="1"/>
              <p:nvPr/>
            </p:nvSpPr>
            <p:spPr>
              <a:xfrm>
                <a:off x="6785000" y="5403271"/>
                <a:ext cx="924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23.5%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E9E5C-C383-78FC-478B-B9219902F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00" y="5403271"/>
                <a:ext cx="924933" cy="276999"/>
              </a:xfrm>
              <a:prstGeom prst="rect">
                <a:avLst/>
              </a:prstGeom>
              <a:blipFill>
                <a:blip r:embed="rId3"/>
                <a:stretch>
                  <a:fillRect l="-2632" r="-723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26B162-8041-FFFF-CAFD-7166AA568A74}"/>
                  </a:ext>
                </a:extLst>
              </p:cNvPr>
              <p:cNvSpPr txBox="1"/>
              <p:nvPr/>
            </p:nvSpPr>
            <p:spPr>
              <a:xfrm>
                <a:off x="1749286" y="3934111"/>
                <a:ext cx="3036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=2.35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26B162-8041-FFFF-CAFD-7166AA56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6" y="3934111"/>
                <a:ext cx="3036537" cy="276999"/>
              </a:xfrm>
              <a:prstGeom prst="rect">
                <a:avLst/>
              </a:prstGeom>
              <a:blipFill>
                <a:blip r:embed="rId4"/>
                <a:stretch>
                  <a:fillRect l="-1406" r="-14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F0902-A807-DAA2-9F5D-800AFCF00820}"/>
                  </a:ext>
                </a:extLst>
              </p:cNvPr>
              <p:cNvSpPr txBox="1"/>
              <p:nvPr/>
            </p:nvSpPr>
            <p:spPr>
              <a:xfrm>
                <a:off x="1342732" y="4331761"/>
                <a:ext cx="3849644" cy="419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2.35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80%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=2.94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F0902-A807-DAA2-9F5D-800AFCF0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32" y="4331761"/>
                <a:ext cx="3849644" cy="419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B141CC-7442-B4A6-0902-A8B4638C21C8}"/>
                  </a:ext>
                </a:extLst>
              </p:cNvPr>
              <p:cNvSpPr txBox="1"/>
              <p:nvPr/>
            </p:nvSpPr>
            <p:spPr>
              <a:xfrm>
                <a:off x="2236409" y="4882808"/>
                <a:ext cx="232345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2.94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B141CC-7442-B4A6-0902-A8B4638C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09" y="4882808"/>
                <a:ext cx="232345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F11349-33B4-38A6-BFC6-E1FAB2435E7A}"/>
              </a:ext>
            </a:extLst>
          </p:cNvPr>
          <p:cNvCxnSpPr>
            <a:cxnSpLocks/>
          </p:cNvCxnSpPr>
          <p:nvPr/>
        </p:nvCxnSpPr>
        <p:spPr>
          <a:xfrm>
            <a:off x="6785000" y="2660071"/>
            <a:ext cx="356126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47BA20-DCA4-0A77-D73F-39D72D682DF3}"/>
              </a:ext>
            </a:extLst>
          </p:cNvPr>
          <p:cNvSpPr txBox="1">
            <a:spLocks/>
          </p:cNvSpPr>
          <p:nvPr/>
        </p:nvSpPr>
        <p:spPr>
          <a:xfrm>
            <a:off x="838200" y="5553892"/>
            <a:ext cx="5181600" cy="8555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 this with SiPM HV Board Current:</a:t>
            </a:r>
          </a:p>
          <a:p>
            <a:pPr lvl="1"/>
            <a:r>
              <a:rPr lang="en-US" dirty="0"/>
              <a:t>Total Current Draw:  1.243A </a:t>
            </a:r>
            <a:r>
              <a:rPr lang="en-US" baseline="-25000" dirty="0"/>
              <a:t>Total </a:t>
            </a:r>
            <a:r>
              <a:rPr lang="en-US" dirty="0"/>
              <a:t>, 12V</a:t>
            </a:r>
          </a:p>
          <a:p>
            <a:pPr lvl="1"/>
            <a:r>
              <a:rPr lang="en-US" dirty="0"/>
              <a:t>14.92Watts</a:t>
            </a:r>
          </a:p>
        </p:txBody>
      </p:sp>
    </p:spTree>
    <p:extLst>
      <p:ext uri="{BB962C8B-B14F-4D97-AF65-F5344CB8AC3E}">
        <p14:creationId xmlns:p14="http://schemas.microsoft.com/office/powerpoint/2010/main" val="9740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2763-BCEB-E506-272D-02623F7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Review of SiPM Telemetry Power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7907D-781A-6ED2-EF51-2E9B70472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EABD-DD15-5D72-D860-0F2FC6C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for TPC SiPM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014A-4C43-133D-E654-E069409BC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4092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bias to the SiPMs shall be adjustable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MIN</a:t>
            </a:r>
            <a:r>
              <a:rPr lang="en-US" dirty="0"/>
              <a:t> 43V  </a:t>
            </a:r>
            <a:r>
              <a:rPr lang="en-US" dirty="0">
                <a:sym typeface="Wingdings" panose="05000000000000000000" pitchFamily="2" charset="2"/>
              </a:rPr>
              <a:t>  V</a:t>
            </a:r>
            <a:r>
              <a:rPr lang="en-US" baseline="-25000" dirty="0"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 60V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Bias shall also have Enable / Disable Circuitry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Telemetry Points to measure the Bias and Current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Current Draw for each SiPM is expected to be 20mA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Temperature Range:  -55C to +70C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Target maximum altitude:  36km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C276D3-9C38-8AC3-1547-AD544E1F6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0648" y="2573382"/>
            <a:ext cx="3865565" cy="3244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FF8E0-17F5-98FB-726B-A2F48E72235C}"/>
              </a:ext>
            </a:extLst>
          </p:cNvPr>
          <p:cNvSpPr txBox="1"/>
          <p:nvPr/>
        </p:nvSpPr>
        <p:spPr>
          <a:xfrm>
            <a:off x="7309715" y="2047298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Hamamatsu:  S13370 Series</a:t>
            </a:r>
          </a:p>
        </p:txBody>
      </p:sp>
    </p:spTree>
    <p:extLst>
      <p:ext uri="{BB962C8B-B14F-4D97-AF65-F5344CB8AC3E}">
        <p14:creationId xmlns:p14="http://schemas.microsoft.com/office/powerpoint/2010/main" val="317804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3DA44-4A3F-73C3-36BB-EE0967F5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 Definition and Stack-Up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739B3-1B4A-6EFE-2EF0-A495E3C3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133" y="1923521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6 – Layer Board</a:t>
            </a:r>
          </a:p>
          <a:p>
            <a:pPr lvl="1"/>
            <a:r>
              <a:rPr lang="en-US" sz="2000" dirty="0"/>
              <a:t>Layer 1:  Routing</a:t>
            </a:r>
          </a:p>
          <a:p>
            <a:pPr lvl="1"/>
            <a:r>
              <a:rPr lang="en-US" sz="2000" dirty="0"/>
              <a:t>Layer 2:  Secondary Power RTN</a:t>
            </a:r>
          </a:p>
          <a:p>
            <a:pPr lvl="1"/>
            <a:r>
              <a:rPr lang="en-US" sz="2000" dirty="0"/>
              <a:t>Layer 3:  Secondary Power Rail (+12V</a:t>
            </a:r>
            <a:r>
              <a:rPr lang="en-US" sz="2000" baseline="-25000" dirty="0"/>
              <a:t>IN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Layer 4:  Secondary Power Rail (+5V</a:t>
            </a:r>
            <a:r>
              <a:rPr lang="en-US" sz="2000" baseline="-25000" dirty="0"/>
              <a:t>RTN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Layer 5:  Secondary Power RTN</a:t>
            </a:r>
          </a:p>
          <a:p>
            <a:pPr lvl="1"/>
            <a:r>
              <a:rPr lang="en-US" sz="2000" dirty="0"/>
              <a:t>Layer 6:  Chassis GND</a:t>
            </a:r>
          </a:p>
          <a:p>
            <a:pPr lvl="1"/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159C3E-1EB2-D5BE-E7BC-EB9A9082CD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2216" y="1825625"/>
            <a:ext cx="6131459" cy="2780145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623A7D1-5B63-FBAC-8124-485459565F18}"/>
              </a:ext>
            </a:extLst>
          </p:cNvPr>
          <p:cNvSpPr txBox="1">
            <a:spLocks/>
          </p:cNvSpPr>
          <p:nvPr/>
        </p:nvSpPr>
        <p:spPr>
          <a:xfrm>
            <a:off x="6172202" y="4818592"/>
            <a:ext cx="5181600" cy="1450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Board Fab House:  Sunstone Circuits</a:t>
            </a:r>
          </a:p>
          <a:p>
            <a:pPr lvl="1"/>
            <a:r>
              <a:rPr lang="en-US" sz="2000" dirty="0"/>
              <a:t>Standard 6-Layer Stack up</a:t>
            </a:r>
          </a:p>
          <a:p>
            <a:r>
              <a:rPr lang="en-US" sz="2400" dirty="0"/>
              <a:t>Not expecting high currents or any high-speed signals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2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0AD3-D81A-6378-8226-EC2958A6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Detector Information and Energy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5CF3-9ABA-042D-02A5-A5720F7FE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GRAMS is using a Liquid Argon Time Projection Chamber (LArTPC) to detect the high energy events</a:t>
            </a:r>
          </a:p>
          <a:p>
            <a:pPr lvl="1"/>
            <a:r>
              <a:rPr lang="en-US" sz="2000" dirty="0"/>
              <a:t>High energy particles through the argon will generate scintillated light to be collected by the SiPMs.  </a:t>
            </a:r>
          </a:p>
          <a:p>
            <a:pPr lvl="1"/>
            <a:r>
              <a:rPr lang="en-US" sz="2000" dirty="0"/>
              <a:t>Typical bubble chamber operation</a:t>
            </a:r>
          </a:p>
          <a:p>
            <a:pPr lvl="2"/>
            <a:r>
              <a:rPr lang="en-US" sz="1600" dirty="0"/>
              <a:t>Superheated liquid is in the chamber and held just below its boiling point</a:t>
            </a:r>
          </a:p>
          <a:p>
            <a:pPr lvl="2"/>
            <a:r>
              <a:rPr lang="en-US" sz="1600" dirty="0"/>
              <a:t>Interaction with the high energy particles will cause the liquid to boil along its path, creating ‘bubbles’. 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28321D-1921-CE59-96D6-6EECCE3028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2929" y="1718146"/>
            <a:ext cx="3000968" cy="22322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38876-CFD3-54AA-2C3D-F03C0C1E3281}"/>
              </a:ext>
            </a:extLst>
          </p:cNvPr>
          <p:cNvSpPr txBox="1"/>
          <p:nvPr/>
        </p:nvSpPr>
        <p:spPr>
          <a:xfrm>
            <a:off x="6768240" y="1348814"/>
            <a:ext cx="313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bubble chamber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1AEC3-3FF3-21AF-BDB4-AF3350C5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40" y="4099188"/>
            <a:ext cx="3270566" cy="25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2144-998B-F9D9-7E99-8A01586C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SiPM DC-DC Converter Choice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9A8D68-4C60-0DB1-BC04-F013DCDA75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461" y="1825625"/>
            <a:ext cx="481107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937E-1414-9A74-A7C0-DE0E137B6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Ultravolt 1/16A12-P4 DC-DC Converter</a:t>
            </a:r>
          </a:p>
          <a:p>
            <a:pPr lvl="1"/>
            <a:r>
              <a:rPr lang="en-US" dirty="0"/>
              <a:t>Able to supply 62V @ 4W.</a:t>
            </a:r>
          </a:p>
          <a:p>
            <a:pPr lvl="2"/>
            <a:r>
              <a:rPr lang="en-US" dirty="0"/>
              <a:t>60V @ 20mA:  1.2W</a:t>
            </a:r>
          </a:p>
          <a:p>
            <a:pPr lvl="1"/>
            <a:r>
              <a:rPr lang="en-US" dirty="0"/>
              <a:t>Has remote Enable / Disable Feature</a:t>
            </a:r>
          </a:p>
          <a:p>
            <a:pPr lvl="1"/>
            <a:r>
              <a:rPr lang="en-US" dirty="0"/>
              <a:t>Has remote adjust feature for the output voltage</a:t>
            </a:r>
          </a:p>
        </p:txBody>
      </p:sp>
    </p:spTree>
    <p:extLst>
      <p:ext uri="{BB962C8B-B14F-4D97-AF65-F5344CB8AC3E}">
        <p14:creationId xmlns:p14="http://schemas.microsoft.com/office/powerpoint/2010/main" val="10823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B82-594B-5798-5938-831A74E6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1/16A12-P4 Specifications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5A6AF-C3CA-020D-192D-C45280CF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22218"/>
            <a:ext cx="5181600" cy="3463450"/>
          </a:xfrm>
        </p:spPr>
        <p:txBody>
          <a:bodyPr>
            <a:normAutofit/>
          </a:bodyPr>
          <a:lstStyle/>
          <a:p>
            <a:r>
              <a:rPr lang="en-US" sz="2400" dirty="0"/>
              <a:t>Applying +12V at the input.</a:t>
            </a:r>
          </a:p>
          <a:p>
            <a:r>
              <a:rPr lang="en-US" sz="2400" dirty="0"/>
              <a:t>Expecting a current draw of 20mA for each SiPM.</a:t>
            </a:r>
          </a:p>
          <a:p>
            <a:r>
              <a:rPr lang="en-US" sz="2400" dirty="0"/>
              <a:t>Output Bias will range from 40 to 60V.</a:t>
            </a:r>
          </a:p>
          <a:p>
            <a:r>
              <a:rPr lang="en-US" sz="2400" dirty="0"/>
              <a:t>Operational Temperature specs assume maximum load conditions</a:t>
            </a:r>
          </a:p>
          <a:p>
            <a:pPr lvl="1"/>
            <a:endParaRPr lang="en-US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211A9C-6134-243A-CCA2-8A376488020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150724"/>
          <a:ext cx="5181600" cy="37011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42191642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892813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746069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05611563"/>
                    </a:ext>
                  </a:extLst>
                </a:gridCol>
              </a:tblGrid>
              <a:tr h="1850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Parameters of the 1/16A12-P4 Converter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02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4865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Voltage Range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Power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to 16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4214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Standby / Disabled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30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30107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 @ output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100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16837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Ripple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 @ output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80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mA(peak-peak)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76028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Z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Conditions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679711"/>
                  </a:ext>
                </a:extLst>
              </a:tr>
              <a:tr h="185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Enable/Disable Lvl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Conditions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Disable:  0 to 0.5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20075"/>
                  </a:ext>
                </a:extLst>
              </a:tr>
              <a:tr h="185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Enable:  &lt; 2.4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7671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490358"/>
                  </a:ext>
                </a:extLst>
              </a:tr>
              <a:tr h="1850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Parameters of the 1/16A12-P4 Converter (Vin = 12V)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472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26830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Power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 @ Output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Watts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579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Current Output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Output Range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33503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V Ripple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 of Output V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85652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3" marR="9253" marT="925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96094"/>
                  </a:ext>
                </a:extLst>
              </a:tr>
              <a:tr h="1850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 Range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9504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(Deg C)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(Deg C)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 (Deg C)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93414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Op. (@ Max Load)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82025"/>
                  </a:ext>
                </a:extLst>
              </a:tr>
              <a:tr h="185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253" marR="9253" marT="92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49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1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0BB0-219D-9D7B-F740-0A9D1892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PDQ10-Q24-S5-D DC-DC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465A-708D-9560-EF86-6D02FE351E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these on COM-PAIR extensively to great success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28FF1-E225-0A74-809E-C43518710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8348" y="2128983"/>
            <a:ext cx="3714759" cy="3021974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8054B-D5B7-A43B-D494-1759AA4F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74494"/>
              </p:ext>
            </p:extLst>
          </p:nvPr>
        </p:nvGraphicFramePr>
        <p:xfrm>
          <a:off x="541866" y="2824428"/>
          <a:ext cx="5334000" cy="30480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313033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87681917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77116450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899535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Parameters of the PDQ10-Q24-S5-D Converter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30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0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Voltage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to 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82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03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 @ 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429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46948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Parameters of the 1/16A12-P4 Converter (Vin = 12V)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0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Load @ Output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7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Current Output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Output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84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V Ripple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 of Output 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2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66399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34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(Deg 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(Deg 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 (Deg 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35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Op. (@ Max Load)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5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4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3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1BAE1-2131-FC1A-7878-FC36C93B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 of TPC SiPM 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DE0C8-4566-4195-994F-48C4D44E5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box houses 10 boards</a:t>
            </a:r>
          </a:p>
          <a:p>
            <a:pPr lvl="1"/>
            <a:r>
              <a:rPr lang="en-US" dirty="0"/>
              <a:t>One Telemetry Power Board</a:t>
            </a:r>
          </a:p>
          <a:p>
            <a:pPr lvl="1"/>
            <a:r>
              <a:rPr lang="en-US" dirty="0"/>
              <a:t>Nine SiPM Power Boards</a:t>
            </a:r>
          </a:p>
          <a:p>
            <a:r>
              <a:rPr lang="en-US" dirty="0"/>
              <a:t>Telemetry Board</a:t>
            </a:r>
          </a:p>
          <a:p>
            <a:pPr lvl="1"/>
            <a:r>
              <a:rPr lang="en-US" dirty="0"/>
              <a:t>Provides +12V to each SiPM DC-DC Converter</a:t>
            </a:r>
          </a:p>
          <a:p>
            <a:pPr lvl="1"/>
            <a:r>
              <a:rPr lang="en-US" dirty="0"/>
              <a:t>Provides +5V that drives Telemetry on SiPM Boards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15E43-9D88-1C07-8499-E4EB55442AA5}"/>
              </a:ext>
            </a:extLst>
          </p:cNvPr>
          <p:cNvSpPr/>
          <p:nvPr/>
        </p:nvSpPr>
        <p:spPr>
          <a:xfrm>
            <a:off x="7374467" y="1893094"/>
            <a:ext cx="3911600" cy="40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EBB1F-84D2-03FA-C6A1-D09D6FBD1657}"/>
              </a:ext>
            </a:extLst>
          </p:cNvPr>
          <p:cNvSpPr/>
          <p:nvPr/>
        </p:nvSpPr>
        <p:spPr>
          <a:xfrm>
            <a:off x="9474201" y="2142067"/>
            <a:ext cx="1811866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BAF59-FC21-991F-6DA9-F66B9E014500}"/>
              </a:ext>
            </a:extLst>
          </p:cNvPr>
          <p:cNvSpPr/>
          <p:nvPr/>
        </p:nvSpPr>
        <p:spPr>
          <a:xfrm>
            <a:off x="9474201" y="5147734"/>
            <a:ext cx="1811866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33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76B8C7-D95A-4321-FC39-D4BB1ABB27EB}"/>
              </a:ext>
            </a:extLst>
          </p:cNvPr>
          <p:cNvSpPr/>
          <p:nvPr/>
        </p:nvSpPr>
        <p:spPr>
          <a:xfrm>
            <a:off x="10312401" y="2851680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32232-B22B-B4A0-50EE-DAE6C109CD57}"/>
              </a:ext>
            </a:extLst>
          </p:cNvPr>
          <p:cNvSpPr/>
          <p:nvPr/>
        </p:nvSpPr>
        <p:spPr>
          <a:xfrm>
            <a:off x="10320868" y="3117586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B358C7-6C86-6D21-BA26-5E1A0D7FB776}"/>
              </a:ext>
            </a:extLst>
          </p:cNvPr>
          <p:cNvSpPr/>
          <p:nvPr/>
        </p:nvSpPr>
        <p:spPr>
          <a:xfrm>
            <a:off x="10320868" y="3383492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91271-D50F-2251-1489-A7774A336BE7}"/>
              </a:ext>
            </a:extLst>
          </p:cNvPr>
          <p:cNvSpPr/>
          <p:nvPr/>
        </p:nvSpPr>
        <p:spPr>
          <a:xfrm>
            <a:off x="10329335" y="3649398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A2DAFF-5774-D189-8B94-3F3DF8135DCB}"/>
              </a:ext>
            </a:extLst>
          </p:cNvPr>
          <p:cNvSpPr/>
          <p:nvPr/>
        </p:nvSpPr>
        <p:spPr>
          <a:xfrm>
            <a:off x="10320868" y="3909750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7628CD-B554-7D53-F2C9-5C7B44809335}"/>
              </a:ext>
            </a:extLst>
          </p:cNvPr>
          <p:cNvSpPr/>
          <p:nvPr/>
        </p:nvSpPr>
        <p:spPr>
          <a:xfrm>
            <a:off x="10329335" y="4175656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439808-19A0-B69C-4B9A-AC44EA8D67F4}"/>
              </a:ext>
            </a:extLst>
          </p:cNvPr>
          <p:cNvSpPr/>
          <p:nvPr/>
        </p:nvSpPr>
        <p:spPr>
          <a:xfrm>
            <a:off x="10329335" y="4441562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50206E-ADF7-81CA-DB74-EDE448F502AF}"/>
              </a:ext>
            </a:extLst>
          </p:cNvPr>
          <p:cNvSpPr/>
          <p:nvPr/>
        </p:nvSpPr>
        <p:spPr>
          <a:xfrm>
            <a:off x="10337802" y="4707468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4C06F-D25C-5830-C4F9-5284D00E51A9}"/>
              </a:ext>
            </a:extLst>
          </p:cNvPr>
          <p:cNvSpPr/>
          <p:nvPr/>
        </p:nvSpPr>
        <p:spPr>
          <a:xfrm>
            <a:off x="7264401" y="3479800"/>
            <a:ext cx="110066" cy="585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7855E3-E6E3-3548-AE28-98D16B694CDC}"/>
              </a:ext>
            </a:extLst>
          </p:cNvPr>
          <p:cNvSpPr/>
          <p:nvPr/>
        </p:nvSpPr>
        <p:spPr>
          <a:xfrm>
            <a:off x="7374467" y="3285067"/>
            <a:ext cx="948267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A25FAD-9F16-A4CA-22C1-AD53DC149D7D}"/>
              </a:ext>
            </a:extLst>
          </p:cNvPr>
          <p:cNvCxnSpPr/>
          <p:nvPr/>
        </p:nvCxnSpPr>
        <p:spPr>
          <a:xfrm>
            <a:off x="6688667" y="3606800"/>
            <a:ext cx="575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E49A8F-EA48-046A-240B-EBAD1DC87A67}"/>
              </a:ext>
            </a:extLst>
          </p:cNvPr>
          <p:cNvCxnSpPr/>
          <p:nvPr/>
        </p:nvCxnSpPr>
        <p:spPr>
          <a:xfrm>
            <a:off x="6688667" y="3926683"/>
            <a:ext cx="57573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47E9E-64F7-A5A3-9854-D0ACA292D139}"/>
              </a:ext>
            </a:extLst>
          </p:cNvPr>
          <p:cNvSpPr txBox="1"/>
          <p:nvPr/>
        </p:nvSpPr>
        <p:spPr>
          <a:xfrm>
            <a:off x="6644790" y="337085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</a:t>
            </a:r>
            <a:r>
              <a:rPr lang="en-US" sz="1050" baseline="-25000" dirty="0"/>
              <a:t>IN</a:t>
            </a:r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4A3FD-11B7-17C1-5AD7-F68D80EF0468}"/>
              </a:ext>
            </a:extLst>
          </p:cNvPr>
          <p:cNvSpPr txBox="1"/>
          <p:nvPr/>
        </p:nvSpPr>
        <p:spPr>
          <a:xfrm>
            <a:off x="6644542" y="3678279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</a:t>
            </a:r>
            <a:r>
              <a:rPr lang="en-US" sz="1050" baseline="-25000" dirty="0"/>
              <a:t>RTN</a:t>
            </a:r>
            <a:endParaRPr lang="en-US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518C3-9CF7-65E6-3377-F3C77D65B7DC}"/>
              </a:ext>
            </a:extLst>
          </p:cNvPr>
          <p:cNvSpPr/>
          <p:nvPr/>
        </p:nvSpPr>
        <p:spPr>
          <a:xfrm>
            <a:off x="7605757" y="3530733"/>
            <a:ext cx="414867" cy="4654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1E26F2-AD39-A91E-8DEB-E1064056268C}"/>
              </a:ext>
            </a:extLst>
          </p:cNvPr>
          <p:cNvCxnSpPr/>
          <p:nvPr/>
        </p:nvCxnSpPr>
        <p:spPr>
          <a:xfrm flipH="1">
            <a:off x="7590366" y="3539331"/>
            <a:ext cx="430258" cy="45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3CF311-5588-41FA-D057-19167A813412}"/>
              </a:ext>
            </a:extLst>
          </p:cNvPr>
          <p:cNvSpPr txBox="1"/>
          <p:nvPr/>
        </p:nvSpPr>
        <p:spPr>
          <a:xfrm>
            <a:off x="7593402" y="353073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8E40F-74DB-3BDB-AC60-BF4CDD84A59E}"/>
              </a:ext>
            </a:extLst>
          </p:cNvPr>
          <p:cNvSpPr txBox="1"/>
          <p:nvPr/>
        </p:nvSpPr>
        <p:spPr>
          <a:xfrm>
            <a:off x="7765426" y="373452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E9B3E4-A2C9-5277-27A4-5D04CA384B21}"/>
              </a:ext>
            </a:extLst>
          </p:cNvPr>
          <p:cNvCxnSpPr>
            <a:cxnSpLocks/>
          </p:cNvCxnSpPr>
          <p:nvPr/>
        </p:nvCxnSpPr>
        <p:spPr>
          <a:xfrm flipV="1">
            <a:off x="8020624" y="3632463"/>
            <a:ext cx="6198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806C55-83ED-EBFC-65B7-C964E2039950}"/>
              </a:ext>
            </a:extLst>
          </p:cNvPr>
          <p:cNvCxnSpPr>
            <a:cxnSpLocks/>
          </p:cNvCxnSpPr>
          <p:nvPr/>
        </p:nvCxnSpPr>
        <p:spPr>
          <a:xfrm flipV="1">
            <a:off x="8020623" y="3865331"/>
            <a:ext cx="619859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8BD863-ED03-F396-BAF2-4A189AAD8C2E}"/>
              </a:ext>
            </a:extLst>
          </p:cNvPr>
          <p:cNvSpPr txBox="1"/>
          <p:nvPr/>
        </p:nvSpPr>
        <p:spPr>
          <a:xfrm>
            <a:off x="8277866" y="338299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4AE2C-1404-201E-52D3-096C061E3E0E}"/>
              </a:ext>
            </a:extLst>
          </p:cNvPr>
          <p:cNvSpPr txBox="1"/>
          <p:nvPr/>
        </p:nvSpPr>
        <p:spPr>
          <a:xfrm>
            <a:off x="8277866" y="363262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  <a:r>
              <a:rPr lang="en-US" sz="1100" baseline="-25000" dirty="0"/>
              <a:t>RTN</a:t>
            </a:r>
            <a:endParaRPr lang="en-US" sz="1100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6EFEEA33-F150-6772-B64E-12D2360BAC55}"/>
              </a:ext>
            </a:extLst>
          </p:cNvPr>
          <p:cNvSpPr/>
          <p:nvPr/>
        </p:nvSpPr>
        <p:spPr>
          <a:xfrm>
            <a:off x="9207502" y="2142067"/>
            <a:ext cx="198965" cy="34967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B2CD4-9D2A-2C73-1D73-78011BB13474}"/>
              </a:ext>
            </a:extLst>
          </p:cNvPr>
          <p:cNvSpPr txBox="1"/>
          <p:nvPr/>
        </p:nvSpPr>
        <p:spPr>
          <a:xfrm>
            <a:off x="8759970" y="3598575"/>
            <a:ext cx="5629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9 SiPM</a:t>
            </a:r>
            <a:br>
              <a:rPr lang="en-US" sz="1050" dirty="0"/>
            </a:br>
            <a:r>
              <a:rPr lang="en-US" sz="1050" dirty="0"/>
              <a:t>PDU</a:t>
            </a:r>
            <a:br>
              <a:rPr lang="en-US" sz="1050" dirty="0"/>
            </a:br>
            <a:r>
              <a:rPr lang="en-US" sz="1050" dirty="0"/>
              <a:t>Boards</a:t>
            </a:r>
          </a:p>
        </p:txBody>
      </p:sp>
    </p:spTree>
    <p:extLst>
      <p:ext uri="{BB962C8B-B14F-4D97-AF65-F5344CB8AC3E}">
        <p14:creationId xmlns:p14="http://schemas.microsoft.com/office/powerpoint/2010/main" val="769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F8B1-D12C-E944-3E0F-28C5EFF5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SiPM Power 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F7F9A-B837-68DC-E3FE-469CBD77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959126"/>
            <a:ext cx="11021963" cy="4029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FEC1D-DB7D-5D45-7646-741DA0076D8F}"/>
              </a:ext>
            </a:extLst>
          </p:cNvPr>
          <p:cNvSpPr txBox="1"/>
          <p:nvPr/>
        </p:nvSpPr>
        <p:spPr>
          <a:xfrm>
            <a:off x="4666729" y="1589794"/>
            <a:ext cx="285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 Dimensions:  7” x 2.8”</a:t>
            </a:r>
          </a:p>
        </p:txBody>
      </p:sp>
    </p:spTree>
    <p:extLst>
      <p:ext uri="{BB962C8B-B14F-4D97-AF65-F5344CB8AC3E}">
        <p14:creationId xmlns:p14="http://schemas.microsoft.com/office/powerpoint/2010/main" val="32425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1399</Words>
  <Application>Microsoft Office PowerPoint</Application>
  <PresentationFormat>Widescreen</PresentationFormat>
  <Paragraphs>323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Office Theme</vt:lpstr>
      <vt:lpstr>Gamma Ray and Anti-Matter Survey  (GRAMS)</vt:lpstr>
      <vt:lpstr>Agenda</vt:lpstr>
      <vt:lpstr>Requirements for TPC SiPM Power</vt:lpstr>
      <vt:lpstr>Detector Information and Energy Ranges</vt:lpstr>
      <vt:lpstr>SiPM DC-DC Converter Choice</vt:lpstr>
      <vt:lpstr>1/16A12-P4 Specifications</vt:lpstr>
      <vt:lpstr>PDQ10-Q24-S5-D DC-DC Converter</vt:lpstr>
      <vt:lpstr>Block Diagram of TPC SiPM Box</vt:lpstr>
      <vt:lpstr>SiPM Power Board</vt:lpstr>
      <vt:lpstr>TPC SiPM Telemetry Power Board</vt:lpstr>
      <vt:lpstr>Schematic Review of SiPM Bias Board</vt:lpstr>
      <vt:lpstr>Input EMI/EMC Network</vt:lpstr>
      <vt:lpstr>Impedance and Cutoff Frequency of Input Filter</vt:lpstr>
      <vt:lpstr>Enable / Disable Circuitry</vt:lpstr>
      <vt:lpstr>Output Bias Control</vt:lpstr>
      <vt:lpstr>Output Bias Current Monitoring</vt:lpstr>
      <vt:lpstr>Output Bias Voltage Monitoring</vt:lpstr>
      <vt:lpstr>LED Indicator</vt:lpstr>
      <vt:lpstr>Input Current and Power Calculations</vt:lpstr>
      <vt:lpstr>Telemetry I/O</vt:lpstr>
      <vt:lpstr>Grounding Configuration</vt:lpstr>
      <vt:lpstr>Layout Review of SiPM Bias  Board</vt:lpstr>
      <vt:lpstr>Layer Definition and Stack-Up</vt:lpstr>
      <vt:lpstr>Schematic Review of SiPM Telemetry Power Board</vt:lpstr>
      <vt:lpstr>Schematic of DC-DC Converter</vt:lpstr>
      <vt:lpstr>Impedance and Cutoff Frequency of Input Filter</vt:lpstr>
      <vt:lpstr>LED Power Indicator</vt:lpstr>
      <vt:lpstr>Input Current and Power Calculations</vt:lpstr>
      <vt:lpstr>Layout Review of SiPM Telemetry Power Board</vt:lpstr>
      <vt:lpstr>Layer Definition and Stack-Up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Ray and Anti-Matter Survey  (GRAMS)</dc:title>
  <dc:creator>Durachka, David Ryan. (GSFC-5640)</dc:creator>
  <cp:lastModifiedBy>Durachka, David Ryan. (GSFC-5640)</cp:lastModifiedBy>
  <cp:revision>19</cp:revision>
  <dcterms:created xsi:type="dcterms:W3CDTF">2024-11-27T19:07:44Z</dcterms:created>
  <dcterms:modified xsi:type="dcterms:W3CDTF">2024-12-10T20:52:37Z</dcterms:modified>
</cp:coreProperties>
</file>