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7" r:id="rId5"/>
    <p:sldId id="271" r:id="rId6"/>
    <p:sldId id="261" r:id="rId7"/>
    <p:sldId id="262" r:id="rId8"/>
    <p:sldId id="264" r:id="rId9"/>
    <p:sldId id="263" r:id="rId10"/>
    <p:sldId id="266" r:id="rId11"/>
    <p:sldId id="268" r:id="rId12"/>
    <p:sldId id="269" r:id="rId13"/>
    <p:sldId id="270" r:id="rId14"/>
    <p:sldId id="272" r:id="rId15"/>
    <p:sldId id="265" r:id="rId16"/>
    <p:sldId id="256" r:id="rId17"/>
    <p:sldId id="257" r:id="rId18"/>
  </p:sldIdLst>
  <p:sldSz cx="155448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1646133"/>
            <a:ext cx="1321308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282989"/>
            <a:ext cx="116586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957-A743-48EB-AC51-000B55B3267F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D902-97C8-450D-BB99-77A469E09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0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957-A743-48EB-AC51-000B55B3267F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D902-97C8-450D-BB99-77A469E09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0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535517"/>
            <a:ext cx="3351848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535517"/>
            <a:ext cx="9861233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957-A743-48EB-AC51-000B55B3267F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D902-97C8-450D-BB99-77A469E09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95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957-A743-48EB-AC51-000B55B3267F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D902-97C8-450D-BB99-77A469E09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37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2507618"/>
            <a:ext cx="1340739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6731215"/>
            <a:ext cx="1340739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957-A743-48EB-AC51-000B55B3267F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D902-97C8-450D-BB99-77A469E09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2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957-A743-48EB-AC51-000B55B3267F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D902-97C8-450D-BB99-77A469E09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74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535519"/>
            <a:ext cx="1340739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2465706"/>
            <a:ext cx="6576178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3674110"/>
            <a:ext cx="6576178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2465706"/>
            <a:ext cx="6608565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3674110"/>
            <a:ext cx="6608565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957-A743-48EB-AC51-000B55B3267F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D902-97C8-450D-BB99-77A469E09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60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957-A743-48EB-AC51-000B55B3267F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D902-97C8-450D-BB99-77A469E09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55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957-A743-48EB-AC51-000B55B3267F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D902-97C8-450D-BB99-77A469E09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58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448226"/>
            <a:ext cx="7869555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957-A743-48EB-AC51-000B55B3267F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D902-97C8-450D-BB99-77A469E09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43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448226"/>
            <a:ext cx="7869555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8957-A743-48EB-AC51-000B55B3267F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D902-97C8-450D-BB99-77A469E09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59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535519"/>
            <a:ext cx="1340739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2677584"/>
            <a:ext cx="1340739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68957-A743-48EB-AC51-000B55B3267F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9322649"/>
            <a:ext cx="524637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FD902-97C8-450D-BB99-77A469E09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4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4B57-680F-DC3A-6279-79E7541C9F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GRAMS PDU Grounding Configuration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91A28-27A1-AF1E-A861-B8553DAAD0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Dave Durachka, Code 564</a:t>
            </a:r>
          </a:p>
        </p:txBody>
      </p:sp>
    </p:spTree>
    <p:extLst>
      <p:ext uri="{BB962C8B-B14F-4D97-AF65-F5344CB8AC3E}">
        <p14:creationId xmlns:p14="http://schemas.microsoft.com/office/powerpoint/2010/main" val="601233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89F58-0C8B-AD40-EB4B-B96EF4212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Cold TPC Charge and SiPM Pre-Amp Power Board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E368872-FA9B-B411-9046-63B4305DE6D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8388" y="3585177"/>
            <a:ext cx="6607175" cy="4567621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86C749-1C77-A684-DA5A-0F6198F3C2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image to the left describes the power board providing +/- 5V for the telemetry sections of the PDU Boards servicing the Charge and SiPM Pre-Amplifier Sub-Systems</a:t>
            </a:r>
          </a:p>
        </p:txBody>
      </p:sp>
    </p:spTree>
    <p:extLst>
      <p:ext uri="{BB962C8B-B14F-4D97-AF65-F5344CB8AC3E}">
        <p14:creationId xmlns:p14="http://schemas.microsoft.com/office/powerpoint/2010/main" val="1505702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96FDD-4C43-A4BF-B304-9EAD3A95A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SiPM Pre-Amplifier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1477B-1031-E3A0-2BA3-1964FE6B24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Image to the Right is showing the SiPM Pre-Amplifier PDU Board.  </a:t>
            </a:r>
          </a:p>
          <a:p>
            <a:pPr lvl="1"/>
            <a:r>
              <a:rPr lang="en-US" dirty="0"/>
              <a:t>J1 receives +12V from the Main PDU Board</a:t>
            </a:r>
          </a:p>
          <a:p>
            <a:pPr lvl="1"/>
            <a:r>
              <a:rPr lang="en-US" dirty="0"/>
              <a:t>J2 receives the +/- 5V from the Charge and SiPM Pre-Amplifier Board shown in the previous slide.</a:t>
            </a:r>
          </a:p>
          <a:p>
            <a:pPr lvl="1"/>
            <a:r>
              <a:rPr lang="en-US" dirty="0"/>
              <a:t>J3 Provides the telemetry from this board.</a:t>
            </a:r>
          </a:p>
          <a:p>
            <a:pPr lvl="1"/>
            <a:r>
              <a:rPr lang="en-US" dirty="0"/>
              <a:t>J4 and J5 deliver +2.5 / -5 respectively to the load.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29BD3D2-39E9-6935-16BB-C221117FE2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69238" y="3039378"/>
            <a:ext cx="6607175" cy="5659220"/>
          </a:xfrm>
        </p:spPr>
      </p:pic>
    </p:spTree>
    <p:extLst>
      <p:ext uri="{BB962C8B-B14F-4D97-AF65-F5344CB8AC3E}">
        <p14:creationId xmlns:p14="http://schemas.microsoft.com/office/powerpoint/2010/main" val="358936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356DB-ACCD-03F1-FD94-FB814AF9E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Charge Pre-Amplifier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8CACB-1533-DD1D-B4F7-9710370915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image to the right is showing the Charge Pre-Amplifier PDU Board</a:t>
            </a:r>
          </a:p>
          <a:p>
            <a:pPr lvl="1"/>
            <a:r>
              <a:rPr lang="en-US" dirty="0"/>
              <a:t>J1 is receiving the +12V from the Main PDU Board</a:t>
            </a:r>
          </a:p>
          <a:p>
            <a:pPr lvl="1"/>
            <a:r>
              <a:rPr lang="en-US" dirty="0"/>
              <a:t>J2 is receiving the +/- 5V from the Charge and Pre-Amplifier Power board</a:t>
            </a:r>
          </a:p>
          <a:p>
            <a:pPr lvl="1"/>
            <a:r>
              <a:rPr lang="en-US" dirty="0"/>
              <a:t>J3 is providing the telemetry from this board</a:t>
            </a:r>
          </a:p>
          <a:p>
            <a:pPr lvl="1"/>
            <a:r>
              <a:rPr lang="en-US" dirty="0"/>
              <a:t>J5 and J4 are providing the +/- 5V to the Load.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FA75096-D883-B2EB-0D74-26E5343E82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69238" y="2903391"/>
            <a:ext cx="6607175" cy="5931193"/>
          </a:xfrm>
        </p:spPr>
      </p:pic>
    </p:spTree>
    <p:extLst>
      <p:ext uri="{BB962C8B-B14F-4D97-AF65-F5344CB8AC3E}">
        <p14:creationId xmlns:p14="http://schemas.microsoft.com/office/powerpoint/2010/main" val="753873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02A7A-EA1D-601B-1D49-F81E58B7B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705" y="535519"/>
            <a:ext cx="13407390" cy="700157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Cold TPC Charge and SiPM Pre-Amp Box Wiring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04C7CB-BF3C-97A6-7DAF-FBCF8B0AC514}"/>
              </a:ext>
            </a:extLst>
          </p:cNvPr>
          <p:cNvSpPr/>
          <p:nvPr/>
        </p:nvSpPr>
        <p:spPr>
          <a:xfrm>
            <a:off x="2381914" y="1433384"/>
            <a:ext cx="10780972" cy="79430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BAF1EE-7303-725F-EC00-3E0A972376D2}"/>
              </a:ext>
            </a:extLst>
          </p:cNvPr>
          <p:cNvSpPr/>
          <p:nvPr/>
        </p:nvSpPr>
        <p:spPr>
          <a:xfrm>
            <a:off x="13144148" y="6184661"/>
            <a:ext cx="535562" cy="2409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A9F81B-FF18-9A76-7DA3-028FB4E0FF2A}"/>
              </a:ext>
            </a:extLst>
          </p:cNvPr>
          <p:cNvSpPr/>
          <p:nvPr/>
        </p:nvSpPr>
        <p:spPr>
          <a:xfrm>
            <a:off x="2225116" y="4615511"/>
            <a:ext cx="147878" cy="118818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4711A7-48A6-31F4-3EBE-F1058A0D8576}"/>
              </a:ext>
            </a:extLst>
          </p:cNvPr>
          <p:cNvSpPr/>
          <p:nvPr/>
        </p:nvSpPr>
        <p:spPr>
          <a:xfrm>
            <a:off x="2232955" y="2928567"/>
            <a:ext cx="147878" cy="8393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B4FBA0-315A-1E58-7F56-5796F0720F62}"/>
              </a:ext>
            </a:extLst>
          </p:cNvPr>
          <p:cNvSpPr/>
          <p:nvPr/>
        </p:nvSpPr>
        <p:spPr>
          <a:xfrm>
            <a:off x="13153517" y="4020958"/>
            <a:ext cx="535562" cy="2409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8D7ED0-B604-E7E2-C583-D90425C5E392}"/>
              </a:ext>
            </a:extLst>
          </p:cNvPr>
          <p:cNvSpPr/>
          <p:nvPr/>
        </p:nvSpPr>
        <p:spPr>
          <a:xfrm>
            <a:off x="13153517" y="5689590"/>
            <a:ext cx="535562" cy="2409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4D447C-D571-FE5A-5D32-A41E83133D04}"/>
              </a:ext>
            </a:extLst>
          </p:cNvPr>
          <p:cNvSpPr/>
          <p:nvPr/>
        </p:nvSpPr>
        <p:spPr>
          <a:xfrm>
            <a:off x="9270555" y="5358775"/>
            <a:ext cx="3892331" cy="24046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CF939A-028D-B61C-E36B-30D81088D8FC}"/>
              </a:ext>
            </a:extLst>
          </p:cNvPr>
          <p:cNvSpPr txBox="1"/>
          <p:nvPr/>
        </p:nvSpPr>
        <p:spPr>
          <a:xfrm>
            <a:off x="10646586" y="7738758"/>
            <a:ext cx="2138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Charge Pre-Amplifier</a:t>
            </a:r>
            <a:br>
              <a:rPr lang="en-US" dirty="0"/>
            </a:br>
            <a:r>
              <a:rPr lang="en-US" dirty="0"/>
              <a:t>PDU Board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DBB92D-9578-F88D-FCCC-C6A4E663A30F}"/>
              </a:ext>
            </a:extLst>
          </p:cNvPr>
          <p:cNvSpPr/>
          <p:nvPr/>
        </p:nvSpPr>
        <p:spPr>
          <a:xfrm>
            <a:off x="2379751" y="4312490"/>
            <a:ext cx="3262311" cy="17835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D4EE75-3427-810E-E588-E997492D6E35}"/>
              </a:ext>
            </a:extLst>
          </p:cNvPr>
          <p:cNvSpPr/>
          <p:nvPr/>
        </p:nvSpPr>
        <p:spPr>
          <a:xfrm>
            <a:off x="9286681" y="2663756"/>
            <a:ext cx="3876205" cy="24046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B97E5F-E02F-1E29-F96D-1385E98DDB89}"/>
              </a:ext>
            </a:extLst>
          </p:cNvPr>
          <p:cNvSpPr/>
          <p:nvPr/>
        </p:nvSpPr>
        <p:spPr>
          <a:xfrm>
            <a:off x="13153517" y="4546120"/>
            <a:ext cx="535562" cy="2409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552218-245B-12A6-259B-6FFC6A9FB1BE}"/>
              </a:ext>
            </a:extLst>
          </p:cNvPr>
          <p:cNvSpPr txBox="1"/>
          <p:nvPr/>
        </p:nvSpPr>
        <p:spPr>
          <a:xfrm>
            <a:off x="10827468" y="2042078"/>
            <a:ext cx="1957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SiPM Pre-Amplifier</a:t>
            </a:r>
            <a:br>
              <a:rPr lang="en-US" dirty="0"/>
            </a:br>
            <a:r>
              <a:rPr lang="en-US" dirty="0"/>
              <a:t>PDU Board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F2CAD8-F90E-574D-B57F-B6AB950E8394}"/>
              </a:ext>
            </a:extLst>
          </p:cNvPr>
          <p:cNvSpPr txBox="1"/>
          <p:nvPr/>
        </p:nvSpPr>
        <p:spPr>
          <a:xfrm>
            <a:off x="2880275" y="4881088"/>
            <a:ext cx="2261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SiPM and Charge </a:t>
            </a:r>
            <a:br>
              <a:rPr lang="en-US" dirty="0"/>
            </a:br>
            <a:r>
              <a:rPr lang="en-US" dirty="0"/>
              <a:t>Pre-Amp Power Board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2BC564-002D-5409-95D6-8A43CB4160AF}"/>
              </a:ext>
            </a:extLst>
          </p:cNvPr>
          <p:cNvSpPr/>
          <p:nvPr/>
        </p:nvSpPr>
        <p:spPr>
          <a:xfrm>
            <a:off x="5642963" y="4430367"/>
            <a:ext cx="165001" cy="7738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7100D0-079B-D08E-821F-8E71FDBCD6B1}"/>
              </a:ext>
            </a:extLst>
          </p:cNvPr>
          <p:cNvSpPr/>
          <p:nvPr/>
        </p:nvSpPr>
        <p:spPr>
          <a:xfrm>
            <a:off x="5648819" y="5265866"/>
            <a:ext cx="165001" cy="7738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3315D5-6E9D-235B-5F31-F3153A4BE6B0}"/>
              </a:ext>
            </a:extLst>
          </p:cNvPr>
          <p:cNvSpPr txBox="1"/>
          <p:nvPr/>
        </p:nvSpPr>
        <p:spPr>
          <a:xfrm>
            <a:off x="1965174" y="3804018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59A68E-BCAE-742E-2D3E-1B74FC870640}"/>
              </a:ext>
            </a:extLst>
          </p:cNvPr>
          <p:cNvSpPr txBox="1"/>
          <p:nvPr/>
        </p:nvSpPr>
        <p:spPr>
          <a:xfrm>
            <a:off x="1968741" y="585508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1BE635-DBF5-2262-4004-03D952F326DB}"/>
              </a:ext>
            </a:extLst>
          </p:cNvPr>
          <p:cNvSpPr txBox="1"/>
          <p:nvPr/>
        </p:nvSpPr>
        <p:spPr>
          <a:xfrm>
            <a:off x="1977732" y="7346291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F2B65A9-5884-5E55-2645-B0A094A6C636}"/>
              </a:ext>
            </a:extLst>
          </p:cNvPr>
          <p:cNvSpPr/>
          <p:nvPr/>
        </p:nvSpPr>
        <p:spPr>
          <a:xfrm>
            <a:off x="2254037" y="1582321"/>
            <a:ext cx="147878" cy="8393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ABE319-EA2A-1067-FF3F-E8C65F231652}"/>
              </a:ext>
            </a:extLst>
          </p:cNvPr>
          <p:cNvSpPr txBox="1"/>
          <p:nvPr/>
        </p:nvSpPr>
        <p:spPr>
          <a:xfrm>
            <a:off x="2007031" y="242165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D7DE15-E1B0-9BBF-6EC8-6057BE8EBE96}"/>
              </a:ext>
            </a:extLst>
          </p:cNvPr>
          <p:cNvSpPr/>
          <p:nvPr/>
        </p:nvSpPr>
        <p:spPr>
          <a:xfrm>
            <a:off x="2233243" y="6441058"/>
            <a:ext cx="147878" cy="8393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D64768B-EC7D-0FCB-517C-00AFB86260D7}"/>
              </a:ext>
            </a:extLst>
          </p:cNvPr>
          <p:cNvSpPr/>
          <p:nvPr/>
        </p:nvSpPr>
        <p:spPr>
          <a:xfrm>
            <a:off x="2220921" y="7913524"/>
            <a:ext cx="147878" cy="8393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43DC3D2-4033-701C-DC7A-A13D9CD30B5A}"/>
              </a:ext>
            </a:extLst>
          </p:cNvPr>
          <p:cNvSpPr txBox="1"/>
          <p:nvPr/>
        </p:nvSpPr>
        <p:spPr>
          <a:xfrm>
            <a:off x="1973915" y="875285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B44C670-9197-B8B6-1155-5041338272E6}"/>
              </a:ext>
            </a:extLst>
          </p:cNvPr>
          <p:cNvSpPr/>
          <p:nvPr/>
        </p:nvSpPr>
        <p:spPr>
          <a:xfrm>
            <a:off x="9105833" y="5531240"/>
            <a:ext cx="165001" cy="7738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7AA5C63-5CC0-CD6C-07F7-44522959B409}"/>
              </a:ext>
            </a:extLst>
          </p:cNvPr>
          <p:cNvSpPr/>
          <p:nvPr/>
        </p:nvSpPr>
        <p:spPr>
          <a:xfrm>
            <a:off x="9105832" y="6665573"/>
            <a:ext cx="165001" cy="7738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5FCC31-B0ED-09B7-D703-EBD75B4BE509}"/>
              </a:ext>
            </a:extLst>
          </p:cNvPr>
          <p:cNvSpPr/>
          <p:nvPr/>
        </p:nvSpPr>
        <p:spPr>
          <a:xfrm rot="16200000">
            <a:off x="9876070" y="7458968"/>
            <a:ext cx="165001" cy="7738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69BF78-A2B6-6828-F5B5-CEFA41D14047}"/>
              </a:ext>
            </a:extLst>
          </p:cNvPr>
          <p:cNvSpPr txBox="1"/>
          <p:nvPr/>
        </p:nvSpPr>
        <p:spPr>
          <a:xfrm>
            <a:off x="9277591" y="5726687"/>
            <a:ext cx="169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J1 (Main Power)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9A63AA-3C39-9DCA-79D7-4973E3278857}"/>
              </a:ext>
            </a:extLst>
          </p:cNvPr>
          <p:cNvSpPr txBox="1"/>
          <p:nvPr/>
        </p:nvSpPr>
        <p:spPr>
          <a:xfrm>
            <a:off x="9282895" y="6879835"/>
            <a:ext cx="1783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J2 (Telem power)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BEB20F9-CB77-42E2-1791-EDDB79B0C5CD}"/>
              </a:ext>
            </a:extLst>
          </p:cNvPr>
          <p:cNvSpPr txBox="1"/>
          <p:nvPr/>
        </p:nvSpPr>
        <p:spPr>
          <a:xfrm>
            <a:off x="9435555" y="7369426"/>
            <a:ext cx="112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J3 (Telem)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1D0BDD8-A3A0-B311-F58B-333F9B682397}"/>
              </a:ext>
            </a:extLst>
          </p:cNvPr>
          <p:cNvSpPr txBox="1"/>
          <p:nvPr/>
        </p:nvSpPr>
        <p:spPr>
          <a:xfrm>
            <a:off x="12203548" y="562539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(+5V) J5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3C9DDED-CDE3-9443-CB09-A47A7F2C88B0}"/>
              </a:ext>
            </a:extLst>
          </p:cNvPr>
          <p:cNvSpPr txBox="1"/>
          <p:nvPr/>
        </p:nvSpPr>
        <p:spPr>
          <a:xfrm>
            <a:off x="12203548" y="6120461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(-5V) J4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308F763-FA7A-F64F-3290-D6AF9C749D16}"/>
              </a:ext>
            </a:extLst>
          </p:cNvPr>
          <p:cNvCxnSpPr>
            <a:stCxn id="21" idx="3"/>
            <a:endCxn id="31" idx="1"/>
          </p:cNvCxnSpPr>
          <p:nvPr/>
        </p:nvCxnSpPr>
        <p:spPr>
          <a:xfrm>
            <a:off x="5813820" y="5652810"/>
            <a:ext cx="3292012" cy="1399707"/>
          </a:xfrm>
          <a:prstGeom prst="bentConnector3">
            <a:avLst>
              <a:gd name="adj1" fmla="val 36487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60F1C14-F1E1-C14C-5B03-8228C5FE8A7B}"/>
              </a:ext>
            </a:extLst>
          </p:cNvPr>
          <p:cNvCxnSpPr/>
          <p:nvPr/>
        </p:nvCxnSpPr>
        <p:spPr>
          <a:xfrm flipH="1">
            <a:off x="7324339" y="6901582"/>
            <a:ext cx="217849" cy="2529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C978F4E-BF19-A1A2-ED36-A69434AE079D}"/>
              </a:ext>
            </a:extLst>
          </p:cNvPr>
          <p:cNvSpPr txBox="1"/>
          <p:nvPr/>
        </p:nvSpPr>
        <p:spPr>
          <a:xfrm>
            <a:off x="7240502" y="66180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74487E-C8C1-FDD6-AA6C-7AA97BCFA587}"/>
              </a:ext>
            </a:extLst>
          </p:cNvPr>
          <p:cNvSpPr txBox="1"/>
          <p:nvPr/>
        </p:nvSpPr>
        <p:spPr>
          <a:xfrm>
            <a:off x="7969243" y="671691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+/- 5V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8F2A150C-0D8F-1A35-B057-08935F196A64}"/>
              </a:ext>
            </a:extLst>
          </p:cNvPr>
          <p:cNvCxnSpPr>
            <a:stCxn id="30" idx="1"/>
            <a:endCxn id="27" idx="3"/>
          </p:cNvCxnSpPr>
          <p:nvPr/>
        </p:nvCxnSpPr>
        <p:spPr>
          <a:xfrm rot="10800000" flipV="1">
            <a:off x="2381121" y="5918184"/>
            <a:ext cx="6724712" cy="942542"/>
          </a:xfrm>
          <a:prstGeom prst="bentConnector3">
            <a:avLst>
              <a:gd name="adj1" fmla="val 40445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7271FC0-7359-9E58-C24C-1DB999312AAB}"/>
              </a:ext>
            </a:extLst>
          </p:cNvPr>
          <p:cNvCxnSpPr/>
          <p:nvPr/>
        </p:nvCxnSpPr>
        <p:spPr>
          <a:xfrm flipH="1">
            <a:off x="3906052" y="6749447"/>
            <a:ext cx="217849" cy="2529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A9920BE-42D8-A904-19BF-B6AC42D66859}"/>
              </a:ext>
            </a:extLst>
          </p:cNvPr>
          <p:cNvSpPr txBox="1"/>
          <p:nvPr/>
        </p:nvSpPr>
        <p:spPr>
          <a:xfrm>
            <a:off x="3822215" y="64659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CD527E-F387-47D8-5EE3-2AF729E6E2BB}"/>
              </a:ext>
            </a:extLst>
          </p:cNvPr>
          <p:cNvSpPr txBox="1"/>
          <p:nvPr/>
        </p:nvSpPr>
        <p:spPr>
          <a:xfrm>
            <a:off x="7730239" y="7052516"/>
            <a:ext cx="1261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+/- 5V_RTN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987FFF2-B3F9-B90C-28DE-377DE8800779}"/>
              </a:ext>
            </a:extLst>
          </p:cNvPr>
          <p:cNvSpPr txBox="1"/>
          <p:nvPr/>
        </p:nvSpPr>
        <p:spPr>
          <a:xfrm>
            <a:off x="4550705" y="649965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+12V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CE0CE48-052D-B8DC-A450-C0B10E4A35D0}"/>
              </a:ext>
            </a:extLst>
          </p:cNvPr>
          <p:cNvSpPr txBox="1"/>
          <p:nvPr/>
        </p:nvSpPr>
        <p:spPr>
          <a:xfrm>
            <a:off x="4311701" y="6835259"/>
            <a:ext cx="116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+12V_RTN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447EEE46-C674-683F-24D5-42FA3EFA0EDD}"/>
              </a:ext>
            </a:extLst>
          </p:cNvPr>
          <p:cNvCxnSpPr>
            <a:stCxn id="32" idx="1"/>
            <a:endCxn id="28" idx="3"/>
          </p:cNvCxnSpPr>
          <p:nvPr/>
        </p:nvCxnSpPr>
        <p:spPr>
          <a:xfrm rot="5400000">
            <a:off x="5961295" y="4335916"/>
            <a:ext cx="404780" cy="758977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0013A77-2A4D-ACF9-A334-0527103B3EBA}"/>
              </a:ext>
            </a:extLst>
          </p:cNvPr>
          <p:cNvCxnSpPr/>
          <p:nvPr/>
        </p:nvCxnSpPr>
        <p:spPr>
          <a:xfrm flipH="1">
            <a:off x="3561938" y="8213441"/>
            <a:ext cx="217849" cy="2529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C8D8D3D-DDDE-C082-EC34-3CAADC7A4B6F}"/>
              </a:ext>
            </a:extLst>
          </p:cNvPr>
          <p:cNvSpPr txBox="1"/>
          <p:nvPr/>
        </p:nvSpPr>
        <p:spPr>
          <a:xfrm>
            <a:off x="3478101" y="79299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6AD219D-E7A1-E059-9031-DF0A25143914}"/>
              </a:ext>
            </a:extLst>
          </p:cNvPr>
          <p:cNvSpPr txBox="1"/>
          <p:nvPr/>
        </p:nvSpPr>
        <p:spPr>
          <a:xfrm>
            <a:off x="4271688" y="8015757"/>
            <a:ext cx="178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Telemetry Values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FACFB8F-EA9A-5E67-32FE-4C43ED357AB8}"/>
              </a:ext>
            </a:extLst>
          </p:cNvPr>
          <p:cNvSpPr/>
          <p:nvPr/>
        </p:nvSpPr>
        <p:spPr>
          <a:xfrm>
            <a:off x="9121680" y="4089787"/>
            <a:ext cx="165001" cy="7738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1B4BE53-DE17-D9EF-E0EC-79F44D42E6FD}"/>
              </a:ext>
            </a:extLst>
          </p:cNvPr>
          <p:cNvSpPr txBox="1"/>
          <p:nvPr/>
        </p:nvSpPr>
        <p:spPr>
          <a:xfrm>
            <a:off x="9283677" y="4297254"/>
            <a:ext cx="169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J1 (Main Power)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C80A221-97CC-E495-B292-1AF12F68FFF1}"/>
              </a:ext>
            </a:extLst>
          </p:cNvPr>
          <p:cNvSpPr/>
          <p:nvPr/>
        </p:nvSpPr>
        <p:spPr>
          <a:xfrm>
            <a:off x="9121680" y="2923875"/>
            <a:ext cx="165001" cy="7738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6C4959A-B44E-6ACC-25A1-7F2C57ABAA53}"/>
              </a:ext>
            </a:extLst>
          </p:cNvPr>
          <p:cNvSpPr txBox="1"/>
          <p:nvPr/>
        </p:nvSpPr>
        <p:spPr>
          <a:xfrm>
            <a:off x="9298743" y="3138137"/>
            <a:ext cx="1783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J2 (Telem power)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2F8F291-8D13-8E96-E950-BAAF8259D86B}"/>
              </a:ext>
            </a:extLst>
          </p:cNvPr>
          <p:cNvSpPr/>
          <p:nvPr/>
        </p:nvSpPr>
        <p:spPr>
          <a:xfrm rot="16200000">
            <a:off x="9992948" y="2184746"/>
            <a:ext cx="165001" cy="7738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80DA05B-98E3-CA2E-3738-6F75438F6DCC}"/>
              </a:ext>
            </a:extLst>
          </p:cNvPr>
          <p:cNvSpPr txBox="1"/>
          <p:nvPr/>
        </p:nvSpPr>
        <p:spPr>
          <a:xfrm>
            <a:off x="9524848" y="2676766"/>
            <a:ext cx="112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J3 (Telem)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85FDB5F-AFB7-CA2A-0645-2338506F8435}"/>
              </a:ext>
            </a:extLst>
          </p:cNvPr>
          <p:cNvSpPr txBox="1"/>
          <p:nvPr/>
        </p:nvSpPr>
        <p:spPr>
          <a:xfrm>
            <a:off x="12210879" y="3976247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(-5V) J5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EACD32D-1F39-1890-BC36-196EC3D38998}"/>
              </a:ext>
            </a:extLst>
          </p:cNvPr>
          <p:cNvSpPr txBox="1"/>
          <p:nvPr/>
        </p:nvSpPr>
        <p:spPr>
          <a:xfrm>
            <a:off x="12068005" y="44941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(+2.5V) J4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F61A38EC-D0BA-BDCA-4A04-1217DC385B17}"/>
              </a:ext>
            </a:extLst>
          </p:cNvPr>
          <p:cNvCxnSpPr>
            <a:stCxn id="20" idx="3"/>
            <a:endCxn id="62" idx="1"/>
          </p:cNvCxnSpPr>
          <p:nvPr/>
        </p:nvCxnSpPr>
        <p:spPr>
          <a:xfrm flipV="1">
            <a:off x="5807964" y="3310819"/>
            <a:ext cx="3313716" cy="1506492"/>
          </a:xfrm>
          <a:prstGeom prst="bentConnector3">
            <a:avLst>
              <a:gd name="adj1" fmla="val 3583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7702F4F-451D-A16F-90D6-1AA5F03D8685}"/>
              </a:ext>
            </a:extLst>
          </p:cNvPr>
          <p:cNvCxnSpPr/>
          <p:nvPr/>
        </p:nvCxnSpPr>
        <p:spPr>
          <a:xfrm flipH="1">
            <a:off x="7255586" y="3175766"/>
            <a:ext cx="217849" cy="2529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6B3D0B0D-15D9-6E8C-C9F5-8D99490BD0BE}"/>
              </a:ext>
            </a:extLst>
          </p:cNvPr>
          <p:cNvSpPr txBox="1"/>
          <p:nvPr/>
        </p:nvSpPr>
        <p:spPr>
          <a:xfrm>
            <a:off x="7171749" y="28922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186A86B-8B3B-BC9C-12C3-5E66F39BA27C}"/>
              </a:ext>
            </a:extLst>
          </p:cNvPr>
          <p:cNvSpPr txBox="1"/>
          <p:nvPr/>
        </p:nvSpPr>
        <p:spPr>
          <a:xfrm>
            <a:off x="7900490" y="29911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+/- 5V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99E7F91-092E-707C-3482-593AD4CC0ED4}"/>
              </a:ext>
            </a:extLst>
          </p:cNvPr>
          <p:cNvSpPr txBox="1"/>
          <p:nvPr/>
        </p:nvSpPr>
        <p:spPr>
          <a:xfrm>
            <a:off x="7661486" y="3326700"/>
            <a:ext cx="1261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+/- 5V_RTN</a:t>
            </a: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61D969C2-9C14-1AC0-D0FE-CA725B910F5A}"/>
              </a:ext>
            </a:extLst>
          </p:cNvPr>
          <p:cNvCxnSpPr>
            <a:stCxn id="60" idx="1"/>
            <a:endCxn id="10" idx="3"/>
          </p:cNvCxnSpPr>
          <p:nvPr/>
        </p:nvCxnSpPr>
        <p:spPr>
          <a:xfrm rot="10800000">
            <a:off x="2380834" y="3348235"/>
            <a:ext cx="6740847" cy="1128496"/>
          </a:xfrm>
          <a:prstGeom prst="bentConnector3">
            <a:avLst>
              <a:gd name="adj1" fmla="val 4065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6A1B4BE-8486-5F1C-D38B-D4EF60FD4E8A}"/>
              </a:ext>
            </a:extLst>
          </p:cNvPr>
          <p:cNvCxnSpPr/>
          <p:nvPr/>
        </p:nvCxnSpPr>
        <p:spPr>
          <a:xfrm flipH="1">
            <a:off x="3277338" y="3243652"/>
            <a:ext cx="217849" cy="2529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1316888-76C4-9683-48E6-9C7788E3AF9A}"/>
              </a:ext>
            </a:extLst>
          </p:cNvPr>
          <p:cNvSpPr txBox="1"/>
          <p:nvPr/>
        </p:nvSpPr>
        <p:spPr>
          <a:xfrm>
            <a:off x="3193501" y="29601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3109497-5195-A42D-F56B-42CE74124669}"/>
              </a:ext>
            </a:extLst>
          </p:cNvPr>
          <p:cNvSpPr txBox="1"/>
          <p:nvPr/>
        </p:nvSpPr>
        <p:spPr>
          <a:xfrm>
            <a:off x="3921991" y="299386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+12V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DCFC-DD9A-327A-00CE-B65190D2AEB1}"/>
              </a:ext>
            </a:extLst>
          </p:cNvPr>
          <p:cNvSpPr txBox="1"/>
          <p:nvPr/>
        </p:nvSpPr>
        <p:spPr>
          <a:xfrm>
            <a:off x="3682987" y="3329464"/>
            <a:ext cx="116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+12V_RTN</a:t>
            </a: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8AF7E638-C67D-0002-C7BC-8B403CE92C51}"/>
              </a:ext>
            </a:extLst>
          </p:cNvPr>
          <p:cNvCxnSpPr>
            <a:stCxn id="64" idx="3"/>
            <a:endCxn id="25" idx="3"/>
          </p:cNvCxnSpPr>
          <p:nvPr/>
        </p:nvCxnSpPr>
        <p:spPr>
          <a:xfrm rot="16200000" flipV="1">
            <a:off x="5995082" y="-1591178"/>
            <a:ext cx="487200" cy="767353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3151393-47E7-F1CB-402A-ECADFA327094}"/>
              </a:ext>
            </a:extLst>
          </p:cNvPr>
          <p:cNvCxnSpPr/>
          <p:nvPr/>
        </p:nvCxnSpPr>
        <p:spPr>
          <a:xfrm flipH="1">
            <a:off x="3315097" y="1878480"/>
            <a:ext cx="217849" cy="2529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137DF7D-881D-7352-7EC6-4821363A2B15}"/>
              </a:ext>
            </a:extLst>
          </p:cNvPr>
          <p:cNvSpPr txBox="1"/>
          <p:nvPr/>
        </p:nvSpPr>
        <p:spPr>
          <a:xfrm>
            <a:off x="3231260" y="15949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0C819FF-90D2-160C-BADC-633545935690}"/>
              </a:ext>
            </a:extLst>
          </p:cNvPr>
          <p:cNvSpPr txBox="1"/>
          <p:nvPr/>
        </p:nvSpPr>
        <p:spPr>
          <a:xfrm>
            <a:off x="4024847" y="1680796"/>
            <a:ext cx="178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Telemetry Values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FD6FF5F-FC33-944D-F72F-93B40FCC32DC}"/>
              </a:ext>
            </a:extLst>
          </p:cNvPr>
          <p:cNvSpPr txBox="1"/>
          <p:nvPr/>
        </p:nvSpPr>
        <p:spPr>
          <a:xfrm>
            <a:off x="13379356" y="3619352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J7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ED6EC43-749A-2CBB-29B7-BBDCCCB48D85}"/>
              </a:ext>
            </a:extLst>
          </p:cNvPr>
          <p:cNvSpPr txBox="1"/>
          <p:nvPr/>
        </p:nvSpPr>
        <p:spPr>
          <a:xfrm>
            <a:off x="13387349" y="4822431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J8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02CDAA-0F83-5755-6D0E-4771F8996D14}"/>
              </a:ext>
            </a:extLst>
          </p:cNvPr>
          <p:cNvSpPr txBox="1"/>
          <p:nvPr/>
        </p:nvSpPr>
        <p:spPr>
          <a:xfrm>
            <a:off x="13397269" y="532025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J9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E6137EF-2835-8E6D-F703-9B9E9A0D84DE}"/>
              </a:ext>
            </a:extLst>
          </p:cNvPr>
          <p:cNvSpPr txBox="1"/>
          <p:nvPr/>
        </p:nvSpPr>
        <p:spPr>
          <a:xfrm>
            <a:off x="13338759" y="646372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J10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8F90E11-9115-F371-CD17-26175FF354BC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3689079" y="4141424"/>
            <a:ext cx="9151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2F986700-0BC2-9C28-2031-D668A582F403}"/>
              </a:ext>
            </a:extLst>
          </p:cNvPr>
          <p:cNvSpPr txBox="1"/>
          <p:nvPr/>
        </p:nvSpPr>
        <p:spPr>
          <a:xfrm>
            <a:off x="13701074" y="4077224"/>
            <a:ext cx="90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Load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A86D52A-A5E7-8E04-429E-952C54EFE3AC}"/>
              </a:ext>
            </a:extLst>
          </p:cNvPr>
          <p:cNvCxnSpPr>
            <a:cxnSpLocks/>
          </p:cNvCxnSpPr>
          <p:nvPr/>
        </p:nvCxnSpPr>
        <p:spPr>
          <a:xfrm>
            <a:off x="13689078" y="4666586"/>
            <a:ext cx="9151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E096F55F-56EC-7402-B5B3-0E37CEABEF7E}"/>
              </a:ext>
            </a:extLst>
          </p:cNvPr>
          <p:cNvSpPr txBox="1"/>
          <p:nvPr/>
        </p:nvSpPr>
        <p:spPr>
          <a:xfrm>
            <a:off x="13721853" y="4599296"/>
            <a:ext cx="90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Load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ED23707-A497-272B-ACE2-D52461E2BFF2}"/>
              </a:ext>
            </a:extLst>
          </p:cNvPr>
          <p:cNvSpPr txBox="1"/>
          <p:nvPr/>
        </p:nvSpPr>
        <p:spPr>
          <a:xfrm>
            <a:off x="13672885" y="5777194"/>
            <a:ext cx="90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Load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0292403-5872-8BC6-EA52-55A9DE54D414}"/>
              </a:ext>
            </a:extLst>
          </p:cNvPr>
          <p:cNvCxnSpPr>
            <a:cxnSpLocks/>
          </p:cNvCxnSpPr>
          <p:nvPr/>
        </p:nvCxnSpPr>
        <p:spPr>
          <a:xfrm>
            <a:off x="13689078" y="6308217"/>
            <a:ext cx="9151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229C4ACB-0207-D1FF-E6E3-F4339DCDCB88}"/>
              </a:ext>
            </a:extLst>
          </p:cNvPr>
          <p:cNvSpPr txBox="1"/>
          <p:nvPr/>
        </p:nvSpPr>
        <p:spPr>
          <a:xfrm>
            <a:off x="13721853" y="6240927"/>
            <a:ext cx="90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Load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F80C2EB-7319-4B15-FF88-E97454505E82}"/>
              </a:ext>
            </a:extLst>
          </p:cNvPr>
          <p:cNvCxnSpPr>
            <a:cxnSpLocks/>
          </p:cNvCxnSpPr>
          <p:nvPr/>
        </p:nvCxnSpPr>
        <p:spPr>
          <a:xfrm>
            <a:off x="13689078" y="5809773"/>
            <a:ext cx="9151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FAB7809-57EF-E65E-59F9-ED95EF6CC98A}"/>
              </a:ext>
            </a:extLst>
          </p:cNvPr>
          <p:cNvSpPr txBox="1"/>
          <p:nvPr/>
        </p:nvSpPr>
        <p:spPr>
          <a:xfrm>
            <a:off x="5072889" y="8737709"/>
            <a:ext cx="565520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*  All harnessing called out in this drawing are Twisted Pair</a:t>
            </a:r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7BEBCC3B-0D88-C57D-E1E1-81EE924FB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4784" y="2861533"/>
            <a:ext cx="885216" cy="674262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F0207F52-F7EC-F4CE-1EB5-DFC9984A5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9959" y="6979384"/>
            <a:ext cx="885216" cy="67426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D1131F44-DCBE-8C12-4D37-024CA2D95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494" y="5535394"/>
            <a:ext cx="648749" cy="49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026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CD71F-EDBF-7DD8-A553-739EFA2C8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High Voltage Bias (-10kV) for Cold TPC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7872C-5ABD-3D6F-F6D0-57D65E40D3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Images to right show the HV PDU board for the Cold TPC</a:t>
            </a:r>
          </a:p>
          <a:p>
            <a:pPr lvl="1"/>
            <a:r>
              <a:rPr lang="en-US" dirty="0"/>
              <a:t>J1 and J2 receive the main input power of +12V.  The pinout orientation are identical, swapping these will not harm anything.</a:t>
            </a:r>
          </a:p>
          <a:p>
            <a:pPr lvl="1"/>
            <a:r>
              <a:rPr lang="en-US" dirty="0"/>
              <a:t>J3 is the Telemetry I/O</a:t>
            </a:r>
          </a:p>
          <a:p>
            <a:pPr lvl="1"/>
            <a:r>
              <a:rPr lang="en-US" dirty="0"/>
              <a:t>J4 provides a means to configure he onboard DAC and provide the enable signal.  This board will reside in its own box.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3249DB8-E814-A37F-9212-85D8DE1A69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69557" y="2344987"/>
            <a:ext cx="6607175" cy="403295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010C83-9C4E-4936-C974-3369945FB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9557" y="6649077"/>
            <a:ext cx="6607176" cy="21286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0EE1F0-D9C6-EF99-0EFC-DBC5D72E95E3}"/>
              </a:ext>
            </a:extLst>
          </p:cNvPr>
          <p:cNvSpPr txBox="1"/>
          <p:nvPr/>
        </p:nvSpPr>
        <p:spPr>
          <a:xfrm>
            <a:off x="8797045" y="9048888"/>
            <a:ext cx="47521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DC-DC Converter resides on bottom of the board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13D258-65B4-085C-88A6-D219BECEA579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10676238" y="8526162"/>
            <a:ext cx="496906" cy="522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165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E471DE-83B9-E747-81EC-7675561785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4A00961-2767-8CFD-F3F9-788F7D485E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53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415EE5-8DCF-1F7A-A6CE-C7BDE2AE2091}"/>
              </a:ext>
            </a:extLst>
          </p:cNvPr>
          <p:cNvSpPr/>
          <p:nvPr/>
        </p:nvSpPr>
        <p:spPr>
          <a:xfrm>
            <a:off x="260264" y="3946925"/>
            <a:ext cx="469557" cy="593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9C08CC-66D4-3D65-95A9-2C5AB70BDCB4}"/>
              </a:ext>
            </a:extLst>
          </p:cNvPr>
          <p:cNvSpPr/>
          <p:nvPr/>
        </p:nvSpPr>
        <p:spPr>
          <a:xfrm>
            <a:off x="378682" y="3860428"/>
            <a:ext cx="232719" cy="864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319D10-5185-5D15-6026-F328662B313F}"/>
              </a:ext>
            </a:extLst>
          </p:cNvPr>
          <p:cNvSpPr/>
          <p:nvPr/>
        </p:nvSpPr>
        <p:spPr>
          <a:xfrm>
            <a:off x="1070663" y="3398078"/>
            <a:ext cx="1445740" cy="16311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2E9D4B-43E0-71BE-FCA2-5A69E8723583}"/>
              </a:ext>
            </a:extLst>
          </p:cNvPr>
          <p:cNvSpPr txBox="1"/>
          <p:nvPr/>
        </p:nvSpPr>
        <p:spPr>
          <a:xfrm>
            <a:off x="1134915" y="2869892"/>
            <a:ext cx="1384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Main DC-DC </a:t>
            </a:r>
          </a:p>
          <a:p>
            <a:pPr algn="ctr"/>
            <a:r>
              <a:rPr lang="en-US" sz="1400" dirty="0"/>
              <a:t>Converter Board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69977390-DD52-D439-E23A-01837968D23F}"/>
              </a:ext>
            </a:extLst>
          </p:cNvPr>
          <p:cNvCxnSpPr>
            <a:cxnSpLocks/>
            <a:stCxn id="5" idx="0"/>
          </p:cNvCxnSpPr>
          <p:nvPr/>
        </p:nvCxnSpPr>
        <p:spPr>
          <a:xfrm rot="16200000" flipH="1">
            <a:off x="741534" y="3613936"/>
            <a:ext cx="82636" cy="575621"/>
          </a:xfrm>
          <a:prstGeom prst="bentConnector4">
            <a:avLst>
              <a:gd name="adj1" fmla="val -276635"/>
              <a:gd name="adj2" fmla="val 7224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E4E8C19-4D59-2AE6-BE11-0C0C6C695820}"/>
              </a:ext>
            </a:extLst>
          </p:cNvPr>
          <p:cNvSpPr txBox="1"/>
          <p:nvPr/>
        </p:nvSpPr>
        <p:spPr>
          <a:xfrm>
            <a:off x="477187" y="3398077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+28V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896A946-E3A7-7E45-5A17-C423F0603293}"/>
              </a:ext>
            </a:extLst>
          </p:cNvPr>
          <p:cNvCxnSpPr>
            <a:cxnSpLocks/>
            <a:stCxn id="4" idx="2"/>
          </p:cNvCxnSpPr>
          <p:nvPr/>
        </p:nvCxnSpPr>
        <p:spPr>
          <a:xfrm rot="5400000" flipH="1" flipV="1">
            <a:off x="717765" y="4187153"/>
            <a:ext cx="130175" cy="575620"/>
          </a:xfrm>
          <a:prstGeom prst="bentConnector4">
            <a:avLst>
              <a:gd name="adj1" fmla="val -175610"/>
              <a:gd name="adj2" fmla="val 7259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E459FEA-CC98-00F7-F7E7-D64F554BFDDC}"/>
              </a:ext>
            </a:extLst>
          </p:cNvPr>
          <p:cNvSpPr txBox="1"/>
          <p:nvPr/>
        </p:nvSpPr>
        <p:spPr>
          <a:xfrm>
            <a:off x="378682" y="476759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+28V RTN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E5323D-3FF2-9E50-FDE1-FEAFA9F4AF20}"/>
              </a:ext>
            </a:extLst>
          </p:cNvPr>
          <p:cNvSpPr/>
          <p:nvPr/>
        </p:nvSpPr>
        <p:spPr>
          <a:xfrm>
            <a:off x="1476033" y="3859741"/>
            <a:ext cx="6350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89240A4-B7B2-FEB9-E989-B55BB87ACA30}"/>
              </a:ext>
            </a:extLst>
          </p:cNvPr>
          <p:cNvCxnSpPr/>
          <p:nvPr/>
        </p:nvCxnSpPr>
        <p:spPr>
          <a:xfrm>
            <a:off x="1476033" y="3859741"/>
            <a:ext cx="635000" cy="646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1AE3298-CA4D-13B1-DF94-841B6F97BB65}"/>
              </a:ext>
            </a:extLst>
          </p:cNvPr>
          <p:cNvSpPr txBox="1"/>
          <p:nvPr/>
        </p:nvSpPr>
        <p:spPr>
          <a:xfrm>
            <a:off x="1547913" y="418290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=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EE1325-DBE5-1C12-4A96-46DBC2B322E5}"/>
              </a:ext>
            </a:extLst>
          </p:cNvPr>
          <p:cNvCxnSpPr/>
          <p:nvPr/>
        </p:nvCxnSpPr>
        <p:spPr>
          <a:xfrm>
            <a:off x="1070663" y="3939891"/>
            <a:ext cx="40537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95D0DFB-BA4C-3BDE-E098-6647F5A6EB54}"/>
              </a:ext>
            </a:extLst>
          </p:cNvPr>
          <p:cNvCxnSpPr/>
          <p:nvPr/>
        </p:nvCxnSpPr>
        <p:spPr>
          <a:xfrm>
            <a:off x="1070663" y="4409875"/>
            <a:ext cx="405370" cy="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193700-27B7-4C36-1663-83EBBB605B38}"/>
              </a:ext>
            </a:extLst>
          </p:cNvPr>
          <p:cNvCxnSpPr/>
          <p:nvPr/>
        </p:nvCxnSpPr>
        <p:spPr>
          <a:xfrm>
            <a:off x="2111033" y="3939891"/>
            <a:ext cx="4053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968BC3C-99CF-E039-3C07-489605CB6861}"/>
              </a:ext>
            </a:extLst>
          </p:cNvPr>
          <p:cNvSpPr/>
          <p:nvPr/>
        </p:nvSpPr>
        <p:spPr>
          <a:xfrm>
            <a:off x="982454" y="3901747"/>
            <a:ext cx="91965" cy="5581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EBF16B6-5C41-44E9-747B-C4D04E7542C8}"/>
              </a:ext>
            </a:extLst>
          </p:cNvPr>
          <p:cNvCxnSpPr/>
          <p:nvPr/>
        </p:nvCxnSpPr>
        <p:spPr>
          <a:xfrm>
            <a:off x="2111033" y="4409875"/>
            <a:ext cx="405370" cy="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7B015C6-1634-32A8-1CED-8A5C25B1F496}"/>
              </a:ext>
            </a:extLst>
          </p:cNvPr>
          <p:cNvSpPr txBox="1"/>
          <p:nvPr/>
        </p:nvSpPr>
        <p:spPr>
          <a:xfrm>
            <a:off x="2111033" y="3767363"/>
            <a:ext cx="3962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+12V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736B12-55BD-F545-BBD7-6DBD3086DA41}"/>
              </a:ext>
            </a:extLst>
          </p:cNvPr>
          <p:cNvSpPr txBox="1"/>
          <p:nvPr/>
        </p:nvSpPr>
        <p:spPr>
          <a:xfrm>
            <a:off x="2120141" y="4240598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+12V</a:t>
            </a:r>
            <a:br>
              <a:rPr lang="en-US" sz="800" dirty="0"/>
            </a:br>
            <a:r>
              <a:rPr lang="en-US" sz="800" dirty="0"/>
              <a:t>RTN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AF624A-8A09-2F8E-A89F-6E094135DEEF}"/>
              </a:ext>
            </a:extLst>
          </p:cNvPr>
          <p:cNvSpPr/>
          <p:nvPr/>
        </p:nvSpPr>
        <p:spPr>
          <a:xfrm>
            <a:off x="2522005" y="3805752"/>
            <a:ext cx="91965" cy="6872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FE37F6-6A68-9F26-A8D3-397A6756F008}"/>
              </a:ext>
            </a:extLst>
          </p:cNvPr>
          <p:cNvSpPr txBox="1"/>
          <p:nvPr/>
        </p:nvSpPr>
        <p:spPr>
          <a:xfrm>
            <a:off x="1795790" y="3926502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=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F182C3E-76BA-E263-D4B6-1D6B2C3D1CC1}"/>
              </a:ext>
            </a:extLst>
          </p:cNvPr>
          <p:cNvGrpSpPr/>
          <p:nvPr/>
        </p:nvGrpSpPr>
        <p:grpSpPr>
          <a:xfrm>
            <a:off x="14180042" y="9156037"/>
            <a:ext cx="1176175" cy="707759"/>
            <a:chOff x="5381299" y="1966913"/>
            <a:chExt cx="1176175" cy="707759"/>
          </a:xfrm>
        </p:grpSpPr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BFF2F490-2224-D873-C9A7-FBAF20C0863C}"/>
                </a:ext>
              </a:extLst>
            </p:cNvPr>
            <p:cNvSpPr/>
            <p:nvPr/>
          </p:nvSpPr>
          <p:spPr>
            <a:xfrm rot="10800000">
              <a:off x="5531005" y="2174488"/>
              <a:ext cx="189571" cy="15611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305268F-4681-9F0F-3F47-A94F64C03350}"/>
                </a:ext>
              </a:extLst>
            </p:cNvPr>
            <p:cNvCxnSpPr/>
            <p:nvPr/>
          </p:nvCxnSpPr>
          <p:spPr>
            <a:xfrm>
              <a:off x="6322219" y="2174488"/>
              <a:ext cx="0" cy="1309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797B349-59C0-C95A-0886-FBB1901BAF9E}"/>
                </a:ext>
              </a:extLst>
            </p:cNvPr>
            <p:cNvCxnSpPr/>
            <p:nvPr/>
          </p:nvCxnSpPr>
          <p:spPr>
            <a:xfrm>
              <a:off x="6269831" y="2305457"/>
              <a:ext cx="1047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43ECB96-91E3-0D99-3F15-EBE62302C0FE}"/>
                </a:ext>
              </a:extLst>
            </p:cNvPr>
            <p:cNvCxnSpPr/>
            <p:nvPr/>
          </p:nvCxnSpPr>
          <p:spPr>
            <a:xfrm flipH="1">
              <a:off x="6217443" y="2305456"/>
              <a:ext cx="52387" cy="523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D108C3C-217B-F2D6-DDC4-F3E48B7BFA0D}"/>
                </a:ext>
              </a:extLst>
            </p:cNvPr>
            <p:cNvCxnSpPr/>
            <p:nvPr/>
          </p:nvCxnSpPr>
          <p:spPr>
            <a:xfrm flipH="1">
              <a:off x="6269831" y="2305457"/>
              <a:ext cx="52387" cy="523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BBFDC3D-87DA-069B-129C-97A52D57CE4D}"/>
                </a:ext>
              </a:extLst>
            </p:cNvPr>
            <p:cNvCxnSpPr/>
            <p:nvPr/>
          </p:nvCxnSpPr>
          <p:spPr>
            <a:xfrm flipH="1">
              <a:off x="6322219" y="2305456"/>
              <a:ext cx="52387" cy="523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0A06541-3C84-A8FD-65D6-243487B3BE4A}"/>
                </a:ext>
              </a:extLst>
            </p:cNvPr>
            <p:cNvSpPr txBox="1"/>
            <p:nvPr/>
          </p:nvSpPr>
          <p:spPr>
            <a:xfrm>
              <a:off x="5381299" y="2305340"/>
              <a:ext cx="5100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Power </a:t>
              </a:r>
            </a:p>
            <a:p>
              <a:pPr algn="ctr"/>
              <a:r>
                <a:rPr lang="en-US" sz="900" dirty="0"/>
                <a:t>Return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56753C9-C5A0-0695-E2B6-52B42F79D2D8}"/>
                </a:ext>
              </a:extLst>
            </p:cNvPr>
            <p:cNvSpPr txBox="1"/>
            <p:nvPr/>
          </p:nvSpPr>
          <p:spPr>
            <a:xfrm>
              <a:off x="6034574" y="2341465"/>
              <a:ext cx="52290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Chassis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7E818D1-AE10-DA32-082A-763E67C25A84}"/>
                </a:ext>
              </a:extLst>
            </p:cNvPr>
            <p:cNvCxnSpPr/>
            <p:nvPr/>
          </p:nvCxnSpPr>
          <p:spPr>
            <a:xfrm>
              <a:off x="5826919" y="1966913"/>
              <a:ext cx="952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3EB054C-91E7-DC32-5DCC-1215823F3AF7}"/>
                </a:ext>
              </a:extLst>
            </p:cNvPr>
            <p:cNvCxnSpPr>
              <a:cxnSpLocks/>
            </p:cNvCxnSpPr>
            <p:nvPr/>
          </p:nvCxnSpPr>
          <p:spPr>
            <a:xfrm>
              <a:off x="5916943" y="1966913"/>
              <a:ext cx="11763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2661E2F3-A4A5-FBEC-51CF-3CB94E6E725A}"/>
                </a:ext>
              </a:extLst>
            </p:cNvPr>
            <p:cNvCxnSpPr>
              <a:endCxn id="35" idx="3"/>
            </p:cNvCxnSpPr>
            <p:nvPr/>
          </p:nvCxnSpPr>
          <p:spPr>
            <a:xfrm rot="5400000">
              <a:off x="5622567" y="1974898"/>
              <a:ext cx="202813" cy="196366"/>
            </a:xfrm>
            <a:prstGeom prst="bentConnector3">
              <a:avLst>
                <a:gd name="adj1" fmla="val -166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CCECC007-5849-EF07-BB87-4FBDDB4B617E}"/>
                </a:ext>
              </a:extLst>
            </p:cNvPr>
            <p:cNvCxnSpPr/>
            <p:nvPr/>
          </p:nvCxnSpPr>
          <p:spPr>
            <a:xfrm>
              <a:off x="6034574" y="1966913"/>
              <a:ext cx="287644" cy="207575"/>
            </a:xfrm>
            <a:prstGeom prst="bentConnector3">
              <a:avLst>
                <a:gd name="adj1" fmla="val 10049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7389F9B8-FBAC-11C6-4D9C-78E9C44F1FC2}"/>
              </a:ext>
            </a:extLst>
          </p:cNvPr>
          <p:cNvSpPr/>
          <p:nvPr/>
        </p:nvSpPr>
        <p:spPr>
          <a:xfrm>
            <a:off x="14225000" y="9031427"/>
            <a:ext cx="1054894" cy="795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EBA2816A-743F-D88E-6BA4-D4F98A4C9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448" y="4640737"/>
            <a:ext cx="474429" cy="361369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8C49EC7E-89C9-B6C4-6873-8D2FB4128119}"/>
              </a:ext>
            </a:extLst>
          </p:cNvPr>
          <p:cNvSpPr/>
          <p:nvPr/>
        </p:nvSpPr>
        <p:spPr>
          <a:xfrm>
            <a:off x="3876675" y="554989"/>
            <a:ext cx="5102225" cy="365602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FD854C1-8BC5-863E-DFC1-F138C672FFB3}"/>
              </a:ext>
            </a:extLst>
          </p:cNvPr>
          <p:cNvSpPr txBox="1"/>
          <p:nvPr/>
        </p:nvSpPr>
        <p:spPr>
          <a:xfrm>
            <a:off x="5347527" y="185657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Cold TPC PDU Section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CFD157E-2105-D7EE-1A42-DE0AC22F6B59}"/>
              </a:ext>
            </a:extLst>
          </p:cNvPr>
          <p:cNvSpPr/>
          <p:nvPr/>
        </p:nvSpPr>
        <p:spPr>
          <a:xfrm>
            <a:off x="4785072" y="695801"/>
            <a:ext cx="3971647" cy="1122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9E668FE-F053-7022-25D3-1A9B5568BD5A}"/>
              </a:ext>
            </a:extLst>
          </p:cNvPr>
          <p:cNvSpPr txBox="1"/>
          <p:nvPr/>
        </p:nvSpPr>
        <p:spPr>
          <a:xfrm>
            <a:off x="5671042" y="1051401"/>
            <a:ext cx="219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SiPM Bias Boards (x6)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8E712CD-C090-1BFB-39CD-B0B362985D80}"/>
              </a:ext>
            </a:extLst>
          </p:cNvPr>
          <p:cNvSpPr/>
          <p:nvPr/>
        </p:nvSpPr>
        <p:spPr>
          <a:xfrm>
            <a:off x="4785072" y="1959610"/>
            <a:ext cx="3971647" cy="1122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BB72B73-B686-FC79-5C54-94924ECBD26F}"/>
              </a:ext>
            </a:extLst>
          </p:cNvPr>
          <p:cNvSpPr txBox="1"/>
          <p:nvPr/>
        </p:nvSpPr>
        <p:spPr>
          <a:xfrm>
            <a:off x="5872956" y="2174399"/>
            <a:ext cx="1795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SiPM Pre-Amp &amp; </a:t>
            </a:r>
            <a:br>
              <a:rPr lang="en-US" dirty="0"/>
            </a:br>
            <a:r>
              <a:rPr lang="en-US" dirty="0"/>
              <a:t>Charge Pre-Amp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078862B-CD3A-41B3-7F8A-C29E1EC17E23}"/>
              </a:ext>
            </a:extLst>
          </p:cNvPr>
          <p:cNvSpPr/>
          <p:nvPr/>
        </p:nvSpPr>
        <p:spPr>
          <a:xfrm>
            <a:off x="4795354" y="3246213"/>
            <a:ext cx="3971647" cy="8252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0B4A041-B1CA-D064-2A31-BE6DBED484C3}"/>
              </a:ext>
            </a:extLst>
          </p:cNvPr>
          <p:cNvSpPr txBox="1"/>
          <p:nvPr/>
        </p:nvSpPr>
        <p:spPr>
          <a:xfrm>
            <a:off x="5903862" y="3462630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-10kV HV PDU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43709197-F30B-2288-A3AD-A23ACF2EB486}"/>
              </a:ext>
            </a:extLst>
          </p:cNvPr>
          <p:cNvCxnSpPr>
            <a:cxnSpLocks/>
          </p:cNvCxnSpPr>
          <p:nvPr/>
        </p:nvCxnSpPr>
        <p:spPr>
          <a:xfrm flipV="1">
            <a:off x="2613970" y="1030168"/>
            <a:ext cx="1985366" cy="2909723"/>
          </a:xfrm>
          <a:prstGeom prst="bentConnector3">
            <a:avLst>
              <a:gd name="adj1" fmla="val 1897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5AD3EF9B-C55F-EB39-2C65-59127C078F72}"/>
              </a:ext>
            </a:extLst>
          </p:cNvPr>
          <p:cNvCxnSpPr>
            <a:cxnSpLocks/>
          </p:cNvCxnSpPr>
          <p:nvPr/>
        </p:nvCxnSpPr>
        <p:spPr>
          <a:xfrm flipV="1">
            <a:off x="2613970" y="2293978"/>
            <a:ext cx="1977425" cy="1645913"/>
          </a:xfrm>
          <a:prstGeom prst="bentConnector3">
            <a:avLst>
              <a:gd name="adj1" fmla="val 1917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EAA5C7B0-504C-6389-CE96-8569798FCB3E}"/>
              </a:ext>
            </a:extLst>
          </p:cNvPr>
          <p:cNvCxnSpPr>
            <a:cxnSpLocks/>
          </p:cNvCxnSpPr>
          <p:nvPr/>
        </p:nvCxnSpPr>
        <p:spPr>
          <a:xfrm flipV="1">
            <a:off x="2613970" y="3536576"/>
            <a:ext cx="1977425" cy="403315"/>
          </a:xfrm>
          <a:prstGeom prst="bentConnector3">
            <a:avLst>
              <a:gd name="adj1" fmla="val 1917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7F58C6CF-3079-9980-BE09-89139D69F0D1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13970" y="1448831"/>
            <a:ext cx="1985366" cy="2961043"/>
          </a:xfrm>
          <a:prstGeom prst="bentConnector3">
            <a:avLst>
              <a:gd name="adj1" fmla="val 6695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2068ADF9-3728-FC2F-4E78-A9097B40AA21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13971" y="2712641"/>
            <a:ext cx="1977425" cy="1697233"/>
          </a:xfrm>
          <a:prstGeom prst="bentConnector3">
            <a:avLst>
              <a:gd name="adj1" fmla="val 670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471EACF9-AE82-A354-A5AA-3E094F9650BF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13971" y="3955239"/>
            <a:ext cx="1977425" cy="454635"/>
          </a:xfrm>
          <a:prstGeom prst="bentConnector3">
            <a:avLst>
              <a:gd name="adj1" fmla="val 670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5C1968FF-2709-4254-A515-DC65ECF145B9}"/>
              </a:ext>
            </a:extLst>
          </p:cNvPr>
          <p:cNvSpPr/>
          <p:nvPr/>
        </p:nvSpPr>
        <p:spPr>
          <a:xfrm>
            <a:off x="2938463" y="2241699"/>
            <a:ext cx="107950" cy="1079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D08CF65-5E52-FE8F-51AD-93B44E7107EF}"/>
              </a:ext>
            </a:extLst>
          </p:cNvPr>
          <p:cNvSpPr/>
          <p:nvPr/>
        </p:nvSpPr>
        <p:spPr>
          <a:xfrm>
            <a:off x="3224783" y="2658666"/>
            <a:ext cx="107950" cy="1079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8EAE4892-BE25-5D7D-4D63-260A9C0F86B7}"/>
              </a:ext>
            </a:extLst>
          </p:cNvPr>
          <p:cNvSpPr/>
          <p:nvPr/>
        </p:nvSpPr>
        <p:spPr>
          <a:xfrm>
            <a:off x="2937421" y="3482601"/>
            <a:ext cx="107950" cy="1079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C7721DBF-E683-2D05-26CA-07FADA419A1F}"/>
              </a:ext>
            </a:extLst>
          </p:cNvPr>
          <p:cNvSpPr/>
          <p:nvPr/>
        </p:nvSpPr>
        <p:spPr>
          <a:xfrm>
            <a:off x="3216352" y="3901264"/>
            <a:ext cx="107950" cy="1079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87D56FEB-DBB0-B72B-7263-45C066199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2095" y="1426545"/>
            <a:ext cx="474429" cy="361369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99214905-A8D4-A8DB-056D-D021E986F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2094" y="2658666"/>
            <a:ext cx="474429" cy="361369"/>
          </a:xfrm>
          <a:prstGeom prst="rect">
            <a:avLst/>
          </a:pr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ABA13855-9E9E-E489-D858-63F572EFA722}"/>
              </a:ext>
            </a:extLst>
          </p:cNvPr>
          <p:cNvSpPr/>
          <p:nvPr/>
        </p:nvSpPr>
        <p:spPr>
          <a:xfrm>
            <a:off x="4591395" y="937261"/>
            <a:ext cx="193674" cy="6102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CB77FC3-3488-B512-6904-F3B39EA60BAB}"/>
              </a:ext>
            </a:extLst>
          </p:cNvPr>
          <p:cNvSpPr/>
          <p:nvPr/>
        </p:nvSpPr>
        <p:spPr>
          <a:xfrm>
            <a:off x="4582597" y="2174399"/>
            <a:ext cx="193674" cy="6102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47A18C6-BB0C-E4CC-CF32-3AE0DEB12252}"/>
              </a:ext>
            </a:extLst>
          </p:cNvPr>
          <p:cNvSpPr/>
          <p:nvPr/>
        </p:nvSpPr>
        <p:spPr>
          <a:xfrm>
            <a:off x="4602285" y="3386753"/>
            <a:ext cx="193674" cy="6102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8151BFE7-F4CF-4FA8-AAFD-071DEB923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1393" y="3419733"/>
            <a:ext cx="597162" cy="453474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E7BF2303-814C-E366-47EB-F6EAEE9570B1}"/>
              </a:ext>
            </a:extLst>
          </p:cNvPr>
          <p:cNvSpPr/>
          <p:nvPr/>
        </p:nvSpPr>
        <p:spPr>
          <a:xfrm>
            <a:off x="3876675" y="4927394"/>
            <a:ext cx="5102225" cy="193806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05A7356-F9C4-6B30-2A4D-128D9988FA9C}"/>
              </a:ext>
            </a:extLst>
          </p:cNvPr>
          <p:cNvSpPr txBox="1"/>
          <p:nvPr/>
        </p:nvSpPr>
        <p:spPr>
          <a:xfrm>
            <a:off x="5245100" y="4572999"/>
            <a:ext cx="2423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Warm TPC PDU Section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AA39225-4958-3426-A8F9-78F3333A966B}"/>
              </a:ext>
            </a:extLst>
          </p:cNvPr>
          <p:cNvSpPr/>
          <p:nvPr/>
        </p:nvSpPr>
        <p:spPr>
          <a:xfrm>
            <a:off x="4785072" y="5039711"/>
            <a:ext cx="3971647" cy="797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A2FB6BBD-68EF-72C9-6962-47300937B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1822" y="5257841"/>
            <a:ext cx="474429" cy="361369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76D1AD29-0262-C94E-6564-409905071823}"/>
              </a:ext>
            </a:extLst>
          </p:cNvPr>
          <p:cNvSpPr txBox="1"/>
          <p:nvPr/>
        </p:nvSpPr>
        <p:spPr>
          <a:xfrm>
            <a:off x="5903862" y="5145009"/>
            <a:ext cx="173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Caen/Nevis DAQ</a:t>
            </a:r>
          </a:p>
        </p:txBody>
      </p: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DB3266F8-12DD-3C69-91C9-D46B4A02B7BE}"/>
              </a:ext>
            </a:extLst>
          </p:cNvPr>
          <p:cNvCxnSpPr>
            <a:cxnSpLocks/>
          </p:cNvCxnSpPr>
          <p:nvPr/>
        </p:nvCxnSpPr>
        <p:spPr>
          <a:xfrm>
            <a:off x="2613970" y="3939891"/>
            <a:ext cx="1985365" cy="1319367"/>
          </a:xfrm>
          <a:prstGeom prst="bentConnector3">
            <a:avLst>
              <a:gd name="adj1" fmla="val 1897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01B1253D-56A5-3B23-8F50-65C4EF289BF7}"/>
              </a:ext>
            </a:extLst>
          </p:cNvPr>
          <p:cNvSpPr/>
          <p:nvPr/>
        </p:nvSpPr>
        <p:spPr>
          <a:xfrm>
            <a:off x="2937421" y="3889090"/>
            <a:ext cx="107950" cy="1079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E23BC45A-9EAE-FD32-2E3F-DA03CA2EC5B9}"/>
              </a:ext>
            </a:extLst>
          </p:cNvPr>
          <p:cNvCxnSpPr>
            <a:cxnSpLocks/>
          </p:cNvCxnSpPr>
          <p:nvPr/>
        </p:nvCxnSpPr>
        <p:spPr>
          <a:xfrm rot="10800000">
            <a:off x="2613971" y="4409875"/>
            <a:ext cx="1985365" cy="1203778"/>
          </a:xfrm>
          <a:prstGeom prst="bentConnector3">
            <a:avLst>
              <a:gd name="adj1" fmla="val 6695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0BD58E07-BDB0-1330-E812-718480B0ACC8}"/>
              </a:ext>
            </a:extLst>
          </p:cNvPr>
          <p:cNvSpPr/>
          <p:nvPr/>
        </p:nvSpPr>
        <p:spPr>
          <a:xfrm>
            <a:off x="3216352" y="4358554"/>
            <a:ext cx="107950" cy="1052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860409A-557F-AF31-ACB8-E2152090EF42}"/>
              </a:ext>
            </a:extLst>
          </p:cNvPr>
          <p:cNvSpPr/>
          <p:nvPr/>
        </p:nvSpPr>
        <p:spPr>
          <a:xfrm>
            <a:off x="4785072" y="5949658"/>
            <a:ext cx="3971647" cy="797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9081F7C-7E43-0BAE-393C-A71BF5A3D62C}"/>
              </a:ext>
            </a:extLst>
          </p:cNvPr>
          <p:cNvSpPr txBox="1"/>
          <p:nvPr/>
        </p:nvSpPr>
        <p:spPr>
          <a:xfrm>
            <a:off x="6350746" y="6163807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Shaper</a:t>
            </a:r>
          </a:p>
        </p:txBody>
      </p:sp>
      <p:pic>
        <p:nvPicPr>
          <p:cNvPr id="129" name="Picture 128">
            <a:extLst>
              <a:ext uri="{FF2B5EF4-FFF2-40B4-BE49-F238E27FC236}">
                <a16:creationId xmlns:a16="http://schemas.microsoft.com/office/drawing/2014/main" id="{217724A6-ECD0-68AF-5D8D-5671458CC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6166" y="6154883"/>
            <a:ext cx="474429" cy="361369"/>
          </a:xfrm>
          <a:prstGeom prst="rect">
            <a:avLst/>
          </a:prstGeom>
        </p:spPr>
      </p:pic>
      <p:sp>
        <p:nvSpPr>
          <p:cNvPr id="133" name="Rectangle 132">
            <a:extLst>
              <a:ext uri="{FF2B5EF4-FFF2-40B4-BE49-F238E27FC236}">
                <a16:creationId xmlns:a16="http://schemas.microsoft.com/office/drawing/2014/main" id="{5CF3C96C-1C48-9604-5D4A-306B38294686}"/>
              </a:ext>
            </a:extLst>
          </p:cNvPr>
          <p:cNvSpPr/>
          <p:nvPr/>
        </p:nvSpPr>
        <p:spPr>
          <a:xfrm>
            <a:off x="4591395" y="5121016"/>
            <a:ext cx="193674" cy="6102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A0B2528E-286B-348C-70D3-758915A34D89}"/>
              </a:ext>
            </a:extLst>
          </p:cNvPr>
          <p:cNvCxnSpPr>
            <a:cxnSpLocks/>
          </p:cNvCxnSpPr>
          <p:nvPr/>
        </p:nvCxnSpPr>
        <p:spPr>
          <a:xfrm>
            <a:off x="2613970" y="3939891"/>
            <a:ext cx="1985365" cy="2230542"/>
          </a:xfrm>
          <a:prstGeom prst="bentConnector3">
            <a:avLst>
              <a:gd name="adj1" fmla="val 189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3EC910AD-75FC-41FD-125A-039D0F1B3E1C}"/>
              </a:ext>
            </a:extLst>
          </p:cNvPr>
          <p:cNvSpPr/>
          <p:nvPr/>
        </p:nvSpPr>
        <p:spPr>
          <a:xfrm>
            <a:off x="2937421" y="5210091"/>
            <a:ext cx="107950" cy="1052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DA5A0FD2-D82C-7DC9-ADC9-CD8C318914F5}"/>
              </a:ext>
            </a:extLst>
          </p:cNvPr>
          <p:cNvCxnSpPr>
            <a:cxnSpLocks/>
          </p:cNvCxnSpPr>
          <p:nvPr/>
        </p:nvCxnSpPr>
        <p:spPr>
          <a:xfrm rot="10800000">
            <a:off x="2613971" y="4409875"/>
            <a:ext cx="1985365" cy="2137128"/>
          </a:xfrm>
          <a:prstGeom prst="bentConnector3">
            <a:avLst>
              <a:gd name="adj1" fmla="val 6695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0870A5E6-9F68-5029-9C9B-5731347370B4}"/>
              </a:ext>
            </a:extLst>
          </p:cNvPr>
          <p:cNvSpPr/>
          <p:nvPr/>
        </p:nvSpPr>
        <p:spPr>
          <a:xfrm>
            <a:off x="3224783" y="5560893"/>
            <a:ext cx="107950" cy="1052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777E459-CD61-5A30-AD72-4653AE444944}"/>
              </a:ext>
            </a:extLst>
          </p:cNvPr>
          <p:cNvSpPr/>
          <p:nvPr/>
        </p:nvSpPr>
        <p:spPr>
          <a:xfrm>
            <a:off x="3888966" y="7299073"/>
            <a:ext cx="5102225" cy="102577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2045A8B-FEF2-4825-8FA5-422A0A7082B0}"/>
              </a:ext>
            </a:extLst>
          </p:cNvPr>
          <p:cNvSpPr txBox="1"/>
          <p:nvPr/>
        </p:nvSpPr>
        <p:spPr>
          <a:xfrm>
            <a:off x="5683333" y="6929741"/>
            <a:ext cx="1748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Flight Computer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3764D925-408A-DF9B-08FA-B10AF44D9D8B}"/>
              </a:ext>
            </a:extLst>
          </p:cNvPr>
          <p:cNvSpPr/>
          <p:nvPr/>
        </p:nvSpPr>
        <p:spPr>
          <a:xfrm>
            <a:off x="4591395" y="6043366"/>
            <a:ext cx="193674" cy="6102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4342A17-FAA0-0EA7-6745-B288B0264BEA}"/>
              </a:ext>
            </a:extLst>
          </p:cNvPr>
          <p:cNvSpPr/>
          <p:nvPr/>
        </p:nvSpPr>
        <p:spPr>
          <a:xfrm>
            <a:off x="4776271" y="7407566"/>
            <a:ext cx="3971647" cy="797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53A299B7-E90F-5443-5C7B-51D6D5BEB058}"/>
              </a:ext>
            </a:extLst>
          </p:cNvPr>
          <p:cNvSpPr txBox="1"/>
          <p:nvPr/>
        </p:nvSpPr>
        <p:spPr>
          <a:xfrm>
            <a:off x="5253714" y="7621715"/>
            <a:ext cx="3034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HUB and DAQ Computer PDUs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303A574-66FD-9C6F-11EF-69C7F99735AB}"/>
              </a:ext>
            </a:extLst>
          </p:cNvPr>
          <p:cNvSpPr/>
          <p:nvPr/>
        </p:nvSpPr>
        <p:spPr>
          <a:xfrm>
            <a:off x="4591395" y="7501274"/>
            <a:ext cx="184876" cy="26827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B4DF29A-D89B-F882-A27F-156F865E32D4}"/>
              </a:ext>
            </a:extLst>
          </p:cNvPr>
          <p:cNvSpPr/>
          <p:nvPr/>
        </p:nvSpPr>
        <p:spPr>
          <a:xfrm>
            <a:off x="4591395" y="7863260"/>
            <a:ext cx="184876" cy="26827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400259B1-CF2F-799F-0253-DBB3BF61E4F8}"/>
              </a:ext>
            </a:extLst>
          </p:cNvPr>
          <p:cNvCxnSpPr>
            <a:cxnSpLocks/>
            <a:stCxn id="149" idx="1"/>
          </p:cNvCxnSpPr>
          <p:nvPr/>
        </p:nvCxnSpPr>
        <p:spPr>
          <a:xfrm rot="10800000">
            <a:off x="2613971" y="4409875"/>
            <a:ext cx="1977425" cy="3587524"/>
          </a:xfrm>
          <a:prstGeom prst="bentConnector3">
            <a:avLst>
              <a:gd name="adj1" fmla="val 6685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Oval 152">
            <a:extLst>
              <a:ext uri="{FF2B5EF4-FFF2-40B4-BE49-F238E27FC236}">
                <a16:creationId xmlns:a16="http://schemas.microsoft.com/office/drawing/2014/main" id="{8708098C-3A0A-FE20-8B37-4AE668A822E9}"/>
              </a:ext>
            </a:extLst>
          </p:cNvPr>
          <p:cNvSpPr/>
          <p:nvPr/>
        </p:nvSpPr>
        <p:spPr>
          <a:xfrm>
            <a:off x="3216352" y="6494356"/>
            <a:ext cx="107950" cy="1052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BAD60397-FEAC-85CB-3313-42700B8CF006}"/>
              </a:ext>
            </a:extLst>
          </p:cNvPr>
          <p:cNvCxnSpPr>
            <a:cxnSpLocks/>
            <a:endCxn id="148" idx="1"/>
          </p:cNvCxnSpPr>
          <p:nvPr/>
        </p:nvCxnSpPr>
        <p:spPr>
          <a:xfrm>
            <a:off x="2613970" y="3939891"/>
            <a:ext cx="1977425" cy="3695522"/>
          </a:xfrm>
          <a:prstGeom prst="bentConnector3">
            <a:avLst>
              <a:gd name="adj1" fmla="val 1917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Oval 158">
            <a:extLst>
              <a:ext uri="{FF2B5EF4-FFF2-40B4-BE49-F238E27FC236}">
                <a16:creationId xmlns:a16="http://schemas.microsoft.com/office/drawing/2014/main" id="{C2C9F0FB-3111-3D47-2AFD-B12942E614EF}"/>
              </a:ext>
            </a:extLst>
          </p:cNvPr>
          <p:cNvSpPr/>
          <p:nvPr/>
        </p:nvSpPr>
        <p:spPr>
          <a:xfrm>
            <a:off x="2938463" y="6115602"/>
            <a:ext cx="107950" cy="1052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0" name="Picture 159">
            <a:extLst>
              <a:ext uri="{FF2B5EF4-FFF2-40B4-BE49-F238E27FC236}">
                <a16:creationId xmlns:a16="http://schemas.microsoft.com/office/drawing/2014/main" id="{D34A0AA3-558E-1EFD-4D5A-7FC93D669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731" y="7689505"/>
            <a:ext cx="474429" cy="36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224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CC687BBC-86E4-5B21-D40E-0B9CE5C132F9}"/>
              </a:ext>
            </a:extLst>
          </p:cNvPr>
          <p:cNvSpPr/>
          <p:nvPr/>
        </p:nvSpPr>
        <p:spPr>
          <a:xfrm>
            <a:off x="1785246" y="1235676"/>
            <a:ext cx="10780972" cy="79430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CD8AE2-C325-4E0B-F620-89AF9909F992}"/>
              </a:ext>
            </a:extLst>
          </p:cNvPr>
          <p:cNvSpPr/>
          <p:nvPr/>
        </p:nvSpPr>
        <p:spPr>
          <a:xfrm>
            <a:off x="7966970" y="6402268"/>
            <a:ext cx="4592492" cy="231924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A9E3D-E2B4-F464-3414-6D486E10BE6C}"/>
              </a:ext>
            </a:extLst>
          </p:cNvPr>
          <p:cNvSpPr txBox="1"/>
          <p:nvPr/>
        </p:nvSpPr>
        <p:spPr>
          <a:xfrm>
            <a:off x="9163363" y="7389700"/>
            <a:ext cx="219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SiPM Bias Boards (x3)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FD3599-E653-462E-F6B5-12D3733FC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7135" y="8033229"/>
            <a:ext cx="779003" cy="59336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227C677-7BC7-CB65-3C5F-B47C986BB7E7}"/>
              </a:ext>
            </a:extLst>
          </p:cNvPr>
          <p:cNvSpPr/>
          <p:nvPr/>
        </p:nvSpPr>
        <p:spPr>
          <a:xfrm>
            <a:off x="12559461" y="7430261"/>
            <a:ext cx="535562" cy="2409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AB7A5-EB14-C1C3-F970-E3DD3B5C3184}"/>
              </a:ext>
            </a:extLst>
          </p:cNvPr>
          <p:cNvSpPr txBox="1"/>
          <p:nvPr/>
        </p:nvSpPr>
        <p:spPr>
          <a:xfrm>
            <a:off x="12827242" y="6786998"/>
            <a:ext cx="15472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SMA Bulkhead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32B24E-402A-3341-781A-77300B1D25D5}"/>
              </a:ext>
            </a:extLst>
          </p:cNvPr>
          <p:cNvCxnSpPr>
            <a:stCxn id="8" idx="2"/>
          </p:cNvCxnSpPr>
          <p:nvPr/>
        </p:nvCxnSpPr>
        <p:spPr>
          <a:xfrm flipH="1">
            <a:off x="13095023" y="7156330"/>
            <a:ext cx="505828" cy="273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ABEAFBE-ECB2-A80A-1A46-F654AEFDFCDF}"/>
              </a:ext>
            </a:extLst>
          </p:cNvPr>
          <p:cNvSpPr/>
          <p:nvPr/>
        </p:nvSpPr>
        <p:spPr>
          <a:xfrm>
            <a:off x="8399456" y="6257888"/>
            <a:ext cx="185351" cy="1443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325602-EBE2-CC83-65DB-7750E016DAB0}"/>
              </a:ext>
            </a:extLst>
          </p:cNvPr>
          <p:cNvSpPr txBox="1"/>
          <p:nvPr/>
        </p:nvSpPr>
        <p:spPr>
          <a:xfrm>
            <a:off x="8508306" y="6417666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062823-A69D-FEBA-8A2A-FE5AC7DF016E}"/>
              </a:ext>
            </a:extLst>
          </p:cNvPr>
          <p:cNvSpPr/>
          <p:nvPr/>
        </p:nvSpPr>
        <p:spPr>
          <a:xfrm rot="16200000">
            <a:off x="7790068" y="8384879"/>
            <a:ext cx="189346" cy="1644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E1C6DC-F4F9-2C05-B749-D29DEF7325F6}"/>
              </a:ext>
            </a:extLst>
          </p:cNvPr>
          <p:cNvSpPr/>
          <p:nvPr/>
        </p:nvSpPr>
        <p:spPr>
          <a:xfrm rot="16200000">
            <a:off x="7790066" y="8182990"/>
            <a:ext cx="189346" cy="1644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CF0C9C-D2C3-0C80-5CDB-590A77C87D26}"/>
              </a:ext>
            </a:extLst>
          </p:cNvPr>
          <p:cNvSpPr/>
          <p:nvPr/>
        </p:nvSpPr>
        <p:spPr>
          <a:xfrm rot="16200000">
            <a:off x="7790066" y="7993643"/>
            <a:ext cx="189346" cy="1644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1155D3-9E62-E5E7-EEE7-FAA3E51CADDA}"/>
              </a:ext>
            </a:extLst>
          </p:cNvPr>
          <p:cNvSpPr/>
          <p:nvPr/>
        </p:nvSpPr>
        <p:spPr>
          <a:xfrm rot="16200000">
            <a:off x="7790066" y="7833909"/>
            <a:ext cx="189346" cy="1644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4F5AE3-1CD5-286F-E6F8-37E0D30CA3D8}"/>
              </a:ext>
            </a:extLst>
          </p:cNvPr>
          <p:cNvSpPr/>
          <p:nvPr/>
        </p:nvSpPr>
        <p:spPr>
          <a:xfrm>
            <a:off x="8584807" y="6257888"/>
            <a:ext cx="185351" cy="1443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F49ACA-9EEA-ABFF-D244-31E03BBEF708}"/>
              </a:ext>
            </a:extLst>
          </p:cNvPr>
          <p:cNvSpPr/>
          <p:nvPr/>
        </p:nvSpPr>
        <p:spPr>
          <a:xfrm>
            <a:off x="8770158" y="6257888"/>
            <a:ext cx="185351" cy="1443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07374E-65F4-F8F1-5DB4-2B4530371B0D}"/>
              </a:ext>
            </a:extLst>
          </p:cNvPr>
          <p:cNvSpPr txBox="1"/>
          <p:nvPr/>
        </p:nvSpPr>
        <p:spPr>
          <a:xfrm>
            <a:off x="7966970" y="7997790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7E3BA4-BC20-DF4D-1341-BC6C44C311DE}"/>
              </a:ext>
            </a:extLst>
          </p:cNvPr>
          <p:cNvSpPr/>
          <p:nvPr/>
        </p:nvSpPr>
        <p:spPr>
          <a:xfrm>
            <a:off x="7734697" y="6527763"/>
            <a:ext cx="232273" cy="8619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40AD4B-FA23-2FFF-CF7C-8A66830B7A06}"/>
              </a:ext>
            </a:extLst>
          </p:cNvPr>
          <p:cNvSpPr txBox="1"/>
          <p:nvPr/>
        </p:nvSpPr>
        <p:spPr>
          <a:xfrm>
            <a:off x="7973726" y="6754732"/>
            <a:ext cx="1488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J3 - Telemetry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422C65-A5D6-BD3C-5462-F055F07C7BD9}"/>
              </a:ext>
            </a:extLst>
          </p:cNvPr>
          <p:cNvSpPr/>
          <p:nvPr/>
        </p:nvSpPr>
        <p:spPr>
          <a:xfrm rot="16200000">
            <a:off x="4350575" y="5214783"/>
            <a:ext cx="189346" cy="1644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A33EE0A-7B00-CE78-A1DC-9E0B58402994}"/>
              </a:ext>
            </a:extLst>
          </p:cNvPr>
          <p:cNvSpPr/>
          <p:nvPr/>
        </p:nvSpPr>
        <p:spPr>
          <a:xfrm rot="16200000">
            <a:off x="4350575" y="5404129"/>
            <a:ext cx="189346" cy="1644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514969C-BFCC-0162-FFE2-F53C11CEAC48}"/>
              </a:ext>
            </a:extLst>
          </p:cNvPr>
          <p:cNvSpPr/>
          <p:nvPr/>
        </p:nvSpPr>
        <p:spPr>
          <a:xfrm rot="16200000">
            <a:off x="4350575" y="5593475"/>
            <a:ext cx="189346" cy="1644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0B2917-67A6-8DE8-71FA-13AB26CD8879}"/>
              </a:ext>
            </a:extLst>
          </p:cNvPr>
          <p:cNvSpPr/>
          <p:nvPr/>
        </p:nvSpPr>
        <p:spPr>
          <a:xfrm rot="16200000">
            <a:off x="4350575" y="5782821"/>
            <a:ext cx="189346" cy="1644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102A651-8AB5-6F9F-A9C7-AEC84D8CC596}"/>
              </a:ext>
            </a:extLst>
          </p:cNvPr>
          <p:cNvSpPr/>
          <p:nvPr/>
        </p:nvSpPr>
        <p:spPr>
          <a:xfrm rot="16200000">
            <a:off x="4350575" y="5972167"/>
            <a:ext cx="189346" cy="1644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4ECCAF-E2ED-53A5-0310-AF8E4B1B26EB}"/>
              </a:ext>
            </a:extLst>
          </p:cNvPr>
          <p:cNvSpPr/>
          <p:nvPr/>
        </p:nvSpPr>
        <p:spPr>
          <a:xfrm rot="16200000">
            <a:off x="4350575" y="6161513"/>
            <a:ext cx="189346" cy="1644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F286B9E-8211-6E4F-8088-03BF5EF926D3}"/>
              </a:ext>
            </a:extLst>
          </p:cNvPr>
          <p:cNvSpPr/>
          <p:nvPr/>
        </p:nvSpPr>
        <p:spPr>
          <a:xfrm rot="16200000">
            <a:off x="4350575" y="6350859"/>
            <a:ext cx="189346" cy="1644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B29B8023-7D61-90BB-A241-5B37AC013381}"/>
              </a:ext>
            </a:extLst>
          </p:cNvPr>
          <p:cNvCxnSpPr>
            <a:stCxn id="21" idx="0"/>
            <a:endCxn id="29" idx="2"/>
          </p:cNvCxnSpPr>
          <p:nvPr/>
        </p:nvCxnSpPr>
        <p:spPr>
          <a:xfrm rot="16200000" flipV="1">
            <a:off x="6214720" y="3609773"/>
            <a:ext cx="960874" cy="433535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0371BCF6-08EB-7BFF-A16F-172D849E0F07}"/>
              </a:ext>
            </a:extLst>
          </p:cNvPr>
          <p:cNvCxnSpPr>
            <a:stCxn id="20" idx="0"/>
            <a:endCxn id="30" idx="2"/>
          </p:cNvCxnSpPr>
          <p:nvPr/>
        </p:nvCxnSpPr>
        <p:spPr>
          <a:xfrm rot="16200000" flipV="1">
            <a:off x="6216717" y="3797122"/>
            <a:ext cx="771528" cy="415000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4AC65E2F-FD57-3CC1-26D3-26D8CC184A85}"/>
              </a:ext>
            </a:extLst>
          </p:cNvPr>
          <p:cNvCxnSpPr>
            <a:stCxn id="11" idx="0"/>
            <a:endCxn id="31" idx="2"/>
          </p:cNvCxnSpPr>
          <p:nvPr/>
        </p:nvCxnSpPr>
        <p:spPr>
          <a:xfrm rot="16200000" flipV="1">
            <a:off x="6218715" y="3984470"/>
            <a:ext cx="582182" cy="396465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1614815A-FFB1-53EC-444A-B1E4A2AC9652}"/>
              </a:ext>
            </a:extLst>
          </p:cNvPr>
          <p:cNvCxnSpPr>
            <a:stCxn id="19" idx="0"/>
            <a:endCxn id="32" idx="2"/>
          </p:cNvCxnSpPr>
          <p:nvPr/>
        </p:nvCxnSpPr>
        <p:spPr>
          <a:xfrm rot="10800000">
            <a:off x="4527480" y="5865052"/>
            <a:ext cx="3275029" cy="205108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9A853882-D144-58C9-9E35-9CB97DA52AEB}"/>
              </a:ext>
            </a:extLst>
          </p:cNvPr>
          <p:cNvCxnSpPr>
            <a:stCxn id="18" idx="0"/>
            <a:endCxn id="33" idx="2"/>
          </p:cNvCxnSpPr>
          <p:nvPr/>
        </p:nvCxnSpPr>
        <p:spPr>
          <a:xfrm rot="10800000">
            <a:off x="4527480" y="6054398"/>
            <a:ext cx="3275029" cy="2021476"/>
          </a:xfrm>
          <a:prstGeom prst="bentConnector3">
            <a:avLst>
              <a:gd name="adj1" fmla="val 563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C7391822-0C1F-83C3-4101-B138C74893D1}"/>
              </a:ext>
            </a:extLst>
          </p:cNvPr>
          <p:cNvCxnSpPr>
            <a:stCxn id="17" idx="0"/>
            <a:endCxn id="34" idx="2"/>
          </p:cNvCxnSpPr>
          <p:nvPr/>
        </p:nvCxnSpPr>
        <p:spPr>
          <a:xfrm rot="10800000">
            <a:off x="4527480" y="6243745"/>
            <a:ext cx="3275029" cy="2021477"/>
          </a:xfrm>
          <a:prstGeom prst="bentConnector3">
            <a:avLst>
              <a:gd name="adj1" fmla="val 6396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97DCA9D3-E5A3-D8DD-81F9-D1706BC89217}"/>
              </a:ext>
            </a:extLst>
          </p:cNvPr>
          <p:cNvCxnSpPr>
            <a:stCxn id="16" idx="0"/>
            <a:endCxn id="35" idx="2"/>
          </p:cNvCxnSpPr>
          <p:nvPr/>
        </p:nvCxnSpPr>
        <p:spPr>
          <a:xfrm rot="10800000">
            <a:off x="4527480" y="6433090"/>
            <a:ext cx="3275031" cy="2034020"/>
          </a:xfrm>
          <a:prstGeom prst="bentConnector3">
            <a:avLst>
              <a:gd name="adj1" fmla="val 7064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A96068D-37A0-E45F-1CF0-E2A0225CF306}"/>
              </a:ext>
            </a:extLst>
          </p:cNvPr>
          <p:cNvSpPr txBox="1"/>
          <p:nvPr/>
        </p:nvSpPr>
        <p:spPr>
          <a:xfrm>
            <a:off x="6695157" y="8237447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+12V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72642C5-596C-ED2C-2C36-5BC1BB208783}"/>
              </a:ext>
            </a:extLst>
          </p:cNvPr>
          <p:cNvSpPr txBox="1"/>
          <p:nvPr/>
        </p:nvSpPr>
        <p:spPr>
          <a:xfrm>
            <a:off x="6690461" y="7857508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+12V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170C55-671A-B2E8-5BA1-A57419D86347}"/>
              </a:ext>
            </a:extLst>
          </p:cNvPr>
          <p:cNvSpPr txBox="1"/>
          <p:nvPr/>
        </p:nvSpPr>
        <p:spPr>
          <a:xfrm>
            <a:off x="6526283" y="8039693"/>
            <a:ext cx="8388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+12V_RTN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FB643B0-FC8E-1F19-9615-EB59A7F21B97}"/>
              </a:ext>
            </a:extLst>
          </p:cNvPr>
          <p:cNvSpPr txBox="1"/>
          <p:nvPr/>
        </p:nvSpPr>
        <p:spPr>
          <a:xfrm>
            <a:off x="6544281" y="7695020"/>
            <a:ext cx="8388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+12V_RTN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2122F64-C794-842D-8E4E-AAB80841B0A1}"/>
              </a:ext>
            </a:extLst>
          </p:cNvPr>
          <p:cNvSpPr txBox="1"/>
          <p:nvPr/>
        </p:nvSpPr>
        <p:spPr>
          <a:xfrm>
            <a:off x="7902048" y="5265556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+5V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37A114F-FBCF-68E2-4B25-CD1A8A1E2E34}"/>
              </a:ext>
            </a:extLst>
          </p:cNvPr>
          <p:cNvSpPr txBox="1"/>
          <p:nvPr/>
        </p:nvSpPr>
        <p:spPr>
          <a:xfrm>
            <a:off x="7777734" y="5436586"/>
            <a:ext cx="760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+5V_RTN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621C8E6-B728-114A-58E2-25BBD28DC11C}"/>
              </a:ext>
            </a:extLst>
          </p:cNvPr>
          <p:cNvSpPr txBox="1"/>
          <p:nvPr/>
        </p:nvSpPr>
        <p:spPr>
          <a:xfrm>
            <a:off x="7768763" y="5075586"/>
            <a:ext cx="760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+5V_RTN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6434855-FAD3-7C7E-D5C7-8D3AC74A2D27}"/>
              </a:ext>
            </a:extLst>
          </p:cNvPr>
          <p:cNvSpPr/>
          <p:nvPr/>
        </p:nvSpPr>
        <p:spPr>
          <a:xfrm>
            <a:off x="1785246" y="3343197"/>
            <a:ext cx="2584528" cy="35527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87C1587-DFF0-871F-1E50-0FA6B6AABF53}"/>
              </a:ext>
            </a:extLst>
          </p:cNvPr>
          <p:cNvSpPr txBox="1"/>
          <p:nvPr/>
        </p:nvSpPr>
        <p:spPr>
          <a:xfrm rot="16200000">
            <a:off x="3804858" y="566538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J2 – J4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6727A1AA-12A5-CE1D-6708-97D87E197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840" y="6295650"/>
            <a:ext cx="705172" cy="537124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4161F382-5CDC-8205-4F42-EE687FAB0A56}"/>
              </a:ext>
            </a:extLst>
          </p:cNvPr>
          <p:cNvSpPr txBox="1"/>
          <p:nvPr/>
        </p:nvSpPr>
        <p:spPr>
          <a:xfrm>
            <a:off x="2340037" y="4752420"/>
            <a:ext cx="1510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SiPM Bias Board </a:t>
            </a:r>
          </a:p>
          <a:p>
            <a:pPr algn="ctr"/>
            <a:r>
              <a:rPr lang="en-US" sz="1200" dirty="0"/>
              <a:t>and Telemetry Power</a:t>
            </a:r>
          </a:p>
          <a:p>
            <a:pPr algn="ctr"/>
            <a:r>
              <a:rPr lang="en-US" sz="1200" dirty="0"/>
              <a:t>(x1)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8769A74-52D9-01AA-82D1-C7B387E998DF}"/>
              </a:ext>
            </a:extLst>
          </p:cNvPr>
          <p:cNvSpPr/>
          <p:nvPr/>
        </p:nvSpPr>
        <p:spPr>
          <a:xfrm>
            <a:off x="1628448" y="4417803"/>
            <a:ext cx="147878" cy="118818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0439BEE-C0A1-A42F-F25C-41C12DB7E07D}"/>
              </a:ext>
            </a:extLst>
          </p:cNvPr>
          <p:cNvSpPr txBox="1"/>
          <p:nvPr/>
        </p:nvSpPr>
        <p:spPr>
          <a:xfrm>
            <a:off x="1814641" y="4778814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J1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2913915-F360-D282-84CE-594BFB83DB5E}"/>
              </a:ext>
            </a:extLst>
          </p:cNvPr>
          <p:cNvCxnSpPr>
            <a:stCxn id="7" idx="3"/>
          </p:cNvCxnSpPr>
          <p:nvPr/>
        </p:nvCxnSpPr>
        <p:spPr>
          <a:xfrm>
            <a:off x="13095023" y="7550727"/>
            <a:ext cx="15965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72E5032-332F-5FF9-3C03-73199FB12641}"/>
              </a:ext>
            </a:extLst>
          </p:cNvPr>
          <p:cNvSpPr txBox="1"/>
          <p:nvPr/>
        </p:nvSpPr>
        <p:spPr>
          <a:xfrm>
            <a:off x="13563034" y="7488176"/>
            <a:ext cx="90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Load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4F49BBC-C600-FFF6-80A6-F8B8293E8DDE}"/>
              </a:ext>
            </a:extLst>
          </p:cNvPr>
          <p:cNvSpPr/>
          <p:nvPr/>
        </p:nvSpPr>
        <p:spPr>
          <a:xfrm>
            <a:off x="1628259" y="7301468"/>
            <a:ext cx="147878" cy="13261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34244D9-05E6-456B-7801-8216AB91EF8B}"/>
              </a:ext>
            </a:extLst>
          </p:cNvPr>
          <p:cNvSpPr txBox="1"/>
          <p:nvPr/>
        </p:nvSpPr>
        <p:spPr>
          <a:xfrm>
            <a:off x="1366333" y="557993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CD0EC19-1CBA-021B-D024-A0572F0E1EC6}"/>
              </a:ext>
            </a:extLst>
          </p:cNvPr>
          <p:cNvSpPr txBox="1"/>
          <p:nvPr/>
        </p:nvSpPr>
        <p:spPr>
          <a:xfrm>
            <a:off x="12601379" y="7685889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J1-J3</a:t>
            </a: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071A4F9A-D34D-E92E-3B38-B6375F28E208}"/>
              </a:ext>
            </a:extLst>
          </p:cNvPr>
          <p:cNvCxnSpPr>
            <a:stCxn id="23" idx="1"/>
            <a:endCxn id="75" idx="3"/>
          </p:cNvCxnSpPr>
          <p:nvPr/>
        </p:nvCxnSpPr>
        <p:spPr>
          <a:xfrm rot="10800000" flipV="1">
            <a:off x="1776137" y="6958732"/>
            <a:ext cx="5958560" cy="1005820"/>
          </a:xfrm>
          <a:prstGeom prst="bentConnector3">
            <a:avLst>
              <a:gd name="adj1" fmla="val 3968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63C8D04-9D86-7ED6-5BFF-E0EF68584AE5}"/>
              </a:ext>
            </a:extLst>
          </p:cNvPr>
          <p:cNvCxnSpPr>
            <a:cxnSpLocks/>
          </p:cNvCxnSpPr>
          <p:nvPr/>
        </p:nvCxnSpPr>
        <p:spPr>
          <a:xfrm flipH="1">
            <a:off x="2838917" y="7830400"/>
            <a:ext cx="212229" cy="282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A474EF4-4CF2-6611-4D2F-6AE5BAABEED0}"/>
              </a:ext>
            </a:extLst>
          </p:cNvPr>
          <p:cNvSpPr txBox="1"/>
          <p:nvPr/>
        </p:nvSpPr>
        <p:spPr>
          <a:xfrm>
            <a:off x="2735679" y="80552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86E5936-6849-37E2-6D39-E31A99E4299C}"/>
              </a:ext>
            </a:extLst>
          </p:cNvPr>
          <p:cNvSpPr txBox="1"/>
          <p:nvPr/>
        </p:nvSpPr>
        <p:spPr>
          <a:xfrm>
            <a:off x="1418105" y="867040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0576E78-039B-C823-EF7A-ACD6E81DB372}"/>
              </a:ext>
            </a:extLst>
          </p:cNvPr>
          <p:cNvSpPr/>
          <p:nvPr/>
        </p:nvSpPr>
        <p:spPr>
          <a:xfrm>
            <a:off x="7973726" y="2621401"/>
            <a:ext cx="4592492" cy="231924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9A1920B-9876-EEE0-B70C-A268327D8283}"/>
              </a:ext>
            </a:extLst>
          </p:cNvPr>
          <p:cNvSpPr txBox="1"/>
          <p:nvPr/>
        </p:nvSpPr>
        <p:spPr>
          <a:xfrm>
            <a:off x="9170119" y="3608833"/>
            <a:ext cx="219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SiPM Bias Boards (x3)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8A64D4C2-4431-D0F5-A201-D0261C389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7679" y="4171462"/>
            <a:ext cx="885216" cy="674262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8468BEC5-DE2E-6B44-226C-6B6D24AF82B1}"/>
              </a:ext>
            </a:extLst>
          </p:cNvPr>
          <p:cNvSpPr/>
          <p:nvPr/>
        </p:nvSpPr>
        <p:spPr>
          <a:xfrm>
            <a:off x="8406212" y="2477021"/>
            <a:ext cx="185351" cy="1443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09694F2-111B-480E-0544-63CD3C84F9B4}"/>
              </a:ext>
            </a:extLst>
          </p:cNvPr>
          <p:cNvSpPr txBox="1"/>
          <p:nvPr/>
        </p:nvSpPr>
        <p:spPr>
          <a:xfrm>
            <a:off x="8515062" y="2636799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J1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FA64797-1021-1225-AFB6-E42282F4812C}"/>
              </a:ext>
            </a:extLst>
          </p:cNvPr>
          <p:cNvSpPr/>
          <p:nvPr/>
        </p:nvSpPr>
        <p:spPr>
          <a:xfrm rot="16200000">
            <a:off x="7796824" y="4604012"/>
            <a:ext cx="189346" cy="1644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4F0E7BD-020D-2307-B817-E7D23BFAF568}"/>
              </a:ext>
            </a:extLst>
          </p:cNvPr>
          <p:cNvSpPr/>
          <p:nvPr/>
        </p:nvSpPr>
        <p:spPr>
          <a:xfrm rot="16200000">
            <a:off x="7796822" y="4402123"/>
            <a:ext cx="189346" cy="1644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2546600-F9CD-0409-39DB-69D24292068C}"/>
              </a:ext>
            </a:extLst>
          </p:cNvPr>
          <p:cNvSpPr/>
          <p:nvPr/>
        </p:nvSpPr>
        <p:spPr>
          <a:xfrm rot="16200000">
            <a:off x="7796822" y="4212776"/>
            <a:ext cx="189346" cy="1644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CFCE920-4CC8-3310-624F-21CF056C263F}"/>
              </a:ext>
            </a:extLst>
          </p:cNvPr>
          <p:cNvSpPr/>
          <p:nvPr/>
        </p:nvSpPr>
        <p:spPr>
          <a:xfrm rot="16200000">
            <a:off x="7796822" y="4053042"/>
            <a:ext cx="189346" cy="1644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5B3331C-1140-FDF2-9037-E99752F998A3}"/>
              </a:ext>
            </a:extLst>
          </p:cNvPr>
          <p:cNvSpPr/>
          <p:nvPr/>
        </p:nvSpPr>
        <p:spPr>
          <a:xfrm>
            <a:off x="8591563" y="2477021"/>
            <a:ext cx="185351" cy="1443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DA6FD44-D18D-A4BF-B4F6-F7FFA5C33B44}"/>
              </a:ext>
            </a:extLst>
          </p:cNvPr>
          <p:cNvSpPr/>
          <p:nvPr/>
        </p:nvSpPr>
        <p:spPr>
          <a:xfrm>
            <a:off x="8776914" y="2477021"/>
            <a:ext cx="185351" cy="1443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2B90721-CECC-E4FE-B585-57C7086DEE4D}"/>
              </a:ext>
            </a:extLst>
          </p:cNvPr>
          <p:cNvSpPr txBox="1"/>
          <p:nvPr/>
        </p:nvSpPr>
        <p:spPr>
          <a:xfrm>
            <a:off x="7973726" y="4216923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J2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75069A7-95F6-6861-3701-1F2055F30922}"/>
              </a:ext>
            </a:extLst>
          </p:cNvPr>
          <p:cNvSpPr/>
          <p:nvPr/>
        </p:nvSpPr>
        <p:spPr>
          <a:xfrm>
            <a:off x="7741453" y="2746896"/>
            <a:ext cx="232273" cy="8619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7EF28C1-7915-31DB-9B60-6E928FB36DCF}"/>
              </a:ext>
            </a:extLst>
          </p:cNvPr>
          <p:cNvSpPr txBox="1"/>
          <p:nvPr/>
        </p:nvSpPr>
        <p:spPr>
          <a:xfrm>
            <a:off x="7980482" y="2973865"/>
            <a:ext cx="1488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J3 - Telemetry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284FC9D-5C5E-8C57-8E26-AF0A08145F7B}"/>
              </a:ext>
            </a:extLst>
          </p:cNvPr>
          <p:cNvSpPr/>
          <p:nvPr/>
        </p:nvSpPr>
        <p:spPr>
          <a:xfrm rot="16200000">
            <a:off x="4357332" y="3534411"/>
            <a:ext cx="189346" cy="1644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3648480-FA03-2877-2D41-CD923BDDDBBC}"/>
              </a:ext>
            </a:extLst>
          </p:cNvPr>
          <p:cNvSpPr/>
          <p:nvPr/>
        </p:nvSpPr>
        <p:spPr>
          <a:xfrm rot="16200000">
            <a:off x="4357332" y="3723757"/>
            <a:ext cx="189346" cy="1644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8816A0A-F024-C3E6-2C44-4C3DB2676DDF}"/>
              </a:ext>
            </a:extLst>
          </p:cNvPr>
          <p:cNvSpPr/>
          <p:nvPr/>
        </p:nvSpPr>
        <p:spPr>
          <a:xfrm rot="16200000">
            <a:off x="4357332" y="3913103"/>
            <a:ext cx="189346" cy="1644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0ED0F14-9785-2047-F209-7A1CD5CEDA5E}"/>
              </a:ext>
            </a:extLst>
          </p:cNvPr>
          <p:cNvSpPr/>
          <p:nvPr/>
        </p:nvSpPr>
        <p:spPr>
          <a:xfrm rot="16200000">
            <a:off x="4357332" y="4102449"/>
            <a:ext cx="189346" cy="1644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CE013CF-F8C8-384B-FEF7-7390D7044DC8}"/>
              </a:ext>
            </a:extLst>
          </p:cNvPr>
          <p:cNvSpPr/>
          <p:nvPr/>
        </p:nvSpPr>
        <p:spPr>
          <a:xfrm rot="16200000">
            <a:off x="4357332" y="4291795"/>
            <a:ext cx="189346" cy="1644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36AFECA-4154-9125-9A55-AC3AC0CBD97E}"/>
              </a:ext>
            </a:extLst>
          </p:cNvPr>
          <p:cNvSpPr/>
          <p:nvPr/>
        </p:nvSpPr>
        <p:spPr>
          <a:xfrm rot="16200000">
            <a:off x="4357332" y="4481141"/>
            <a:ext cx="189346" cy="1644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CE0917B-8BD2-2D70-B89A-6AADF1D631D6}"/>
              </a:ext>
            </a:extLst>
          </p:cNvPr>
          <p:cNvSpPr/>
          <p:nvPr/>
        </p:nvSpPr>
        <p:spPr>
          <a:xfrm rot="16200000">
            <a:off x="4357332" y="4670487"/>
            <a:ext cx="189346" cy="1644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346CA4B-4B6C-EBE9-5BCC-C86B90039574}"/>
              </a:ext>
            </a:extLst>
          </p:cNvPr>
          <p:cNvSpPr txBox="1"/>
          <p:nvPr/>
        </p:nvSpPr>
        <p:spPr>
          <a:xfrm rot="16200000">
            <a:off x="3795534" y="398206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J5 – J7</a:t>
            </a: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7A18EEE9-EBFC-9B58-08D4-BFA84BEFB3D5}"/>
              </a:ext>
            </a:extLst>
          </p:cNvPr>
          <p:cNvCxnSpPr>
            <a:stCxn id="89" idx="0"/>
            <a:endCxn id="103" idx="2"/>
          </p:cNvCxnSpPr>
          <p:nvPr/>
        </p:nvCxnSpPr>
        <p:spPr>
          <a:xfrm rot="16200000" flipH="1" flipV="1">
            <a:off x="5757405" y="1253851"/>
            <a:ext cx="1518313" cy="3964652"/>
          </a:xfrm>
          <a:prstGeom prst="bentConnector4">
            <a:avLst>
              <a:gd name="adj1" fmla="val -6524"/>
              <a:gd name="adj2" fmla="val 5101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F1326086-9A50-1F52-F6DA-F5026F9CE8EB}"/>
              </a:ext>
            </a:extLst>
          </p:cNvPr>
          <p:cNvCxnSpPr>
            <a:stCxn id="95" idx="0"/>
            <a:endCxn id="102" idx="2"/>
          </p:cNvCxnSpPr>
          <p:nvPr/>
        </p:nvCxnSpPr>
        <p:spPr>
          <a:xfrm rot="16200000" flipH="1" flipV="1">
            <a:off x="5944754" y="1066502"/>
            <a:ext cx="1328967" cy="4150003"/>
          </a:xfrm>
          <a:prstGeom prst="bentConnector4">
            <a:avLst>
              <a:gd name="adj1" fmla="val -21214"/>
              <a:gd name="adj2" fmla="val 5721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D5399E24-0475-3DE4-66D4-4CA7B7738D9C}"/>
              </a:ext>
            </a:extLst>
          </p:cNvPr>
          <p:cNvCxnSpPr>
            <a:stCxn id="96" idx="0"/>
            <a:endCxn id="101" idx="2"/>
          </p:cNvCxnSpPr>
          <p:nvPr/>
        </p:nvCxnSpPr>
        <p:spPr>
          <a:xfrm rot="16200000" flipH="1" flipV="1">
            <a:off x="6132102" y="879154"/>
            <a:ext cx="1139621" cy="4335354"/>
          </a:xfrm>
          <a:prstGeom prst="bentConnector4">
            <a:avLst>
              <a:gd name="adj1" fmla="val -39450"/>
              <a:gd name="adj2" fmla="val 6305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AD029811-95EB-34B0-5EAC-EFEBD3A1BC4D}"/>
              </a:ext>
            </a:extLst>
          </p:cNvPr>
          <p:cNvCxnSpPr>
            <a:stCxn id="94" idx="0"/>
            <a:endCxn id="104" idx="2"/>
          </p:cNvCxnSpPr>
          <p:nvPr/>
        </p:nvCxnSpPr>
        <p:spPr>
          <a:xfrm rot="10800000" flipV="1">
            <a:off x="4534236" y="4135272"/>
            <a:ext cx="3275028" cy="4940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5AAF4A95-1F05-C5D9-F894-6AE70D68D488}"/>
              </a:ext>
            </a:extLst>
          </p:cNvPr>
          <p:cNvCxnSpPr>
            <a:stCxn id="93" idx="0"/>
            <a:endCxn id="105" idx="2"/>
          </p:cNvCxnSpPr>
          <p:nvPr/>
        </p:nvCxnSpPr>
        <p:spPr>
          <a:xfrm rot="10800000" flipV="1">
            <a:off x="4534236" y="4295006"/>
            <a:ext cx="3275028" cy="7901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D73FFFD9-FA04-1397-F91E-6C9027ABCBCD}"/>
              </a:ext>
            </a:extLst>
          </p:cNvPr>
          <p:cNvCxnSpPr>
            <a:endCxn id="106" idx="2"/>
          </p:cNvCxnSpPr>
          <p:nvPr/>
        </p:nvCxnSpPr>
        <p:spPr>
          <a:xfrm rot="10800000" flipV="1">
            <a:off x="4534236" y="4464820"/>
            <a:ext cx="3268272" cy="9855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42BE29A9-E7DC-8FC3-2725-A7B89C9F8805}"/>
              </a:ext>
            </a:extLst>
          </p:cNvPr>
          <p:cNvCxnSpPr>
            <a:stCxn id="91" idx="0"/>
            <a:endCxn id="107" idx="2"/>
          </p:cNvCxnSpPr>
          <p:nvPr/>
        </p:nvCxnSpPr>
        <p:spPr>
          <a:xfrm rot="10800000" flipV="1">
            <a:off x="4534236" y="4686242"/>
            <a:ext cx="3275030" cy="6647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C9733F5B-307B-24A7-0D27-8D493D75BA46}"/>
              </a:ext>
            </a:extLst>
          </p:cNvPr>
          <p:cNvSpPr txBox="1"/>
          <p:nvPr/>
        </p:nvSpPr>
        <p:spPr>
          <a:xfrm>
            <a:off x="7258615" y="1985907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+5V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58D4BA7-8768-049A-ACC5-B0DD2785602D}"/>
              </a:ext>
            </a:extLst>
          </p:cNvPr>
          <p:cNvSpPr txBox="1"/>
          <p:nvPr/>
        </p:nvSpPr>
        <p:spPr>
          <a:xfrm>
            <a:off x="7091839" y="2156455"/>
            <a:ext cx="760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+5V_RTN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82268C4-301E-10B6-CB7C-140B83D5ACD6}"/>
              </a:ext>
            </a:extLst>
          </p:cNvPr>
          <p:cNvSpPr txBox="1"/>
          <p:nvPr/>
        </p:nvSpPr>
        <p:spPr>
          <a:xfrm>
            <a:off x="7097316" y="1795938"/>
            <a:ext cx="760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+5V_RTN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A2AADE2-F372-250C-CD9F-4CBDA72646E1}"/>
              </a:ext>
            </a:extLst>
          </p:cNvPr>
          <p:cNvSpPr txBox="1"/>
          <p:nvPr/>
        </p:nvSpPr>
        <p:spPr>
          <a:xfrm>
            <a:off x="6776706" y="4459589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+12V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7B7CF62-F115-4A91-0335-6106CF60D3FF}"/>
              </a:ext>
            </a:extLst>
          </p:cNvPr>
          <p:cNvSpPr txBox="1"/>
          <p:nvPr/>
        </p:nvSpPr>
        <p:spPr>
          <a:xfrm>
            <a:off x="6772010" y="4079650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+12V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3DA868B-FA1B-2423-9EAD-759371FED220}"/>
              </a:ext>
            </a:extLst>
          </p:cNvPr>
          <p:cNvSpPr txBox="1"/>
          <p:nvPr/>
        </p:nvSpPr>
        <p:spPr>
          <a:xfrm>
            <a:off x="6607832" y="4261835"/>
            <a:ext cx="8388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+12V_RTN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587149A-DECC-63EA-9A46-159325645A2C}"/>
              </a:ext>
            </a:extLst>
          </p:cNvPr>
          <p:cNvSpPr txBox="1"/>
          <p:nvPr/>
        </p:nvSpPr>
        <p:spPr>
          <a:xfrm>
            <a:off x="6625830" y="3917162"/>
            <a:ext cx="8388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+12V_RTN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74658D6-EEEB-EBAE-C4D9-132995ECD495}"/>
              </a:ext>
            </a:extLst>
          </p:cNvPr>
          <p:cNvSpPr/>
          <p:nvPr/>
        </p:nvSpPr>
        <p:spPr>
          <a:xfrm>
            <a:off x="1618631" y="1495298"/>
            <a:ext cx="147878" cy="13261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74E30B7-CB18-FED4-39AB-1C9BB7CB1586}"/>
              </a:ext>
            </a:extLst>
          </p:cNvPr>
          <p:cNvSpPr txBox="1"/>
          <p:nvPr/>
        </p:nvSpPr>
        <p:spPr>
          <a:xfrm>
            <a:off x="1394144" y="283151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75604FA-0422-6615-E769-67C8356BAFB8}"/>
              </a:ext>
            </a:extLst>
          </p:cNvPr>
          <p:cNvSpPr/>
          <p:nvPr/>
        </p:nvSpPr>
        <p:spPr>
          <a:xfrm>
            <a:off x="12559461" y="3635761"/>
            <a:ext cx="535562" cy="2409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460633E-FD0E-E730-5565-E21282FC7833}"/>
              </a:ext>
            </a:extLst>
          </p:cNvPr>
          <p:cNvSpPr txBox="1"/>
          <p:nvPr/>
        </p:nvSpPr>
        <p:spPr>
          <a:xfrm>
            <a:off x="12827242" y="2992498"/>
            <a:ext cx="15472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SMA Bulkhead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93B1235D-E3DF-EE1C-F895-00BD289544E5}"/>
              </a:ext>
            </a:extLst>
          </p:cNvPr>
          <p:cNvCxnSpPr>
            <a:stCxn id="139" idx="3"/>
          </p:cNvCxnSpPr>
          <p:nvPr/>
        </p:nvCxnSpPr>
        <p:spPr>
          <a:xfrm>
            <a:off x="13095023" y="3756227"/>
            <a:ext cx="15965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1785C4C8-9DE4-9984-02C6-E0DA1CF2CA95}"/>
              </a:ext>
            </a:extLst>
          </p:cNvPr>
          <p:cNvSpPr txBox="1"/>
          <p:nvPr/>
        </p:nvSpPr>
        <p:spPr>
          <a:xfrm>
            <a:off x="13563034" y="3693676"/>
            <a:ext cx="90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Load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29D7BB9C-EEBB-1DA8-7F85-CE62B97E3289}"/>
              </a:ext>
            </a:extLst>
          </p:cNvPr>
          <p:cNvCxnSpPr/>
          <p:nvPr/>
        </p:nvCxnSpPr>
        <p:spPr>
          <a:xfrm flipH="1">
            <a:off x="13095023" y="3378329"/>
            <a:ext cx="505828" cy="273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4D25824B-C95E-41F8-4B47-7C06B12A6838}"/>
              </a:ext>
            </a:extLst>
          </p:cNvPr>
          <p:cNvCxnSpPr>
            <a:stCxn id="98" idx="1"/>
            <a:endCxn id="137" idx="3"/>
          </p:cNvCxnSpPr>
          <p:nvPr/>
        </p:nvCxnSpPr>
        <p:spPr>
          <a:xfrm rot="10800000">
            <a:off x="1766509" y="2158383"/>
            <a:ext cx="5974944" cy="1019483"/>
          </a:xfrm>
          <a:prstGeom prst="bentConnector3">
            <a:avLst>
              <a:gd name="adj1" fmla="val 3554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DA208F4A-C9A3-AB77-B6B5-F5F311049FC6}"/>
              </a:ext>
            </a:extLst>
          </p:cNvPr>
          <p:cNvCxnSpPr>
            <a:cxnSpLocks/>
          </p:cNvCxnSpPr>
          <p:nvPr/>
        </p:nvCxnSpPr>
        <p:spPr>
          <a:xfrm flipH="1">
            <a:off x="2844274" y="2027248"/>
            <a:ext cx="212229" cy="282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392198D-F96E-BFAA-8F1E-C9E2C9D66407}"/>
              </a:ext>
            </a:extLst>
          </p:cNvPr>
          <p:cNvSpPr txBox="1"/>
          <p:nvPr/>
        </p:nvSpPr>
        <p:spPr>
          <a:xfrm>
            <a:off x="2741036" y="22520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4A2AF10-8666-61D3-2AE1-D59928076028}"/>
              </a:ext>
            </a:extLst>
          </p:cNvPr>
          <p:cNvSpPr txBox="1"/>
          <p:nvPr/>
        </p:nvSpPr>
        <p:spPr>
          <a:xfrm>
            <a:off x="12566218" y="3884296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J4-J6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29DD1BD1-98D1-E22E-8260-B817255A7C51}"/>
              </a:ext>
            </a:extLst>
          </p:cNvPr>
          <p:cNvSpPr txBox="1"/>
          <p:nvPr/>
        </p:nvSpPr>
        <p:spPr>
          <a:xfrm>
            <a:off x="3168778" y="190446"/>
            <a:ext cx="7846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SiPM Bias Box (Cold TPC) Wiring Diagram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E0C35463-7759-FDD7-AE30-F3C28DAA2B10}"/>
              </a:ext>
            </a:extLst>
          </p:cNvPr>
          <p:cNvSpPr/>
          <p:nvPr/>
        </p:nvSpPr>
        <p:spPr>
          <a:xfrm>
            <a:off x="4701745" y="3521969"/>
            <a:ext cx="211436" cy="1325422"/>
          </a:xfrm>
          <a:prstGeom prst="ellipse">
            <a:avLst/>
          </a:prstGeom>
          <a:noFill/>
          <a:ln w="952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6E3B3C7-3E10-5CAC-B6B5-E141AE2E230D}"/>
              </a:ext>
            </a:extLst>
          </p:cNvPr>
          <p:cNvSpPr txBox="1"/>
          <p:nvPr/>
        </p:nvSpPr>
        <p:spPr>
          <a:xfrm>
            <a:off x="5002906" y="3024018"/>
            <a:ext cx="4154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TP</a:t>
            </a:r>
          </a:p>
        </p:txBody>
      </p: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C81F286C-E84E-E44D-044A-94BEA877C63B}"/>
              </a:ext>
            </a:extLst>
          </p:cNvPr>
          <p:cNvCxnSpPr>
            <a:stCxn id="151" idx="0"/>
            <a:endCxn id="152" idx="1"/>
          </p:cNvCxnSpPr>
          <p:nvPr/>
        </p:nvCxnSpPr>
        <p:spPr>
          <a:xfrm rot="5400000" flipH="1" flipV="1">
            <a:off x="4748542" y="3267606"/>
            <a:ext cx="313285" cy="19544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>
            <a:extLst>
              <a:ext uri="{FF2B5EF4-FFF2-40B4-BE49-F238E27FC236}">
                <a16:creationId xmlns:a16="http://schemas.microsoft.com/office/drawing/2014/main" id="{150350BE-7F9D-667C-A816-D7D0FCBC80A8}"/>
              </a:ext>
            </a:extLst>
          </p:cNvPr>
          <p:cNvSpPr/>
          <p:nvPr/>
        </p:nvSpPr>
        <p:spPr>
          <a:xfrm>
            <a:off x="4706366" y="5202341"/>
            <a:ext cx="211436" cy="1325422"/>
          </a:xfrm>
          <a:prstGeom prst="ellipse">
            <a:avLst/>
          </a:prstGeom>
          <a:noFill/>
          <a:ln w="952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552516A-DEFE-77FE-5B13-4E8769EA609A}"/>
              </a:ext>
            </a:extLst>
          </p:cNvPr>
          <p:cNvSpPr txBox="1"/>
          <p:nvPr/>
        </p:nvSpPr>
        <p:spPr>
          <a:xfrm>
            <a:off x="4911110" y="6572867"/>
            <a:ext cx="4154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TP</a:t>
            </a:r>
          </a:p>
        </p:txBody>
      </p: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620C8AD0-1297-DDFF-EE8C-D170C0C6567D}"/>
              </a:ext>
            </a:extLst>
          </p:cNvPr>
          <p:cNvCxnSpPr>
            <a:stCxn id="156" idx="4"/>
            <a:endCxn id="157" idx="1"/>
          </p:cNvCxnSpPr>
          <p:nvPr/>
        </p:nvCxnSpPr>
        <p:spPr>
          <a:xfrm rot="16200000" flipH="1">
            <a:off x="4746712" y="6593135"/>
            <a:ext cx="229770" cy="9902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016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34824-F47B-ABFB-7755-7BEEA950C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Sub-Systems in the PDU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553F8-81B4-D7EF-31BA-EEE38B672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dirty="0"/>
              <a:t>Cold Time-Projection Chamber</a:t>
            </a:r>
          </a:p>
          <a:p>
            <a:pPr lvl="1"/>
            <a:r>
              <a:rPr lang="en-US" dirty="0"/>
              <a:t>Houses the SiPM Power Boards (x6), the SiPM Pre-Amplifier, Charge Pre-Amplifier, as well as Telemetry Power Boards</a:t>
            </a:r>
          </a:p>
          <a:p>
            <a:pPr lvl="1"/>
            <a:r>
              <a:rPr lang="en-US" dirty="0"/>
              <a:t>The High Voltage Board Inside the pressure vessel is also part of the Cold TPC section.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Warm Time-Projection Chamber</a:t>
            </a:r>
          </a:p>
          <a:p>
            <a:pPr lvl="1"/>
            <a:r>
              <a:rPr lang="en-US" dirty="0"/>
              <a:t> Houses the Shaper Power board, as well as the data acquisition power boards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CPU</a:t>
            </a:r>
          </a:p>
          <a:p>
            <a:pPr lvl="1"/>
            <a:r>
              <a:rPr lang="en-US" dirty="0"/>
              <a:t>Hub CPU and DAQ CPU power boards are housed here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Time of Flight Section</a:t>
            </a:r>
          </a:p>
          <a:p>
            <a:pPr lvl="1"/>
            <a:r>
              <a:rPr lang="en-US" dirty="0"/>
              <a:t>This houses the Time-Of-Flight Power Board.</a:t>
            </a:r>
          </a:p>
        </p:txBody>
      </p:sp>
    </p:spTree>
    <p:extLst>
      <p:ext uri="{BB962C8B-B14F-4D97-AF65-F5344CB8AC3E}">
        <p14:creationId xmlns:p14="http://schemas.microsoft.com/office/powerpoint/2010/main" val="176006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F1407-80E5-4F2A-A98C-7150803C7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5F23A-E1B5-BA8C-CB8A-A92F21867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Each of the sub-systems will be powered from a single DC-DC Conversion done on the Main PDU Box.  This box will receive the +28V from the battery pack on the balloon gondola and convert down to +12V that will drive each Sub-System’s PDU Board.</a:t>
            </a:r>
          </a:p>
          <a:p>
            <a:pPr lvl="1"/>
            <a:r>
              <a:rPr lang="en-US" dirty="0"/>
              <a:t>Each sub-system will have a dedicated power board that will receive the +12V and convert down or up to the prescribed value needed for the sub-system.  </a:t>
            </a:r>
          </a:p>
          <a:p>
            <a:pPr lvl="1"/>
            <a:r>
              <a:rPr lang="en-US" dirty="0"/>
              <a:t>Requirements have been captured for the PDU system and agreed to by everyone.</a:t>
            </a:r>
          </a:p>
          <a:p>
            <a:pPr lvl="1"/>
            <a:r>
              <a:rPr lang="en-US" dirty="0"/>
              <a:t>An Interface Control Document (ICD) will accompany this presentation to provide completeness to this design.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277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16074-B7ED-CE24-8780-363A341F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Harnessing Nomenclature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941943-CA57-B3E9-4DC0-1523D7472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05632" y="2677584"/>
            <a:ext cx="9570463" cy="63819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Classes of Harnessing</a:t>
            </a:r>
          </a:p>
          <a:p>
            <a:pPr lvl="1"/>
            <a:r>
              <a:rPr lang="en-US" dirty="0"/>
              <a:t>Input Power Cables to the PDU (Preceded with a </a:t>
            </a:r>
            <a:r>
              <a:rPr lang="en-US" b="1" dirty="0"/>
              <a:t>P</a:t>
            </a:r>
            <a:r>
              <a:rPr lang="en-US" dirty="0"/>
              <a:t>) at the box level</a:t>
            </a:r>
          </a:p>
          <a:p>
            <a:pPr lvl="1"/>
            <a:r>
              <a:rPr lang="en-US" dirty="0"/>
              <a:t>Telemetry Cables within the PDU (Preceded with a </a:t>
            </a:r>
            <a:r>
              <a:rPr lang="en-US" b="1" dirty="0"/>
              <a:t>T</a:t>
            </a:r>
            <a:r>
              <a:rPr lang="en-US" dirty="0"/>
              <a:t>) at the box level</a:t>
            </a:r>
          </a:p>
          <a:p>
            <a:pPr lvl="1"/>
            <a:r>
              <a:rPr lang="en-US" dirty="0"/>
              <a:t>Cables providing power From the PDU (Preceded with a </a:t>
            </a:r>
            <a:r>
              <a:rPr lang="en-US" b="1" dirty="0"/>
              <a:t>J</a:t>
            </a:r>
            <a:r>
              <a:rPr lang="en-US" dirty="0"/>
              <a:t>) at the box level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6644B23-4D11-4DCF-252C-6C2A14DAB6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 rot="16200000">
            <a:off x="-677909" y="3917312"/>
            <a:ext cx="6708006" cy="3576463"/>
          </a:xfrm>
        </p:spPr>
      </p:pic>
    </p:spTree>
    <p:extLst>
      <p:ext uri="{BB962C8B-B14F-4D97-AF65-F5344CB8AC3E}">
        <p14:creationId xmlns:p14="http://schemas.microsoft.com/office/powerpoint/2010/main" val="1202000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D8EEED-4D7C-3386-6B13-18ADDCC876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COLD TPC PDU</a:t>
            </a:r>
          </a:p>
        </p:txBody>
      </p:sp>
    </p:spTree>
    <p:extLst>
      <p:ext uri="{BB962C8B-B14F-4D97-AF65-F5344CB8AC3E}">
        <p14:creationId xmlns:p14="http://schemas.microsoft.com/office/powerpoint/2010/main" val="1484342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C2287-6BDD-D469-D38F-4ADC82E99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Cold TPC SiPM Bias Power Board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4909D17-8184-EFDA-EC75-744D6D6D7D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3641" y="2876876"/>
            <a:ext cx="7645914" cy="5619383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F2DE0C-D937-8D4E-273A-E50867C0DB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Image to the left is describing the board providing power for both the SiPM Bias as well as the telemetry section of the SiPM Bias Board.  </a:t>
            </a:r>
          </a:p>
          <a:p>
            <a:pPr lvl="1"/>
            <a:r>
              <a:rPr lang="en-US" dirty="0"/>
              <a:t>J2 – J7 will provide +12V and +5V to each SiPM Bias Board.</a:t>
            </a:r>
          </a:p>
          <a:p>
            <a:pPr lvl="1"/>
            <a:r>
              <a:rPr lang="en-US" dirty="0"/>
              <a:t>This board will receive +12V from the Main DC-DC PDU Board.</a:t>
            </a:r>
          </a:p>
        </p:txBody>
      </p:sp>
    </p:spTree>
    <p:extLst>
      <p:ext uri="{BB962C8B-B14F-4D97-AF65-F5344CB8AC3E}">
        <p14:creationId xmlns:p14="http://schemas.microsoft.com/office/powerpoint/2010/main" val="3770664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D6FEC-867B-3782-2432-44BB7681E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Cold TPC SiPM Bias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7BA2-E08A-CA8D-4DB2-288711AAA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4612" y="2753401"/>
            <a:ext cx="5027295" cy="6381962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The SiPM Bias Board is shown to the Right.  </a:t>
            </a:r>
          </a:p>
          <a:p>
            <a:pPr lvl="1"/>
            <a:r>
              <a:rPr lang="en-US" sz="3013" dirty="0"/>
              <a:t>J1 and J2 receive the +12V and +5V (with returns) respectively.</a:t>
            </a:r>
          </a:p>
          <a:p>
            <a:pPr lvl="1"/>
            <a:r>
              <a:rPr lang="en-US" sz="3013" dirty="0"/>
              <a:t>J3 is the command / control, and telemetry portal to this board.  </a:t>
            </a:r>
          </a:p>
          <a:p>
            <a:pPr lvl="1"/>
            <a:r>
              <a:rPr lang="en-US" sz="3013" dirty="0"/>
              <a:t>U1 is the 1/16A12-P4-I5 converter manufactured by Ultravolt and will provide the prescribed voltage rail to each SiPM within the Cold TPC Section.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62C4F87-CC94-EA6D-B491-9A243C7660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801816"/>
            <a:ext cx="9025880" cy="293076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3C1FC7-3CC9-360A-29C4-3305E5552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5944382"/>
            <a:ext cx="9025879" cy="305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91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B529-93BA-9FA4-B0F8-D8862A9B5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Cold TPC SiPM Bias Box Wiring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E9AB86-D1CB-F490-9EFA-22A08DF27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590" y="2048082"/>
            <a:ext cx="12560797" cy="76199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4CC49-16FE-95C9-0464-AD71C2D0A787}"/>
              </a:ext>
            </a:extLst>
          </p:cNvPr>
          <p:cNvSpPr txBox="1"/>
          <p:nvPr/>
        </p:nvSpPr>
        <p:spPr>
          <a:xfrm>
            <a:off x="12964473" y="2130549"/>
            <a:ext cx="86273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Chassis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6C1724-EBBD-FAA7-1F54-F781D5799F31}"/>
              </a:ext>
            </a:extLst>
          </p:cNvPr>
          <p:cNvCxnSpPr>
            <a:stCxn id="10" idx="1"/>
          </p:cNvCxnSpPr>
          <p:nvPr/>
        </p:nvCxnSpPr>
        <p:spPr>
          <a:xfrm flipH="1">
            <a:off x="12208476" y="2315215"/>
            <a:ext cx="755997" cy="2673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277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65712D2-A043-4F81-D408-6494BD381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Cold TPC SiPM Bias Box Design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7F44A3C-7E18-AA48-994A-1DEB768081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6570" y="2678113"/>
            <a:ext cx="9411660" cy="6381750"/>
          </a:xfrm>
        </p:spPr>
      </p:pic>
    </p:spTree>
    <p:extLst>
      <p:ext uri="{BB962C8B-B14F-4D97-AF65-F5344CB8AC3E}">
        <p14:creationId xmlns:p14="http://schemas.microsoft.com/office/powerpoint/2010/main" val="2859492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1155</TotalTime>
  <Words>949</Words>
  <Application>Microsoft Office PowerPoint</Application>
  <PresentationFormat>Custom</PresentationFormat>
  <Paragraphs>163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GRAMS PDU Grounding Configuration</vt:lpstr>
      <vt:lpstr>List of Sub-Systems in the PDU</vt:lpstr>
      <vt:lpstr>Design Philosophy</vt:lpstr>
      <vt:lpstr>Harnessing Nomenclature</vt:lpstr>
      <vt:lpstr>COLD TPC PDU</vt:lpstr>
      <vt:lpstr>Cold TPC SiPM Bias Power Board</vt:lpstr>
      <vt:lpstr>Cold TPC SiPM Bias Board</vt:lpstr>
      <vt:lpstr>Cold TPC SiPM Bias Box Wiring Diagram</vt:lpstr>
      <vt:lpstr>Cold TPC SiPM Bias Box Design</vt:lpstr>
      <vt:lpstr>Cold TPC Charge and SiPM Pre-Amp Power Board</vt:lpstr>
      <vt:lpstr>SiPM Pre-Amplifier Board</vt:lpstr>
      <vt:lpstr>Charge Pre-Amplifier Board</vt:lpstr>
      <vt:lpstr>Cold TPC Charge and SiPM Pre-Amp Box Wiring Diagram</vt:lpstr>
      <vt:lpstr>High Voltage Bias (-10kV) for Cold TPC</vt:lpstr>
      <vt:lpstr>Backup Slides</vt:lpstr>
      <vt:lpstr>PowerPoint Presentation</vt:lpstr>
      <vt:lpstr>PowerPoint Presentation</vt:lpstr>
    </vt:vector>
  </TitlesOfParts>
  <Company>NASA OCIO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Durachka, David Ryan. (GSFC-5640)</dc:creator>
  <cp:lastModifiedBy>Durachka, David Ryan. (GSFC-5640)</cp:lastModifiedBy>
  <cp:revision>9</cp:revision>
  <dcterms:created xsi:type="dcterms:W3CDTF">2025-05-08T13:08:06Z</dcterms:created>
  <dcterms:modified xsi:type="dcterms:W3CDTF">2025-05-14T20:56:22Z</dcterms:modified>
</cp:coreProperties>
</file>