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89" r:id="rId5"/>
    <p:sldId id="390" r:id="rId6"/>
    <p:sldId id="388" r:id="rId7"/>
    <p:sldId id="381" r:id="rId8"/>
    <p:sldId id="386" r:id="rId9"/>
    <p:sldId id="385" r:id="rId10"/>
    <p:sldId id="391" r:id="rId11"/>
    <p:sldId id="358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FEA8B-0062-4D62-9D80-3BB9B39CECF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A05B1-D9FE-4AE9-A756-BDC799045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12D-0A7A-4895-8CE3-EBB940D17E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12D-0A7A-4895-8CE3-EBB940D17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12D-0A7A-4895-8CE3-EBB940D17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1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12D-0A7A-4895-8CE3-EBB940D17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12D-0A7A-4895-8CE3-EBB940D17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4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812D-0A7A-4895-8CE3-EBB940D17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4" y="1194106"/>
            <a:ext cx="10972800" cy="50301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340" y="6592581"/>
            <a:ext cx="2196891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9FDE41-135F-4662-54F2-57119F73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4852" y="300605"/>
            <a:ext cx="1017693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2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4" y="1194106"/>
            <a:ext cx="10972800" cy="25574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340" y="6592581"/>
            <a:ext cx="2196891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9FDE41-135F-4662-54F2-57119F73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4852" y="300605"/>
            <a:ext cx="1017693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D2C485-CD67-651C-06E2-144128799D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3784520"/>
            <a:ext cx="10972800" cy="24460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43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4" y="1194106"/>
            <a:ext cx="10994572" cy="25574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340" y="6592581"/>
            <a:ext cx="2196891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9FDE41-135F-4662-54F2-57119F734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4852" y="300605"/>
            <a:ext cx="1017693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D2C485-CD67-651C-06E2-144128799D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3879793"/>
            <a:ext cx="5486400" cy="24460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1D7C62-E37C-BF5B-CA67-DE1331E265D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06886" y="3879793"/>
            <a:ext cx="5486400" cy="24460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53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340" y="6592581"/>
            <a:ext cx="2196891" cy="2743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5E0069-02A8-43AF-2096-C555CA20D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4852" y="300605"/>
            <a:ext cx="1017693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02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340" y="6592581"/>
            <a:ext cx="2196891" cy="2743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B9C5675-1FE7-E9CC-9CFE-E5BE9E2B0A2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64932" y="2431627"/>
            <a:ext cx="11757735" cy="277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600" b="0" u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  <a:br>
              <a:rPr lang="en-US" dirty="0"/>
            </a:br>
            <a:br>
              <a:rPr lang="en-US" dirty="0"/>
            </a:br>
            <a:r>
              <a:rPr lang="en-US" b="0" u="none" dirty="0"/>
              <a:t>Title: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1AC9F-0E99-9E4F-8E08-6D622EB0427F}"/>
              </a:ext>
            </a:extLst>
          </p:cNvPr>
          <p:cNvSpPr txBox="1"/>
          <p:nvPr userDrawn="1"/>
        </p:nvSpPr>
        <p:spPr>
          <a:xfrm>
            <a:off x="5" y="0"/>
            <a:ext cx="1217023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6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1ADA8-F16B-A349-8431-0C56FABDA6AE}"/>
              </a:ext>
            </a:extLst>
          </p:cNvPr>
          <p:cNvSpPr txBox="1"/>
          <p:nvPr userDrawn="1"/>
        </p:nvSpPr>
        <p:spPr>
          <a:xfrm>
            <a:off x="11680242" y="6773333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6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3340" y="6592581"/>
            <a:ext cx="2196891" cy="274320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5FC8DE8-D784-A582-3BB4-83880A349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4852" y="300605"/>
            <a:ext cx="1017693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424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E1B9-69EC-9FF9-23F4-5699BB7BF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D0BC-3CF0-F48E-4096-4B8E779F2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FCF5-A61F-308E-68E5-0700495D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2B9B3-BB75-4E15-AFB6-3DEFDEB39B5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816B-0C2D-5DF8-95C0-465A4FD3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B9E0-A243-36EE-4663-644C4B63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07CD9-FBBF-406D-9F37-4662C5DF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FE4602-DFC4-9340-815A-934C5260F469}"/>
              </a:ext>
            </a:extLst>
          </p:cNvPr>
          <p:cNvSpPr/>
          <p:nvPr userDrawn="1"/>
        </p:nvSpPr>
        <p:spPr>
          <a:xfrm>
            <a:off x="0" y="9781"/>
            <a:ext cx="12170229" cy="1022992"/>
          </a:xfrm>
          <a:prstGeom prst="rect">
            <a:avLst/>
          </a:prstGeom>
          <a:gradFill>
            <a:gsLst>
              <a:gs pos="99000">
                <a:srgbClr val="00206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A22A002A-16E2-2B4D-BB44-5B303508052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47697" y="42114"/>
            <a:ext cx="1150585" cy="9583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05780"/>
            <a:ext cx="10972800" cy="5030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92581"/>
            <a:ext cx="2964056" cy="27432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defTabSz="457195"/>
            <a:r>
              <a:rPr lang="en-US"/>
              <a:t>PolSIR Concept of Operations Revision -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4057" y="6592581"/>
            <a:ext cx="7009284" cy="274320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For NASA Internal Use Only – Subject to Export Control Markings on the Cover Page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3340" y="6592581"/>
            <a:ext cx="2196891" cy="274320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D42BFF5-22C2-EA40-89BF-BE6484108E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D815F-7800-5F20-B886-F7640E93DD6F}"/>
              </a:ext>
            </a:extLst>
          </p:cNvPr>
          <p:cNvSpPr txBox="1"/>
          <p:nvPr userDrawn="1"/>
        </p:nvSpPr>
        <p:spPr>
          <a:xfrm>
            <a:off x="1684431" y="135538"/>
            <a:ext cx="8823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1"/>
                </a:solidFill>
                <a:effectLst/>
                <a:latin typeface="Helvetica" pitchFamily="2" charset="0"/>
                <a:ea typeface="Cambria" panose="02040503050406030204" pitchFamily="18" charset="0"/>
              </a:rPr>
              <a:t>POLARIZED SUBMILLIMETER ICE-CLOUD RADIOMETER (</a:t>
            </a:r>
            <a:r>
              <a:rPr lang="en-US" sz="1100" dirty="0" err="1">
                <a:solidFill>
                  <a:schemeClr val="bg1"/>
                </a:solidFill>
                <a:latin typeface="Helvetica" pitchFamily="2" charset="0"/>
                <a:ea typeface="Cambria" panose="02040503050406030204" pitchFamily="18" charset="0"/>
              </a:rPr>
              <a:t>P</a:t>
            </a:r>
            <a:r>
              <a:rPr lang="en-US" sz="1100" dirty="0" err="1">
                <a:solidFill>
                  <a:schemeClr val="bg1"/>
                </a:solidFill>
                <a:effectLst/>
                <a:latin typeface="Helvetica" pitchFamily="2" charset="0"/>
                <a:ea typeface="Cambria" panose="02040503050406030204" pitchFamily="18" charset="0"/>
              </a:rPr>
              <a:t>olSIR</a:t>
            </a:r>
            <a:r>
              <a:rPr lang="en-US" sz="1100" dirty="0">
                <a:solidFill>
                  <a:schemeClr val="bg1"/>
                </a:solidFill>
                <a:effectLst/>
                <a:latin typeface="Helvetica" pitchFamily="2" charset="0"/>
                <a:ea typeface="Cambria" panose="02040503050406030204" pitchFamily="18" charset="0"/>
              </a:rPr>
              <a:t>)</a:t>
            </a:r>
            <a:r>
              <a:rPr lang="en-US" sz="1100" dirty="0">
                <a:solidFill>
                  <a:schemeClr val="bg1"/>
                </a:solidFill>
                <a:effectLst/>
                <a:latin typeface="Helvetica" pitchFamily="2" charset="0"/>
              </a:rPr>
              <a:t> </a:t>
            </a:r>
            <a:endParaRPr lang="en-US" sz="1100" dirty="0">
              <a:solidFill>
                <a:schemeClr val="bg1"/>
              </a:solidFill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8F1EBB-AF14-9A17-61C1-04AE04643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08404" y="300605"/>
            <a:ext cx="10063381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A8841-26F4-7BE1-EEBC-777473A8E769}"/>
              </a:ext>
            </a:extLst>
          </p:cNvPr>
          <p:cNvSpPr txBox="1"/>
          <p:nvPr userDrawn="1"/>
        </p:nvSpPr>
        <p:spPr>
          <a:xfrm>
            <a:off x="5012266" y="-8495"/>
            <a:ext cx="2167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CUI//SP-EXPT</a:t>
            </a:r>
          </a:p>
        </p:txBody>
      </p:sp>
      <p:pic>
        <p:nvPicPr>
          <p:cNvPr id="2" name="Picture 1" descr="A picture containing arrow&#10;&#10;Description automatically generated">
            <a:extLst>
              <a:ext uri="{FF2B5EF4-FFF2-40B4-BE49-F238E27FC236}">
                <a16:creationId xmlns:a16="http://schemas.microsoft.com/office/drawing/2014/main" id="{E5E4CCA0-2709-C1B1-DDEF-120DCE8C87C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6" y="84011"/>
            <a:ext cx="655713" cy="8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defTabSz="457195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896" indent="-342896" algn="l" defTabSz="45719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8" algn="l" defTabSz="45719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8" algn="l" defTabSz="45719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8" algn="l" defTabSz="457195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457195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8" algn="l" defTabSz="4571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8" algn="l" defTabSz="4571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5" indent="-228598" algn="l" defTabSz="4571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2" indent="-228598" algn="l" defTabSz="45719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7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2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4" algn="l" defTabSz="4571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D16A-8B3A-FDB4-EC23-7588F082A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Polsir IPDU Isolated Design Discussion</a:t>
            </a:r>
          </a:p>
        </p:txBody>
      </p:sp>
    </p:spTree>
    <p:extLst>
      <p:ext uri="{BB962C8B-B14F-4D97-AF65-F5344CB8AC3E}">
        <p14:creationId xmlns:p14="http://schemas.microsoft.com/office/powerpoint/2010/main" val="214828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47" y="115599"/>
            <a:ext cx="11126625" cy="1114426"/>
          </a:xfrm>
        </p:spPr>
        <p:txBody>
          <a:bodyPr>
            <a:noAutofit/>
          </a:bodyPr>
          <a:lstStyle/>
          <a:p>
            <a:r>
              <a:rPr lang="en-US" sz="3400" dirty="0"/>
              <a:t>Overview of Ground Loop Risk to Polsir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77067-EE15-D001-2889-727B2E8EC3E6}"/>
              </a:ext>
            </a:extLst>
          </p:cNvPr>
          <p:cNvSpPr txBox="1"/>
          <p:nvPr/>
        </p:nvSpPr>
        <p:spPr>
          <a:xfrm>
            <a:off x="1223319" y="5477302"/>
            <a:ext cx="9745362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tie points to chassis in the system and a single shared return produce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loops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design risk that can introduce noise and adversely impact sensitive instruments.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D6497-1BF5-C5EE-B9F0-27314EBF4A66}"/>
              </a:ext>
            </a:extLst>
          </p:cNvPr>
          <p:cNvSpPr txBox="1"/>
          <p:nvPr/>
        </p:nvSpPr>
        <p:spPr>
          <a:xfrm>
            <a:off x="429136" y="1523893"/>
            <a:ext cx="60890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Polsir system, returns are tied to chassis in multiple places (input power source, S-band antenna, polarimeters)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connections to chassis and a shared return create loops (called ground loops) that can pick up noise and allow extraneous current flow in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noise/current through chassis can impact sensitive measurements and damage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IPDU can reduce these risks by implementing isolation in the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52EEBA-E315-51E1-E2C4-E34049AD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60" y="1870539"/>
            <a:ext cx="4879674" cy="31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78" y="8265"/>
            <a:ext cx="9284166" cy="1114426"/>
          </a:xfrm>
        </p:spPr>
        <p:txBody>
          <a:bodyPr>
            <a:noAutofit/>
          </a:bodyPr>
          <a:lstStyle/>
          <a:p>
            <a:r>
              <a:rPr lang="en-US" sz="3400" dirty="0"/>
              <a:t>Ground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18EC7-D8D4-A3EF-69E6-5712D1C6FC32}"/>
              </a:ext>
            </a:extLst>
          </p:cNvPr>
          <p:cNvSpPr txBox="1"/>
          <p:nvPr/>
        </p:nvSpPr>
        <p:spPr>
          <a:xfrm>
            <a:off x="1632987" y="1304961"/>
            <a:ext cx="3344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Simplified System Diagram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77067-EE15-D001-2889-727B2E8EC3E6}"/>
              </a:ext>
            </a:extLst>
          </p:cNvPr>
          <p:cNvSpPr txBox="1"/>
          <p:nvPr/>
        </p:nvSpPr>
        <p:spPr>
          <a:xfrm>
            <a:off x="920047" y="4784429"/>
            <a:ext cx="10222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 Design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loop through the return and chassis forms an antenna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fields can induce current in the loop, introducing AC noise into the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large EM pulse can cause a current spike and damage the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two chassis connection points may not have precisely the same ground 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cause a current flow that introduces an error in 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76AAA-44FA-5385-8215-5BE48896F195}"/>
              </a:ext>
            </a:extLst>
          </p:cNvPr>
          <p:cNvSpPr txBox="1"/>
          <p:nvPr/>
        </p:nvSpPr>
        <p:spPr>
          <a:xfrm>
            <a:off x="7461086" y="1292526"/>
            <a:ext cx="3023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Ground Loop Illustration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C5B24C-B874-EEEE-C344-F54FE36C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9" y="1505016"/>
            <a:ext cx="5676533" cy="3253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1368B2-8E8B-6C67-82B7-72263D49B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99" y="1692636"/>
            <a:ext cx="5283360" cy="3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3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75" y="36671"/>
            <a:ext cx="11126625" cy="1114426"/>
          </a:xfrm>
        </p:spPr>
        <p:txBody>
          <a:bodyPr>
            <a:noAutofit/>
          </a:bodyPr>
          <a:lstStyle/>
          <a:p>
            <a:r>
              <a:rPr lang="en-US" sz="3400" dirty="0"/>
              <a:t>Isolated Design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6FF31-067B-C749-7E21-EA2B0950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64" y="1323977"/>
            <a:ext cx="7538653" cy="4414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B5D8D-AB90-EFE7-29DA-29C370C8645C}"/>
              </a:ext>
            </a:extLst>
          </p:cNvPr>
          <p:cNvSpPr txBox="1"/>
          <p:nvPr/>
        </p:nvSpPr>
        <p:spPr>
          <a:xfrm>
            <a:off x="1466278" y="6092764"/>
            <a:ext cx="9259443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isolated design, there is no path for a ground loop between the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1879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C22326B-1623-CE22-AF42-FDA84CD2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134" y="1159247"/>
            <a:ext cx="9453965" cy="43785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75" y="44821"/>
            <a:ext cx="11126625" cy="1114426"/>
          </a:xfrm>
        </p:spPr>
        <p:txBody>
          <a:bodyPr>
            <a:noAutofit/>
          </a:bodyPr>
          <a:lstStyle/>
          <a:p>
            <a:r>
              <a:rPr lang="en-US" sz="3400" dirty="0"/>
              <a:t>Our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1BC8B-F9D6-E203-81AC-052EBD3256E5}"/>
              </a:ext>
            </a:extLst>
          </p:cNvPr>
          <p:cNvSpPr txBox="1"/>
          <p:nvPr/>
        </p:nvSpPr>
        <p:spPr>
          <a:xfrm>
            <a:off x="9322078" y="3135724"/>
            <a:ext cx="26124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 close ties to chassis due to high frequencies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5812A-C116-4387-E78E-08647C7542B0}"/>
              </a:ext>
            </a:extLst>
          </p:cNvPr>
          <p:cNvSpPr txBox="1"/>
          <p:nvPr/>
        </p:nvSpPr>
        <p:spPr>
          <a:xfrm>
            <a:off x="5294224" y="5188041"/>
            <a:ext cx="276714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Vadir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sensitive electronics (24-bit ADC, 16-bit requirement);  precise measurements are needed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5D68C-926F-D1CD-404D-2D56A4E2A233}"/>
              </a:ext>
            </a:extLst>
          </p:cNvPr>
          <p:cNvSpPr txBox="1"/>
          <p:nvPr/>
        </p:nvSpPr>
        <p:spPr>
          <a:xfrm>
            <a:off x="9059278" y="4047896"/>
            <a:ext cx="261243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share frequency bands with S-band antenna, which may increase susceptibility to chassis noise damage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2D7D-0EA1-7669-60D3-1C18C63DE807}"/>
              </a:ext>
            </a:extLst>
          </p:cNvPr>
          <p:cNvSpPr txBox="1"/>
          <p:nvPr/>
        </p:nvSpPr>
        <p:spPr>
          <a:xfrm>
            <a:off x="257485" y="2924510"/>
            <a:ext cx="170864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generates EM fields, which couple with RTN-chassis loop antenna, and generate chassis 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09D58-2966-71A0-B679-DF72BBC3836C}"/>
              </a:ext>
            </a:extLst>
          </p:cNvPr>
          <p:cNvSpPr txBox="1"/>
          <p:nvPr/>
        </p:nvSpPr>
        <p:spPr>
          <a:xfrm>
            <a:off x="1643361" y="5578097"/>
            <a:ext cx="26985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S-band antenna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requires close ties to chassis due to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134214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612BF6-A8D9-F126-3336-55CC1C105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466" y="1360886"/>
            <a:ext cx="9388440" cy="41979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75" y="79644"/>
            <a:ext cx="11126625" cy="1114426"/>
          </a:xfrm>
        </p:spPr>
        <p:txBody>
          <a:bodyPr>
            <a:noAutofit/>
          </a:bodyPr>
          <a:lstStyle/>
          <a:p>
            <a:r>
              <a:rPr lang="en-US" sz="3400" dirty="0"/>
              <a:t>Input-Output Isolated System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5D68C-926F-D1CD-404D-2D56A4E2A233}"/>
              </a:ext>
            </a:extLst>
          </p:cNvPr>
          <p:cNvSpPr txBox="1"/>
          <p:nvPr/>
        </p:nvSpPr>
        <p:spPr>
          <a:xfrm>
            <a:off x="9809240" y="3466163"/>
            <a:ext cx="20906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Polarimeters, Mini-Z,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Vadir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a return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2D7D-0EA1-7669-60D3-1C18C63DE807}"/>
              </a:ext>
            </a:extLst>
          </p:cNvPr>
          <p:cNvSpPr txBox="1"/>
          <p:nvPr/>
        </p:nvSpPr>
        <p:spPr>
          <a:xfrm>
            <a:off x="471094" y="2561446"/>
            <a:ext cx="171590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Battery, motors, and the S-band antenna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share a return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7F88A-59B2-2CEA-E726-754EFD792D13}"/>
              </a:ext>
            </a:extLst>
          </p:cNvPr>
          <p:cNvSpPr txBox="1"/>
          <p:nvPr/>
        </p:nvSpPr>
        <p:spPr>
          <a:xfrm>
            <a:off x="311049" y="3796371"/>
            <a:ext cx="217496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still ground loops on the input side and on the output side, but not across input to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BE81CA-E27C-18B8-7BA8-DF35CEC86F3E}"/>
              </a:ext>
            </a:extLst>
          </p:cNvPr>
          <p:cNvSpPr txBox="1"/>
          <p:nvPr/>
        </p:nvSpPr>
        <p:spPr>
          <a:xfrm>
            <a:off x="1283043" y="5878202"/>
            <a:ext cx="9625913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generated by the motors and battery is kept away from sensitive electronics on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Vadir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the polarimeters, at the cost of a second PCB and reduced PDU 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A3B57-115E-4022-801D-30E365B9F37C}"/>
              </a:ext>
            </a:extLst>
          </p:cNvPr>
          <p:cNvSpPr txBox="1"/>
          <p:nvPr/>
        </p:nvSpPr>
        <p:spPr>
          <a:xfrm>
            <a:off x="9570896" y="4327563"/>
            <a:ext cx="217496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conversion stages are needed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requiring a second PCB and reducing overall PDU efficiency (~4.7W additional dissipation)</a:t>
            </a:r>
          </a:p>
        </p:txBody>
      </p:sp>
    </p:spTree>
    <p:extLst>
      <p:ext uri="{BB962C8B-B14F-4D97-AF65-F5344CB8AC3E}">
        <p14:creationId xmlns:p14="http://schemas.microsoft.com/office/powerpoint/2010/main" val="415548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75" y="45697"/>
            <a:ext cx="11126625" cy="1114426"/>
          </a:xfrm>
        </p:spPr>
        <p:txBody>
          <a:bodyPr>
            <a:noAutofit/>
          </a:bodyPr>
          <a:lstStyle/>
          <a:p>
            <a:r>
              <a:rPr lang="en-US" sz="3400" dirty="0"/>
              <a:t>Isolated Design Impacts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D6497-1BF5-C5EE-B9F0-27314EBF4A66}"/>
              </a:ext>
            </a:extLst>
          </p:cNvPr>
          <p:cNvSpPr txBox="1"/>
          <p:nvPr/>
        </p:nvSpPr>
        <p:spPr>
          <a:xfrm>
            <a:off x="275154" y="1267662"/>
            <a:ext cx="5937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isolated design of the PDU can keep noise on the input side away from sensitive electronics and measurements on the output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Ground loops within the input and output sides of the system would remain, but the overall risk is reduced</a:t>
            </a:r>
          </a:p>
          <a:p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Drawbacks/Considerations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second PCB is required for the isolated converter stage, impacting cost and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PDU dissipation increases by approximately 4.7W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 investigating whether BCT can accommodate the increased power draw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EF85F-0A82-4BE0-24E5-19690A5E5AFA}"/>
              </a:ext>
            </a:extLst>
          </p:cNvPr>
          <p:cNvSpPr txBox="1"/>
          <p:nvPr/>
        </p:nvSpPr>
        <p:spPr>
          <a:xfrm>
            <a:off x="6777681" y="4481089"/>
            <a:ext cx="1736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numbers shown are approximations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024F76-622C-1C2E-3949-F5ADF451F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11"/>
          <a:stretch/>
        </p:blipFill>
        <p:spPr>
          <a:xfrm>
            <a:off x="5880955" y="1970068"/>
            <a:ext cx="5937036" cy="34018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6AAE9-E04C-B4C6-97C6-A3CEFA4B08C2}"/>
              </a:ext>
            </a:extLst>
          </p:cNvPr>
          <p:cNvSpPr txBox="1"/>
          <p:nvPr/>
        </p:nvSpPr>
        <p:spPr>
          <a:xfrm>
            <a:off x="1819532" y="5855956"/>
            <a:ext cx="8552935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an isolated stage in the PDU significantly improves the design overall, but has impacts on the power budget, cost, and schedule</a:t>
            </a:r>
          </a:p>
        </p:txBody>
      </p:sp>
    </p:spTree>
    <p:extLst>
      <p:ext uri="{BB962C8B-B14F-4D97-AF65-F5344CB8AC3E}">
        <p14:creationId xmlns:p14="http://schemas.microsoft.com/office/powerpoint/2010/main" val="315504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D16A-8B3A-FDB4-EC23-7588F082A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18109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C48BD8-E4EA-EE92-6B84-601023CC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30" y="109404"/>
            <a:ext cx="11126625" cy="1114426"/>
          </a:xfrm>
        </p:spPr>
        <p:txBody>
          <a:bodyPr>
            <a:noAutofit/>
          </a:bodyPr>
          <a:lstStyle/>
          <a:p>
            <a:r>
              <a:rPr lang="en-US" sz="3400" dirty="0"/>
              <a:t>Grounding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FB4F4-9DA3-EEAE-54CE-C8D29EFB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" y="1487989"/>
            <a:ext cx="11955162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94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86d941-7238-4791-85d7-a8119783bab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051F8DAB1F514E9F3FDA703EEC1016" ma:contentTypeVersion="16" ma:contentTypeDescription="Create a new document." ma:contentTypeScope="" ma:versionID="a7792efb95fabd2aefa3d70eb7482343">
  <xsd:schema xmlns:xsd="http://www.w3.org/2001/XMLSchema" xmlns:xs="http://www.w3.org/2001/XMLSchema" xmlns:p="http://schemas.microsoft.com/office/2006/metadata/properties" xmlns:ns3="8086c946-cf76-4ec3-ad6c-f3e69ea96179" xmlns:ns4="a386d941-7238-4791-85d7-a8119783bab2" targetNamespace="http://schemas.microsoft.com/office/2006/metadata/properties" ma:root="true" ma:fieldsID="813240d896c27865e023dee6b123c953" ns3:_="" ns4:_="">
    <xsd:import namespace="8086c946-cf76-4ec3-ad6c-f3e69ea96179"/>
    <xsd:import namespace="a386d941-7238-4791-85d7-a8119783bab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6c946-cf76-4ec3-ad6c-f3e69ea961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86d941-7238-4791-85d7-a8119783b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048DFE-C3D9-4B97-A78A-1D24DF4569DD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8086c946-cf76-4ec3-ad6c-f3e69ea96179"/>
    <ds:schemaRef ds:uri="http://schemas.openxmlformats.org/package/2006/metadata/core-properties"/>
    <ds:schemaRef ds:uri="a386d941-7238-4791-85d7-a8119783bab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B2AE32-213E-4A70-B5DC-502AAB6AA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47B871-0E42-4006-B5F2-B44822FFA5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6c946-cf76-4ec3-ad6c-f3e69ea96179"/>
    <ds:schemaRef ds:uri="a386d941-7238-4791-85d7-a8119783ba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005d458-45be-48ae-8140-d43da96dd17b}" enabled="0" method="" siteId="{7005d458-45be-48ae-8140-d43da96dd17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5660</TotalTime>
  <Words>500</Words>
  <Application>Microsoft Office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1_Office Theme</vt:lpstr>
      <vt:lpstr>Polsir IPDU Isolated Design Discussion</vt:lpstr>
      <vt:lpstr>Overview of Ground Loop Risk to Polsir Design</vt:lpstr>
      <vt:lpstr>Ground Loops</vt:lpstr>
      <vt:lpstr>Isolated Design Solution</vt:lpstr>
      <vt:lpstr>Our System</vt:lpstr>
      <vt:lpstr>Input-Output Isolated System Solution</vt:lpstr>
      <vt:lpstr>Isolated Design Impacts</vt:lpstr>
      <vt:lpstr>Backup Slides</vt:lpstr>
      <vt:lpstr>Grounding Diagram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Return Design – Ground Loops</dc:title>
  <dc:creator>Coldsmith, Jesse (GSFC-5630)</dc:creator>
  <cp:lastModifiedBy>Christie Coldsmith</cp:lastModifiedBy>
  <cp:revision>55</cp:revision>
  <dcterms:created xsi:type="dcterms:W3CDTF">2024-05-16T22:39:25Z</dcterms:created>
  <dcterms:modified xsi:type="dcterms:W3CDTF">2024-06-04T18:31:09Z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0x01010032051F8DAB1F514E9F3FDA703EEC1016</vt:lpwstr>
  </property>
</Properties>
</file>