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AB5624-22CA-4D40-891C-25244260270C}" type="datetimeFigureOut">
              <a:rPr lang="en-IN" smtClean="0"/>
              <a:t>13-09-2020</a:t>
            </a:fld>
            <a:endParaRPr lang="en-IN" dirty="0"/>
          </a:p>
        </p:txBody>
      </p:sp>
      <p:sp>
        <p:nvSpPr>
          <p:cNvPr id="5" name="Footer Placeholder 4"/>
          <p:cNvSpPr>
            <a:spLocks noGrp="1"/>
          </p:cNvSpPr>
          <p:nvPr>
            <p:ph type="ftr" sz="quarter" idx="11"/>
          </p:nvPr>
        </p:nvSpPr>
        <p:spPr>
          <a:xfrm>
            <a:off x="2416500" y="329307"/>
            <a:ext cx="4973915" cy="309201"/>
          </a:xfrm>
        </p:spPr>
        <p:txBody>
          <a:bodyPr/>
          <a:lstStyle/>
          <a:p>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B471E47C-FEB4-421B-86AC-AD064DC58983}" type="slidenum">
              <a:rPr lang="en-IN" smtClean="0"/>
              <a:t>‹#›</a:t>
            </a:fld>
            <a:endParaRPr lang="en-IN"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71538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AB5624-22CA-4D40-891C-25244260270C}" type="datetimeFigureOut">
              <a:rPr lang="en-IN" smtClean="0"/>
              <a:t>13-09-2020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471E47C-FEB4-421B-86AC-AD064DC58983}" type="slidenum">
              <a:rPr lang="en-IN" smtClean="0"/>
              <a:t>‹#›</a:t>
            </a:fld>
            <a:endParaRPr lang="en-IN"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59065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AB5624-22CA-4D40-891C-25244260270C}" type="datetimeFigureOut">
              <a:rPr lang="en-IN" smtClean="0"/>
              <a:t>13-09-2020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471E47C-FEB4-421B-86AC-AD064DC58983}" type="slidenum">
              <a:rPr lang="en-IN" smtClean="0"/>
              <a:t>‹#›</a:t>
            </a:fld>
            <a:endParaRPr lang="en-IN"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4537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AB5624-22CA-4D40-891C-25244260270C}" type="datetimeFigureOut">
              <a:rPr lang="en-IN" smtClean="0"/>
              <a:t>13-09-2020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471E47C-FEB4-421B-86AC-AD064DC58983}" type="slidenum">
              <a:rPr lang="en-IN" smtClean="0"/>
              <a:t>‹#›</a:t>
            </a:fld>
            <a:endParaRPr lang="en-IN"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4573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AB5624-22CA-4D40-891C-25244260270C}" type="datetimeFigureOut">
              <a:rPr lang="en-IN" smtClean="0"/>
              <a:t>13-09-2020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471E47C-FEB4-421B-86AC-AD064DC58983}" type="slidenum">
              <a:rPr lang="en-IN" smtClean="0"/>
              <a:t>‹#›</a:t>
            </a:fld>
            <a:endParaRPr lang="en-IN"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63860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AB5624-22CA-4D40-891C-25244260270C}" type="datetimeFigureOut">
              <a:rPr lang="en-IN" smtClean="0"/>
              <a:t>13-09-2020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471E47C-FEB4-421B-86AC-AD064DC58983}" type="slidenum">
              <a:rPr lang="en-IN" smtClean="0"/>
              <a:t>‹#›</a:t>
            </a:fld>
            <a:endParaRPr lang="en-IN"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39785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AB5624-22CA-4D40-891C-25244260270C}" type="datetimeFigureOut">
              <a:rPr lang="en-IN" smtClean="0"/>
              <a:t>13-09-2020</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471E47C-FEB4-421B-86AC-AD064DC58983}" type="slidenum">
              <a:rPr lang="en-IN" smtClean="0"/>
              <a:t>‹#›</a:t>
            </a:fld>
            <a:endParaRPr lang="en-IN"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22208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AB5624-22CA-4D40-891C-25244260270C}" type="datetimeFigureOut">
              <a:rPr lang="en-IN" smtClean="0"/>
              <a:t>13-09-2020</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471E47C-FEB4-421B-86AC-AD064DC58983}" type="slidenum">
              <a:rPr lang="en-IN" smtClean="0"/>
              <a:t>‹#›</a:t>
            </a:fld>
            <a:endParaRPr lang="en-IN"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15719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AB5624-22CA-4D40-891C-25244260270C}" type="datetimeFigureOut">
              <a:rPr lang="en-IN" smtClean="0"/>
              <a:t>13-09-2020</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471E47C-FEB4-421B-86AC-AD064DC58983}" type="slidenum">
              <a:rPr lang="en-IN" smtClean="0"/>
              <a:t>‹#›</a:t>
            </a:fld>
            <a:endParaRPr lang="en-IN" dirty="0"/>
          </a:p>
        </p:txBody>
      </p:sp>
    </p:spTree>
    <p:extLst>
      <p:ext uri="{BB962C8B-B14F-4D97-AF65-F5344CB8AC3E}">
        <p14:creationId xmlns:p14="http://schemas.microsoft.com/office/powerpoint/2010/main" val="736128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AB5624-22CA-4D40-891C-25244260270C}" type="datetimeFigureOut">
              <a:rPr lang="en-IN" smtClean="0"/>
              <a:t>13-09-2020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471E47C-FEB4-421B-86AC-AD064DC58983}" type="slidenum">
              <a:rPr lang="en-IN" smtClean="0"/>
              <a:t>‹#›</a:t>
            </a:fld>
            <a:endParaRPr lang="en-IN"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57209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CAB5624-22CA-4D40-891C-25244260270C}" type="datetimeFigureOut">
              <a:rPr lang="en-IN" smtClean="0"/>
              <a:t>13-09-2020</a:t>
            </a:fld>
            <a:endParaRPr lang="en-IN" dirty="0"/>
          </a:p>
        </p:txBody>
      </p:sp>
      <p:sp>
        <p:nvSpPr>
          <p:cNvPr id="6" name="Footer Placeholder 5"/>
          <p:cNvSpPr>
            <a:spLocks noGrp="1"/>
          </p:cNvSpPr>
          <p:nvPr>
            <p:ph type="ftr" sz="quarter" idx="11"/>
          </p:nvPr>
        </p:nvSpPr>
        <p:spPr>
          <a:xfrm>
            <a:off x="1447382" y="318640"/>
            <a:ext cx="5541004" cy="320931"/>
          </a:xfrm>
        </p:spPr>
        <p:txBody>
          <a:bodyPr/>
          <a:lstStyle/>
          <a:p>
            <a:endParaRPr lang="en-IN" dirty="0"/>
          </a:p>
        </p:txBody>
      </p:sp>
      <p:sp>
        <p:nvSpPr>
          <p:cNvPr id="7" name="Slide Number Placeholder 6"/>
          <p:cNvSpPr>
            <a:spLocks noGrp="1"/>
          </p:cNvSpPr>
          <p:nvPr>
            <p:ph type="sldNum" sz="quarter" idx="12"/>
          </p:nvPr>
        </p:nvSpPr>
        <p:spPr/>
        <p:txBody>
          <a:bodyPr/>
          <a:lstStyle/>
          <a:p>
            <a:fld id="{B471E47C-FEB4-421B-86AC-AD064DC58983}" type="slidenum">
              <a:rPr lang="en-IN" smtClean="0"/>
              <a:t>‹#›</a:t>
            </a:fld>
            <a:endParaRPr lang="en-IN"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49076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CAB5624-22CA-4D40-891C-25244260270C}" type="datetimeFigureOut">
              <a:rPr lang="en-IN" smtClean="0"/>
              <a:t>13-09-2020</a:t>
            </a:fld>
            <a:endParaRPr lang="en-IN"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471E47C-FEB4-421B-86AC-AD064DC58983}" type="slidenum">
              <a:rPr lang="en-IN" smtClean="0"/>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45377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camnugent/california-housing-pric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0D1173B-FBCA-4F2A-AB78-7DB51EC95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a:extLst>
              <a:ext uri="{FF2B5EF4-FFF2-40B4-BE49-F238E27FC236}">
                <a16:creationId xmlns:a16="http://schemas.microsoft.com/office/drawing/2014/main" id="{0B08DCF8-02FA-4015-A96A-7F8A89EBC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4" name="TextBox 3">
            <a:extLst>
              <a:ext uri="{FF2B5EF4-FFF2-40B4-BE49-F238E27FC236}">
                <a16:creationId xmlns:a16="http://schemas.microsoft.com/office/drawing/2014/main" id="{6BA6F7AB-1213-4C84-A814-07335A1B3D2D}"/>
              </a:ext>
            </a:extLst>
          </p:cNvPr>
          <p:cNvSpPr txBox="1"/>
          <p:nvPr/>
        </p:nvSpPr>
        <p:spPr>
          <a:xfrm>
            <a:off x="5770072" y="964769"/>
            <a:ext cx="4966432" cy="2376915"/>
          </a:xfrm>
          <a:prstGeom prst="rect">
            <a:avLst/>
          </a:prstGeom>
        </p:spPr>
        <p:txBody>
          <a:bodyPr vert="horz" lIns="91440" tIns="45720" rIns="91440" bIns="0" rtlCol="0" anchor="b">
            <a:normAutofit/>
          </a:bodyPr>
          <a:lstStyle/>
          <a:p>
            <a:pPr defTabSz="914400">
              <a:lnSpc>
                <a:spcPct val="90000"/>
              </a:lnSpc>
              <a:spcBef>
                <a:spcPct val="0"/>
              </a:spcBef>
              <a:spcAft>
                <a:spcPts val="600"/>
              </a:spcAft>
            </a:pPr>
            <a:r>
              <a:rPr lang="en-US" sz="3600" cap="all" dirty="0">
                <a:latin typeface="+mj-lt"/>
                <a:ea typeface="+mj-ea"/>
                <a:cs typeface="+mj-cs"/>
              </a:rPr>
              <a:t>Battle of the neighborhoods - CALIFORNIA STATE HOUSING PRICES</a:t>
            </a:r>
          </a:p>
        </p:txBody>
      </p:sp>
      <p:grpSp>
        <p:nvGrpSpPr>
          <p:cNvPr id="75" name="Group 74">
            <a:extLst>
              <a:ext uri="{FF2B5EF4-FFF2-40B4-BE49-F238E27FC236}">
                <a16:creationId xmlns:a16="http://schemas.microsoft.com/office/drawing/2014/main" id="{72EFD7EB-F887-4187-BD35-2F6584E9E0D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8" y="482171"/>
            <a:ext cx="4641751" cy="5149101"/>
            <a:chOff x="7463259" y="583365"/>
            <a:chExt cx="4641750" cy="5181928"/>
          </a:xfrm>
        </p:grpSpPr>
        <p:sp>
          <p:nvSpPr>
            <p:cNvPr id="76" name="Rectangle 75">
              <a:extLst>
                <a:ext uri="{FF2B5EF4-FFF2-40B4-BE49-F238E27FC236}">
                  <a16:creationId xmlns:a16="http://schemas.microsoft.com/office/drawing/2014/main" id="{D802ABCE-86EF-458C-B776-FBEE5B3ED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9" y="583365"/>
              <a:ext cx="464175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id="{CF257E23-BAFF-4E5A-9DCD-5EB001A2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8" y="915807"/>
              <a:ext cx="4001651"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1026" name="Picture 2" descr="California HCD (@California_HCD) | Twitter">
            <a:extLst>
              <a:ext uri="{FF2B5EF4-FFF2-40B4-BE49-F238E27FC236}">
                <a16:creationId xmlns:a16="http://schemas.microsoft.com/office/drawing/2014/main" id="{89B559AF-5F28-4C4D-8716-0FB86F23644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426" r="6607" b="-4"/>
          <a:stretch/>
        </p:blipFill>
        <p:spPr bwMode="auto">
          <a:xfrm>
            <a:off x="1271223" y="1116345"/>
            <a:ext cx="3362141" cy="3866172"/>
          </a:xfrm>
          <a:prstGeom prst="rect">
            <a:avLst/>
          </a:prstGeom>
          <a:noFill/>
          <a:extLst>
            <a:ext uri="{909E8E84-426E-40DD-AFC4-6F175D3DCCD1}">
              <a14:hiddenFill xmlns:a14="http://schemas.microsoft.com/office/drawing/2010/main">
                <a:solidFill>
                  <a:srgbClr val="FFFFFF"/>
                </a:solidFill>
              </a14:hiddenFill>
            </a:ext>
          </a:extLst>
        </p:spPr>
      </p:pic>
      <p:cxnSp>
        <p:nvCxnSpPr>
          <p:cNvPr id="79" name="Straight Connector 78">
            <a:extLst>
              <a:ext uri="{FF2B5EF4-FFF2-40B4-BE49-F238E27FC236}">
                <a16:creationId xmlns:a16="http://schemas.microsoft.com/office/drawing/2014/main" id="{480890EC-EC50-46D3-879E-63EDF4D06C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70073" y="3526496"/>
            <a:ext cx="4959505"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81" name="Picture 80">
            <a:extLst>
              <a:ext uri="{FF2B5EF4-FFF2-40B4-BE49-F238E27FC236}">
                <a16:creationId xmlns:a16="http://schemas.microsoft.com/office/drawing/2014/main" id="{971F6991-E635-48F8-9309-D5A5C1ECBF2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83" name="Straight Connector 82">
            <a:extLst>
              <a:ext uri="{FF2B5EF4-FFF2-40B4-BE49-F238E27FC236}">
                <a16:creationId xmlns:a16="http://schemas.microsoft.com/office/drawing/2014/main" id="{3ACF2F98-1DF0-4594-9502-F2B79E795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5165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D4A43-280F-44E6-8C40-6F980D2F3973}"/>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B0A6387D-AC20-4649-9875-0F0879FFA455}"/>
              </a:ext>
            </a:extLst>
          </p:cNvPr>
          <p:cNvSpPr>
            <a:spLocks noGrp="1"/>
          </p:cNvSpPr>
          <p:nvPr>
            <p:ph idx="1"/>
          </p:nvPr>
        </p:nvSpPr>
        <p:spPr/>
        <p:txBody>
          <a:bodyPr/>
          <a:lstStyle/>
          <a:p>
            <a:r>
              <a:rPr lang="en-US" dirty="0"/>
              <a:t>From the maps and visualizations created it is evident that areas lying to the west coast of California and other cities including Los Angeles, Tijuana, San Jose, Oakland, Sacramento are densely populated.</a:t>
            </a:r>
          </a:p>
          <a:p>
            <a:r>
              <a:rPr lang="en-US" dirty="0"/>
              <a:t>However the count of houses situated at less than 1 hour from the ocean exceeds those which are near the bay or ocean. </a:t>
            </a:r>
          </a:p>
          <a:p>
            <a:r>
              <a:rPr lang="en-US" dirty="0"/>
              <a:t>The price of the houses also is directly linked the ocean proximity, with island houses costing the highest and other houses in the inland and further away from the ocean the lowest.</a:t>
            </a:r>
            <a:endParaRPr lang="en-IN" dirty="0"/>
          </a:p>
        </p:txBody>
      </p:sp>
    </p:spTree>
    <p:extLst>
      <p:ext uri="{BB962C8B-B14F-4D97-AF65-F5344CB8AC3E}">
        <p14:creationId xmlns:p14="http://schemas.microsoft.com/office/powerpoint/2010/main" val="2442106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81C85-67F8-471D-A69B-E2B2D3647B76}"/>
              </a:ext>
            </a:extLst>
          </p:cNvPr>
          <p:cNvSpPr>
            <a:spLocks noGrp="1"/>
          </p:cNvSpPr>
          <p:nvPr>
            <p:ph type="title"/>
          </p:nvPr>
        </p:nvSpPr>
        <p:spPr/>
        <p:txBody>
          <a:bodyPr/>
          <a:lstStyle/>
          <a:p>
            <a:pPr algn="ctr"/>
            <a:r>
              <a:rPr lang="en-IN" dirty="0"/>
              <a:t>INTRODUCTION</a:t>
            </a:r>
          </a:p>
        </p:txBody>
      </p:sp>
      <p:sp>
        <p:nvSpPr>
          <p:cNvPr id="3" name="Content Placeholder 2">
            <a:extLst>
              <a:ext uri="{FF2B5EF4-FFF2-40B4-BE49-F238E27FC236}">
                <a16:creationId xmlns:a16="http://schemas.microsoft.com/office/drawing/2014/main" id="{DD9CC1A6-2CBF-4D4C-8201-236EB494F442}"/>
              </a:ext>
            </a:extLst>
          </p:cNvPr>
          <p:cNvSpPr>
            <a:spLocks noGrp="1"/>
          </p:cNvSpPr>
          <p:nvPr>
            <p:ph idx="1"/>
          </p:nvPr>
        </p:nvSpPr>
        <p:spPr>
          <a:xfrm>
            <a:off x="1451579" y="2015732"/>
            <a:ext cx="9603275" cy="3864563"/>
          </a:xfrm>
        </p:spPr>
        <p:txBody>
          <a:bodyPr>
            <a:normAutofit/>
          </a:bodyPr>
          <a:lstStyle/>
          <a:p>
            <a:r>
              <a:rPr lang="en-US" dirty="0"/>
              <a:t>California state is the most populous state in the United States and is a global hub of business and commerce and especially real estate</a:t>
            </a:r>
          </a:p>
          <a:p>
            <a:r>
              <a:rPr lang="en-US" dirty="0"/>
              <a:t>California, the golden state as it is called, is home to the most expensive and luxurious housing areas in the entire country</a:t>
            </a:r>
          </a:p>
          <a:p>
            <a:r>
              <a:rPr lang="en-US" dirty="0"/>
              <a:t>The real estate market is highly competitive and hence, investment in real estate bears its own challenges. </a:t>
            </a:r>
          </a:p>
          <a:p>
            <a:r>
              <a:rPr lang="en-US" dirty="0"/>
              <a:t>The analysis will be beneficial in the investment in real-estate and ensure better ROI and reduce risk </a:t>
            </a:r>
          </a:p>
          <a:p>
            <a:endParaRPr lang="en-IN" dirty="0"/>
          </a:p>
        </p:txBody>
      </p:sp>
    </p:spTree>
    <p:extLst>
      <p:ext uri="{BB962C8B-B14F-4D97-AF65-F5344CB8AC3E}">
        <p14:creationId xmlns:p14="http://schemas.microsoft.com/office/powerpoint/2010/main" val="4260998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01719-CBD7-4FF3-8A35-D3E9F5B63612}"/>
              </a:ext>
            </a:extLst>
          </p:cNvPr>
          <p:cNvSpPr>
            <a:spLocks noGrp="1"/>
          </p:cNvSpPr>
          <p:nvPr>
            <p:ph type="title"/>
          </p:nvPr>
        </p:nvSpPr>
        <p:spPr/>
        <p:txBody>
          <a:bodyPr/>
          <a:lstStyle/>
          <a:p>
            <a:r>
              <a:rPr lang="en-IN" dirty="0"/>
              <a:t>California housing – business environment</a:t>
            </a:r>
          </a:p>
        </p:txBody>
      </p:sp>
      <p:sp>
        <p:nvSpPr>
          <p:cNvPr id="3" name="Content Placeholder 2">
            <a:extLst>
              <a:ext uri="{FF2B5EF4-FFF2-40B4-BE49-F238E27FC236}">
                <a16:creationId xmlns:a16="http://schemas.microsoft.com/office/drawing/2014/main" id="{BD45998F-70EF-4634-8F7B-F7EB97F6FA3E}"/>
              </a:ext>
            </a:extLst>
          </p:cNvPr>
          <p:cNvSpPr>
            <a:spLocks noGrp="1"/>
          </p:cNvSpPr>
          <p:nvPr>
            <p:ph idx="1"/>
          </p:nvPr>
        </p:nvSpPr>
        <p:spPr>
          <a:xfrm>
            <a:off x="1451579" y="2015732"/>
            <a:ext cx="9603275" cy="3864563"/>
          </a:xfrm>
        </p:spPr>
        <p:txBody>
          <a:bodyPr>
            <a:noAutofit/>
          </a:bodyPr>
          <a:lstStyle/>
          <a:p>
            <a:r>
              <a:rPr lang="en-US" dirty="0"/>
              <a:t>There are numerous factors which are required to be kept in mind before a fruitful investment in real estate is possible:</a:t>
            </a:r>
          </a:p>
          <a:p>
            <a:pPr marL="0" indent="0">
              <a:buNone/>
            </a:pPr>
            <a:endParaRPr lang="en-US" dirty="0"/>
          </a:p>
          <a:p>
            <a:pPr marL="457200" lvl="1" indent="0">
              <a:buNone/>
            </a:pPr>
            <a:r>
              <a:rPr lang="en-US" sz="2000" dirty="0"/>
              <a:t>1. Location               			5. Total number of bedrooms		</a:t>
            </a:r>
          </a:p>
          <a:p>
            <a:pPr marL="457200" lvl="1" indent="0">
              <a:buNone/>
            </a:pPr>
            <a:r>
              <a:rPr lang="en-US" sz="2000" dirty="0"/>
              <a:t>2. Households			6. Income of investors</a:t>
            </a:r>
          </a:p>
          <a:p>
            <a:pPr marL="457200" lvl="1" indent="0">
              <a:buNone/>
            </a:pPr>
            <a:r>
              <a:rPr lang="en-US" sz="2000" dirty="0"/>
              <a:t>3. Housing Age			7. Ocean proximity</a:t>
            </a:r>
          </a:p>
          <a:p>
            <a:pPr marL="457200" lvl="1" indent="0">
              <a:buNone/>
            </a:pPr>
            <a:r>
              <a:rPr lang="en-US" sz="2000" dirty="0"/>
              <a:t>4. Total number of rooms		8. House Value</a:t>
            </a:r>
          </a:p>
          <a:p>
            <a:pPr lvl="1"/>
            <a:endParaRPr lang="en-US" sz="2000" dirty="0"/>
          </a:p>
        </p:txBody>
      </p:sp>
    </p:spTree>
    <p:extLst>
      <p:ext uri="{BB962C8B-B14F-4D97-AF65-F5344CB8AC3E}">
        <p14:creationId xmlns:p14="http://schemas.microsoft.com/office/powerpoint/2010/main" val="3958717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92E89-D60C-4DBC-9593-30C3F35D0363}"/>
              </a:ext>
            </a:extLst>
          </p:cNvPr>
          <p:cNvSpPr>
            <a:spLocks noGrp="1"/>
          </p:cNvSpPr>
          <p:nvPr>
            <p:ph type="title"/>
          </p:nvPr>
        </p:nvSpPr>
        <p:spPr/>
        <p:txBody>
          <a:bodyPr/>
          <a:lstStyle/>
          <a:p>
            <a:r>
              <a:rPr lang="en-IN" dirty="0"/>
              <a:t>DATA DESCRIPTION</a:t>
            </a:r>
          </a:p>
        </p:txBody>
      </p:sp>
      <p:sp>
        <p:nvSpPr>
          <p:cNvPr id="3" name="Content Placeholder 2">
            <a:extLst>
              <a:ext uri="{FF2B5EF4-FFF2-40B4-BE49-F238E27FC236}">
                <a16:creationId xmlns:a16="http://schemas.microsoft.com/office/drawing/2014/main" id="{36FF414A-7E90-4169-A376-EEF9AAC2C237}"/>
              </a:ext>
            </a:extLst>
          </p:cNvPr>
          <p:cNvSpPr>
            <a:spLocks noGrp="1"/>
          </p:cNvSpPr>
          <p:nvPr>
            <p:ph idx="1"/>
          </p:nvPr>
        </p:nvSpPr>
        <p:spPr/>
        <p:txBody>
          <a:bodyPr>
            <a:normAutofit/>
          </a:bodyPr>
          <a:lstStyle/>
          <a:p>
            <a:r>
              <a:rPr lang="en-US" dirty="0"/>
              <a:t>California state will be analyzed for the information on houses and other different factors. The data pertains to the houses found for a given California district and some summary stats about them based on the 1990 census data.</a:t>
            </a:r>
          </a:p>
          <a:p>
            <a:r>
              <a:rPr lang="en-US" dirty="0"/>
              <a:t>Link to the dataset is : </a:t>
            </a:r>
            <a:r>
              <a:rPr lang="en-US" dirty="0">
                <a:hlinkClick r:id="rId2"/>
              </a:rPr>
              <a:t>https://www.kaggle.com/camnugent/california-housing-prices</a:t>
            </a:r>
            <a:endParaRPr lang="en-US" dirty="0"/>
          </a:p>
          <a:p>
            <a:r>
              <a:rPr lang="en-US" dirty="0"/>
              <a:t>Dimensions of the dataset are(20640, 10) which include the columns like: longitude, latitude, housing_median_age, total_rooms, total_bedrooms, population, households, median_income, median_house_value, ocean_proximity</a:t>
            </a:r>
            <a:endParaRPr lang="en-IN" dirty="0"/>
          </a:p>
        </p:txBody>
      </p:sp>
    </p:spTree>
    <p:extLst>
      <p:ext uri="{BB962C8B-B14F-4D97-AF65-F5344CB8AC3E}">
        <p14:creationId xmlns:p14="http://schemas.microsoft.com/office/powerpoint/2010/main" val="1482586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72AF8-5415-4953-9502-2C343491FAAD}"/>
              </a:ext>
            </a:extLst>
          </p:cNvPr>
          <p:cNvSpPr>
            <a:spLocks noGrp="1"/>
          </p:cNvSpPr>
          <p:nvPr>
            <p:ph type="title"/>
          </p:nvPr>
        </p:nvSpPr>
        <p:spPr/>
        <p:txBody>
          <a:bodyPr/>
          <a:lstStyle/>
          <a:p>
            <a:r>
              <a:rPr lang="en-IN" dirty="0"/>
              <a:t>Data description</a:t>
            </a:r>
          </a:p>
        </p:txBody>
      </p:sp>
      <p:sp>
        <p:nvSpPr>
          <p:cNvPr id="3" name="Content Placeholder 2">
            <a:extLst>
              <a:ext uri="{FF2B5EF4-FFF2-40B4-BE49-F238E27FC236}">
                <a16:creationId xmlns:a16="http://schemas.microsoft.com/office/drawing/2014/main" id="{412ED60D-91A9-402B-AA2F-565E8861A355}"/>
              </a:ext>
            </a:extLst>
          </p:cNvPr>
          <p:cNvSpPr>
            <a:spLocks noGrp="1"/>
          </p:cNvSpPr>
          <p:nvPr>
            <p:ph idx="1"/>
          </p:nvPr>
        </p:nvSpPr>
        <p:spPr/>
        <p:txBody>
          <a:bodyPr/>
          <a:lstStyle/>
          <a:p>
            <a:r>
              <a:rPr lang="en-US" dirty="0"/>
              <a:t>Dimensions include the columns like : longitude, latitude, housing_median_age, total_rooms, total_bedrooms, population, households, median_income, median_house_value, ocean_proximity</a:t>
            </a:r>
          </a:p>
          <a:p>
            <a:pPr marL="0" indent="0" algn="ctr">
              <a:buNone/>
            </a:pPr>
            <a:endParaRPr lang="en-IN" dirty="0"/>
          </a:p>
        </p:txBody>
      </p:sp>
      <p:pic>
        <p:nvPicPr>
          <p:cNvPr id="9" name="Picture 8">
            <a:extLst>
              <a:ext uri="{FF2B5EF4-FFF2-40B4-BE49-F238E27FC236}">
                <a16:creationId xmlns:a16="http://schemas.microsoft.com/office/drawing/2014/main" id="{BCF10EF4-8207-45E1-A50B-49960E580AB5}"/>
              </a:ext>
            </a:extLst>
          </p:cNvPr>
          <p:cNvPicPr>
            <a:picLocks noChangeAspect="1"/>
          </p:cNvPicPr>
          <p:nvPr/>
        </p:nvPicPr>
        <p:blipFill>
          <a:blip r:embed="rId2"/>
          <a:stretch>
            <a:fillRect/>
          </a:stretch>
        </p:blipFill>
        <p:spPr>
          <a:xfrm>
            <a:off x="1595491" y="3429000"/>
            <a:ext cx="9315450" cy="1638300"/>
          </a:xfrm>
          <a:prstGeom prst="rect">
            <a:avLst/>
          </a:prstGeom>
        </p:spPr>
      </p:pic>
    </p:spTree>
    <p:extLst>
      <p:ext uri="{BB962C8B-B14F-4D97-AF65-F5344CB8AC3E}">
        <p14:creationId xmlns:p14="http://schemas.microsoft.com/office/powerpoint/2010/main" val="3169394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7C8E4-220E-4407-8523-231C0A2B8822}"/>
              </a:ext>
            </a:extLst>
          </p:cNvPr>
          <p:cNvSpPr>
            <a:spLocks noGrp="1"/>
          </p:cNvSpPr>
          <p:nvPr>
            <p:ph type="title"/>
          </p:nvPr>
        </p:nvSpPr>
        <p:spPr/>
        <p:txBody>
          <a:bodyPr/>
          <a:lstStyle/>
          <a:p>
            <a:r>
              <a:rPr lang="en-IN" dirty="0"/>
              <a:t>DATA formatting &amp; Imputation of missing values</a:t>
            </a:r>
          </a:p>
        </p:txBody>
      </p:sp>
      <p:sp>
        <p:nvSpPr>
          <p:cNvPr id="3" name="Content Placeholder 2">
            <a:extLst>
              <a:ext uri="{FF2B5EF4-FFF2-40B4-BE49-F238E27FC236}">
                <a16:creationId xmlns:a16="http://schemas.microsoft.com/office/drawing/2014/main" id="{D3492C21-9C17-451C-812F-D2C3E6116524}"/>
              </a:ext>
            </a:extLst>
          </p:cNvPr>
          <p:cNvSpPr>
            <a:spLocks noGrp="1"/>
          </p:cNvSpPr>
          <p:nvPr>
            <p:ph idx="1"/>
          </p:nvPr>
        </p:nvSpPr>
        <p:spPr>
          <a:xfrm>
            <a:off x="1451579" y="2015732"/>
            <a:ext cx="5329049" cy="4037749"/>
          </a:xfrm>
        </p:spPr>
        <p:txBody>
          <a:bodyPr/>
          <a:lstStyle/>
          <a:p>
            <a:r>
              <a:rPr lang="en-IN" dirty="0"/>
              <a:t>The data in the dataset has multiple incorrect format values which are difficult to analyze and to represent on the Maps. The dataset contains missing values which are handled and the entire data set is formatted removing unwanted rows and changing the type of data</a:t>
            </a:r>
          </a:p>
          <a:p>
            <a:r>
              <a:rPr lang="en-IN" dirty="0"/>
              <a:t>Post formatting of the data set the data is filtered based on the ocean proximity and the following visualization is created</a:t>
            </a:r>
          </a:p>
          <a:p>
            <a:endParaRPr lang="en-IN" dirty="0"/>
          </a:p>
        </p:txBody>
      </p:sp>
      <p:pic>
        <p:nvPicPr>
          <p:cNvPr id="5" name="Picture 4">
            <a:extLst>
              <a:ext uri="{FF2B5EF4-FFF2-40B4-BE49-F238E27FC236}">
                <a16:creationId xmlns:a16="http://schemas.microsoft.com/office/drawing/2014/main" id="{F1D51FCF-7520-425A-BDBE-380A01665C87}"/>
              </a:ext>
            </a:extLst>
          </p:cNvPr>
          <p:cNvPicPr>
            <a:picLocks noChangeAspect="1"/>
          </p:cNvPicPr>
          <p:nvPr/>
        </p:nvPicPr>
        <p:blipFill>
          <a:blip r:embed="rId2"/>
          <a:stretch>
            <a:fillRect/>
          </a:stretch>
        </p:blipFill>
        <p:spPr>
          <a:xfrm>
            <a:off x="6978154" y="2138289"/>
            <a:ext cx="4076700" cy="3713871"/>
          </a:xfrm>
          <a:prstGeom prst="rect">
            <a:avLst/>
          </a:prstGeom>
        </p:spPr>
      </p:pic>
    </p:spTree>
    <p:extLst>
      <p:ext uri="{BB962C8B-B14F-4D97-AF65-F5344CB8AC3E}">
        <p14:creationId xmlns:p14="http://schemas.microsoft.com/office/powerpoint/2010/main" val="2491396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6D339-F800-4812-B08E-591B3283578D}"/>
              </a:ext>
            </a:extLst>
          </p:cNvPr>
          <p:cNvSpPr>
            <a:spLocks noGrp="1"/>
          </p:cNvSpPr>
          <p:nvPr>
            <p:ph type="title"/>
          </p:nvPr>
        </p:nvSpPr>
        <p:spPr/>
        <p:txBody>
          <a:bodyPr/>
          <a:lstStyle/>
          <a:p>
            <a:r>
              <a:rPr lang="en-IN" dirty="0"/>
              <a:t>METHODOLOGY USING BOX PLOTS</a:t>
            </a:r>
          </a:p>
        </p:txBody>
      </p:sp>
      <p:sp>
        <p:nvSpPr>
          <p:cNvPr id="3" name="Content Placeholder 2">
            <a:extLst>
              <a:ext uri="{FF2B5EF4-FFF2-40B4-BE49-F238E27FC236}">
                <a16:creationId xmlns:a16="http://schemas.microsoft.com/office/drawing/2014/main" id="{4243BD56-9B91-4939-8D1A-D1BC67182963}"/>
              </a:ext>
            </a:extLst>
          </p:cNvPr>
          <p:cNvSpPr>
            <a:spLocks noGrp="1"/>
          </p:cNvSpPr>
          <p:nvPr>
            <p:ph idx="1"/>
          </p:nvPr>
        </p:nvSpPr>
        <p:spPr>
          <a:xfrm>
            <a:off x="1476428" y="2001665"/>
            <a:ext cx="9603275" cy="3450613"/>
          </a:xfrm>
        </p:spPr>
        <p:txBody>
          <a:bodyPr/>
          <a:lstStyle/>
          <a:p>
            <a:r>
              <a:rPr lang="en-IN" dirty="0"/>
              <a:t>The data after being filtered as per ocean proximity is represented as box plots for the various types of houses and median house value for each data entry</a:t>
            </a:r>
          </a:p>
          <a:p>
            <a:endParaRPr lang="en-IN" dirty="0"/>
          </a:p>
        </p:txBody>
      </p:sp>
      <p:pic>
        <p:nvPicPr>
          <p:cNvPr id="5" name="Picture 4">
            <a:extLst>
              <a:ext uri="{FF2B5EF4-FFF2-40B4-BE49-F238E27FC236}">
                <a16:creationId xmlns:a16="http://schemas.microsoft.com/office/drawing/2014/main" id="{C86186C0-C7A6-4E4F-BE03-1635B64AFE27}"/>
              </a:ext>
            </a:extLst>
          </p:cNvPr>
          <p:cNvPicPr>
            <a:picLocks noChangeAspect="1"/>
          </p:cNvPicPr>
          <p:nvPr/>
        </p:nvPicPr>
        <p:blipFill>
          <a:blip r:embed="rId2"/>
          <a:stretch>
            <a:fillRect/>
          </a:stretch>
        </p:blipFill>
        <p:spPr>
          <a:xfrm>
            <a:off x="1476428" y="2916110"/>
            <a:ext cx="9553575" cy="3007703"/>
          </a:xfrm>
          <a:prstGeom prst="rect">
            <a:avLst/>
          </a:prstGeom>
        </p:spPr>
      </p:pic>
    </p:spTree>
    <p:extLst>
      <p:ext uri="{BB962C8B-B14F-4D97-AF65-F5344CB8AC3E}">
        <p14:creationId xmlns:p14="http://schemas.microsoft.com/office/powerpoint/2010/main" val="3314698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055C1-DE32-4190-B8B3-1C5C50E7800B}"/>
              </a:ext>
            </a:extLst>
          </p:cNvPr>
          <p:cNvSpPr>
            <a:spLocks noGrp="1"/>
          </p:cNvSpPr>
          <p:nvPr>
            <p:ph type="title"/>
          </p:nvPr>
        </p:nvSpPr>
        <p:spPr/>
        <p:txBody>
          <a:bodyPr/>
          <a:lstStyle/>
          <a:p>
            <a:r>
              <a:rPr lang="en-IN" dirty="0"/>
              <a:t>HOUSING PREDICTION</a:t>
            </a:r>
          </a:p>
        </p:txBody>
      </p:sp>
      <p:sp>
        <p:nvSpPr>
          <p:cNvPr id="3" name="Content Placeholder 2">
            <a:extLst>
              <a:ext uri="{FF2B5EF4-FFF2-40B4-BE49-F238E27FC236}">
                <a16:creationId xmlns:a16="http://schemas.microsoft.com/office/drawing/2014/main" id="{168FC24C-6121-403D-B362-92AB4A91486D}"/>
              </a:ext>
            </a:extLst>
          </p:cNvPr>
          <p:cNvSpPr>
            <a:spLocks noGrp="1"/>
          </p:cNvSpPr>
          <p:nvPr>
            <p:ph idx="1"/>
          </p:nvPr>
        </p:nvSpPr>
        <p:spPr/>
        <p:txBody>
          <a:bodyPr/>
          <a:lstStyle/>
          <a:p>
            <a:r>
              <a:rPr lang="en-IN" dirty="0"/>
              <a:t>By Implementing a Linear Regression model, from </a:t>
            </a:r>
            <a:r>
              <a:rPr lang="en-IN" dirty="0" err="1"/>
              <a:t>sklearn.linear_model</a:t>
            </a:r>
            <a:r>
              <a:rPr lang="en-IN" dirty="0"/>
              <a:t> we predict the value of the houses by ocean proximity and below parameters</a:t>
            </a:r>
          </a:p>
          <a:p>
            <a:endParaRPr lang="en-IN" dirty="0"/>
          </a:p>
        </p:txBody>
      </p:sp>
      <p:pic>
        <p:nvPicPr>
          <p:cNvPr id="5" name="Picture 4">
            <a:extLst>
              <a:ext uri="{FF2B5EF4-FFF2-40B4-BE49-F238E27FC236}">
                <a16:creationId xmlns:a16="http://schemas.microsoft.com/office/drawing/2014/main" id="{AF5BA77C-F2B5-420D-8E8C-B6B81211BFAA}"/>
              </a:ext>
            </a:extLst>
          </p:cNvPr>
          <p:cNvPicPr>
            <a:picLocks noChangeAspect="1"/>
          </p:cNvPicPr>
          <p:nvPr/>
        </p:nvPicPr>
        <p:blipFill>
          <a:blip r:embed="rId2"/>
          <a:stretch>
            <a:fillRect/>
          </a:stretch>
        </p:blipFill>
        <p:spPr>
          <a:xfrm>
            <a:off x="1462544" y="4809120"/>
            <a:ext cx="2494744" cy="657225"/>
          </a:xfrm>
          <a:prstGeom prst="rect">
            <a:avLst/>
          </a:prstGeom>
        </p:spPr>
      </p:pic>
      <p:pic>
        <p:nvPicPr>
          <p:cNvPr id="7" name="Picture 6">
            <a:extLst>
              <a:ext uri="{FF2B5EF4-FFF2-40B4-BE49-F238E27FC236}">
                <a16:creationId xmlns:a16="http://schemas.microsoft.com/office/drawing/2014/main" id="{6810F2C1-844C-44B9-88C8-37C3AE74F607}"/>
              </a:ext>
            </a:extLst>
          </p:cNvPr>
          <p:cNvPicPr>
            <a:picLocks noChangeAspect="1"/>
          </p:cNvPicPr>
          <p:nvPr/>
        </p:nvPicPr>
        <p:blipFill>
          <a:blip r:embed="rId3"/>
          <a:stretch>
            <a:fillRect/>
          </a:stretch>
        </p:blipFill>
        <p:spPr>
          <a:xfrm>
            <a:off x="8234714" y="4794832"/>
            <a:ext cx="2781300" cy="685800"/>
          </a:xfrm>
          <a:prstGeom prst="rect">
            <a:avLst/>
          </a:prstGeom>
        </p:spPr>
      </p:pic>
      <p:pic>
        <p:nvPicPr>
          <p:cNvPr id="9" name="Picture 8">
            <a:extLst>
              <a:ext uri="{FF2B5EF4-FFF2-40B4-BE49-F238E27FC236}">
                <a16:creationId xmlns:a16="http://schemas.microsoft.com/office/drawing/2014/main" id="{B82AF902-99A2-4CB8-B091-98B0AB2F4B21}"/>
              </a:ext>
            </a:extLst>
          </p:cNvPr>
          <p:cNvPicPr>
            <a:picLocks noChangeAspect="1"/>
          </p:cNvPicPr>
          <p:nvPr/>
        </p:nvPicPr>
        <p:blipFill>
          <a:blip r:embed="rId4"/>
          <a:stretch>
            <a:fillRect/>
          </a:stretch>
        </p:blipFill>
        <p:spPr>
          <a:xfrm>
            <a:off x="2552700" y="3036188"/>
            <a:ext cx="7086600" cy="1409700"/>
          </a:xfrm>
          <a:prstGeom prst="rect">
            <a:avLst/>
          </a:prstGeom>
        </p:spPr>
      </p:pic>
    </p:spTree>
    <p:extLst>
      <p:ext uri="{BB962C8B-B14F-4D97-AF65-F5344CB8AC3E}">
        <p14:creationId xmlns:p14="http://schemas.microsoft.com/office/powerpoint/2010/main" val="4110302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2E165-99F1-40F7-88E2-B02643652C92}"/>
              </a:ext>
            </a:extLst>
          </p:cNvPr>
          <p:cNvSpPr>
            <a:spLocks noGrp="1"/>
          </p:cNvSpPr>
          <p:nvPr>
            <p:ph type="title"/>
          </p:nvPr>
        </p:nvSpPr>
        <p:spPr/>
        <p:txBody>
          <a:bodyPr/>
          <a:lstStyle/>
          <a:p>
            <a:r>
              <a:rPr lang="en-IN" dirty="0"/>
              <a:t>Folium representation</a:t>
            </a:r>
          </a:p>
        </p:txBody>
      </p:sp>
      <p:sp>
        <p:nvSpPr>
          <p:cNvPr id="3" name="Content Placeholder 2">
            <a:extLst>
              <a:ext uri="{FF2B5EF4-FFF2-40B4-BE49-F238E27FC236}">
                <a16:creationId xmlns:a16="http://schemas.microsoft.com/office/drawing/2014/main" id="{1F182458-F678-41C0-8938-70A0C8E9DEBE}"/>
              </a:ext>
            </a:extLst>
          </p:cNvPr>
          <p:cNvSpPr>
            <a:spLocks noGrp="1"/>
          </p:cNvSpPr>
          <p:nvPr>
            <p:ph idx="1"/>
          </p:nvPr>
        </p:nvSpPr>
        <p:spPr>
          <a:xfrm>
            <a:off x="1451579" y="2015732"/>
            <a:ext cx="3289233" cy="3450613"/>
          </a:xfrm>
        </p:spPr>
        <p:txBody>
          <a:bodyPr/>
          <a:lstStyle/>
          <a:p>
            <a:r>
              <a:rPr lang="en-IN" dirty="0"/>
              <a:t>Based on the regression model implemented and then findings of the various houses based on ocean proximity, house median value and population the folium map is generated</a:t>
            </a:r>
          </a:p>
          <a:p>
            <a:pPr lvl="1"/>
            <a:endParaRPr lang="en-IN" dirty="0"/>
          </a:p>
        </p:txBody>
      </p:sp>
      <p:pic>
        <p:nvPicPr>
          <p:cNvPr id="9" name="Picture 8">
            <a:extLst>
              <a:ext uri="{FF2B5EF4-FFF2-40B4-BE49-F238E27FC236}">
                <a16:creationId xmlns:a16="http://schemas.microsoft.com/office/drawing/2014/main" id="{5F15F582-E771-4FB2-974F-151F63FD7484}"/>
              </a:ext>
            </a:extLst>
          </p:cNvPr>
          <p:cNvPicPr>
            <a:picLocks noChangeAspect="1"/>
          </p:cNvPicPr>
          <p:nvPr/>
        </p:nvPicPr>
        <p:blipFill>
          <a:blip r:embed="rId2"/>
          <a:stretch>
            <a:fillRect/>
          </a:stretch>
        </p:blipFill>
        <p:spPr>
          <a:xfrm>
            <a:off x="4740812" y="1853754"/>
            <a:ext cx="6499274" cy="4231298"/>
          </a:xfrm>
          <a:prstGeom prst="rect">
            <a:avLst/>
          </a:prstGeom>
        </p:spPr>
      </p:pic>
    </p:spTree>
    <p:extLst>
      <p:ext uri="{BB962C8B-B14F-4D97-AF65-F5344CB8AC3E}">
        <p14:creationId xmlns:p14="http://schemas.microsoft.com/office/powerpoint/2010/main" val="341982157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689</TotalTime>
  <Words>582</Words>
  <Application>Microsoft Office PowerPoint</Application>
  <PresentationFormat>Widescreen</PresentationFormat>
  <Paragraphs>32</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Gill Sans MT</vt:lpstr>
      <vt:lpstr>Gallery</vt:lpstr>
      <vt:lpstr>PowerPoint Presentation</vt:lpstr>
      <vt:lpstr>INTRODUCTION</vt:lpstr>
      <vt:lpstr>California housing – business environment</vt:lpstr>
      <vt:lpstr>DATA DESCRIPTION</vt:lpstr>
      <vt:lpstr>Data description</vt:lpstr>
      <vt:lpstr>DATA formatting &amp; Imputation of missing values</vt:lpstr>
      <vt:lpstr>METHODOLOGY USING BOX PLOTS</vt:lpstr>
      <vt:lpstr>HOUSING PREDICTION</vt:lpstr>
      <vt:lpstr>Folium representation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Rajrishi Naik</dc:creator>
  <cp:lastModifiedBy>Rajrishi Naik</cp:lastModifiedBy>
  <cp:revision>15</cp:revision>
  <dcterms:created xsi:type="dcterms:W3CDTF">2020-09-12T20:16:29Z</dcterms:created>
  <dcterms:modified xsi:type="dcterms:W3CDTF">2020-09-13T07:46:28Z</dcterms:modified>
</cp:coreProperties>
</file>