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1"/>
    <p:sldMasterId id="2147483679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05" r:id="rId4"/>
    <p:sldId id="2604" r:id="rId5"/>
    <p:sldId id="2601" r:id="rId6"/>
    <p:sldId id="2606" r:id="rId7"/>
    <p:sldId id="2608" r:id="rId8"/>
    <p:sldId id="2602" r:id="rId9"/>
  </p:sldIdLst>
  <p:sldSz cx="9906000" cy="6858000" type="A4"/>
  <p:notesSz cx="6797675" cy="9874250"/>
  <p:custDataLst>
    <p:tags r:id="rId1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E988C4-1C32-4685-8426-2D21028E7076}">
          <p14:sldIdLst>
            <p14:sldId id="256"/>
            <p14:sldId id="2605"/>
            <p14:sldId id="2604"/>
            <p14:sldId id="2601"/>
            <p14:sldId id="2606"/>
            <p14:sldId id="2608"/>
            <p14:sldId id="2602"/>
          </p14:sldIdLst>
        </p14:section>
        <p14:section name="Glossary" id="{64CECE24-7E85-4FDE-8E26-4A8A7F47D26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orient="horz" pos="3997" userDrawn="1">
          <p15:clr>
            <a:srgbClr val="A4A3A4"/>
          </p15:clr>
        </p15:guide>
        <p15:guide id="3" orient="horz" pos="3566" userDrawn="1">
          <p15:clr>
            <a:srgbClr val="A4A3A4"/>
          </p15:clr>
        </p15:guide>
        <p15:guide id="4" orient="horz" pos="4247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  <p15:guide id="6" orient="horz" pos="504" userDrawn="1">
          <p15:clr>
            <a:srgbClr val="A4A3A4"/>
          </p15:clr>
        </p15:guide>
        <p15:guide id="7" pos="3120" userDrawn="1">
          <p15:clr>
            <a:srgbClr val="A4A3A4"/>
          </p15:clr>
        </p15:guide>
        <p15:guide id="8" pos="171" userDrawn="1">
          <p15:clr>
            <a:srgbClr val="A4A3A4"/>
          </p15:clr>
        </p15:guide>
        <p15:guide id="9" pos="6069" userDrawn="1">
          <p15:clr>
            <a:srgbClr val="A4A3A4"/>
          </p15:clr>
        </p15:guide>
        <p15:guide id="10" pos="3366" userDrawn="1">
          <p15:clr>
            <a:srgbClr val="A4A3A4"/>
          </p15:clr>
        </p15:guide>
        <p15:guide id="11" pos="28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086"/>
    <a:srgbClr val="7580C8"/>
    <a:srgbClr val="D1D5ED"/>
    <a:srgbClr val="EFEEEC"/>
    <a:srgbClr val="DBDEF1"/>
    <a:srgbClr val="00A1DE"/>
    <a:srgbClr val="8EB05A"/>
    <a:srgbClr val="BCDCC6"/>
    <a:srgbClr val="739429"/>
    <a:srgbClr val="C9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3" autoAdjust="0"/>
    <p:restoredTop sz="93254" autoAdjust="0"/>
  </p:normalViewPr>
  <p:slideViewPr>
    <p:cSldViewPr snapToGrid="0">
      <p:cViewPr varScale="1">
        <p:scale>
          <a:sx n="81" d="100"/>
          <a:sy n="81" d="100"/>
        </p:scale>
        <p:origin x="778" y="67"/>
      </p:cViewPr>
      <p:guideLst>
        <p:guide orient="horz" pos="1026"/>
        <p:guide orient="horz" pos="3997"/>
        <p:guide orient="horz" pos="3566"/>
        <p:guide orient="horz" pos="4247"/>
        <p:guide orient="horz" pos="1298"/>
        <p:guide orient="horz" pos="504"/>
        <p:guide pos="3120"/>
        <p:guide pos="171"/>
        <p:guide pos="6069"/>
        <p:guide pos="3366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558" y="408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7BA2-BE1C-4EE9-A31C-7FFCDEBC3FDE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10/12/2019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91C2-D4F7-424F-868C-23ADE6615EBC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5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32C4D34-2C19-43C3-91CC-9F2B4AC12977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D256E95E-57AA-4526-AA4C-3002F47FB1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Good morning gentlemen, we are team R-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chitects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and we are very grateful for the opportunity today, to present our propriety solution for financial portfolio management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Designed on the Shiny application platform…</a:t>
            </a:r>
          </a:p>
        </p:txBody>
      </p:sp>
    </p:spTree>
    <p:extLst>
      <p:ext uri="{BB962C8B-B14F-4D97-AF65-F5344CB8AC3E}">
        <p14:creationId xmlns:p14="http://schemas.microsoft.com/office/powerpoint/2010/main" val="198935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…the financial portfolio management dashboard will equip with asset manager with a host of features, to support him in developing investment strategies</a:t>
            </a:r>
          </a:p>
          <a:p>
            <a:r>
              <a:rPr lang="en-US" dirty="0"/>
              <a:t>The key questions in the minds of every retail investor are: 1. Which are the stocks to invest in? 2. What should be my exposure in these stocks?</a:t>
            </a:r>
          </a:p>
          <a:p>
            <a:r>
              <a:rPr lang="en-US" dirty="0"/>
              <a:t>Answering these questions requires extensive amount of analytical work. Since a lot of this is process-driven, portfolio curation can be potentially modeled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5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exactly what the tool aims to address. The analytical model takes crucial factors such as, Historical stock performance, growth forecasts, expected risk and return as inputs.</a:t>
            </a:r>
          </a:p>
          <a:p>
            <a:r>
              <a:rPr lang="en-US" dirty="0"/>
              <a:t>Our proprietary model processes this information to provide an optimized financial portfolio the financial goals and risk profile </a:t>
            </a:r>
          </a:p>
          <a:p>
            <a:r>
              <a:rPr lang="en-US" dirty="0"/>
              <a:t>Advising retail investors will be made more effective and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71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9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12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5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2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EEFE-1040-4D5D-8070-73DA8151A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AA724-1C4A-48BF-9574-93099A347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AFAD-94CE-457B-AFBF-6292BC5F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159-70DA-40BA-A166-8383964D9D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37279-64BA-483C-A142-18FFBD8D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9A52-4A52-48A3-A2E6-410BF6A5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AE1-109F-4273-B925-CED67FE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160B-12F3-46C6-BCC3-4DCDC34E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7FADC-1413-4D7F-86CC-5F7768F81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A5F58-6689-4959-9AD1-34287341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159-70DA-40BA-A166-8383964D9D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7E69B-1004-43DD-B519-5211EA34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CD943-1588-4DD2-A744-8957D9EC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AE1-109F-4273-B925-CED67FE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6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5AF65-4635-4CAC-A3C6-FB9D64676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1B78E-3B0E-43E1-9345-F88A75510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AACD-14B5-4282-957B-A4517CBE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159-70DA-40BA-A166-8383964D9D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1B2FD-3B26-4111-B0E7-C99B1499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B01C-70E7-4E46-86D0-9CA7889A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AE1-109F-4273-B925-CED67FE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04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0" y="3679900"/>
            <a:ext cx="9906000" cy="0"/>
          </a:xfrm>
          <a:prstGeom prst="line">
            <a:avLst/>
          </a:prstGeom>
          <a:ln w="28575">
            <a:solidFill>
              <a:srgbClr val="354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06885" y="3993375"/>
            <a:ext cx="9336293" cy="99532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Name of the presentation</a:t>
            </a:r>
            <a:endParaRPr lang="nl-NL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6885" y="5179566"/>
            <a:ext cx="7236915" cy="4431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</a:t>
            </a:r>
          </a:p>
          <a:p>
            <a:r>
              <a:rPr lang="en-US"/>
              <a:t>Department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12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20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5200" y="2060576"/>
            <a:ext cx="9362546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black sign with white text&#10;&#10;Description automatically generated">
            <a:extLst>
              <a:ext uri="{FF2B5EF4-FFF2-40B4-BE49-F238E27FC236}">
                <a16:creationId xmlns:a16="http://schemas.microsoft.com/office/drawing/2014/main" id="{A1C787D0-70CF-433C-94CA-BA44584496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14" y="1066801"/>
            <a:ext cx="1230731" cy="4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71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AndText 20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4848" y="1524000"/>
            <a:ext cx="9369425" cy="1338828"/>
          </a:xfrm>
        </p:spPr>
        <p:txBody>
          <a:bodyPr>
            <a:spAutoFit/>
          </a:bodyPr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227955" y="237068"/>
            <a:ext cx="94500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defTabSz="883444" rtl="0" eaLnBrk="1" fontAlgn="base" hangingPunct="1">
              <a:spcBef>
                <a:spcPct val="0"/>
              </a:spcBef>
              <a:spcAft>
                <a:spcPct val="0"/>
              </a:spcAft>
              <a:buNone/>
              <a:tabLst>
                <a:tab pos="266286" algn="l"/>
              </a:tabLst>
            </a:pPr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100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 20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227955" y="237068"/>
            <a:ext cx="94500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defTabSz="883444" rtl="0" eaLnBrk="1" fontAlgn="base" hangingPunct="1">
              <a:spcBef>
                <a:spcPct val="0"/>
              </a:spcBef>
              <a:spcAft>
                <a:spcPct val="0"/>
              </a:spcAft>
              <a:buNone/>
              <a:tabLst>
                <a:tab pos="266286" algn="l"/>
              </a:tabLst>
            </a:pPr>
            <a:r>
              <a:rPr lang="en-US" noProof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5200" y="1066801"/>
            <a:ext cx="6256250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 sz="1600" b="1"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274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0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201" y="1627632"/>
            <a:ext cx="9366811" cy="276999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5201" y="2157985"/>
            <a:ext cx="9366880" cy="276999"/>
          </a:xfrm>
          <a:ln>
            <a:noFill/>
          </a:ln>
        </p:spPr>
        <p:txBody>
          <a:bodyPr/>
          <a:lstStyle>
            <a:lvl1pPr marL="346075" indent="-346075">
              <a:buClr>
                <a:schemeClr val="accent1"/>
              </a:buClr>
              <a:buFont typeface="Arial" panose="020B0604020202020204" pitchFamily="34" charset="0"/>
              <a:buChar char="■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</p:spTree>
    <p:extLst>
      <p:ext uri="{BB962C8B-B14F-4D97-AF65-F5344CB8AC3E}">
        <p14:creationId xmlns:p14="http://schemas.microsoft.com/office/powerpoint/2010/main" val="3958068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Page 20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872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itle and Sub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72640" y="279385"/>
            <a:ext cx="9344435" cy="3698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244726" indent="0">
              <a:buNone/>
              <a:defRPr sz="1477"/>
            </a:lvl2pPr>
            <a:lvl3pPr marL="496777" indent="0">
              <a:buNone/>
              <a:defRPr sz="1477"/>
            </a:lvl3pPr>
            <a:lvl4pPr marL="747365" indent="0">
              <a:buNone/>
              <a:defRPr sz="1477"/>
            </a:lvl4pPr>
            <a:lvl5pPr marL="993556" indent="0">
              <a:buNone/>
              <a:defRPr sz="1477"/>
            </a:lvl5pPr>
          </a:lstStyle>
          <a:p>
            <a:pPr lvl="0"/>
            <a:r>
              <a:rPr lang="en-US"/>
              <a:t>Click to edit Chapter name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1729" y="1115846"/>
            <a:ext cx="7685647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1800"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088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9996" y="3352914"/>
            <a:ext cx="2318107" cy="914400"/>
          </a:xfrm>
          <a:custGeom>
            <a:avLst/>
            <a:gdLst/>
            <a:ahLst/>
            <a:cxnLst/>
            <a:rect l="l" t="t" r="r" b="b"/>
            <a:pathLst>
              <a:path w="2853055" h="914400">
                <a:moveTo>
                  <a:pt x="0" y="0"/>
                </a:moveTo>
                <a:lnTo>
                  <a:pt x="2852707" y="0"/>
                </a:lnTo>
                <a:lnTo>
                  <a:pt x="2852707" y="914399"/>
                </a:lnTo>
                <a:lnTo>
                  <a:pt x="0" y="914399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180" y="3719184"/>
            <a:ext cx="9707638" cy="754053"/>
          </a:xfrm>
        </p:spPr>
        <p:txBody>
          <a:bodyPr lIns="0" tIns="0" rIns="0" bIns="0"/>
          <a:lstStyle>
            <a:lvl1pPr>
              <a:defRPr sz="4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86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E004-8B9E-4560-B324-B7A59AD9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ED5E-EF49-4980-BF22-BFA5F844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49DA-5CE1-4CD8-991C-C006B52B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159-70DA-40BA-A166-8383964D9D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AB17-5FB2-46E9-9063-FAB7E9A2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E4DA3-309C-452A-9C97-A4A980F2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AE1-109F-4273-B925-CED67FE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49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180" y="3719184"/>
            <a:ext cx="9707638" cy="754053"/>
          </a:xfrm>
        </p:spPr>
        <p:txBody>
          <a:bodyPr lIns="0" tIns="0" rIns="0" bIns="0"/>
          <a:lstStyle>
            <a:lvl1pPr>
              <a:defRPr sz="4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4281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08153" y="1145311"/>
            <a:ext cx="2877414" cy="3971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96544" y="1131023"/>
            <a:ext cx="2901116" cy="4000500"/>
          </a:xfrm>
          <a:custGeom>
            <a:avLst/>
            <a:gdLst/>
            <a:ahLst/>
            <a:cxnLst/>
            <a:rect l="l" t="t" r="r" b="b"/>
            <a:pathLst>
              <a:path w="3570604" h="4000500">
                <a:moveTo>
                  <a:pt x="0" y="0"/>
                </a:moveTo>
                <a:lnTo>
                  <a:pt x="3569999" y="0"/>
                </a:lnTo>
                <a:lnTo>
                  <a:pt x="3569999" y="4000209"/>
                </a:lnTo>
                <a:lnTo>
                  <a:pt x="0" y="400020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30748" y="1145311"/>
            <a:ext cx="2877404" cy="3971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19139" y="1131023"/>
            <a:ext cx="2901116" cy="4000500"/>
          </a:xfrm>
          <a:custGeom>
            <a:avLst/>
            <a:gdLst/>
            <a:ahLst/>
            <a:cxnLst/>
            <a:rect l="l" t="t" r="r" b="b"/>
            <a:pathLst>
              <a:path w="3570604" h="4000500">
                <a:moveTo>
                  <a:pt x="0" y="0"/>
                </a:moveTo>
                <a:lnTo>
                  <a:pt x="3569999" y="0"/>
                </a:lnTo>
                <a:lnTo>
                  <a:pt x="3569999" y="4000209"/>
                </a:lnTo>
                <a:lnTo>
                  <a:pt x="0" y="400020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57566" y="1355944"/>
            <a:ext cx="6604000" cy="457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342088" y="1336891"/>
            <a:ext cx="6634956" cy="4610100"/>
          </a:xfrm>
          <a:custGeom>
            <a:avLst/>
            <a:gdLst/>
            <a:ahLst/>
            <a:cxnLst/>
            <a:rect l="l" t="t" r="r" b="b"/>
            <a:pathLst>
              <a:path w="8166100" h="4610100">
                <a:moveTo>
                  <a:pt x="0" y="0"/>
                </a:moveTo>
                <a:lnTo>
                  <a:pt x="8166104" y="0"/>
                </a:lnTo>
                <a:lnTo>
                  <a:pt x="8166104" y="4610102"/>
                </a:lnTo>
                <a:lnTo>
                  <a:pt x="0" y="461010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903" y="169710"/>
            <a:ext cx="954219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762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F064-A823-4326-BC49-432B4FC2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EDAE-535E-4526-8B7E-B5F07234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C82D4-BFD2-4F43-B30D-BDB89F1C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159-70DA-40BA-A166-8383964D9D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BCC63-D144-4869-A070-5D812AEF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3A4C1-8F13-4388-9CF6-E3A793C7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AE1-109F-4273-B925-CED67FE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2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EF17-3B04-4C26-8643-D1EC6B97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325B-C879-4F31-B04F-F4AFE7818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6FF5-FA70-4C24-81D7-2CA7189C7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30235-52CA-4530-B123-D3996E54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159-70DA-40BA-A166-8383964D9D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E507F-16FC-423A-8E7F-2400F2FE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1B986-8365-465B-A88F-928763A3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AE1-109F-4273-B925-CED67FE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3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CE78-FCC0-42E6-894B-2973EB15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B1ACB-6D96-4471-86DA-C9CB9FE1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E87FF-D7BA-4329-83C7-4B9541F88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2C865-898D-423E-8291-302C77E22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FE233-3613-4F26-98AA-A2316D11D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F02B9-22FF-4471-9150-5DEB547F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159-70DA-40BA-A166-8383964D9D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37460-E248-4375-981C-3B807B9D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FEDCA-F5A4-4B4C-A93D-B16B5178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AE1-109F-4273-B925-CED67FE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3F35-CF7E-4F3D-9E44-54106667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60A53-0C68-449C-9A4C-07C1229A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159-70DA-40BA-A166-8383964D9D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051C4-7077-4AF5-AB0E-7D00AC53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11ADA-089B-4CB4-9087-9CFF5268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AE1-109F-4273-B925-CED67FE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A68A7-ACFC-40A9-8D8D-91FF4738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159-70DA-40BA-A166-8383964D9D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17E4A-961C-4DF4-878D-E566E421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0A625-F889-4145-B2F3-A716028E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AE1-109F-4273-B925-CED67FE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818F-7F2B-47AB-98FB-73BD6A51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735B-0F17-44F2-9E51-CC1CA6DB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F3CEA-08AA-4A63-9877-A262BD7E1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D4524-E1D1-4B6B-89E9-EB9628A3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159-70DA-40BA-A166-8383964D9D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8E708-8F7F-44B1-A461-0A39BC76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97CB9-F64C-418D-99C4-D6ABA98B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AE1-109F-4273-B925-CED67FE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0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48B3-58E1-4572-AC69-4B0F9FED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448C-EB50-4BB0-A7F6-94AFCBB57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B69E8-31DE-4FB0-8055-518ACAD10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62B8F-42E8-43E8-A595-309AA0CB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159-70DA-40BA-A166-8383964D9D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6DBDE-B6F5-43DC-8381-3C46CB78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B1C8E-2B8F-4DEC-B56D-9B8AF0D7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DAE1-109F-4273-B925-CED67FE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3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4A24840-8F03-4E79-8AC9-172D34B776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995411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76" name="think-cell Slide" r:id="rId16" imgW="425" imgH="424" progId="TCLayout.ActiveDocument.1">
                  <p:embed/>
                </p:oleObj>
              </mc:Choice>
              <mc:Fallback>
                <p:oleObj name="think-cell Slide" r:id="rId16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F6DE0332-C6FE-4F1C-8164-920BA002D938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1FF5E-816E-45A5-B590-63B3DD12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8B25-7228-4C92-8162-D0DE3A865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0E5F-7563-4021-8D99-2DD671DBB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1E159-70DA-40BA-A166-8383964D9D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4DED9-E3FE-4A8D-8F74-E0BE5657A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9D9B-FF56-4D4C-A2E2-82E36173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DAE1-109F-4273-B925-CED67FE8EFC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black sign with white text&#10;&#10;Description automatically generated">
            <a:extLst>
              <a:ext uri="{FF2B5EF4-FFF2-40B4-BE49-F238E27FC236}">
                <a16:creationId xmlns:a16="http://schemas.microsoft.com/office/drawing/2014/main" id="{7B8BA710-C53E-4D15-8A03-0F5C68FAF4E1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14" y="1066801"/>
            <a:ext cx="1230731" cy="4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0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16496378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026CB40-4C3F-421B-8183-C4443D742B6C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900"/>
              </a:spcBef>
            </a:pPr>
            <a:endParaRPr lang="en-US" sz="2000" b="1" i="0" baseline="0" dirty="0" err="1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83" y="1426674"/>
            <a:ext cx="936117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2051" y="6594952"/>
            <a:ext cx="287274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 flipV="1">
            <a:off x="122663" y="204992"/>
            <a:ext cx="9634654" cy="0"/>
          </a:xfrm>
          <a:prstGeom prst="line">
            <a:avLst/>
          </a:prstGeom>
          <a:noFill/>
          <a:ln w="22225" cap="flat" cmpd="sng" algn="ctr">
            <a:solidFill>
              <a:srgbClr val="35477A"/>
            </a:solidFill>
            <a:prstDash val="solid"/>
          </a:ln>
          <a:effectLst>
            <a:outerShdw blurRad="50800" dist="12700" dir="5280000" rotWithShape="0">
              <a:srgbClr val="000000">
                <a:alpha val="40000"/>
              </a:srgbClr>
            </a:outerShdw>
          </a:effectLst>
        </p:spPr>
      </p:cxnSp>
      <p:sp>
        <p:nvSpPr>
          <p:cNvPr id="12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227955" y="237068"/>
            <a:ext cx="94500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defTabSz="883444" rtl="0" eaLnBrk="1" fontAlgn="base" hangingPunct="1">
              <a:spcBef>
                <a:spcPct val="0"/>
              </a:spcBef>
              <a:spcAft>
                <a:spcPct val="0"/>
              </a:spcAft>
              <a:buNone/>
              <a:tabLst>
                <a:tab pos="266286" algn="l"/>
              </a:tabLst>
            </a:pPr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264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9" r:id="rId8"/>
    <p:sldLayoutId id="2147483690" r:id="rId9"/>
    <p:sldLayoutId id="2147483691" r:id="rId10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2.jpeg"/><Relationship Id="rId3" Type="http://schemas.openxmlformats.org/officeDocument/2006/relationships/tags" Target="../tags/tag7.xml"/><Relationship Id="rId7" Type="http://schemas.openxmlformats.org/officeDocument/2006/relationships/image" Target="../media/image7.emf"/><Relationship Id="rId12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microsoft.com/office/2007/relationships/hdphoto" Target="../media/hdphoto1.wdp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9.jpe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5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7.png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9.png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11" Type="http://schemas.openxmlformats.org/officeDocument/2006/relationships/image" Target="../media/image23.jpe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2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bhinav314/rchitects_ur4a/blob/master/UI_rchitects_v1.5.R" TargetMode="External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9.jpeg"/><Relationship Id="rId12" Type="http://schemas.openxmlformats.org/officeDocument/2006/relationships/image" Target="../media/image25.png"/><Relationship Id="rId2" Type="http://schemas.openxmlformats.org/officeDocument/2006/relationships/tags" Target="../tags/tag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11" Type="http://schemas.openxmlformats.org/officeDocument/2006/relationships/image" Target="../media/image24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3.jpeg"/><Relationship Id="rId4" Type="http://schemas.openxmlformats.org/officeDocument/2006/relationships/notesSlide" Target="../notesSlides/notesSlide6.xml"/><Relationship Id="rId9" Type="http://schemas.openxmlformats.org/officeDocument/2006/relationships/hyperlink" Target="https://kk1994.shinyapps.io/R-Chitects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hiny.rstudio.com/reference/shiny/1.0.5/" TargetMode="External"/><Relationship Id="rId3" Type="http://schemas.openxmlformats.org/officeDocument/2006/relationships/slideLayout" Target="../slideLayouts/slideLayout18.xml"/><Relationship Id="rId7" Type="http://schemas.openxmlformats.org/officeDocument/2006/relationships/hyperlink" Target="https://shiny.rstudio.com/tutorial/written-tutorial/lesson6/" TargetMode="External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11" Type="http://schemas.openxmlformats.org/officeDocument/2006/relationships/hyperlink" Target="https://cran.r-project.org/web/packages/PortfolioAnalytics/vignettes/portfolio_vignette.pdf" TargetMode="External"/><Relationship Id="rId5" Type="http://schemas.openxmlformats.org/officeDocument/2006/relationships/oleObject" Target="../embeddings/oleObject9.bin"/><Relationship Id="rId10" Type="http://schemas.openxmlformats.org/officeDocument/2006/relationships/hyperlink" Target="https://rdrr.io/cran/forecast/man/forecast.Arima.html" TargetMode="External"/><Relationship Id="rId4" Type="http://schemas.openxmlformats.org/officeDocument/2006/relationships/notesSlide" Target="../notesSlides/notesSlide7.xml"/><Relationship Id="rId9" Type="http://schemas.openxmlformats.org/officeDocument/2006/relationships/hyperlink" Target="https://www.quantmo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17039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5034EF6-CBEC-4505-B9D4-B36DCD2994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3200" b="1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94967295"/>
          </p:nvPr>
        </p:nvSpPr>
        <p:spPr bwMode="gray">
          <a:xfrm>
            <a:off x="625801" y="5769487"/>
            <a:ext cx="3967917" cy="221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October 2019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 bwMode="gray">
          <a:xfrm>
            <a:off x="625800" y="4330149"/>
            <a:ext cx="8642350" cy="498598"/>
          </a:xfrm>
        </p:spPr>
        <p:txBody>
          <a:bodyPr>
            <a:normAutofit/>
          </a:bodyPr>
          <a:lstStyle/>
          <a:p>
            <a:r>
              <a:rPr lang="en-US" dirty="0"/>
              <a:t>Financial Portfolio Management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 bwMode="gray">
          <a:xfrm>
            <a:off x="1899823" y="0"/>
            <a:ext cx="7998041" cy="501676"/>
          </a:xfrm>
          <a:prstGeom prst="rect">
            <a:avLst/>
          </a:prstGeom>
          <a:noFill/>
          <a:ln w="12700" cap="rnd">
            <a:noFill/>
          </a:ln>
        </p:spPr>
        <p:txBody>
          <a:bodyPr wrap="square" lIns="246888" tIns="73152" rIns="73152" bIns="73152" rtlCol="0" anchor="t" anchorCtr="0">
            <a:spAutoFit/>
          </a:bodyPr>
          <a:lstStyle/>
          <a:p>
            <a:pPr algn="r">
              <a:spcAft>
                <a:spcPts val="700"/>
              </a:spcAft>
            </a:pPr>
            <a:r>
              <a:rPr lang="en-US" sz="2300" dirty="0">
                <a:solidFill>
                  <a:srgbClr val="8EB05A"/>
                </a:solidFill>
              </a:rPr>
              <a:t>STAMINA4</a:t>
            </a:r>
            <a:endParaRPr lang="en-US" sz="1400" b="1" dirty="0">
              <a:solidFill>
                <a:srgbClr val="8EB05A"/>
              </a:solidFill>
            </a:endParaRPr>
          </a:p>
        </p:txBody>
      </p:sp>
      <p:pic>
        <p:nvPicPr>
          <p:cNvPr id="29748" name="Picture 52">
            <a:extLst>
              <a:ext uri="{FF2B5EF4-FFF2-40B4-BE49-F238E27FC236}">
                <a16:creationId xmlns:a16="http://schemas.microsoft.com/office/drawing/2014/main" id="{22CC6115-F0D2-40FA-884B-5FDA8770A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4" r="5616"/>
          <a:stretch/>
        </p:blipFill>
        <p:spPr bwMode="auto">
          <a:xfrm>
            <a:off x="0" y="-1"/>
            <a:ext cx="9905999" cy="366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3947F07-DA22-4610-9929-53307B263EFA}"/>
              </a:ext>
            </a:extLst>
          </p:cNvPr>
          <p:cNvGrpSpPr>
            <a:grpSpLocks noChangeAspect="1"/>
          </p:cNvGrpSpPr>
          <p:nvPr/>
        </p:nvGrpSpPr>
        <p:grpSpPr>
          <a:xfrm>
            <a:off x="3691101" y="5037967"/>
            <a:ext cx="5911489" cy="1463040"/>
            <a:chOff x="3485361" y="5084627"/>
            <a:chExt cx="6192453" cy="1532576"/>
          </a:xfrm>
        </p:grpSpPr>
        <p:pic>
          <p:nvPicPr>
            <p:cNvPr id="13" name="Picture 12" descr="A person wearing a suit and tie&#10;&#10;Description automatically generated">
              <a:extLst>
                <a:ext uri="{FF2B5EF4-FFF2-40B4-BE49-F238E27FC236}">
                  <a16:creationId xmlns:a16="http://schemas.microsoft.com/office/drawing/2014/main" id="{B95C420F-A57B-4041-B380-AB08EC408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921" r="-1" b="9269"/>
            <a:stretch/>
          </p:blipFill>
          <p:spPr>
            <a:xfrm>
              <a:off x="8470806" y="5086808"/>
              <a:ext cx="1207008" cy="1258017"/>
            </a:xfrm>
            <a:prstGeom prst="rect">
              <a:avLst/>
            </a:prstGeom>
          </p:spPr>
        </p:pic>
        <p:pic>
          <p:nvPicPr>
            <p:cNvPr id="15" name="Picture 14" descr="A person wearing a suit and tie smiling and looking at the camera&#10;&#10;Description automatically generated">
              <a:extLst>
                <a:ext uri="{FF2B5EF4-FFF2-40B4-BE49-F238E27FC236}">
                  <a16:creationId xmlns:a16="http://schemas.microsoft.com/office/drawing/2014/main" id="{7BB5387D-1143-4153-A529-9ED1E143C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3361"/>
            <a:stretch/>
          </p:blipFill>
          <p:spPr>
            <a:xfrm>
              <a:off x="3485361" y="5084627"/>
              <a:ext cx="1207008" cy="1262379"/>
            </a:xfrm>
            <a:prstGeom prst="rect">
              <a:avLst/>
            </a:prstGeom>
          </p:spPr>
        </p:pic>
        <p:pic>
          <p:nvPicPr>
            <p:cNvPr id="16" name="Picture 15" descr="A person wearing a suit and tie&#10;&#10;Description automatically generated">
              <a:extLst>
                <a:ext uri="{FF2B5EF4-FFF2-40B4-BE49-F238E27FC236}">
                  <a16:creationId xmlns:a16="http://schemas.microsoft.com/office/drawing/2014/main" id="{EBA14B9F-390D-4F3F-B977-F358FDAA20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558" r="6141" b="10299"/>
            <a:stretch/>
          </p:blipFill>
          <p:spPr>
            <a:xfrm>
              <a:off x="5978083" y="5086808"/>
              <a:ext cx="1207008" cy="1258017"/>
            </a:xfrm>
            <a:prstGeom prst="rect">
              <a:avLst/>
            </a:prstGeom>
          </p:spPr>
        </p:pic>
        <p:pic>
          <p:nvPicPr>
            <p:cNvPr id="17" name="Picture 52">
              <a:extLst>
                <a:ext uri="{FF2B5EF4-FFF2-40B4-BE49-F238E27FC236}">
                  <a16:creationId xmlns:a16="http://schemas.microsoft.com/office/drawing/2014/main" id="{9E87ECBE-F59A-4824-A573-DF95AB8116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" r="2019"/>
            <a:stretch/>
          </p:blipFill>
          <p:spPr bwMode="auto">
            <a:xfrm>
              <a:off x="7224444" y="5086808"/>
              <a:ext cx="1207008" cy="1258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8">
              <a:extLst>
                <a:ext uri="{FF2B5EF4-FFF2-40B4-BE49-F238E27FC236}">
                  <a16:creationId xmlns:a16="http://schemas.microsoft.com/office/drawing/2014/main" id="{F897C959-6C17-4DEE-B16B-8960F76A9B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8" t="4647" r="5120"/>
            <a:stretch/>
          </p:blipFill>
          <p:spPr bwMode="auto">
            <a:xfrm>
              <a:off x="4731722" y="5084627"/>
              <a:ext cx="1207008" cy="1262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219DA3-4BBC-4706-BD4D-13B3DDBD6048}"/>
                </a:ext>
              </a:extLst>
            </p:cNvPr>
            <p:cNvSpPr/>
            <p:nvPr/>
          </p:nvSpPr>
          <p:spPr>
            <a:xfrm>
              <a:off x="8470806" y="6370315"/>
              <a:ext cx="1207008" cy="246888"/>
            </a:xfrm>
            <a:prstGeom prst="rect">
              <a:avLst/>
            </a:prstGeom>
            <a:solidFill>
              <a:srgbClr val="35477A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Robin Jindal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6B16B1-A2E7-4618-99CB-1D80F82D876F}"/>
                </a:ext>
              </a:extLst>
            </p:cNvPr>
            <p:cNvSpPr/>
            <p:nvPr/>
          </p:nvSpPr>
          <p:spPr>
            <a:xfrm>
              <a:off x="3485361" y="6370315"/>
              <a:ext cx="1207008" cy="246888"/>
            </a:xfrm>
            <a:prstGeom prst="rect">
              <a:avLst/>
            </a:prstGeom>
            <a:solidFill>
              <a:srgbClr val="35477A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Karthik Krishna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B4918D-9EC8-409A-B008-58B16EC19119}"/>
                </a:ext>
              </a:extLst>
            </p:cNvPr>
            <p:cNvSpPr/>
            <p:nvPr/>
          </p:nvSpPr>
          <p:spPr>
            <a:xfrm>
              <a:off x="4731722" y="6370315"/>
              <a:ext cx="1207008" cy="246888"/>
            </a:xfrm>
            <a:prstGeom prst="rect">
              <a:avLst/>
            </a:prstGeom>
            <a:solidFill>
              <a:srgbClr val="35477A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Abhinav Chanda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B8EE2E-3F08-45BF-9816-EB0D90C2B881}"/>
                </a:ext>
              </a:extLst>
            </p:cNvPr>
            <p:cNvSpPr/>
            <p:nvPr/>
          </p:nvSpPr>
          <p:spPr>
            <a:xfrm>
              <a:off x="5978083" y="6370315"/>
              <a:ext cx="1207008" cy="246888"/>
            </a:xfrm>
            <a:prstGeom prst="rect">
              <a:avLst/>
            </a:prstGeom>
            <a:solidFill>
              <a:srgbClr val="35477A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Sachin Arakeri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51DA96-9C26-4DD3-A99B-D2A281D8DBA6}"/>
                </a:ext>
              </a:extLst>
            </p:cNvPr>
            <p:cNvSpPr/>
            <p:nvPr/>
          </p:nvSpPr>
          <p:spPr>
            <a:xfrm>
              <a:off x="7224444" y="6370315"/>
              <a:ext cx="1207008" cy="246888"/>
            </a:xfrm>
            <a:prstGeom prst="rect">
              <a:avLst/>
            </a:prstGeom>
            <a:solidFill>
              <a:srgbClr val="35477A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Mohinder Goyal</a:t>
              </a:r>
            </a:p>
          </p:txBody>
        </p:sp>
      </p:grpSp>
      <p:pic>
        <p:nvPicPr>
          <p:cNvPr id="6" name="Picture 5" descr="A black sign with white text&#10;&#10;Description automatically generated">
            <a:extLst>
              <a:ext uri="{FF2B5EF4-FFF2-40B4-BE49-F238E27FC236}">
                <a16:creationId xmlns:a16="http://schemas.microsoft.com/office/drawing/2014/main" id="{88B8F65A-CA1F-4953-8BBF-D642135D4FF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00" y="5016279"/>
            <a:ext cx="1561219" cy="60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8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91E022-E2E9-4D7B-8432-88D37C8C24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3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91E022-E2E9-4D7B-8432-88D37C8C24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3C4F124-1177-4043-B3D6-341EAEECD424}"/>
              </a:ext>
            </a:extLst>
          </p:cNvPr>
          <p:cNvSpPr txBox="1">
            <a:spLocks/>
          </p:cNvSpPr>
          <p:nvPr/>
        </p:nvSpPr>
        <p:spPr>
          <a:xfrm>
            <a:off x="4113121" y="2103118"/>
            <a:ext cx="2759019" cy="2286000"/>
          </a:xfrm>
          <a:prstGeom prst="rect">
            <a:avLst/>
          </a:prstGeom>
          <a:solidFill>
            <a:srgbClr val="D1D5ED">
              <a:alpha val="20000"/>
            </a:srgbClr>
          </a:solidFill>
          <a:ln w="19050">
            <a:solidFill>
              <a:schemeClr val="accent1"/>
            </a:solidFill>
          </a:ln>
        </p:spPr>
        <p:txBody>
          <a:bodyPr vert="horz" lIns="91440" tIns="36576" rIns="91440" bIns="36576" rtlCol="0" anchor="ctr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endParaRPr lang="en-US" dirty="0">
              <a:latin typeface="+mj-lt"/>
            </a:endParaRPr>
          </a:p>
          <a:p>
            <a:pPr algn="ctr">
              <a:spcAft>
                <a:spcPts val="600"/>
              </a:spcAft>
            </a:pPr>
            <a:endParaRPr lang="en-US" dirty="0">
              <a:latin typeface="+mj-lt"/>
            </a:endParaRPr>
          </a:p>
          <a:p>
            <a:pPr algn="ctr">
              <a:spcAft>
                <a:spcPts val="600"/>
              </a:spcAft>
            </a:pPr>
            <a:endParaRPr lang="en-US" dirty="0">
              <a:latin typeface="+mj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dirty="0">
                <a:latin typeface="+mj-lt"/>
              </a:rPr>
              <a:t>Designing a blue-chip stock portfolio for an average retail investor is systemic and laborious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79D6B-6FA0-8C41-A987-F8AD283D11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2640" y="282543"/>
            <a:ext cx="9344435" cy="369887"/>
          </a:xfrm>
        </p:spPr>
        <p:txBody>
          <a:bodyPr/>
          <a:lstStyle/>
          <a:p>
            <a:r>
              <a:rPr lang="en-US" dirty="0"/>
              <a:t>The financial portfolio management dashboard is a comprehensive tool designed to empower the asset manager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0F2AE0F9-B3C8-4D49-8F39-ED5A3C378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063351"/>
              </p:ext>
            </p:extLst>
          </p:nvPr>
        </p:nvGraphicFramePr>
        <p:xfrm>
          <a:off x="272639" y="6061543"/>
          <a:ext cx="93444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109">
                  <a:extLst>
                    <a:ext uri="{9D8B030D-6E8A-4147-A177-3AD203B41FA5}">
                      <a16:colId xmlns:a16="http://schemas.microsoft.com/office/drawing/2014/main" val="937873163"/>
                    </a:ext>
                  </a:extLst>
                </a:gridCol>
                <a:gridCol w="2336109">
                  <a:extLst>
                    <a:ext uri="{9D8B030D-6E8A-4147-A177-3AD203B41FA5}">
                      <a16:colId xmlns:a16="http://schemas.microsoft.com/office/drawing/2014/main" val="2988028569"/>
                    </a:ext>
                  </a:extLst>
                </a:gridCol>
                <a:gridCol w="2336109">
                  <a:extLst>
                    <a:ext uri="{9D8B030D-6E8A-4147-A177-3AD203B41FA5}">
                      <a16:colId xmlns:a16="http://schemas.microsoft.com/office/drawing/2014/main" val="4144680225"/>
                    </a:ext>
                  </a:extLst>
                </a:gridCol>
                <a:gridCol w="2336109">
                  <a:extLst>
                    <a:ext uri="{9D8B030D-6E8A-4147-A177-3AD203B41FA5}">
                      <a16:colId xmlns:a16="http://schemas.microsoft.com/office/drawing/2014/main" val="3385913589"/>
                    </a:ext>
                  </a:extLst>
                </a:gridCol>
              </a:tblGrid>
              <a:tr h="4242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Problem 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Dashboard Demonstration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Functionality &amp; Business Impact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Advancing Forward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33562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C4AAEC-1388-4C50-A41F-DBCCEB62E077}"/>
              </a:ext>
            </a:extLst>
          </p:cNvPr>
          <p:cNvSpPr/>
          <p:nvPr/>
        </p:nvSpPr>
        <p:spPr>
          <a:xfrm>
            <a:off x="2606326" y="6067905"/>
            <a:ext cx="7010749" cy="444476"/>
          </a:xfrm>
          <a:prstGeom prst="rect">
            <a:avLst/>
          </a:prstGeom>
          <a:solidFill>
            <a:schemeClr val="accent2">
              <a:alpha val="70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3973D5-B033-4565-B15F-F56979020699}"/>
              </a:ext>
            </a:extLst>
          </p:cNvPr>
          <p:cNvSpPr/>
          <p:nvPr/>
        </p:nvSpPr>
        <p:spPr>
          <a:xfrm>
            <a:off x="272641" y="1357669"/>
            <a:ext cx="3383280" cy="4983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600" b="1" dirty="0"/>
              <a:t>Key Questions for Potential </a:t>
            </a:r>
            <a:br>
              <a:rPr lang="en-US" sz="1600" b="1" dirty="0"/>
            </a:br>
            <a:r>
              <a:rPr lang="en-US" sz="1600" b="1" dirty="0"/>
              <a:t>Retail Investors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C11EC5-829F-45BC-9190-58D4C5F18BFA}"/>
              </a:ext>
            </a:extLst>
          </p:cNvPr>
          <p:cNvCxnSpPr>
            <a:cxnSpLocks/>
          </p:cNvCxnSpPr>
          <p:nvPr/>
        </p:nvCxnSpPr>
        <p:spPr>
          <a:xfrm>
            <a:off x="272641" y="1920102"/>
            <a:ext cx="3383280" cy="0"/>
          </a:xfrm>
          <a:prstGeom prst="line">
            <a:avLst/>
          </a:prstGeom>
          <a:ln w="19050" cap="flat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88889170-A5B9-4EDA-972C-8561E92D6DC4}"/>
              </a:ext>
            </a:extLst>
          </p:cNvPr>
          <p:cNvSpPr txBox="1">
            <a:spLocks/>
          </p:cNvSpPr>
          <p:nvPr/>
        </p:nvSpPr>
        <p:spPr>
          <a:xfrm>
            <a:off x="272640" y="2103119"/>
            <a:ext cx="3401666" cy="228598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accent1"/>
            </a:solidFill>
          </a:ln>
        </p:spPr>
        <p:txBody>
          <a:bodyPr vert="horz" lIns="91440" tIns="36576" rIns="91440" bIns="36576" rtlCol="0" anchor="ctr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100" dirty="0">
                <a:latin typeface="+mj-lt"/>
              </a:rPr>
              <a:t>Which are the stocks that should I invest in?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100" dirty="0">
                <a:latin typeface="+mj-lt"/>
              </a:rPr>
              <a:t>How much should I invest in each of these stocks?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9832C54-B2F0-42F2-A195-1E21E0D7F892}"/>
              </a:ext>
            </a:extLst>
          </p:cNvPr>
          <p:cNvSpPr txBox="1">
            <a:spLocks/>
          </p:cNvSpPr>
          <p:nvPr/>
        </p:nvSpPr>
        <p:spPr>
          <a:xfrm>
            <a:off x="7310955" y="2103118"/>
            <a:ext cx="2322576" cy="2285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vert="horz" lIns="91440" tIns="36576" rIns="91440" bIns="36576" rtlCol="0" anchor="ctr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latin typeface="+mj-lt"/>
              </a:rPr>
              <a:t>Portfolio recommendations based on user’s goals and risk profile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4565C1-9F6E-4258-9C52-B2CB18975AAD}"/>
              </a:ext>
            </a:extLst>
          </p:cNvPr>
          <p:cNvSpPr/>
          <p:nvPr/>
        </p:nvSpPr>
        <p:spPr>
          <a:xfrm>
            <a:off x="7310955" y="1337823"/>
            <a:ext cx="2322576" cy="4983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600" b="1" dirty="0"/>
              <a:t>Desired Result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56FC72-A0FC-4EA6-A0E3-60B8AA5E1913}"/>
              </a:ext>
            </a:extLst>
          </p:cNvPr>
          <p:cNvCxnSpPr>
            <a:cxnSpLocks/>
          </p:cNvCxnSpPr>
          <p:nvPr/>
        </p:nvCxnSpPr>
        <p:spPr>
          <a:xfrm>
            <a:off x="7310955" y="1920102"/>
            <a:ext cx="2322576" cy="0"/>
          </a:xfrm>
          <a:prstGeom prst="line">
            <a:avLst/>
          </a:prstGeom>
          <a:ln w="19050" cap="flat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1184920D-920C-4DAC-82E6-FE10E7A041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35430" y="2220713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C536A13-58EB-47DE-9A7D-ECA7B070B50D}"/>
              </a:ext>
            </a:extLst>
          </p:cNvPr>
          <p:cNvSpPr/>
          <p:nvPr/>
        </p:nvSpPr>
        <p:spPr>
          <a:xfrm>
            <a:off x="4085389" y="1357669"/>
            <a:ext cx="2796099" cy="4983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600" b="1" dirty="0"/>
              <a:t>The role played by the asset manager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A53AB0-48E1-4F86-8C73-311DE1DB86B2}"/>
              </a:ext>
            </a:extLst>
          </p:cNvPr>
          <p:cNvCxnSpPr>
            <a:cxnSpLocks/>
          </p:cNvCxnSpPr>
          <p:nvPr/>
        </p:nvCxnSpPr>
        <p:spPr>
          <a:xfrm>
            <a:off x="4085389" y="1920102"/>
            <a:ext cx="2796099" cy="0"/>
          </a:xfrm>
          <a:prstGeom prst="line">
            <a:avLst/>
          </a:prstGeom>
          <a:ln w="19050" cap="flat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35546DDC-0DD5-4A08-B4B6-1BBFB3F789F9}"/>
              </a:ext>
            </a:extLst>
          </p:cNvPr>
          <p:cNvSpPr/>
          <p:nvPr/>
        </p:nvSpPr>
        <p:spPr>
          <a:xfrm>
            <a:off x="3605356" y="2567037"/>
            <a:ext cx="658368" cy="221752"/>
          </a:xfrm>
          <a:prstGeom prst="rightArrow">
            <a:avLst/>
          </a:prstGeom>
          <a:solidFill>
            <a:schemeClr val="accent1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C93D50-4268-438E-AB69-E176D2FCBFAC}"/>
              </a:ext>
            </a:extLst>
          </p:cNvPr>
          <p:cNvSpPr/>
          <p:nvPr/>
        </p:nvSpPr>
        <p:spPr>
          <a:xfrm>
            <a:off x="6784336" y="2567037"/>
            <a:ext cx="658368" cy="221752"/>
          </a:xfrm>
          <a:prstGeom prst="rightArrow">
            <a:avLst/>
          </a:prstGeom>
          <a:solidFill>
            <a:schemeClr val="accent1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77B888F-5D92-4A42-A469-1B33B8E7BB3F}"/>
              </a:ext>
            </a:extLst>
          </p:cNvPr>
          <p:cNvSpPr/>
          <p:nvPr/>
        </p:nvSpPr>
        <p:spPr>
          <a:xfrm>
            <a:off x="4127730" y="4853036"/>
            <a:ext cx="2793686" cy="1013041"/>
          </a:xfrm>
          <a:prstGeom prst="wedgeRectCallout">
            <a:avLst>
              <a:gd name="adj1" fmla="val 1016"/>
              <a:gd name="adj2" fmla="val -92724"/>
            </a:avLst>
          </a:prstGeom>
          <a:solidFill>
            <a:schemeClr val="bg2">
              <a:lumMod val="20000"/>
              <a:lumOff val="80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Our </a:t>
            </a:r>
            <a:r>
              <a:rPr lang="en-US" sz="1400" b="1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dashboard </a:t>
            </a:r>
            <a:r>
              <a:rPr lang="en-US" sz="14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will facilitate this process efficiently, allowing the manager to focus on innovative solutions</a:t>
            </a:r>
          </a:p>
        </p:txBody>
      </p:sp>
    </p:spTree>
    <p:extLst>
      <p:ext uri="{BB962C8B-B14F-4D97-AF65-F5344CB8AC3E}">
        <p14:creationId xmlns:p14="http://schemas.microsoft.com/office/powerpoint/2010/main" val="269159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91E022-E2E9-4D7B-8432-88D37C8C24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8653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8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91E022-E2E9-4D7B-8432-88D37C8C24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D03DD6C1-EFC8-4453-8876-F27FC31923C6}"/>
              </a:ext>
            </a:extLst>
          </p:cNvPr>
          <p:cNvSpPr txBox="1">
            <a:spLocks/>
          </p:cNvSpPr>
          <p:nvPr/>
        </p:nvSpPr>
        <p:spPr>
          <a:xfrm>
            <a:off x="272469" y="2103120"/>
            <a:ext cx="3412291" cy="2285978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accent1"/>
            </a:solidFill>
          </a:ln>
        </p:spPr>
        <p:txBody>
          <a:bodyPr vert="horz" lIns="91440" tIns="36576" rIns="91440" bIns="36576" rtlCol="0" anchor="ctr">
            <a:noAutofit/>
          </a:bodyPr>
          <a:lstStyle>
            <a:defPPr>
              <a:defRPr lang="de-DE"/>
            </a:defPPr>
            <a:lvl1pPr marL="342900" marR="0" indent="-342900" defTabSz="4572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2100" b="0" i="0" normalizeH="0" baseline="0">
                <a:latin typeface="+mj-lt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Historical performance of 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Growth trends and forecasts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Price risk of the 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Risk appetite of the investor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Expected ROI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3C4F124-1177-4043-B3D6-341EAEECD424}"/>
              </a:ext>
            </a:extLst>
          </p:cNvPr>
          <p:cNvSpPr txBox="1">
            <a:spLocks/>
          </p:cNvSpPr>
          <p:nvPr/>
        </p:nvSpPr>
        <p:spPr>
          <a:xfrm>
            <a:off x="4113121" y="2103118"/>
            <a:ext cx="2759019" cy="2286000"/>
          </a:xfrm>
          <a:prstGeom prst="rect">
            <a:avLst/>
          </a:prstGeom>
          <a:solidFill>
            <a:srgbClr val="D1D5ED">
              <a:alpha val="20000"/>
            </a:srgbClr>
          </a:solidFill>
          <a:ln w="19050">
            <a:solidFill>
              <a:schemeClr val="accent1"/>
            </a:solidFill>
          </a:ln>
        </p:spPr>
        <p:txBody>
          <a:bodyPr vert="horz" lIns="91440" tIns="36576" rIns="91440" bIns="36576" rtlCol="0" anchor="ctr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endParaRPr lang="en-US" dirty="0">
              <a:latin typeface="+mj-lt"/>
            </a:endParaRPr>
          </a:p>
          <a:p>
            <a:pPr algn="ctr">
              <a:spcAft>
                <a:spcPts val="600"/>
              </a:spcAft>
            </a:pPr>
            <a:endParaRPr lang="en-US" dirty="0">
              <a:latin typeface="+mj-lt"/>
            </a:endParaRPr>
          </a:p>
          <a:p>
            <a:pPr algn="ctr">
              <a:spcAft>
                <a:spcPts val="600"/>
              </a:spcAft>
            </a:pPr>
            <a:endParaRPr lang="en-US" dirty="0">
              <a:latin typeface="+mj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dirty="0">
                <a:latin typeface="+mj-lt"/>
              </a:rPr>
              <a:t>The financial portfolio management is designed to bridge the gap via </a:t>
            </a:r>
            <a:r>
              <a:rPr lang="en-US" b="1" dirty="0">
                <a:latin typeface="+mj-lt"/>
              </a:rPr>
              <a:t>real-time </a:t>
            </a:r>
            <a:r>
              <a:rPr lang="en-US" dirty="0">
                <a:latin typeface="+mj-lt"/>
              </a:rPr>
              <a:t>data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79D6B-6FA0-8C41-A987-F8AD283D11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2640" y="282543"/>
            <a:ext cx="9344435" cy="369887"/>
          </a:xfrm>
        </p:spPr>
        <p:txBody>
          <a:bodyPr/>
          <a:lstStyle/>
          <a:p>
            <a:r>
              <a:rPr lang="en-US" dirty="0"/>
              <a:t>The dashboard performs a holistic review of the investor’s key questions to arrive at an optimized portfolio recommendation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0F2AE0F9-B3C8-4D49-8F39-ED5A3C378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215103"/>
              </p:ext>
            </p:extLst>
          </p:nvPr>
        </p:nvGraphicFramePr>
        <p:xfrm>
          <a:off x="272639" y="6061543"/>
          <a:ext cx="93444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109">
                  <a:extLst>
                    <a:ext uri="{9D8B030D-6E8A-4147-A177-3AD203B41FA5}">
                      <a16:colId xmlns:a16="http://schemas.microsoft.com/office/drawing/2014/main" val="937873163"/>
                    </a:ext>
                  </a:extLst>
                </a:gridCol>
                <a:gridCol w="2336109">
                  <a:extLst>
                    <a:ext uri="{9D8B030D-6E8A-4147-A177-3AD203B41FA5}">
                      <a16:colId xmlns:a16="http://schemas.microsoft.com/office/drawing/2014/main" val="2988028569"/>
                    </a:ext>
                  </a:extLst>
                </a:gridCol>
                <a:gridCol w="2336109">
                  <a:extLst>
                    <a:ext uri="{9D8B030D-6E8A-4147-A177-3AD203B41FA5}">
                      <a16:colId xmlns:a16="http://schemas.microsoft.com/office/drawing/2014/main" val="4144680225"/>
                    </a:ext>
                  </a:extLst>
                </a:gridCol>
                <a:gridCol w="2336109">
                  <a:extLst>
                    <a:ext uri="{9D8B030D-6E8A-4147-A177-3AD203B41FA5}">
                      <a16:colId xmlns:a16="http://schemas.microsoft.com/office/drawing/2014/main" val="3385913589"/>
                    </a:ext>
                  </a:extLst>
                </a:gridCol>
              </a:tblGrid>
              <a:tr h="3821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Problem 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Dashboard Demonstration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Functionality &amp; Business Impact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Advancing Forward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33562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63973D5-B033-4565-B15F-F56979020699}"/>
              </a:ext>
            </a:extLst>
          </p:cNvPr>
          <p:cNvSpPr/>
          <p:nvPr/>
        </p:nvSpPr>
        <p:spPr>
          <a:xfrm>
            <a:off x="272641" y="1357669"/>
            <a:ext cx="3383280" cy="4983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600" b="1" dirty="0"/>
              <a:t>Key factors as 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C11EC5-829F-45BC-9190-58D4C5F18BFA}"/>
              </a:ext>
            </a:extLst>
          </p:cNvPr>
          <p:cNvCxnSpPr>
            <a:cxnSpLocks/>
          </p:cNvCxnSpPr>
          <p:nvPr/>
        </p:nvCxnSpPr>
        <p:spPr>
          <a:xfrm>
            <a:off x="272641" y="1920102"/>
            <a:ext cx="3383280" cy="0"/>
          </a:xfrm>
          <a:prstGeom prst="line">
            <a:avLst/>
          </a:prstGeom>
          <a:ln w="19050" cap="flat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9832C54-B2F0-42F2-A195-1E21E0D7F892}"/>
              </a:ext>
            </a:extLst>
          </p:cNvPr>
          <p:cNvSpPr txBox="1">
            <a:spLocks/>
          </p:cNvSpPr>
          <p:nvPr/>
        </p:nvSpPr>
        <p:spPr>
          <a:xfrm>
            <a:off x="7310955" y="2103118"/>
            <a:ext cx="2322576" cy="2285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vert="horz" lIns="91440" tIns="36576" rIns="91440" bIns="36576" rtlCol="0" anchor="ctr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b="1" dirty="0">
                <a:latin typeface="+mj-lt"/>
              </a:rPr>
              <a:t>Optimized </a:t>
            </a:r>
            <a:r>
              <a:rPr lang="en-US" sz="2100" dirty="0">
                <a:latin typeface="+mj-lt"/>
              </a:rPr>
              <a:t>portfolio recommendations curated to the user’s goals and risk profile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4565C1-9F6E-4258-9C52-B2CB18975AAD}"/>
              </a:ext>
            </a:extLst>
          </p:cNvPr>
          <p:cNvSpPr/>
          <p:nvPr/>
        </p:nvSpPr>
        <p:spPr>
          <a:xfrm>
            <a:off x="7310955" y="1337823"/>
            <a:ext cx="2322576" cy="4983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600" b="1" dirty="0"/>
              <a:t>Desired Result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56FC72-A0FC-4EA6-A0E3-60B8AA5E1913}"/>
              </a:ext>
            </a:extLst>
          </p:cNvPr>
          <p:cNvCxnSpPr>
            <a:cxnSpLocks/>
          </p:cNvCxnSpPr>
          <p:nvPr/>
        </p:nvCxnSpPr>
        <p:spPr>
          <a:xfrm>
            <a:off x="7310955" y="1920102"/>
            <a:ext cx="2322576" cy="0"/>
          </a:xfrm>
          <a:prstGeom prst="line">
            <a:avLst/>
          </a:prstGeom>
          <a:ln w="19050" cap="flat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C536A13-58EB-47DE-9A7D-ECA7B070B50D}"/>
              </a:ext>
            </a:extLst>
          </p:cNvPr>
          <p:cNvSpPr/>
          <p:nvPr/>
        </p:nvSpPr>
        <p:spPr>
          <a:xfrm>
            <a:off x="4085389" y="1357669"/>
            <a:ext cx="2796099" cy="4983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600" b="1" dirty="0"/>
              <a:t>The Dashboard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A53AB0-48E1-4F86-8C73-311DE1DB86B2}"/>
              </a:ext>
            </a:extLst>
          </p:cNvPr>
          <p:cNvCxnSpPr>
            <a:cxnSpLocks/>
          </p:cNvCxnSpPr>
          <p:nvPr/>
        </p:nvCxnSpPr>
        <p:spPr>
          <a:xfrm>
            <a:off x="4085389" y="1920102"/>
            <a:ext cx="2796099" cy="0"/>
          </a:xfrm>
          <a:prstGeom prst="line">
            <a:avLst/>
          </a:prstGeom>
          <a:ln w="19050" cap="flat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9D9ECAEA-1A45-4755-A36C-64BAB9810535}"/>
              </a:ext>
            </a:extLst>
          </p:cNvPr>
          <p:cNvSpPr txBox="1">
            <a:spLocks/>
          </p:cNvSpPr>
          <p:nvPr/>
        </p:nvSpPr>
        <p:spPr>
          <a:xfrm>
            <a:off x="272639" y="5172959"/>
            <a:ext cx="9344435" cy="4530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vert="horz" lIns="91440" tIns="36576" rIns="91440" bIns="36576" rtlCol="0" anchor="ctr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i="1" dirty="0">
                <a:solidFill>
                  <a:schemeClr val="bg1"/>
                </a:solidFill>
                <a:latin typeface="+mj-lt"/>
              </a:rPr>
              <a:t>Advising retail investors will be made more effective and efficient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5546DDC-0DD5-4A08-B4B6-1BBFB3F789F9}"/>
              </a:ext>
            </a:extLst>
          </p:cNvPr>
          <p:cNvSpPr/>
          <p:nvPr/>
        </p:nvSpPr>
        <p:spPr>
          <a:xfrm>
            <a:off x="3605356" y="2567037"/>
            <a:ext cx="658368" cy="221752"/>
          </a:xfrm>
          <a:prstGeom prst="rightArrow">
            <a:avLst/>
          </a:prstGeom>
          <a:solidFill>
            <a:schemeClr val="accent1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C93D50-4268-438E-AB69-E176D2FCBFAC}"/>
              </a:ext>
            </a:extLst>
          </p:cNvPr>
          <p:cNvSpPr/>
          <p:nvPr/>
        </p:nvSpPr>
        <p:spPr>
          <a:xfrm>
            <a:off x="6737201" y="2567037"/>
            <a:ext cx="658368" cy="221752"/>
          </a:xfrm>
          <a:prstGeom prst="rightArrow">
            <a:avLst/>
          </a:prstGeom>
          <a:solidFill>
            <a:schemeClr val="accent1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78A2DC44-3831-4B70-9C08-E032BA112C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0226" y="2124701"/>
            <a:ext cx="1106424" cy="110642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27E443B-FB33-4EC6-B580-819855D99A45}"/>
              </a:ext>
            </a:extLst>
          </p:cNvPr>
          <p:cNvSpPr/>
          <p:nvPr/>
        </p:nvSpPr>
        <p:spPr>
          <a:xfrm>
            <a:off x="2606326" y="6067905"/>
            <a:ext cx="7010749" cy="444476"/>
          </a:xfrm>
          <a:prstGeom prst="rect">
            <a:avLst/>
          </a:prstGeom>
          <a:solidFill>
            <a:schemeClr val="accent2">
              <a:alpha val="70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93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91E022-E2E9-4D7B-8432-88D37C8C24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7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91E022-E2E9-4D7B-8432-88D37C8C24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79D6B-6FA0-8C41-A987-F8AD283D11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2640" y="282543"/>
            <a:ext cx="9344435" cy="369887"/>
          </a:xfrm>
        </p:spPr>
        <p:txBody>
          <a:bodyPr/>
          <a:lstStyle/>
          <a:p>
            <a:r>
              <a:rPr lang="en-US" dirty="0"/>
              <a:t>The features can be leveraged to effectively advise the investor on a range of investment decisions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05437D-E02F-498F-BA30-9A79EF26BD24}"/>
              </a:ext>
            </a:extLst>
          </p:cNvPr>
          <p:cNvSpPr txBox="1"/>
          <p:nvPr/>
        </p:nvSpPr>
        <p:spPr>
          <a:xfrm>
            <a:off x="251460" y="6464991"/>
            <a:ext cx="6400800" cy="36830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800" dirty="0">
                <a:latin typeface="Arial" panose="020B0604020202020204" pitchFamily="34" charset="0"/>
              </a:rPr>
              <a:t>1. </a:t>
            </a:r>
            <a:r>
              <a:rPr lang="en-US" sz="800" dirty="0">
                <a:cs typeface="Arial" pitchFamily="34" charset="0"/>
              </a:rPr>
              <a:t>S&amp;P top 50 stocks as on 11</a:t>
            </a:r>
            <a:r>
              <a:rPr lang="en-US" sz="800" baseline="30000" dirty="0">
                <a:cs typeface="Arial" pitchFamily="34" charset="0"/>
              </a:rPr>
              <a:t>th</a:t>
            </a:r>
            <a:r>
              <a:rPr lang="en-US" sz="800" dirty="0">
                <a:cs typeface="Arial" pitchFamily="34" charset="0"/>
              </a:rPr>
              <a:t> October are considered </a:t>
            </a:r>
            <a:endParaRPr lang="en-US" sz="8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800" dirty="0">
                <a:latin typeface="Arial" panose="020B0604020202020204" pitchFamily="34" charset="0"/>
              </a:rPr>
              <a:t>2. Proprietary solution developed by Team R-</a:t>
            </a:r>
            <a:r>
              <a:rPr lang="en-US" sz="800" dirty="0" err="1">
                <a:latin typeface="Arial" panose="020B0604020202020204" pitchFamily="34" charset="0"/>
              </a:rPr>
              <a:t>chitects</a:t>
            </a:r>
            <a:endParaRPr lang="en-US" sz="800" dirty="0">
              <a:latin typeface="Arial" panose="020B0604020202020204" pitchFamily="34" charset="0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947C281-FF61-4F70-91C7-B149CC2A256B}"/>
              </a:ext>
            </a:extLst>
          </p:cNvPr>
          <p:cNvSpPr/>
          <p:nvPr/>
        </p:nvSpPr>
        <p:spPr>
          <a:xfrm>
            <a:off x="6726328" y="5520246"/>
            <a:ext cx="2443277" cy="478964"/>
          </a:xfrm>
          <a:prstGeom prst="wedgeRectCallout">
            <a:avLst>
              <a:gd name="adj1" fmla="val 24250"/>
              <a:gd name="adj2" fmla="val -89932"/>
            </a:avLst>
          </a:prstGeom>
          <a:solidFill>
            <a:schemeClr val="accent6">
              <a:lumMod val="20000"/>
              <a:lumOff val="80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r>
              <a:rPr lang="en-US" sz="12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200" b="1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most pivotal </a:t>
            </a:r>
            <a:r>
              <a:rPr lang="en-US" sz="12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1200" b="1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functional feature</a:t>
            </a:r>
            <a:r>
              <a:rPr lang="en-US" sz="1200" b="1" baseline="300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of the dashboard</a:t>
            </a:r>
          </a:p>
        </p:txBody>
      </p:sp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CC16C246-AC11-4BE8-8C9E-BC08B72C0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17061"/>
              </p:ext>
            </p:extLst>
          </p:nvPr>
        </p:nvGraphicFramePr>
        <p:xfrm>
          <a:off x="272639" y="6063333"/>
          <a:ext cx="93444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109">
                  <a:extLst>
                    <a:ext uri="{9D8B030D-6E8A-4147-A177-3AD203B41FA5}">
                      <a16:colId xmlns:a16="http://schemas.microsoft.com/office/drawing/2014/main" val="937873163"/>
                    </a:ext>
                  </a:extLst>
                </a:gridCol>
                <a:gridCol w="2336109">
                  <a:extLst>
                    <a:ext uri="{9D8B030D-6E8A-4147-A177-3AD203B41FA5}">
                      <a16:colId xmlns:a16="http://schemas.microsoft.com/office/drawing/2014/main" val="2988028569"/>
                    </a:ext>
                  </a:extLst>
                </a:gridCol>
                <a:gridCol w="2336109">
                  <a:extLst>
                    <a:ext uri="{9D8B030D-6E8A-4147-A177-3AD203B41FA5}">
                      <a16:colId xmlns:a16="http://schemas.microsoft.com/office/drawing/2014/main" val="4144680225"/>
                    </a:ext>
                  </a:extLst>
                </a:gridCol>
                <a:gridCol w="2336109">
                  <a:extLst>
                    <a:ext uri="{9D8B030D-6E8A-4147-A177-3AD203B41FA5}">
                      <a16:colId xmlns:a16="http://schemas.microsoft.com/office/drawing/2014/main" val="3385913589"/>
                    </a:ext>
                  </a:extLst>
                </a:gridCol>
              </a:tblGrid>
              <a:tr h="3821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Problem 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Dashboard Demonstration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Functionality &amp; Business Impact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Advancing Forward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335621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0B4C6811-6FA4-4978-B473-AAF70A6A440E}"/>
              </a:ext>
            </a:extLst>
          </p:cNvPr>
          <p:cNvSpPr/>
          <p:nvPr/>
        </p:nvSpPr>
        <p:spPr>
          <a:xfrm>
            <a:off x="272639" y="6067905"/>
            <a:ext cx="4664075" cy="448056"/>
          </a:xfrm>
          <a:prstGeom prst="rect">
            <a:avLst/>
          </a:prstGeom>
          <a:solidFill>
            <a:schemeClr val="accent2">
              <a:alpha val="70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6251A060-24FE-4FE6-8272-47C940AD43CB}"/>
              </a:ext>
            </a:extLst>
          </p:cNvPr>
          <p:cNvSpPr/>
          <p:nvPr/>
        </p:nvSpPr>
        <p:spPr>
          <a:xfrm>
            <a:off x="6578601" y="1306196"/>
            <a:ext cx="3076182" cy="548640"/>
          </a:xfrm>
          <a:prstGeom prst="chevron">
            <a:avLst/>
          </a:prstGeom>
          <a:solidFill>
            <a:schemeClr val="accent1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Optimize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A71327F9-631B-45EA-8AEE-85C4BD11F822}"/>
              </a:ext>
            </a:extLst>
          </p:cNvPr>
          <p:cNvSpPr txBox="1">
            <a:spLocks/>
          </p:cNvSpPr>
          <p:nvPr/>
        </p:nvSpPr>
        <p:spPr>
          <a:xfrm>
            <a:off x="6726328" y="3803244"/>
            <a:ext cx="2798064" cy="1496849"/>
          </a:xfrm>
          <a:prstGeom prst="rect">
            <a:avLst/>
          </a:prstGeom>
          <a:solidFill>
            <a:srgbClr val="364086">
              <a:alpha val="20000"/>
            </a:srgbClr>
          </a:solidFill>
          <a:ln w="19050">
            <a:noFill/>
          </a:ln>
        </p:spPr>
        <p:txBody>
          <a:bodyPr vert="horz" lIns="91440" tIns="36576" rIns="91440" bIns="36576" rtlCol="0" anchor="ctr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>
                <a:latin typeface="+mj-lt"/>
              </a:rPr>
              <a:t>Customization features to cater </a:t>
            </a:r>
            <a:r>
              <a:rPr lang="en-US" sz="1400" b="1" dirty="0">
                <a:latin typeface="+mj-lt"/>
              </a:rPr>
              <a:t>diverse investor profiles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+mj-lt"/>
              </a:rPr>
              <a:t>Generate randomized portfolios to meet the investor’s expectations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3F2A94C8-B0D5-4C72-A5C2-6FB477CFAE95}"/>
              </a:ext>
            </a:extLst>
          </p:cNvPr>
          <p:cNvSpPr/>
          <p:nvPr/>
        </p:nvSpPr>
        <p:spPr>
          <a:xfrm>
            <a:off x="895546" y="1306196"/>
            <a:ext cx="3013636" cy="54864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Explore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87D59991-F1F7-4685-B95B-002A59F9C3F5}"/>
              </a:ext>
            </a:extLst>
          </p:cNvPr>
          <p:cNvSpPr/>
          <p:nvPr/>
        </p:nvSpPr>
        <p:spPr>
          <a:xfrm>
            <a:off x="3738577" y="1306196"/>
            <a:ext cx="3013636" cy="54864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Forecast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2DB0F9CA-4C1E-461C-A920-FCF5B5408E6A}"/>
              </a:ext>
            </a:extLst>
          </p:cNvPr>
          <p:cNvSpPr txBox="1">
            <a:spLocks/>
          </p:cNvSpPr>
          <p:nvPr/>
        </p:nvSpPr>
        <p:spPr>
          <a:xfrm>
            <a:off x="1014388" y="3803244"/>
            <a:ext cx="2741173" cy="1496849"/>
          </a:xfrm>
          <a:prstGeom prst="rect">
            <a:avLst/>
          </a:prstGeom>
          <a:solidFill>
            <a:srgbClr val="D1D5ED">
              <a:alpha val="20000"/>
            </a:srgbClr>
          </a:solidFill>
          <a:ln w="19050">
            <a:noFill/>
          </a:ln>
        </p:spPr>
        <p:txBody>
          <a:bodyPr vert="horz" lIns="91440" tIns="36576" rIns="91440" bIns="36576" rtlCol="0" anchor="ctr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>
                <a:latin typeface="+mj-lt"/>
              </a:rPr>
              <a:t>To study specific stocks 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+mj-lt"/>
              </a:rPr>
              <a:t>To discuss preliminary selection of stocks while pitching to potential clients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7503BD22-FB00-42A5-8F1F-DD25DFB386F3}"/>
              </a:ext>
            </a:extLst>
          </p:cNvPr>
          <p:cNvSpPr txBox="1">
            <a:spLocks/>
          </p:cNvSpPr>
          <p:nvPr/>
        </p:nvSpPr>
        <p:spPr>
          <a:xfrm>
            <a:off x="3870620" y="3803244"/>
            <a:ext cx="2741173" cy="1496849"/>
          </a:xfrm>
          <a:prstGeom prst="rect">
            <a:avLst/>
          </a:prstGeom>
          <a:solidFill>
            <a:srgbClr val="7580C8">
              <a:alpha val="20000"/>
            </a:srgbClr>
          </a:solidFill>
          <a:ln w="19050">
            <a:noFill/>
          </a:ln>
        </p:spPr>
        <p:txBody>
          <a:bodyPr vert="horz" lIns="91440" tIns="36576" rIns="91440" bIns="36576" rtlCol="0" anchor="ctr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>
                <a:latin typeface="+mj-lt"/>
              </a:rPr>
              <a:t>To identify </a:t>
            </a:r>
            <a:r>
              <a:rPr lang="en-US" sz="1400" b="1" dirty="0">
                <a:latin typeface="+mj-lt"/>
              </a:rPr>
              <a:t>shorting/ hedging </a:t>
            </a:r>
            <a:r>
              <a:rPr lang="en-US" sz="1400" dirty="0">
                <a:latin typeface="+mj-lt"/>
              </a:rPr>
              <a:t>opportunities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E779C751-AC97-4C30-9447-22D0B819C34E}"/>
              </a:ext>
            </a:extLst>
          </p:cNvPr>
          <p:cNvSpPr txBox="1">
            <a:spLocks/>
          </p:cNvSpPr>
          <p:nvPr/>
        </p:nvSpPr>
        <p:spPr>
          <a:xfrm>
            <a:off x="1014388" y="2005773"/>
            <a:ext cx="2741173" cy="1646534"/>
          </a:xfrm>
          <a:prstGeom prst="rect">
            <a:avLst/>
          </a:prstGeom>
          <a:solidFill>
            <a:srgbClr val="D1D5ED">
              <a:alpha val="20000"/>
            </a:srgbClr>
          </a:solidFill>
          <a:ln w="19050">
            <a:noFill/>
          </a:ln>
        </p:spPr>
        <p:txBody>
          <a:bodyPr vert="horz" lIns="91440" tIns="36576" rIns="91440" bIns="36576" rtlCol="0" anchor="ctr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>
                <a:latin typeface="+mj-lt"/>
              </a:rPr>
              <a:t>Review the historical performance of the stock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EB0F2875-EEA0-4D05-96E0-228FDA9EB9C7}"/>
              </a:ext>
            </a:extLst>
          </p:cNvPr>
          <p:cNvSpPr txBox="1">
            <a:spLocks/>
          </p:cNvSpPr>
          <p:nvPr/>
        </p:nvSpPr>
        <p:spPr>
          <a:xfrm>
            <a:off x="3870620" y="2005773"/>
            <a:ext cx="2741173" cy="1646534"/>
          </a:xfrm>
          <a:prstGeom prst="rect">
            <a:avLst/>
          </a:prstGeom>
          <a:solidFill>
            <a:srgbClr val="7580C8">
              <a:alpha val="20000"/>
            </a:srgbClr>
          </a:solidFill>
          <a:ln w="19050">
            <a:noFill/>
          </a:ln>
        </p:spPr>
        <p:txBody>
          <a:bodyPr vert="horz" lIns="91440" tIns="36576" rIns="91440" bIns="36576" rtlCol="0" anchor="ctr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>
                <a:latin typeface="+mj-lt"/>
              </a:rPr>
              <a:t>Growth trends &amp; forecasts for the S&amp;P 50 stocks</a:t>
            </a:r>
            <a:r>
              <a:rPr lang="en-US" sz="1400" baseline="30000" dirty="0">
                <a:latin typeface="+mj-lt"/>
              </a:rPr>
              <a:t>1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DE1F558-1D7C-472F-B360-17988D26FE36}"/>
              </a:ext>
            </a:extLst>
          </p:cNvPr>
          <p:cNvSpPr txBox="1">
            <a:spLocks/>
          </p:cNvSpPr>
          <p:nvPr/>
        </p:nvSpPr>
        <p:spPr>
          <a:xfrm>
            <a:off x="6726328" y="2005773"/>
            <a:ext cx="2798064" cy="1646534"/>
          </a:xfrm>
          <a:prstGeom prst="rect">
            <a:avLst/>
          </a:prstGeom>
          <a:solidFill>
            <a:srgbClr val="364086">
              <a:alpha val="20000"/>
            </a:srgbClr>
          </a:solidFill>
          <a:ln w="19050">
            <a:noFill/>
          </a:ln>
        </p:spPr>
        <p:txBody>
          <a:bodyPr vert="horz" lIns="91440" tIns="36576" rIns="91440" bIns="36576" rtlCol="0" anchor="ctr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>
                <a:latin typeface="+mj-lt"/>
              </a:rPr>
              <a:t>Optimized solution curated to 4 different investor profiles:</a:t>
            </a:r>
          </a:p>
          <a:p>
            <a:pPr marL="811530" lvl="1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 dirty="0">
                <a:latin typeface="+mj-lt"/>
              </a:rPr>
              <a:t>Maximize ROI</a:t>
            </a:r>
          </a:p>
          <a:p>
            <a:pPr marL="811530" lvl="1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 dirty="0">
                <a:latin typeface="+mj-lt"/>
              </a:rPr>
              <a:t>Minimize Risk</a:t>
            </a:r>
          </a:p>
          <a:p>
            <a:pPr marL="811530" lvl="1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 dirty="0">
                <a:latin typeface="+mj-lt"/>
              </a:rPr>
              <a:t>Diversified ROI</a:t>
            </a:r>
          </a:p>
          <a:p>
            <a:pPr marL="811530" lvl="1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 dirty="0">
                <a:latin typeface="+mj-lt"/>
              </a:rPr>
              <a:t>Balanced Portfolio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375F628D-AD27-4657-A1F2-3269C35334FB}"/>
              </a:ext>
            </a:extLst>
          </p:cNvPr>
          <p:cNvSpPr txBox="1">
            <a:spLocks/>
          </p:cNvSpPr>
          <p:nvPr/>
        </p:nvSpPr>
        <p:spPr>
          <a:xfrm rot="16200000">
            <a:off x="-293480" y="2463278"/>
            <a:ext cx="1646532" cy="731520"/>
          </a:xfrm>
          <a:prstGeom prst="rect">
            <a:avLst/>
          </a:prstGeom>
          <a:solidFill>
            <a:schemeClr val="accent4">
              <a:alpha val="80000"/>
            </a:schemeClr>
          </a:solidFill>
          <a:ln w="19050">
            <a:noFill/>
          </a:ln>
        </p:spPr>
        <p:txBody>
          <a:bodyPr vert="horz" lIns="91440" tIns="36576" rIns="91440" bIns="36576" rtlCol="0" anchor="ctr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Functionality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DD9C937E-FE9A-4F8A-98CF-627AB9BED03B}"/>
              </a:ext>
            </a:extLst>
          </p:cNvPr>
          <p:cNvSpPr txBox="1">
            <a:spLocks/>
          </p:cNvSpPr>
          <p:nvPr/>
        </p:nvSpPr>
        <p:spPr>
          <a:xfrm rot="16200000">
            <a:off x="-218640" y="4184426"/>
            <a:ext cx="1496851" cy="731520"/>
          </a:xfrm>
          <a:prstGeom prst="rect">
            <a:avLst/>
          </a:prstGeom>
          <a:solidFill>
            <a:schemeClr val="accent4">
              <a:alpha val="80000"/>
            </a:schemeClr>
          </a:solidFill>
          <a:ln w="19050">
            <a:noFill/>
          </a:ln>
        </p:spPr>
        <p:txBody>
          <a:bodyPr vert="horz" lIns="91440" tIns="36576" rIns="91440" bIns="36576" rtlCol="0" anchor="ctr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End-user application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B65349-3770-4EC4-972E-E2513F97CA91}"/>
              </a:ext>
            </a:extLst>
          </p:cNvPr>
          <p:cNvSpPr/>
          <p:nvPr/>
        </p:nvSpPr>
        <p:spPr>
          <a:xfrm>
            <a:off x="7285037" y="6067905"/>
            <a:ext cx="2331720" cy="448056"/>
          </a:xfrm>
          <a:prstGeom prst="rect">
            <a:avLst/>
          </a:prstGeom>
          <a:solidFill>
            <a:schemeClr val="accent2">
              <a:alpha val="70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34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91E022-E2E9-4D7B-8432-88D37C8C24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2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91E022-E2E9-4D7B-8432-88D37C8C24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79D6B-6FA0-8C41-A987-F8AD283D11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2640" y="282543"/>
            <a:ext cx="9344435" cy="369887"/>
          </a:xfrm>
        </p:spPr>
        <p:txBody>
          <a:bodyPr/>
          <a:lstStyle/>
          <a:p>
            <a:r>
              <a:rPr lang="en-US" dirty="0"/>
              <a:t>The solution has been designed on a robust platform that generates a portfolio assortment in real-time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0F2AE0F9-B3C8-4D49-8F39-ED5A3C378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269406"/>
              </p:ext>
            </p:extLst>
          </p:nvPr>
        </p:nvGraphicFramePr>
        <p:xfrm>
          <a:off x="272639" y="6061543"/>
          <a:ext cx="93444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109">
                  <a:extLst>
                    <a:ext uri="{9D8B030D-6E8A-4147-A177-3AD203B41FA5}">
                      <a16:colId xmlns:a16="http://schemas.microsoft.com/office/drawing/2014/main" val="937873163"/>
                    </a:ext>
                  </a:extLst>
                </a:gridCol>
                <a:gridCol w="2336109">
                  <a:extLst>
                    <a:ext uri="{9D8B030D-6E8A-4147-A177-3AD203B41FA5}">
                      <a16:colId xmlns:a16="http://schemas.microsoft.com/office/drawing/2014/main" val="2988028569"/>
                    </a:ext>
                  </a:extLst>
                </a:gridCol>
                <a:gridCol w="2336109">
                  <a:extLst>
                    <a:ext uri="{9D8B030D-6E8A-4147-A177-3AD203B41FA5}">
                      <a16:colId xmlns:a16="http://schemas.microsoft.com/office/drawing/2014/main" val="4144680225"/>
                    </a:ext>
                  </a:extLst>
                </a:gridCol>
                <a:gridCol w="2336109">
                  <a:extLst>
                    <a:ext uri="{9D8B030D-6E8A-4147-A177-3AD203B41FA5}">
                      <a16:colId xmlns:a16="http://schemas.microsoft.com/office/drawing/2014/main" val="3385913589"/>
                    </a:ext>
                  </a:extLst>
                </a:gridCol>
              </a:tblGrid>
              <a:tr h="3821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Problem 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Dashboard Demonstration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Functionality &amp; Business Impact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Advancing Forward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33562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D305437D-E02F-498F-BA30-9A79EF26BD24}"/>
              </a:ext>
            </a:extLst>
          </p:cNvPr>
          <p:cNvSpPr txBox="1"/>
          <p:nvPr/>
        </p:nvSpPr>
        <p:spPr>
          <a:xfrm>
            <a:off x="251460" y="6464991"/>
            <a:ext cx="6400800" cy="36830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  <a:defRPr/>
            </a:pPr>
            <a:endParaRPr lang="en-US" sz="800" dirty="0">
              <a:latin typeface="Arial" panose="020B0604020202020204" pitchFamily="34" charset="0"/>
            </a:endParaRP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3DB277B-634B-4A47-88FF-C0BAC0FE6D9B}"/>
              </a:ext>
            </a:extLst>
          </p:cNvPr>
          <p:cNvSpPr txBox="1">
            <a:spLocks/>
          </p:cNvSpPr>
          <p:nvPr/>
        </p:nvSpPr>
        <p:spPr>
          <a:xfrm>
            <a:off x="3622243" y="3504074"/>
            <a:ext cx="4389120" cy="1496291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19050">
            <a:noFill/>
          </a:ln>
        </p:spPr>
        <p:txBody>
          <a:bodyPr vert="horz" lIns="91440" tIns="36576" rIns="91440" bIns="36576" rtlCol="0" anchor="ctr">
            <a:noAutofit/>
          </a:bodyPr>
          <a:lstStyle>
            <a:defPPr>
              <a:defRPr lang="de-DE"/>
            </a:defPPr>
            <a:lvl1pPr marR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charset="2"/>
              <a:buNone/>
              <a:tabLst/>
              <a:defRPr b="1" i="0" normalizeH="0" baseline="0">
                <a:latin typeface="+mj-lt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Multi-functionality</a:t>
            </a:r>
            <a:br>
              <a:rPr lang="en-US" dirty="0"/>
            </a:br>
            <a:r>
              <a:rPr lang="en-US" dirty="0"/>
              <a:t>user-friendly dashboard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3B2C739-9CBF-4AEF-A23A-4E3CCB569111}"/>
              </a:ext>
            </a:extLst>
          </p:cNvPr>
          <p:cNvSpPr txBox="1">
            <a:spLocks/>
          </p:cNvSpPr>
          <p:nvPr/>
        </p:nvSpPr>
        <p:spPr>
          <a:xfrm>
            <a:off x="288925" y="1694579"/>
            <a:ext cx="2011680" cy="3325090"/>
          </a:xfrm>
          <a:prstGeom prst="rect">
            <a:avLst/>
          </a:prstGeom>
          <a:solidFill>
            <a:srgbClr val="D1D5ED">
              <a:alpha val="20000"/>
            </a:srgbClr>
          </a:solidFill>
          <a:ln w="19050">
            <a:noFill/>
          </a:ln>
        </p:spPr>
        <p:txBody>
          <a:bodyPr vert="horz" lIns="91440" tIns="36576" rIns="91440" bIns="36576" rtlCol="0" anchor="ctr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en-US" b="1" dirty="0">
                <a:latin typeface="+mj-lt"/>
              </a:rPr>
              <a:t>Data Source</a:t>
            </a: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F1923DE0-74C2-40D2-B087-E1DE796D14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845" y="2172316"/>
            <a:ext cx="100584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7944F5-EACC-4696-AC80-0B52DA47F6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340" y="3724146"/>
            <a:ext cx="1466850" cy="658091"/>
          </a:xfrm>
          <a:prstGeom prst="rect">
            <a:avLst/>
          </a:prstGeom>
        </p:spPr>
      </p:pic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0850DA8-F951-4201-BE47-FEC64350C652}"/>
              </a:ext>
            </a:extLst>
          </p:cNvPr>
          <p:cNvSpPr txBox="1">
            <a:spLocks/>
          </p:cNvSpPr>
          <p:nvPr/>
        </p:nvSpPr>
        <p:spPr>
          <a:xfrm>
            <a:off x="3622243" y="1694304"/>
            <a:ext cx="4389120" cy="1496291"/>
          </a:xfrm>
          <a:prstGeom prst="rect">
            <a:avLst/>
          </a:prstGeom>
          <a:solidFill>
            <a:srgbClr val="D1D5ED">
              <a:alpha val="20000"/>
            </a:srgbClr>
          </a:solidFill>
          <a:ln w="19050">
            <a:noFill/>
          </a:ln>
        </p:spPr>
        <p:txBody>
          <a:bodyPr vert="horz" lIns="91440" tIns="36576" rIns="91440" bIns="36576" rtlCol="0" anchor="ctr">
            <a:noAutofit/>
          </a:bodyPr>
          <a:lstStyle>
            <a:defPPr>
              <a:defRPr lang="de-DE"/>
            </a:defPPr>
            <a:lvl1pPr marR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charset="2"/>
              <a:buNone/>
              <a:tabLst/>
              <a:defRPr sz="1600" b="1" i="0" normalizeH="0" baseline="0">
                <a:latin typeface="+mj-lt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sz="1800" dirty="0"/>
              <a:t>Proprietary Optimizer</a:t>
            </a:r>
            <a:br>
              <a:rPr lang="en-US" sz="1800" dirty="0"/>
            </a:br>
            <a:r>
              <a:rPr lang="en-US" sz="1800" dirty="0"/>
              <a:t>Solution</a:t>
            </a:r>
          </a:p>
        </p:txBody>
      </p:sp>
      <p:pic>
        <p:nvPicPr>
          <p:cNvPr id="203783" name="Picture 7" descr="Image result for r studio">
            <a:extLst>
              <a:ext uri="{FF2B5EF4-FFF2-40B4-BE49-F238E27FC236}">
                <a16:creationId xmlns:a16="http://schemas.microsoft.com/office/drawing/2014/main" id="{C9C07608-8568-401A-B408-6F3791BD8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0" y="2651818"/>
            <a:ext cx="1260434" cy="46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B58A586D-5085-47B8-92A0-C19B1BFAD1EF}"/>
              </a:ext>
            </a:extLst>
          </p:cNvPr>
          <p:cNvSpPr/>
          <p:nvPr/>
        </p:nvSpPr>
        <p:spPr>
          <a:xfrm>
            <a:off x="2143217" y="4093051"/>
            <a:ext cx="1636414" cy="336261"/>
          </a:xfrm>
          <a:prstGeom prst="leftRightArrow">
            <a:avLst/>
          </a:prstGeom>
          <a:solidFill>
            <a:schemeClr val="accent1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b="1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3786" name="Picture 10" descr="Image result for Shiny logo">
            <a:extLst>
              <a:ext uri="{FF2B5EF4-FFF2-40B4-BE49-F238E27FC236}">
                <a16:creationId xmlns:a16="http://schemas.microsoft.com/office/drawing/2014/main" id="{653B9F7B-9737-4800-94D7-B9FC4C684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" t="8385" r="1875" b="9965"/>
          <a:stretch/>
        </p:blipFill>
        <p:spPr bwMode="auto">
          <a:xfrm>
            <a:off x="7349136" y="4343391"/>
            <a:ext cx="563558" cy="59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221D8B6-6991-4571-909E-39FE9A8D6695}"/>
              </a:ext>
            </a:extLst>
          </p:cNvPr>
          <p:cNvSpPr/>
          <p:nvPr/>
        </p:nvSpPr>
        <p:spPr>
          <a:xfrm rot="5400000">
            <a:off x="3568130" y="3201869"/>
            <a:ext cx="763400" cy="369887"/>
          </a:xfrm>
          <a:prstGeom prst="leftRightArrow">
            <a:avLst/>
          </a:prstGeom>
          <a:solidFill>
            <a:schemeClr val="accent1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b="1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C0DB278E-8C36-493A-8E41-A7227710FF41}"/>
              </a:ext>
            </a:extLst>
          </p:cNvPr>
          <p:cNvSpPr/>
          <p:nvPr/>
        </p:nvSpPr>
        <p:spPr>
          <a:xfrm>
            <a:off x="1718839" y="5146780"/>
            <a:ext cx="2230991" cy="701251"/>
          </a:xfrm>
          <a:prstGeom prst="wedgeRectCallout">
            <a:avLst>
              <a:gd name="adj1" fmla="val 6502"/>
              <a:gd name="adj2" fmla="val -115042"/>
            </a:avLst>
          </a:prstGeom>
          <a:solidFill>
            <a:schemeClr val="accent6">
              <a:lumMod val="20000"/>
              <a:lumOff val="80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r>
              <a:rPr lang="en-US" sz="13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The dashboard is </a:t>
            </a:r>
            <a:r>
              <a:rPr lang="en-US" sz="1300" b="1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dynamically updated </a:t>
            </a:r>
            <a:r>
              <a:rPr lang="en-US" sz="13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based on the real-time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F2CCAC-C429-4390-8742-F1CBE8A17B60}"/>
              </a:ext>
            </a:extLst>
          </p:cNvPr>
          <p:cNvSpPr/>
          <p:nvPr/>
        </p:nvSpPr>
        <p:spPr>
          <a:xfrm>
            <a:off x="272639" y="6067905"/>
            <a:ext cx="4664075" cy="448056"/>
          </a:xfrm>
          <a:prstGeom prst="rect">
            <a:avLst/>
          </a:prstGeom>
          <a:solidFill>
            <a:schemeClr val="accent2">
              <a:alpha val="70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3084DF-1587-4DA2-B191-0E496CC32C12}"/>
              </a:ext>
            </a:extLst>
          </p:cNvPr>
          <p:cNvSpPr/>
          <p:nvPr/>
        </p:nvSpPr>
        <p:spPr>
          <a:xfrm>
            <a:off x="7285037" y="6067905"/>
            <a:ext cx="2331720" cy="448056"/>
          </a:xfrm>
          <a:prstGeom prst="rect">
            <a:avLst/>
          </a:prstGeom>
          <a:solidFill>
            <a:schemeClr val="accent2">
              <a:alpha val="70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39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91E022-E2E9-4D7B-8432-88D37C8C24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4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91E022-E2E9-4D7B-8432-88D37C8C24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79D6B-6FA0-8C41-A987-F8AD283D11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2640" y="254263"/>
            <a:ext cx="9344435" cy="369887"/>
          </a:xfrm>
        </p:spPr>
        <p:txBody>
          <a:bodyPr/>
          <a:lstStyle/>
          <a:p>
            <a:r>
              <a:rPr lang="en-US" dirty="0"/>
              <a:t>Find us at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0F2AE0F9-B3C8-4D49-8F39-ED5A3C378F8D}"/>
              </a:ext>
            </a:extLst>
          </p:cNvPr>
          <p:cNvGraphicFramePr>
            <a:graphicFrameLocks noGrp="1"/>
          </p:cNvGraphicFramePr>
          <p:nvPr/>
        </p:nvGraphicFramePr>
        <p:xfrm>
          <a:off x="272639" y="6063333"/>
          <a:ext cx="93444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109">
                  <a:extLst>
                    <a:ext uri="{9D8B030D-6E8A-4147-A177-3AD203B41FA5}">
                      <a16:colId xmlns:a16="http://schemas.microsoft.com/office/drawing/2014/main" val="937873163"/>
                    </a:ext>
                  </a:extLst>
                </a:gridCol>
                <a:gridCol w="2336109">
                  <a:extLst>
                    <a:ext uri="{9D8B030D-6E8A-4147-A177-3AD203B41FA5}">
                      <a16:colId xmlns:a16="http://schemas.microsoft.com/office/drawing/2014/main" val="2988028569"/>
                    </a:ext>
                  </a:extLst>
                </a:gridCol>
                <a:gridCol w="2336109">
                  <a:extLst>
                    <a:ext uri="{9D8B030D-6E8A-4147-A177-3AD203B41FA5}">
                      <a16:colId xmlns:a16="http://schemas.microsoft.com/office/drawing/2014/main" val="4144680225"/>
                    </a:ext>
                  </a:extLst>
                </a:gridCol>
                <a:gridCol w="2336109">
                  <a:extLst>
                    <a:ext uri="{9D8B030D-6E8A-4147-A177-3AD203B41FA5}">
                      <a16:colId xmlns:a16="http://schemas.microsoft.com/office/drawing/2014/main" val="3385913589"/>
                    </a:ext>
                  </a:extLst>
                </a:gridCol>
              </a:tblGrid>
              <a:tr h="3821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Problem 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Dashboard Demonstration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Functionality &amp; Business Impact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Advancing Forward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33562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D305437D-E02F-498F-BA30-9A79EF26BD24}"/>
              </a:ext>
            </a:extLst>
          </p:cNvPr>
          <p:cNvSpPr txBox="1"/>
          <p:nvPr/>
        </p:nvSpPr>
        <p:spPr>
          <a:xfrm>
            <a:off x="251460" y="6464991"/>
            <a:ext cx="6400800" cy="36830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  <a:defRPr/>
            </a:pPr>
            <a:endParaRPr lang="en-US" sz="800" dirty="0"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48BB47-C1FE-4B07-8EB4-550B14CE3A43}"/>
              </a:ext>
            </a:extLst>
          </p:cNvPr>
          <p:cNvSpPr/>
          <p:nvPr/>
        </p:nvSpPr>
        <p:spPr>
          <a:xfrm>
            <a:off x="272639" y="6067905"/>
            <a:ext cx="7010749" cy="448056"/>
          </a:xfrm>
          <a:prstGeom prst="rect">
            <a:avLst/>
          </a:prstGeom>
          <a:solidFill>
            <a:schemeClr val="accent2">
              <a:alpha val="70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8D765339-0820-46DA-A880-2B57F58A7C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21" r="-1" b="9269"/>
          <a:stretch/>
        </p:blipFill>
        <p:spPr>
          <a:xfrm>
            <a:off x="7677893" y="1276863"/>
            <a:ext cx="1716467" cy="18683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541450-C56F-45DC-A449-C28DDA8AA3A9}"/>
              </a:ext>
            </a:extLst>
          </p:cNvPr>
          <p:cNvSpPr/>
          <p:nvPr/>
        </p:nvSpPr>
        <p:spPr>
          <a:xfrm>
            <a:off x="7494815" y="3145176"/>
            <a:ext cx="2082621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Robin Jindal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Chief Marketing Office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rjindal@rchitects.org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FA7546-9AA8-4AEA-921A-8146CD0B35DA}"/>
              </a:ext>
            </a:extLst>
          </p:cNvPr>
          <p:cNvGrpSpPr>
            <a:grpSpLocks noChangeAspect="1"/>
          </p:cNvGrpSpPr>
          <p:nvPr/>
        </p:nvGrpSpPr>
        <p:grpSpPr>
          <a:xfrm>
            <a:off x="272470" y="1276862"/>
            <a:ext cx="5852160" cy="3202306"/>
            <a:chOff x="272470" y="1276863"/>
            <a:chExt cx="4789724" cy="2620941"/>
          </a:xfrm>
        </p:grpSpPr>
        <p:sp>
          <p:nvSpPr>
            <p:cNvPr id="21" name="Text Placeholder 6">
              <a:extLst>
                <a:ext uri="{FF2B5EF4-FFF2-40B4-BE49-F238E27FC236}">
                  <a16:creationId xmlns:a16="http://schemas.microsoft.com/office/drawing/2014/main" id="{528EEFAC-6E5B-4F1F-A0F3-1B21A20F5EFC}"/>
                </a:ext>
              </a:extLst>
            </p:cNvPr>
            <p:cNvSpPr txBox="1">
              <a:spLocks/>
            </p:cNvSpPr>
            <p:nvPr/>
          </p:nvSpPr>
          <p:spPr>
            <a:xfrm>
              <a:off x="1929569" y="1360446"/>
              <a:ext cx="3132625" cy="100584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vert="horz" lIns="91440" tIns="36576" rIns="91440" bIns="36576" rtlCol="0" anchor="ctr">
              <a:noAutofit/>
            </a:bodyPr>
            <a:lstStyle>
              <a:defPPr>
                <a:defRPr lang="de-DE"/>
              </a:defPPr>
              <a:lvl1pPr marL="342900" marR="0" indent="-342900"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 sz="2100" b="0" i="0" normalizeH="0" baseline="0">
                  <a:latin typeface="+mj-lt"/>
                </a:defRPr>
              </a:lvl1pPr>
              <a:lvl2pPr marL="742950" indent="-285750" defTabSz="457200">
                <a:spcBef>
                  <a:spcPct val="20000"/>
                </a:spcBef>
                <a:buFont typeface="Arial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pPr marL="0" indent="0">
                <a:buNone/>
              </a:pPr>
              <a:r>
                <a:rPr lang="en-US" sz="1800" u="sng" dirty="0">
                  <a:hlinkClick r:id="rId8"/>
                </a:rPr>
                <a:t>https://github.com/abhinav314/rchitects_ur4a/blob/master/UI_rchitects_v1.5.R</a:t>
              </a:r>
              <a:endParaRPr lang="en-US" sz="1800" u="sng" dirty="0"/>
            </a:p>
          </p:txBody>
        </p:sp>
        <p:sp>
          <p:nvSpPr>
            <p:cNvPr id="12" name="Text Placeholder 6">
              <a:extLst>
                <a:ext uri="{FF2B5EF4-FFF2-40B4-BE49-F238E27FC236}">
                  <a16:creationId xmlns:a16="http://schemas.microsoft.com/office/drawing/2014/main" id="{0F60AB29-7F98-41E8-B321-2F55285A44FF}"/>
                </a:ext>
              </a:extLst>
            </p:cNvPr>
            <p:cNvSpPr txBox="1">
              <a:spLocks/>
            </p:cNvSpPr>
            <p:nvPr/>
          </p:nvSpPr>
          <p:spPr>
            <a:xfrm>
              <a:off x="1929569" y="2957772"/>
              <a:ext cx="3132625" cy="82296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vert="horz" lIns="91440" tIns="36576" rIns="91440" bIns="36576" rtlCol="0" anchor="ctr">
              <a:noAutofit/>
            </a:bodyPr>
            <a:lstStyle>
              <a:defPPr>
                <a:defRPr lang="de-DE"/>
              </a:defPPr>
              <a:lvl1pPr marL="342900" marR="0" indent="-342900"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 sz="2100" b="0" i="0" normalizeH="0" baseline="0">
                  <a:latin typeface="+mj-lt"/>
                </a:defRPr>
              </a:lvl1pPr>
              <a:lvl2pPr marL="742950" indent="-285750" defTabSz="457200">
                <a:spcBef>
                  <a:spcPct val="20000"/>
                </a:spcBef>
                <a:buFont typeface="Arial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pPr marL="0" indent="0">
                <a:buNone/>
              </a:pPr>
              <a:r>
                <a:rPr lang="en-US" dirty="0"/>
                <a:t> </a:t>
              </a:r>
              <a:r>
                <a:rPr lang="en-US" sz="1800" dirty="0">
                  <a:hlinkClick r:id="rId9"/>
                </a:rPr>
                <a:t>https://kk1994.shinyapps.io/R-Chitects/</a:t>
              </a:r>
              <a:endParaRPr lang="en-US" sz="1800" dirty="0"/>
            </a:p>
          </p:txBody>
        </p:sp>
        <p:pic>
          <p:nvPicPr>
            <p:cNvPr id="13" name="Picture 10" descr="Image result for Shiny logo">
              <a:extLst>
                <a:ext uri="{FF2B5EF4-FFF2-40B4-BE49-F238E27FC236}">
                  <a16:creationId xmlns:a16="http://schemas.microsoft.com/office/drawing/2014/main" id="{27E48E3E-15F6-47F3-AF7B-443F45BF53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4" t="8385" r="1875" b="9965"/>
            <a:stretch/>
          </p:blipFill>
          <p:spPr bwMode="auto">
            <a:xfrm>
              <a:off x="423115" y="2840700"/>
              <a:ext cx="998379" cy="1057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0F32DB8-C6E2-486C-82F5-7B11D2104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2470" y="1276863"/>
              <a:ext cx="1299670" cy="1173007"/>
            </a:xfrm>
            <a:prstGeom prst="rect">
              <a:avLst/>
            </a:prstGeom>
          </p:spPr>
        </p:pic>
      </p:grp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B88D01A-231A-4B78-9C77-E2E7A7F7E192}"/>
              </a:ext>
            </a:extLst>
          </p:cNvPr>
          <p:cNvSpPr txBox="1">
            <a:spLocks/>
          </p:cNvSpPr>
          <p:nvPr/>
        </p:nvSpPr>
        <p:spPr>
          <a:xfrm>
            <a:off x="272639" y="5172959"/>
            <a:ext cx="9344435" cy="4530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vert="horz" lIns="91440" tIns="36576" rIns="91440" bIns="36576" rtlCol="0" anchor="ctr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i="1" dirty="0">
                <a:solidFill>
                  <a:schemeClr val="bg1"/>
                </a:solidFill>
                <a:latin typeface="+mj-lt"/>
              </a:rPr>
              <a:t>Investing made simpler</a:t>
            </a:r>
          </a:p>
        </p:txBody>
      </p:sp>
      <p:pic>
        <p:nvPicPr>
          <p:cNvPr id="20" name="Picture 19" descr="A black sign with white text&#10;&#10;Description automatically generated">
            <a:extLst>
              <a:ext uri="{FF2B5EF4-FFF2-40B4-BE49-F238E27FC236}">
                <a16:creationId xmlns:a16="http://schemas.microsoft.com/office/drawing/2014/main" id="{B85C8E44-ED6D-4615-90C8-62EED4CF06A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58" y="4013701"/>
            <a:ext cx="1699132" cy="6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8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91E022-E2E9-4D7B-8432-88D37C8C24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2952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06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91E022-E2E9-4D7B-8432-88D37C8C24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79D6B-6FA0-8C41-A987-F8AD283D11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2640" y="282543"/>
            <a:ext cx="9344435" cy="36988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0F2AE0F9-B3C8-4D49-8F39-ED5A3C378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86348"/>
              </p:ext>
            </p:extLst>
          </p:nvPr>
        </p:nvGraphicFramePr>
        <p:xfrm>
          <a:off x="272639" y="6063333"/>
          <a:ext cx="93444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109">
                  <a:extLst>
                    <a:ext uri="{9D8B030D-6E8A-4147-A177-3AD203B41FA5}">
                      <a16:colId xmlns:a16="http://schemas.microsoft.com/office/drawing/2014/main" val="937873163"/>
                    </a:ext>
                  </a:extLst>
                </a:gridCol>
                <a:gridCol w="2336109">
                  <a:extLst>
                    <a:ext uri="{9D8B030D-6E8A-4147-A177-3AD203B41FA5}">
                      <a16:colId xmlns:a16="http://schemas.microsoft.com/office/drawing/2014/main" val="2988028569"/>
                    </a:ext>
                  </a:extLst>
                </a:gridCol>
                <a:gridCol w="2336109">
                  <a:extLst>
                    <a:ext uri="{9D8B030D-6E8A-4147-A177-3AD203B41FA5}">
                      <a16:colId xmlns:a16="http://schemas.microsoft.com/office/drawing/2014/main" val="4144680225"/>
                    </a:ext>
                  </a:extLst>
                </a:gridCol>
                <a:gridCol w="2336109">
                  <a:extLst>
                    <a:ext uri="{9D8B030D-6E8A-4147-A177-3AD203B41FA5}">
                      <a16:colId xmlns:a16="http://schemas.microsoft.com/office/drawing/2014/main" val="3385913589"/>
                    </a:ext>
                  </a:extLst>
                </a:gridCol>
              </a:tblGrid>
              <a:tr h="3821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Problem 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Dashboard Demonstration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Functionality &amp; Business Impact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Advancing Forward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33562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D305437D-E02F-498F-BA30-9A79EF26BD24}"/>
              </a:ext>
            </a:extLst>
          </p:cNvPr>
          <p:cNvSpPr txBox="1"/>
          <p:nvPr/>
        </p:nvSpPr>
        <p:spPr>
          <a:xfrm>
            <a:off x="251460" y="6464991"/>
            <a:ext cx="6400800" cy="36830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  <a:defRPr/>
            </a:pPr>
            <a:endParaRPr lang="en-US" sz="800" dirty="0"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48BB47-C1FE-4B07-8EB4-550B14CE3A43}"/>
              </a:ext>
            </a:extLst>
          </p:cNvPr>
          <p:cNvSpPr/>
          <p:nvPr/>
        </p:nvSpPr>
        <p:spPr>
          <a:xfrm>
            <a:off x="272639" y="6067905"/>
            <a:ext cx="7010749" cy="448056"/>
          </a:xfrm>
          <a:prstGeom prst="rect">
            <a:avLst/>
          </a:prstGeom>
          <a:solidFill>
            <a:schemeClr val="accent2">
              <a:alpha val="70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528EEFAC-6E5B-4F1F-A0F3-1B21A20F5EFC}"/>
              </a:ext>
            </a:extLst>
          </p:cNvPr>
          <p:cNvSpPr txBox="1">
            <a:spLocks/>
          </p:cNvSpPr>
          <p:nvPr/>
        </p:nvSpPr>
        <p:spPr>
          <a:xfrm>
            <a:off x="272469" y="1642192"/>
            <a:ext cx="9344434" cy="3573615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accent1"/>
            </a:solidFill>
          </a:ln>
        </p:spPr>
        <p:txBody>
          <a:bodyPr vert="horz" lIns="91440" tIns="36576" rIns="91440" bIns="36576" rtlCol="0" anchor="ctr">
            <a:noAutofit/>
          </a:bodyPr>
          <a:lstStyle>
            <a:defPPr>
              <a:defRPr lang="de-DE"/>
            </a:defPPr>
            <a:lvl1pPr marL="342900" marR="0" indent="-342900" defTabSz="4572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2100" b="0" i="0" normalizeH="0" baseline="0">
                <a:latin typeface="+mj-lt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Shiny reactive tutorial (</a:t>
            </a:r>
            <a:r>
              <a:rPr lang="en-US" sz="1800" u="sng" dirty="0">
                <a:latin typeface="+mj-lt"/>
                <a:hlinkClick r:id="rId7"/>
              </a:rPr>
              <a:t>https://shiny.rstudio.com/tutorial/written-tutorial/lesson6/</a:t>
            </a:r>
            <a:r>
              <a:rPr lang="en-US" sz="1800" u="sng" dirty="0">
                <a:latin typeface="+mj-lt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Shiny function reference (</a:t>
            </a:r>
            <a:r>
              <a:rPr lang="en-US" sz="1800" dirty="0">
                <a:hlinkClick r:id="rId8"/>
              </a:rPr>
              <a:t>https://shiny.rstudio.com/reference/shiny/1.0.5/</a:t>
            </a:r>
            <a:r>
              <a:rPr lang="en-US" sz="1800" dirty="0"/>
              <a:t>)</a:t>
            </a:r>
            <a:endParaRPr lang="en-US" sz="1800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800" dirty="0" err="1"/>
              <a:t>Quantmod</a:t>
            </a:r>
            <a:r>
              <a:rPr lang="en-US" sz="1800" dirty="0"/>
              <a:t> library (</a:t>
            </a:r>
            <a:r>
              <a:rPr lang="en-US" sz="1800" u="sng" dirty="0">
                <a:solidFill>
                  <a:schemeClr val="accent1"/>
                </a:solidFill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https://www.quantmod.com/</a:t>
            </a:r>
            <a:r>
              <a:rPr lang="en-US" sz="1800" u="sng" dirty="0">
                <a:solidFill>
                  <a:schemeClr val="accent1"/>
                </a:solidFill>
                <a:latin typeface="+mj-lt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ARIMA Forecast (</a:t>
            </a:r>
            <a:r>
              <a:rPr lang="en-US" sz="1800" u="sng" dirty="0">
                <a:hlinkClick r:id="rId10"/>
              </a:rPr>
              <a:t>https://rdrr.io/cran/forecast/man/forecast.Arima.html</a:t>
            </a:r>
            <a:r>
              <a:rPr lang="en-US" sz="1800" u="sng" dirty="0"/>
              <a:t>)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Portfolio Analytics (</a:t>
            </a:r>
            <a:r>
              <a:rPr lang="en-US" sz="1800" u="sng" dirty="0">
                <a:hlinkClick r:id="rId11"/>
              </a:rPr>
              <a:t>https://cran.r-project.org/web/packages/PortfolioAnalytics/vignettes/portfolio_vignette.pdf</a:t>
            </a:r>
            <a:r>
              <a:rPr lang="en-US" sz="1800" u="sng" dirty="0"/>
              <a:t>)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Charting financial portfolios (</a:t>
            </a:r>
            <a:r>
              <a:rPr lang="en-US" sz="1800" u="sng" dirty="0">
                <a:hlinkClick r:id="rId11"/>
              </a:rPr>
              <a:t>https://cran.r-project.org/web/packages/PortfolioAnalytics/vignettes/portfolio_vignette.pdf</a:t>
            </a:r>
            <a:r>
              <a:rPr lang="en-US" sz="18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4275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05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&quot;&gt;&lt;elem m_fUsage=&quot;1.00000000000000000000E+00&quot;&gt;&lt;m_msothmcolidx val=&quot;0&quot;/&gt;&lt;m_rgb r=&quot;4B&quot; g=&quot;39&quot; b=&quot;00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TVkhr9sCQzUkFVEkmT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Z36gJU1yVdzYHodF1du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2mjCQNSseA2VSvffMhQ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3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Format_Library</Template>
  <TotalTime>0</TotalTime>
  <Words>743</Words>
  <Application>Microsoft Office PowerPoint</Application>
  <PresentationFormat>A4 Paper (210x297 mm)</PresentationFormat>
  <Paragraphs>113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Wingdings</vt:lpstr>
      <vt:lpstr>Custom Design</vt:lpstr>
      <vt:lpstr>Blank</vt:lpstr>
      <vt:lpstr>think-cell Slide</vt:lpstr>
      <vt:lpstr>Financial Portfolio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###Slide heading</dc:title>
  <dc:creator/>
  <cp:lastModifiedBy/>
  <cp:revision>9</cp:revision>
  <dcterms:created xsi:type="dcterms:W3CDTF">2015-01-11T09:05:14Z</dcterms:created>
  <dcterms:modified xsi:type="dcterms:W3CDTF">2019-10-12T20:05:35Z</dcterms:modified>
  <cp:category>112013</cp:category>
</cp:coreProperties>
</file>