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8" r:id="rId4"/>
    <p:sldId id="259" r:id="rId5"/>
    <p:sldId id="260" r:id="rId6"/>
    <p:sldId id="261" r:id="rId7"/>
    <p:sldId id="262" r:id="rId8"/>
    <p:sldId id="264" r:id="rId9"/>
    <p:sldId id="263"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6CE0-F5FE-F5AB-EA96-CB5F6FA412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E39930-EAA0-92F7-ECE0-1CA3708B05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08C68E-B320-231E-8A33-AA1F9FB93CFF}"/>
              </a:ext>
            </a:extLst>
          </p:cNvPr>
          <p:cNvSpPr>
            <a:spLocks noGrp="1"/>
          </p:cNvSpPr>
          <p:nvPr>
            <p:ph type="dt" sz="half" idx="10"/>
          </p:nvPr>
        </p:nvSpPr>
        <p:spPr/>
        <p:txBody>
          <a:bodyPr/>
          <a:lstStyle/>
          <a:p>
            <a:fld id="{723D37FB-1066-4778-B3AA-5C549B1FC437}" type="datetimeFigureOut">
              <a:rPr lang="en-IN" smtClean="0"/>
              <a:t>23-04-2023</a:t>
            </a:fld>
            <a:endParaRPr lang="en-IN"/>
          </a:p>
        </p:txBody>
      </p:sp>
      <p:sp>
        <p:nvSpPr>
          <p:cNvPr id="5" name="Footer Placeholder 4">
            <a:extLst>
              <a:ext uri="{FF2B5EF4-FFF2-40B4-BE49-F238E27FC236}">
                <a16:creationId xmlns:a16="http://schemas.microsoft.com/office/drawing/2014/main" id="{C323AFC3-0158-7C14-0EC4-36A6089A28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6BC264-DAEE-CFC6-6964-3EC4BBC59B49}"/>
              </a:ext>
            </a:extLst>
          </p:cNvPr>
          <p:cNvSpPr>
            <a:spLocks noGrp="1"/>
          </p:cNvSpPr>
          <p:nvPr>
            <p:ph type="sldNum" sz="quarter" idx="12"/>
          </p:nvPr>
        </p:nvSpPr>
        <p:spPr/>
        <p:txBody>
          <a:bodyPr/>
          <a:lstStyle/>
          <a:p>
            <a:fld id="{1A173BF4-5EA0-4222-AEC8-0FE09D22134D}" type="slidenum">
              <a:rPr lang="en-IN" smtClean="0"/>
              <a:t>‹#›</a:t>
            </a:fld>
            <a:endParaRPr lang="en-IN"/>
          </a:p>
        </p:txBody>
      </p:sp>
    </p:spTree>
    <p:extLst>
      <p:ext uri="{BB962C8B-B14F-4D97-AF65-F5344CB8AC3E}">
        <p14:creationId xmlns:p14="http://schemas.microsoft.com/office/powerpoint/2010/main" val="167652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A37C-467D-5597-8861-37BED644D6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AB19E0-FAAD-6AC9-3FF8-07D0A537B0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2E6612-7370-9440-B553-1280D14C372B}"/>
              </a:ext>
            </a:extLst>
          </p:cNvPr>
          <p:cNvSpPr>
            <a:spLocks noGrp="1"/>
          </p:cNvSpPr>
          <p:nvPr>
            <p:ph type="dt" sz="half" idx="10"/>
          </p:nvPr>
        </p:nvSpPr>
        <p:spPr/>
        <p:txBody>
          <a:bodyPr/>
          <a:lstStyle/>
          <a:p>
            <a:fld id="{723D37FB-1066-4778-B3AA-5C549B1FC437}" type="datetimeFigureOut">
              <a:rPr lang="en-IN" smtClean="0"/>
              <a:t>23-04-2023</a:t>
            </a:fld>
            <a:endParaRPr lang="en-IN"/>
          </a:p>
        </p:txBody>
      </p:sp>
      <p:sp>
        <p:nvSpPr>
          <p:cNvPr id="5" name="Footer Placeholder 4">
            <a:extLst>
              <a:ext uri="{FF2B5EF4-FFF2-40B4-BE49-F238E27FC236}">
                <a16:creationId xmlns:a16="http://schemas.microsoft.com/office/drawing/2014/main" id="{00AE027D-3532-A212-7506-8B4F47AB9E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720521-BB71-E812-432A-A8BDDD491C4C}"/>
              </a:ext>
            </a:extLst>
          </p:cNvPr>
          <p:cNvSpPr>
            <a:spLocks noGrp="1"/>
          </p:cNvSpPr>
          <p:nvPr>
            <p:ph type="sldNum" sz="quarter" idx="12"/>
          </p:nvPr>
        </p:nvSpPr>
        <p:spPr/>
        <p:txBody>
          <a:bodyPr/>
          <a:lstStyle/>
          <a:p>
            <a:fld id="{1A173BF4-5EA0-4222-AEC8-0FE09D22134D}" type="slidenum">
              <a:rPr lang="en-IN" smtClean="0"/>
              <a:t>‹#›</a:t>
            </a:fld>
            <a:endParaRPr lang="en-IN"/>
          </a:p>
        </p:txBody>
      </p:sp>
    </p:spTree>
    <p:extLst>
      <p:ext uri="{BB962C8B-B14F-4D97-AF65-F5344CB8AC3E}">
        <p14:creationId xmlns:p14="http://schemas.microsoft.com/office/powerpoint/2010/main" val="3223338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6D8EE-3599-546C-BA33-F2EF160194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E87E6C-266D-B7A5-0211-70727DC87C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A80D2F-6477-0316-19E3-F400E9875979}"/>
              </a:ext>
            </a:extLst>
          </p:cNvPr>
          <p:cNvSpPr>
            <a:spLocks noGrp="1"/>
          </p:cNvSpPr>
          <p:nvPr>
            <p:ph type="dt" sz="half" idx="10"/>
          </p:nvPr>
        </p:nvSpPr>
        <p:spPr/>
        <p:txBody>
          <a:bodyPr/>
          <a:lstStyle/>
          <a:p>
            <a:fld id="{723D37FB-1066-4778-B3AA-5C549B1FC437}" type="datetimeFigureOut">
              <a:rPr lang="en-IN" smtClean="0"/>
              <a:t>23-04-2023</a:t>
            </a:fld>
            <a:endParaRPr lang="en-IN"/>
          </a:p>
        </p:txBody>
      </p:sp>
      <p:sp>
        <p:nvSpPr>
          <p:cNvPr id="5" name="Footer Placeholder 4">
            <a:extLst>
              <a:ext uri="{FF2B5EF4-FFF2-40B4-BE49-F238E27FC236}">
                <a16:creationId xmlns:a16="http://schemas.microsoft.com/office/drawing/2014/main" id="{945702E1-CE5C-5E7E-58CA-7C94EFFAC2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7A77FA-C238-16F6-5415-78382E2D0A81}"/>
              </a:ext>
            </a:extLst>
          </p:cNvPr>
          <p:cNvSpPr>
            <a:spLocks noGrp="1"/>
          </p:cNvSpPr>
          <p:nvPr>
            <p:ph type="sldNum" sz="quarter" idx="12"/>
          </p:nvPr>
        </p:nvSpPr>
        <p:spPr/>
        <p:txBody>
          <a:bodyPr/>
          <a:lstStyle/>
          <a:p>
            <a:fld id="{1A173BF4-5EA0-4222-AEC8-0FE09D22134D}" type="slidenum">
              <a:rPr lang="en-IN" smtClean="0"/>
              <a:t>‹#›</a:t>
            </a:fld>
            <a:endParaRPr lang="en-IN"/>
          </a:p>
        </p:txBody>
      </p:sp>
    </p:spTree>
    <p:extLst>
      <p:ext uri="{BB962C8B-B14F-4D97-AF65-F5344CB8AC3E}">
        <p14:creationId xmlns:p14="http://schemas.microsoft.com/office/powerpoint/2010/main" val="285803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FEFC-6FED-7CC5-63D9-23E3900231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6AE494-6073-A419-F5D7-A7C388BD8D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746FBA-FA16-198F-32CD-471F07F952ED}"/>
              </a:ext>
            </a:extLst>
          </p:cNvPr>
          <p:cNvSpPr>
            <a:spLocks noGrp="1"/>
          </p:cNvSpPr>
          <p:nvPr>
            <p:ph type="dt" sz="half" idx="10"/>
          </p:nvPr>
        </p:nvSpPr>
        <p:spPr/>
        <p:txBody>
          <a:bodyPr/>
          <a:lstStyle/>
          <a:p>
            <a:fld id="{723D37FB-1066-4778-B3AA-5C549B1FC437}" type="datetimeFigureOut">
              <a:rPr lang="en-IN" smtClean="0"/>
              <a:t>23-04-2023</a:t>
            </a:fld>
            <a:endParaRPr lang="en-IN"/>
          </a:p>
        </p:txBody>
      </p:sp>
      <p:sp>
        <p:nvSpPr>
          <p:cNvPr id="5" name="Footer Placeholder 4">
            <a:extLst>
              <a:ext uri="{FF2B5EF4-FFF2-40B4-BE49-F238E27FC236}">
                <a16:creationId xmlns:a16="http://schemas.microsoft.com/office/drawing/2014/main" id="{95B7A501-FF0B-9910-149F-5B8E466601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614967-418B-7B1F-FA93-AD50E8F50AD5}"/>
              </a:ext>
            </a:extLst>
          </p:cNvPr>
          <p:cNvSpPr>
            <a:spLocks noGrp="1"/>
          </p:cNvSpPr>
          <p:nvPr>
            <p:ph type="sldNum" sz="quarter" idx="12"/>
          </p:nvPr>
        </p:nvSpPr>
        <p:spPr/>
        <p:txBody>
          <a:bodyPr/>
          <a:lstStyle/>
          <a:p>
            <a:fld id="{1A173BF4-5EA0-4222-AEC8-0FE09D22134D}" type="slidenum">
              <a:rPr lang="en-IN" smtClean="0"/>
              <a:t>‹#›</a:t>
            </a:fld>
            <a:endParaRPr lang="en-IN"/>
          </a:p>
        </p:txBody>
      </p:sp>
    </p:spTree>
    <p:extLst>
      <p:ext uri="{BB962C8B-B14F-4D97-AF65-F5344CB8AC3E}">
        <p14:creationId xmlns:p14="http://schemas.microsoft.com/office/powerpoint/2010/main" val="4121844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39466-B909-E8D8-C960-5286173D77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61BDF9-F4C0-5CF2-80FB-2962CE552D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486B75-F27F-EE02-4D26-D79BD0D3BB05}"/>
              </a:ext>
            </a:extLst>
          </p:cNvPr>
          <p:cNvSpPr>
            <a:spLocks noGrp="1"/>
          </p:cNvSpPr>
          <p:nvPr>
            <p:ph type="dt" sz="half" idx="10"/>
          </p:nvPr>
        </p:nvSpPr>
        <p:spPr/>
        <p:txBody>
          <a:bodyPr/>
          <a:lstStyle/>
          <a:p>
            <a:fld id="{723D37FB-1066-4778-B3AA-5C549B1FC437}" type="datetimeFigureOut">
              <a:rPr lang="en-IN" smtClean="0"/>
              <a:t>23-04-2023</a:t>
            </a:fld>
            <a:endParaRPr lang="en-IN"/>
          </a:p>
        </p:txBody>
      </p:sp>
      <p:sp>
        <p:nvSpPr>
          <p:cNvPr id="5" name="Footer Placeholder 4">
            <a:extLst>
              <a:ext uri="{FF2B5EF4-FFF2-40B4-BE49-F238E27FC236}">
                <a16:creationId xmlns:a16="http://schemas.microsoft.com/office/drawing/2014/main" id="{ED424C40-1A72-4E3F-E3BB-CAD3E60B21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219DD0-2D07-CCDE-5A94-AB93761C5C42}"/>
              </a:ext>
            </a:extLst>
          </p:cNvPr>
          <p:cNvSpPr>
            <a:spLocks noGrp="1"/>
          </p:cNvSpPr>
          <p:nvPr>
            <p:ph type="sldNum" sz="quarter" idx="12"/>
          </p:nvPr>
        </p:nvSpPr>
        <p:spPr/>
        <p:txBody>
          <a:bodyPr/>
          <a:lstStyle/>
          <a:p>
            <a:fld id="{1A173BF4-5EA0-4222-AEC8-0FE09D22134D}" type="slidenum">
              <a:rPr lang="en-IN" smtClean="0"/>
              <a:t>‹#›</a:t>
            </a:fld>
            <a:endParaRPr lang="en-IN"/>
          </a:p>
        </p:txBody>
      </p:sp>
    </p:spTree>
    <p:extLst>
      <p:ext uri="{BB962C8B-B14F-4D97-AF65-F5344CB8AC3E}">
        <p14:creationId xmlns:p14="http://schemas.microsoft.com/office/powerpoint/2010/main" val="1119520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3DEC-8686-00F1-922B-38D645059E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89F799-6831-0F83-E997-5C6DA5B2CC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FB41B9-D556-DE4C-4549-FBC991ECF9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F77197-05A3-4042-F944-DD559E0C5B8B}"/>
              </a:ext>
            </a:extLst>
          </p:cNvPr>
          <p:cNvSpPr>
            <a:spLocks noGrp="1"/>
          </p:cNvSpPr>
          <p:nvPr>
            <p:ph type="dt" sz="half" idx="10"/>
          </p:nvPr>
        </p:nvSpPr>
        <p:spPr/>
        <p:txBody>
          <a:bodyPr/>
          <a:lstStyle/>
          <a:p>
            <a:fld id="{723D37FB-1066-4778-B3AA-5C549B1FC437}" type="datetimeFigureOut">
              <a:rPr lang="en-IN" smtClean="0"/>
              <a:t>23-04-2023</a:t>
            </a:fld>
            <a:endParaRPr lang="en-IN"/>
          </a:p>
        </p:txBody>
      </p:sp>
      <p:sp>
        <p:nvSpPr>
          <p:cNvPr id="6" name="Footer Placeholder 5">
            <a:extLst>
              <a:ext uri="{FF2B5EF4-FFF2-40B4-BE49-F238E27FC236}">
                <a16:creationId xmlns:a16="http://schemas.microsoft.com/office/drawing/2014/main" id="{3C82977F-07A3-220D-8FB0-8932ACB4E0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556FFE-9B7B-FC8B-6215-101770775D34}"/>
              </a:ext>
            </a:extLst>
          </p:cNvPr>
          <p:cNvSpPr>
            <a:spLocks noGrp="1"/>
          </p:cNvSpPr>
          <p:nvPr>
            <p:ph type="sldNum" sz="quarter" idx="12"/>
          </p:nvPr>
        </p:nvSpPr>
        <p:spPr/>
        <p:txBody>
          <a:bodyPr/>
          <a:lstStyle/>
          <a:p>
            <a:fld id="{1A173BF4-5EA0-4222-AEC8-0FE09D22134D}" type="slidenum">
              <a:rPr lang="en-IN" smtClean="0"/>
              <a:t>‹#›</a:t>
            </a:fld>
            <a:endParaRPr lang="en-IN"/>
          </a:p>
        </p:txBody>
      </p:sp>
    </p:spTree>
    <p:extLst>
      <p:ext uri="{BB962C8B-B14F-4D97-AF65-F5344CB8AC3E}">
        <p14:creationId xmlns:p14="http://schemas.microsoft.com/office/powerpoint/2010/main" val="276197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AC6BD-4AF9-0389-75A9-72FC2C909C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D027D8-F08F-6EAC-811D-033AABC6D5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8B5752-6E95-CF96-9AA4-B7CB95DDDB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E4AFE7-10CC-941F-D85C-C923F959BB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D5646F-34E5-7ADD-2781-E0460FEE84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DBBF0D-CF5E-9197-99A9-A453CE0268BD}"/>
              </a:ext>
            </a:extLst>
          </p:cNvPr>
          <p:cNvSpPr>
            <a:spLocks noGrp="1"/>
          </p:cNvSpPr>
          <p:nvPr>
            <p:ph type="dt" sz="half" idx="10"/>
          </p:nvPr>
        </p:nvSpPr>
        <p:spPr/>
        <p:txBody>
          <a:bodyPr/>
          <a:lstStyle/>
          <a:p>
            <a:fld id="{723D37FB-1066-4778-B3AA-5C549B1FC437}" type="datetimeFigureOut">
              <a:rPr lang="en-IN" smtClean="0"/>
              <a:t>23-04-2023</a:t>
            </a:fld>
            <a:endParaRPr lang="en-IN"/>
          </a:p>
        </p:txBody>
      </p:sp>
      <p:sp>
        <p:nvSpPr>
          <p:cNvPr id="8" name="Footer Placeholder 7">
            <a:extLst>
              <a:ext uri="{FF2B5EF4-FFF2-40B4-BE49-F238E27FC236}">
                <a16:creationId xmlns:a16="http://schemas.microsoft.com/office/drawing/2014/main" id="{C2A80327-06DB-747A-7D21-3FB50FB206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18BFDD-2615-2340-61E1-18E5DDC0B4AF}"/>
              </a:ext>
            </a:extLst>
          </p:cNvPr>
          <p:cNvSpPr>
            <a:spLocks noGrp="1"/>
          </p:cNvSpPr>
          <p:nvPr>
            <p:ph type="sldNum" sz="quarter" idx="12"/>
          </p:nvPr>
        </p:nvSpPr>
        <p:spPr/>
        <p:txBody>
          <a:bodyPr/>
          <a:lstStyle/>
          <a:p>
            <a:fld id="{1A173BF4-5EA0-4222-AEC8-0FE09D22134D}" type="slidenum">
              <a:rPr lang="en-IN" smtClean="0"/>
              <a:t>‹#›</a:t>
            </a:fld>
            <a:endParaRPr lang="en-IN"/>
          </a:p>
        </p:txBody>
      </p:sp>
    </p:spTree>
    <p:extLst>
      <p:ext uri="{BB962C8B-B14F-4D97-AF65-F5344CB8AC3E}">
        <p14:creationId xmlns:p14="http://schemas.microsoft.com/office/powerpoint/2010/main" val="239138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F335-6B77-541B-B3F6-C7DC3973E5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23601D-9DE7-D2E2-F943-3C88CCF33284}"/>
              </a:ext>
            </a:extLst>
          </p:cNvPr>
          <p:cNvSpPr>
            <a:spLocks noGrp="1"/>
          </p:cNvSpPr>
          <p:nvPr>
            <p:ph type="dt" sz="half" idx="10"/>
          </p:nvPr>
        </p:nvSpPr>
        <p:spPr/>
        <p:txBody>
          <a:bodyPr/>
          <a:lstStyle/>
          <a:p>
            <a:fld id="{723D37FB-1066-4778-B3AA-5C549B1FC437}" type="datetimeFigureOut">
              <a:rPr lang="en-IN" smtClean="0"/>
              <a:t>23-04-2023</a:t>
            </a:fld>
            <a:endParaRPr lang="en-IN"/>
          </a:p>
        </p:txBody>
      </p:sp>
      <p:sp>
        <p:nvSpPr>
          <p:cNvPr id="4" name="Footer Placeholder 3">
            <a:extLst>
              <a:ext uri="{FF2B5EF4-FFF2-40B4-BE49-F238E27FC236}">
                <a16:creationId xmlns:a16="http://schemas.microsoft.com/office/drawing/2014/main" id="{3E45F358-026C-97C3-D383-70D8A875BF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374756-D136-626B-1E6F-272C72B5E745}"/>
              </a:ext>
            </a:extLst>
          </p:cNvPr>
          <p:cNvSpPr>
            <a:spLocks noGrp="1"/>
          </p:cNvSpPr>
          <p:nvPr>
            <p:ph type="sldNum" sz="quarter" idx="12"/>
          </p:nvPr>
        </p:nvSpPr>
        <p:spPr/>
        <p:txBody>
          <a:bodyPr/>
          <a:lstStyle/>
          <a:p>
            <a:fld id="{1A173BF4-5EA0-4222-AEC8-0FE09D22134D}" type="slidenum">
              <a:rPr lang="en-IN" smtClean="0"/>
              <a:t>‹#›</a:t>
            </a:fld>
            <a:endParaRPr lang="en-IN"/>
          </a:p>
        </p:txBody>
      </p:sp>
    </p:spTree>
    <p:extLst>
      <p:ext uri="{BB962C8B-B14F-4D97-AF65-F5344CB8AC3E}">
        <p14:creationId xmlns:p14="http://schemas.microsoft.com/office/powerpoint/2010/main" val="414609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DDAD5-46B4-1478-3D52-CC99A5A28F35}"/>
              </a:ext>
            </a:extLst>
          </p:cNvPr>
          <p:cNvSpPr>
            <a:spLocks noGrp="1"/>
          </p:cNvSpPr>
          <p:nvPr>
            <p:ph type="dt" sz="half" idx="10"/>
          </p:nvPr>
        </p:nvSpPr>
        <p:spPr/>
        <p:txBody>
          <a:bodyPr/>
          <a:lstStyle/>
          <a:p>
            <a:fld id="{723D37FB-1066-4778-B3AA-5C549B1FC437}" type="datetimeFigureOut">
              <a:rPr lang="en-IN" smtClean="0"/>
              <a:t>23-04-2023</a:t>
            </a:fld>
            <a:endParaRPr lang="en-IN"/>
          </a:p>
        </p:txBody>
      </p:sp>
      <p:sp>
        <p:nvSpPr>
          <p:cNvPr id="3" name="Footer Placeholder 2">
            <a:extLst>
              <a:ext uri="{FF2B5EF4-FFF2-40B4-BE49-F238E27FC236}">
                <a16:creationId xmlns:a16="http://schemas.microsoft.com/office/drawing/2014/main" id="{F6256C1F-4525-7BDA-03A3-50040C58E7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6C8499-5D5A-2A2D-F476-C5CFC76B69BB}"/>
              </a:ext>
            </a:extLst>
          </p:cNvPr>
          <p:cNvSpPr>
            <a:spLocks noGrp="1"/>
          </p:cNvSpPr>
          <p:nvPr>
            <p:ph type="sldNum" sz="quarter" idx="12"/>
          </p:nvPr>
        </p:nvSpPr>
        <p:spPr/>
        <p:txBody>
          <a:bodyPr/>
          <a:lstStyle/>
          <a:p>
            <a:fld id="{1A173BF4-5EA0-4222-AEC8-0FE09D22134D}" type="slidenum">
              <a:rPr lang="en-IN" smtClean="0"/>
              <a:t>‹#›</a:t>
            </a:fld>
            <a:endParaRPr lang="en-IN"/>
          </a:p>
        </p:txBody>
      </p:sp>
    </p:spTree>
    <p:extLst>
      <p:ext uri="{BB962C8B-B14F-4D97-AF65-F5344CB8AC3E}">
        <p14:creationId xmlns:p14="http://schemas.microsoft.com/office/powerpoint/2010/main" val="543203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2BA3-7A1C-7234-BF5A-BA76048167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674BA3-DE9B-61CE-8F80-0C73BC6984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717F41-3640-59C2-FCAB-C262D0B5A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571F32-3B3E-92AC-75D1-C46FE4CFC4F9}"/>
              </a:ext>
            </a:extLst>
          </p:cNvPr>
          <p:cNvSpPr>
            <a:spLocks noGrp="1"/>
          </p:cNvSpPr>
          <p:nvPr>
            <p:ph type="dt" sz="half" idx="10"/>
          </p:nvPr>
        </p:nvSpPr>
        <p:spPr/>
        <p:txBody>
          <a:bodyPr/>
          <a:lstStyle/>
          <a:p>
            <a:fld id="{723D37FB-1066-4778-B3AA-5C549B1FC437}" type="datetimeFigureOut">
              <a:rPr lang="en-IN" smtClean="0"/>
              <a:t>23-04-2023</a:t>
            </a:fld>
            <a:endParaRPr lang="en-IN"/>
          </a:p>
        </p:txBody>
      </p:sp>
      <p:sp>
        <p:nvSpPr>
          <p:cNvPr id="6" name="Footer Placeholder 5">
            <a:extLst>
              <a:ext uri="{FF2B5EF4-FFF2-40B4-BE49-F238E27FC236}">
                <a16:creationId xmlns:a16="http://schemas.microsoft.com/office/drawing/2014/main" id="{4B3520B9-18F9-169E-D5C3-7B00D05F41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2C1791-9DE9-DCEB-BFED-4E85F7D09EB7}"/>
              </a:ext>
            </a:extLst>
          </p:cNvPr>
          <p:cNvSpPr>
            <a:spLocks noGrp="1"/>
          </p:cNvSpPr>
          <p:nvPr>
            <p:ph type="sldNum" sz="quarter" idx="12"/>
          </p:nvPr>
        </p:nvSpPr>
        <p:spPr/>
        <p:txBody>
          <a:bodyPr/>
          <a:lstStyle/>
          <a:p>
            <a:fld id="{1A173BF4-5EA0-4222-AEC8-0FE09D22134D}" type="slidenum">
              <a:rPr lang="en-IN" smtClean="0"/>
              <a:t>‹#›</a:t>
            </a:fld>
            <a:endParaRPr lang="en-IN"/>
          </a:p>
        </p:txBody>
      </p:sp>
    </p:spTree>
    <p:extLst>
      <p:ext uri="{BB962C8B-B14F-4D97-AF65-F5344CB8AC3E}">
        <p14:creationId xmlns:p14="http://schemas.microsoft.com/office/powerpoint/2010/main" val="203587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A3EA6-1B83-BA3E-3442-32D3FA7AE8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69DEDD-248C-DEF9-E777-1C95B6F4CC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D11E6B-120B-A257-9BE3-7FF3906BB3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CA2246-DDC9-8745-B328-6C22A9209A51}"/>
              </a:ext>
            </a:extLst>
          </p:cNvPr>
          <p:cNvSpPr>
            <a:spLocks noGrp="1"/>
          </p:cNvSpPr>
          <p:nvPr>
            <p:ph type="dt" sz="half" idx="10"/>
          </p:nvPr>
        </p:nvSpPr>
        <p:spPr/>
        <p:txBody>
          <a:bodyPr/>
          <a:lstStyle/>
          <a:p>
            <a:fld id="{723D37FB-1066-4778-B3AA-5C549B1FC437}" type="datetimeFigureOut">
              <a:rPr lang="en-IN" smtClean="0"/>
              <a:t>23-04-2023</a:t>
            </a:fld>
            <a:endParaRPr lang="en-IN"/>
          </a:p>
        </p:txBody>
      </p:sp>
      <p:sp>
        <p:nvSpPr>
          <p:cNvPr id="6" name="Footer Placeholder 5">
            <a:extLst>
              <a:ext uri="{FF2B5EF4-FFF2-40B4-BE49-F238E27FC236}">
                <a16:creationId xmlns:a16="http://schemas.microsoft.com/office/drawing/2014/main" id="{5AA64F5B-E963-EDC1-1E7B-9A1A7F5DDB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250CB6-B18B-2690-6CD3-C1B31751ADAB}"/>
              </a:ext>
            </a:extLst>
          </p:cNvPr>
          <p:cNvSpPr>
            <a:spLocks noGrp="1"/>
          </p:cNvSpPr>
          <p:nvPr>
            <p:ph type="sldNum" sz="quarter" idx="12"/>
          </p:nvPr>
        </p:nvSpPr>
        <p:spPr/>
        <p:txBody>
          <a:bodyPr/>
          <a:lstStyle/>
          <a:p>
            <a:fld id="{1A173BF4-5EA0-4222-AEC8-0FE09D22134D}" type="slidenum">
              <a:rPr lang="en-IN" smtClean="0"/>
              <a:t>‹#›</a:t>
            </a:fld>
            <a:endParaRPr lang="en-IN"/>
          </a:p>
        </p:txBody>
      </p:sp>
    </p:spTree>
    <p:extLst>
      <p:ext uri="{BB962C8B-B14F-4D97-AF65-F5344CB8AC3E}">
        <p14:creationId xmlns:p14="http://schemas.microsoft.com/office/powerpoint/2010/main" val="1362860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E2932A-8CB3-B3CC-4C0D-27C57C4F98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4685A1-0C5D-4DCE-C4D9-93DE2AFBE0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A87FA9-5505-E75D-8F80-554D7A0BC9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D37FB-1066-4778-B3AA-5C549B1FC437}" type="datetimeFigureOut">
              <a:rPr lang="en-IN" smtClean="0"/>
              <a:t>23-04-2023</a:t>
            </a:fld>
            <a:endParaRPr lang="en-IN"/>
          </a:p>
        </p:txBody>
      </p:sp>
      <p:sp>
        <p:nvSpPr>
          <p:cNvPr id="5" name="Footer Placeholder 4">
            <a:extLst>
              <a:ext uri="{FF2B5EF4-FFF2-40B4-BE49-F238E27FC236}">
                <a16:creationId xmlns:a16="http://schemas.microsoft.com/office/drawing/2014/main" id="{7486FB62-A201-B0AA-7C8A-ED2CA67E00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513B71-7B3A-AD41-AD9F-B4F493DE8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173BF4-5EA0-4222-AEC8-0FE09D22134D}" type="slidenum">
              <a:rPr lang="en-IN" smtClean="0"/>
              <a:t>‹#›</a:t>
            </a:fld>
            <a:endParaRPr lang="en-IN"/>
          </a:p>
        </p:txBody>
      </p:sp>
    </p:spTree>
    <p:extLst>
      <p:ext uri="{BB962C8B-B14F-4D97-AF65-F5344CB8AC3E}">
        <p14:creationId xmlns:p14="http://schemas.microsoft.com/office/powerpoint/2010/main" val="687547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DC71E-B7F3-AAF6-1055-A72778214503}"/>
              </a:ext>
            </a:extLst>
          </p:cNvPr>
          <p:cNvSpPr>
            <a:spLocks noGrp="1"/>
          </p:cNvSpPr>
          <p:nvPr>
            <p:ph type="title"/>
          </p:nvPr>
        </p:nvSpPr>
        <p:spPr/>
        <p:txBody>
          <a:bodyPr/>
          <a:lstStyle/>
          <a:p>
            <a:r>
              <a:rPr lang="en-US" sz="1800" b="1" i="0" u="none" strike="noStrike" baseline="0" dirty="0">
                <a:solidFill>
                  <a:srgbClr val="2D3B45"/>
                </a:solidFill>
                <a:latin typeface="Times New Roman" panose="02020603050405020304" pitchFamily="18" charset="0"/>
                <a:cs typeface="Times New Roman" panose="02020603050405020304" pitchFamily="18" charset="0"/>
              </a:rPr>
              <a:t>1. a) Identify the categorical and continuous variables ?</a:t>
            </a:r>
            <a:endParaRPr lang="en-IN" b="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91AB3111-A7F8-DA22-1E37-869E3F6418C8}"/>
              </a:ext>
            </a:extLst>
          </p:cNvPr>
          <p:cNvSpPr>
            <a:spLocks noGrp="1"/>
          </p:cNvSpPr>
          <p:nvPr>
            <p:ph idx="1"/>
          </p:nvPr>
        </p:nvSpPr>
        <p:spPr>
          <a:xfrm>
            <a:off x="838200" y="1825625"/>
            <a:ext cx="5744186" cy="4351338"/>
          </a:xfrm>
        </p:spPr>
        <p:txBody>
          <a:bodyPr>
            <a:normAutofit/>
          </a:bodyPr>
          <a:lstStyle/>
          <a:p>
            <a:pPr>
              <a:buFont typeface="Wingdings" panose="05000000000000000000" pitchFamily="2" charset="2"/>
              <a:buChar char="à"/>
            </a:pPr>
            <a:r>
              <a:rPr lang="en-US" sz="1800" dirty="0">
                <a:latin typeface="Times New Roman" panose="02020603050405020304" pitchFamily="18" charset="0"/>
                <a:cs typeface="Times New Roman" panose="02020603050405020304" pitchFamily="18" charset="0"/>
              </a:rPr>
              <a:t>In this data the continuous variables are:</a:t>
            </a:r>
          </a:p>
          <a:p>
            <a:pPr lvl="1"/>
            <a:r>
              <a:rPr lang="en-IN" sz="1600" dirty="0">
                <a:latin typeface="Times New Roman" panose="02020603050405020304" pitchFamily="18" charset="0"/>
                <a:cs typeface="Times New Roman" panose="02020603050405020304" pitchFamily="18" charset="0"/>
              </a:rPr>
              <a:t>Smoker</a:t>
            </a:r>
          </a:p>
          <a:p>
            <a:pPr lvl="1"/>
            <a:r>
              <a:rPr lang="en-IN" sz="1600" dirty="0">
                <a:latin typeface="Times New Roman" panose="02020603050405020304" pitchFamily="18" charset="0"/>
                <a:cs typeface="Times New Roman" panose="02020603050405020304" pitchFamily="18" charset="0"/>
              </a:rPr>
              <a:t>Sex</a:t>
            </a:r>
          </a:p>
          <a:p>
            <a:pPr lvl="1"/>
            <a:r>
              <a:rPr lang="en-IN" sz="1600" dirty="0">
                <a:latin typeface="Times New Roman" panose="02020603050405020304" pitchFamily="18" charset="0"/>
                <a:cs typeface="Times New Roman" panose="02020603050405020304" pitchFamily="18" charset="0"/>
              </a:rPr>
              <a:t>Region</a:t>
            </a:r>
          </a:p>
          <a:p>
            <a:pPr lvl="1"/>
            <a:r>
              <a:rPr lang="en-IN" sz="1600" dirty="0">
                <a:latin typeface="Times New Roman" panose="02020603050405020304" pitchFamily="18" charset="0"/>
                <a:cs typeface="Times New Roman" panose="02020603050405020304" pitchFamily="18" charset="0"/>
              </a:rPr>
              <a:t>Children</a:t>
            </a:r>
          </a:p>
          <a:p>
            <a:pPr marL="0" indent="0">
              <a:buNone/>
            </a:pPr>
            <a:r>
              <a:rPr lang="en-IN" sz="1800" dirty="0">
                <a:latin typeface="Times New Roman" panose="02020603050405020304" pitchFamily="18" charset="0"/>
                <a:cs typeface="Times New Roman" panose="02020603050405020304" pitchFamily="18" charset="0"/>
                <a:sym typeface="Wingdings" panose="05000000000000000000" pitchFamily="2" charset="2"/>
              </a:rPr>
              <a:t>Then , Categorical Variables are:</a:t>
            </a:r>
          </a:p>
          <a:p>
            <a:pPr lvl="1"/>
            <a:r>
              <a:rPr lang="en-IN" sz="1600" dirty="0">
                <a:latin typeface="Times New Roman" panose="02020603050405020304" pitchFamily="18" charset="0"/>
                <a:cs typeface="Times New Roman" panose="02020603050405020304" pitchFamily="18" charset="0"/>
                <a:sym typeface="Wingdings" panose="05000000000000000000" pitchFamily="2" charset="2"/>
              </a:rPr>
              <a:t>Age</a:t>
            </a:r>
          </a:p>
          <a:p>
            <a:pPr lvl="1"/>
            <a:r>
              <a:rPr lang="en-IN" sz="1600" dirty="0" err="1">
                <a:latin typeface="Times New Roman" panose="02020603050405020304" pitchFamily="18" charset="0"/>
                <a:cs typeface="Times New Roman" panose="02020603050405020304" pitchFamily="18" charset="0"/>
                <a:sym typeface="Wingdings" panose="05000000000000000000" pitchFamily="2" charset="2"/>
              </a:rPr>
              <a:t>Bmi</a:t>
            </a:r>
            <a:endParaRPr lang="en-IN" sz="1600" dirty="0">
              <a:latin typeface="Times New Roman" panose="02020603050405020304" pitchFamily="18" charset="0"/>
              <a:cs typeface="Times New Roman" panose="02020603050405020304" pitchFamily="18" charset="0"/>
              <a:sym typeface="Wingdings" panose="05000000000000000000" pitchFamily="2" charset="2"/>
            </a:endParaRPr>
          </a:p>
          <a:p>
            <a:pPr lvl="1"/>
            <a:r>
              <a:rPr lang="en-IN" sz="1600" dirty="0">
                <a:latin typeface="Times New Roman" panose="02020603050405020304" pitchFamily="18" charset="0"/>
                <a:cs typeface="Times New Roman" panose="02020603050405020304" pitchFamily="18" charset="0"/>
                <a:sym typeface="Wingdings" panose="05000000000000000000" pitchFamily="2" charset="2"/>
              </a:rPr>
              <a:t>Charges</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E9CEB95-999F-580B-2DDB-AE132A727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2386" y="1358582"/>
            <a:ext cx="4549140" cy="1897380"/>
          </a:xfrm>
          <a:prstGeom prst="rect">
            <a:avLst/>
          </a:prstGeom>
        </p:spPr>
      </p:pic>
    </p:spTree>
    <p:extLst>
      <p:ext uri="{BB962C8B-B14F-4D97-AF65-F5344CB8AC3E}">
        <p14:creationId xmlns:p14="http://schemas.microsoft.com/office/powerpoint/2010/main" val="204291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9A2F3-ABD6-E95B-5414-92147D69D3DA}"/>
              </a:ext>
            </a:extLst>
          </p:cNvPr>
          <p:cNvSpPr>
            <a:spLocks noGrp="1"/>
          </p:cNvSpPr>
          <p:nvPr>
            <p:ph type="title"/>
          </p:nvPr>
        </p:nvSpPr>
        <p:spPr/>
        <p:txBody>
          <a:bodyPr>
            <a:normAutofit/>
          </a:bodyPr>
          <a:lstStyle/>
          <a:p>
            <a:r>
              <a:rPr lang="en-US" sz="2000" b="1" i="0" u="none" strike="noStrike" baseline="0" dirty="0">
                <a:solidFill>
                  <a:srgbClr val="2D3B45"/>
                </a:solidFill>
                <a:latin typeface="Times New Roman" panose="02020603050405020304" pitchFamily="18" charset="0"/>
                <a:cs typeface="Times New Roman" panose="02020603050405020304" pitchFamily="18" charset="0"/>
              </a:rPr>
              <a:t>g) Do a similar dependents-charges analysis, Region-wise?</a:t>
            </a:r>
            <a:endParaRPr lang="en-IN" sz="4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E23423A-5A45-E886-6A4F-103B0544A6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686" y="2609850"/>
            <a:ext cx="5173203" cy="1678065"/>
          </a:xfrm>
        </p:spPr>
      </p:pic>
      <p:pic>
        <p:nvPicPr>
          <p:cNvPr id="7" name="Picture 6">
            <a:extLst>
              <a:ext uri="{FF2B5EF4-FFF2-40B4-BE49-F238E27FC236}">
                <a16:creationId xmlns:a16="http://schemas.microsoft.com/office/drawing/2014/main" id="{A133C984-7B99-20C2-8A41-E61EA56022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486" y="2084069"/>
            <a:ext cx="6143828" cy="2825281"/>
          </a:xfrm>
          <a:prstGeom prst="rect">
            <a:avLst/>
          </a:prstGeom>
        </p:spPr>
      </p:pic>
      <p:sp>
        <p:nvSpPr>
          <p:cNvPr id="8" name="Title 1">
            <a:extLst>
              <a:ext uri="{FF2B5EF4-FFF2-40B4-BE49-F238E27FC236}">
                <a16:creationId xmlns:a16="http://schemas.microsoft.com/office/drawing/2014/main" id="{D2D15F80-5980-6761-5038-55788B44F521}"/>
              </a:ext>
            </a:extLst>
          </p:cNvPr>
          <p:cNvSpPr txBox="1">
            <a:spLocks/>
          </p:cNvSpPr>
          <p:nvPr/>
        </p:nvSpPr>
        <p:spPr>
          <a:xfrm>
            <a:off x="838200" y="51657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000" dirty="0">
                <a:solidFill>
                  <a:srgbClr val="2D3B45"/>
                </a:solidFill>
                <a:latin typeface="Times New Roman" panose="02020603050405020304" pitchFamily="18" charset="0"/>
                <a:cs typeface="Times New Roman" panose="02020603050405020304" pitchFamily="18" charset="0"/>
              </a:rPr>
              <a:t>Previous charts represents How all are claimed the insurances charges for number of Childrens.</a:t>
            </a:r>
          </a:p>
          <a:p>
            <a:pPr marL="342900" indent="-342900">
              <a:buFont typeface="Arial" panose="020B0604020202020204" pitchFamily="34" charset="0"/>
              <a:buChar char="•"/>
            </a:pPr>
            <a:r>
              <a:rPr lang="en-US" sz="2000" dirty="0">
                <a:solidFill>
                  <a:srgbClr val="2D3B45"/>
                </a:solidFill>
                <a:latin typeface="Times New Roman" panose="02020603050405020304" pitchFamily="18" charset="0"/>
                <a:cs typeface="Times New Roman" panose="02020603050405020304" pitchFamily="18" charset="0"/>
              </a:rPr>
              <a:t>In this charts its shows region wise how all are claimed the insurances.</a:t>
            </a:r>
          </a:p>
        </p:txBody>
      </p:sp>
    </p:spTree>
    <p:extLst>
      <p:ext uri="{BB962C8B-B14F-4D97-AF65-F5344CB8AC3E}">
        <p14:creationId xmlns:p14="http://schemas.microsoft.com/office/powerpoint/2010/main" val="1966891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C12E-C28B-17A8-2431-7B5E6DEE7CAD}"/>
              </a:ext>
            </a:extLst>
          </p:cNvPr>
          <p:cNvSpPr>
            <a:spLocks noGrp="1"/>
          </p:cNvSpPr>
          <p:nvPr>
            <p:ph type="title"/>
          </p:nvPr>
        </p:nvSpPr>
        <p:spPr/>
        <p:txBody>
          <a:bodyPr>
            <a:normAutofit/>
          </a:bodyPr>
          <a:lstStyle/>
          <a:p>
            <a:r>
              <a:rPr lang="en-US" sz="2000" b="1" i="0" u="none" strike="noStrike" baseline="0" dirty="0">
                <a:solidFill>
                  <a:srgbClr val="2D3B45"/>
                </a:solidFill>
                <a:latin typeface="Times New Roman" panose="02020603050405020304" pitchFamily="18" charset="0"/>
                <a:cs typeface="Times New Roman" panose="02020603050405020304" pitchFamily="18" charset="0"/>
              </a:rPr>
              <a:t>h) Do at least one more pivot table and chart of your own choice on the remaining variables</a:t>
            </a:r>
            <a:endParaRPr lang="en-IN" sz="4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954428-A7F0-2DED-3C19-A3E94638F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2057400"/>
            <a:ext cx="6958614" cy="2743200"/>
          </a:xfrm>
          <a:prstGeom prst="rect">
            <a:avLst/>
          </a:prstGeom>
        </p:spPr>
      </p:pic>
      <p:sp>
        <p:nvSpPr>
          <p:cNvPr id="8" name="Title 1">
            <a:extLst>
              <a:ext uri="{FF2B5EF4-FFF2-40B4-BE49-F238E27FC236}">
                <a16:creationId xmlns:a16="http://schemas.microsoft.com/office/drawing/2014/main" id="{04EAD040-F309-26CC-2B26-4FEFD5C7849B}"/>
              </a:ext>
            </a:extLst>
          </p:cNvPr>
          <p:cNvSpPr txBox="1">
            <a:spLocks/>
          </p:cNvSpPr>
          <p:nvPr/>
        </p:nvSpPr>
        <p:spPr>
          <a:xfrm>
            <a:off x="838200" y="541799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Times New Roman" panose="02020603050405020304" pitchFamily="18" charset="0"/>
                <a:cs typeface="Times New Roman" panose="02020603050405020304" pitchFamily="18" charset="0"/>
              </a:rPr>
              <a:t>I took children and sex data's because I want to known how many males and females in the dataset.</a:t>
            </a:r>
            <a:endParaRPr lang="en-IN" sz="2000" dirty="0">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946F7A65-338F-AAF8-7A24-789E8BA2800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4602" y="2625090"/>
            <a:ext cx="3206208" cy="1733846"/>
          </a:xfrm>
        </p:spPr>
      </p:pic>
    </p:spTree>
    <p:extLst>
      <p:ext uri="{BB962C8B-B14F-4D97-AF65-F5344CB8AC3E}">
        <p14:creationId xmlns:p14="http://schemas.microsoft.com/office/powerpoint/2010/main" val="1500159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B1AEE-C6D1-B6AD-6E4B-92BF19B757CB}"/>
              </a:ext>
            </a:extLst>
          </p:cNvPr>
          <p:cNvSpPr>
            <a:spLocks noGrp="1"/>
          </p:cNvSpPr>
          <p:nvPr>
            <p:ph type="title"/>
          </p:nvPr>
        </p:nvSpPr>
        <p:spPr/>
        <p:txBody>
          <a:bodyPr>
            <a:normAutofit/>
          </a:bodyPr>
          <a:lstStyle/>
          <a:p>
            <a:r>
              <a:rPr lang="en-US" sz="2000" b="1" i="0" u="none" strike="noStrike" baseline="0" dirty="0">
                <a:solidFill>
                  <a:srgbClr val="2D3B45"/>
                </a:solidFill>
                <a:latin typeface="Times New Roman" panose="02020603050405020304" pitchFamily="18" charset="0"/>
                <a:cs typeface="Times New Roman" panose="02020603050405020304" pitchFamily="18" charset="0"/>
              </a:rPr>
              <a:t>j) Give your interpretation for observations made in point (c)</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686F4B-5ABB-FC2F-78EE-D8315B01825E}"/>
              </a:ext>
            </a:extLst>
          </p:cNvPr>
          <p:cNvSpPr>
            <a:spLocks noGrp="1"/>
          </p:cNvSpPr>
          <p:nvPr>
            <p:ph idx="1"/>
          </p:nvPr>
        </p:nvSpPr>
        <p:spPr>
          <a:xfrm>
            <a:off x="838200" y="1825625"/>
            <a:ext cx="10515600" cy="3296791"/>
          </a:xfrm>
        </p:spPr>
        <p:txBody>
          <a:bodyPr>
            <a:normAutofit lnSpcReduction="10000"/>
          </a:bodyPr>
          <a:lstStyle/>
          <a:p>
            <a:r>
              <a:rPr lang="en-US" sz="1800" dirty="0">
                <a:latin typeface="Times New Roman" panose="02020603050405020304" pitchFamily="18" charset="0"/>
                <a:cs typeface="Times New Roman" panose="02020603050405020304" pitchFamily="18" charset="0"/>
              </a:rPr>
              <a:t>In Gender Vs Smoker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Female has the more smoking habits.</a:t>
            </a:r>
          </a:p>
          <a:p>
            <a:r>
              <a:rPr lang="en-US" sz="1800" dirty="0">
                <a:latin typeface="Times New Roman" panose="02020603050405020304" pitchFamily="18" charset="0"/>
                <a:cs typeface="Times New Roman" panose="02020603050405020304" pitchFamily="18" charset="0"/>
              </a:rPr>
              <a:t>In Charges Vs Age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I took charges as average in pivot table ,whoever in age 21 they 	has charges less and highest 		    charges collected in age 64.</a:t>
            </a:r>
          </a:p>
          <a:p>
            <a:r>
              <a:rPr lang="en-US" sz="1800" dirty="0">
                <a:latin typeface="Times New Roman" panose="02020603050405020304" pitchFamily="18" charset="0"/>
                <a:cs typeface="Times New Roman" panose="02020603050405020304" pitchFamily="18" charset="0"/>
              </a:rPr>
              <a:t>In Charges Vs </a:t>
            </a:r>
            <a:r>
              <a:rPr lang="en-US" sz="1800" dirty="0" err="1">
                <a:latin typeface="Times New Roman" panose="02020603050405020304" pitchFamily="18" charset="0"/>
                <a:cs typeface="Times New Roman" panose="02020603050405020304" pitchFamily="18" charset="0"/>
              </a:rPr>
              <a:t>Bmi</a:t>
            </a:r>
            <a:r>
              <a:rPr lang="en-US" sz="1800" dirty="0">
                <a:latin typeface="Times New Roman" panose="02020603050405020304" pitchFamily="18" charset="0"/>
                <a:cs typeface="Times New Roman" panose="02020603050405020304" pitchFamily="18" charset="0"/>
              </a:rPr>
              <a:t> :</a:t>
            </a:r>
          </a:p>
          <a:p>
            <a:pPr marL="914400" lvl="2" indent="0">
              <a:buNone/>
            </a:pPr>
            <a:r>
              <a:rPr 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Based on health they have the charges and they claimed insurances.               </a:t>
            </a:r>
          </a:p>
          <a:p>
            <a:r>
              <a:rPr lang="en-US" sz="1800" dirty="0">
                <a:latin typeface="Times New Roman" panose="02020603050405020304" pitchFamily="18" charset="0"/>
                <a:cs typeface="Times New Roman" panose="02020603050405020304" pitchFamily="18" charset="0"/>
              </a:rPr>
              <a:t>In Charges Vs Smoker :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I took charges as count in pivot table , based on that Non smoker count is 1064 and 	Smoker 	  	    count is 274.             </a:t>
            </a:r>
          </a:p>
          <a:p>
            <a:pPr marL="914400" lvl="2" indent="0">
              <a:buNone/>
            </a:pPr>
            <a:endParaRPr lang="en-US" sz="1800" dirty="0">
              <a:latin typeface="Times New Roman" panose="02020603050405020304" pitchFamily="18" charset="0"/>
              <a:cs typeface="Times New Roman" panose="02020603050405020304" pitchFamily="18" charset="0"/>
            </a:endParaRPr>
          </a:p>
          <a:p>
            <a:pPr marL="914400" lvl="2" indent="0">
              <a:buNone/>
            </a:pPr>
            <a:endParaRPr lang="en-US" sz="1800" dirty="0">
              <a:latin typeface="Times New Roman" panose="02020603050405020304" pitchFamily="18" charset="0"/>
              <a:cs typeface="Times New Roman" panose="02020603050405020304" pitchFamily="18" charset="0"/>
            </a:endParaRPr>
          </a:p>
          <a:p>
            <a:pPr marL="914400" lvl="2"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0707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6BD1B-872F-E055-08F7-71576BACF034}"/>
              </a:ext>
            </a:extLst>
          </p:cNvPr>
          <p:cNvSpPr>
            <a:spLocks noGrp="1"/>
          </p:cNvSpPr>
          <p:nvPr>
            <p:ph type="title"/>
          </p:nvPr>
        </p:nvSpPr>
        <p:spPr/>
        <p:txBody>
          <a:bodyPr>
            <a:normAutofit/>
          </a:bodyPr>
          <a:lstStyle/>
          <a:p>
            <a:r>
              <a:rPr lang="en-US" sz="2000" b="1" i="0" u="none" strike="noStrike" baseline="0" dirty="0">
                <a:solidFill>
                  <a:srgbClr val="2D3B45"/>
                </a:solidFill>
                <a:latin typeface="Times New Roman" panose="02020603050405020304" pitchFamily="18" charset="0"/>
                <a:cs typeface="Times New Roman" panose="02020603050405020304" pitchFamily="18" charset="0"/>
              </a:rPr>
              <a:t>2. Edit the data as following, to obtain dummy variables:</a:t>
            </a:r>
            <a:br>
              <a:rPr lang="en-US" sz="2000" b="1" i="0" u="none" strike="noStrike" baseline="0" dirty="0">
                <a:solidFill>
                  <a:srgbClr val="2D3B45"/>
                </a:solidFill>
                <a:latin typeface="Times New Roman" panose="02020603050405020304" pitchFamily="18" charset="0"/>
                <a:cs typeface="Times New Roman" panose="02020603050405020304" pitchFamily="18" charset="0"/>
              </a:rPr>
            </a:br>
            <a:br>
              <a:rPr lang="en-US" sz="2000" b="1" i="0" u="none" strike="noStrike" baseline="0" dirty="0">
                <a:solidFill>
                  <a:srgbClr val="2D3B45"/>
                </a:solidFill>
                <a:latin typeface="Times New Roman" panose="02020603050405020304" pitchFamily="18" charset="0"/>
                <a:cs typeface="Times New Roman" panose="02020603050405020304" pitchFamily="18" charset="0"/>
              </a:rPr>
            </a:br>
            <a:r>
              <a:rPr lang="en-US" sz="2000" b="1" i="0" u="none" strike="noStrike" baseline="0" dirty="0">
                <a:solidFill>
                  <a:srgbClr val="2D3B45"/>
                </a:solidFill>
                <a:latin typeface="Times New Roman" panose="02020603050405020304" pitchFamily="18" charset="0"/>
                <a:cs typeface="Times New Roman" panose="02020603050405020304" pitchFamily="18" charset="0"/>
              </a:rPr>
              <a:t>a) Sex : Replace all the “Males” with “1” and “Females” with “0”</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0BAE4D-4700-FA01-6DDB-A2A651948686}"/>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So, I took male as “1” and females as “0”.</a:t>
            </a:r>
          </a:p>
          <a:p>
            <a:r>
              <a:rPr lang="en-US" sz="1800" dirty="0">
                <a:latin typeface="Times New Roman" panose="02020603050405020304" pitchFamily="18" charset="0"/>
                <a:cs typeface="Times New Roman" panose="02020603050405020304" pitchFamily="18" charset="0"/>
              </a:rPr>
              <a:t>I'm used find &amp; replace method , first select the Sex column.</a:t>
            </a:r>
          </a:p>
          <a:p>
            <a:r>
              <a:rPr lang="en-US" sz="1800" dirty="0">
                <a:latin typeface="Times New Roman" panose="02020603050405020304" pitchFamily="18" charset="0"/>
                <a:cs typeface="Times New Roman" panose="02020603050405020304" pitchFamily="18" charset="0"/>
              </a:rPr>
              <a:t>Then , </a:t>
            </a:r>
            <a:r>
              <a:rPr lang="en-US" sz="1800" dirty="0" err="1">
                <a:latin typeface="Times New Roman" panose="02020603050405020304" pitchFamily="18" charset="0"/>
                <a:cs typeface="Times New Roman" panose="02020603050405020304" pitchFamily="18" charset="0"/>
              </a:rPr>
              <a:t>Ctrl+F</a:t>
            </a:r>
            <a:r>
              <a:rPr lang="en-US" sz="1800" dirty="0">
                <a:latin typeface="Times New Roman" panose="02020603050405020304" pitchFamily="18" charset="0"/>
                <a:cs typeface="Times New Roman" panose="02020603050405020304" pitchFamily="18" charset="0"/>
              </a:rPr>
              <a:t>, in find box , put male and in replace box put 1 click ok it will change. Same process for female also but in replace box put 0.</a:t>
            </a:r>
          </a:p>
          <a:p>
            <a:pPr marL="0" indent="0">
              <a:buNone/>
            </a:pPr>
            <a:r>
              <a:rPr lang="en-US" sz="2000" b="1" i="0" u="none" strike="noStrike" baseline="0" dirty="0">
                <a:solidFill>
                  <a:srgbClr val="2D3B45"/>
                </a:solidFill>
                <a:latin typeface="Times New Roman" panose="02020603050405020304" pitchFamily="18" charset="0"/>
                <a:cs typeface="Times New Roman" panose="02020603050405020304" pitchFamily="18" charset="0"/>
              </a:rPr>
              <a:t>b) Smoker: Replace all the “Smokers” with “1” and “Non-smokers” with “0”.</a:t>
            </a:r>
          </a:p>
          <a:p>
            <a:r>
              <a:rPr lang="en-US" sz="1800" dirty="0">
                <a:solidFill>
                  <a:srgbClr val="2D3B45"/>
                </a:solidFill>
                <a:latin typeface="Times New Roman" panose="02020603050405020304" pitchFamily="18" charset="0"/>
                <a:cs typeface="Times New Roman" panose="02020603050405020304" pitchFamily="18" charset="0"/>
              </a:rPr>
              <a:t>Same process to follow for this question also.</a:t>
            </a:r>
          </a:p>
          <a:p>
            <a:r>
              <a:rPr lang="en-US" sz="1800" dirty="0">
                <a:latin typeface="Times New Roman" panose="02020603050405020304" pitchFamily="18" charset="0"/>
                <a:cs typeface="Times New Roman" panose="02020603050405020304" pitchFamily="18" charset="0"/>
              </a:rPr>
              <a:t>Click </a:t>
            </a:r>
            <a:r>
              <a:rPr lang="en-US" sz="1800" dirty="0" err="1">
                <a:latin typeface="Times New Roman" panose="02020603050405020304" pitchFamily="18" charset="0"/>
                <a:cs typeface="Times New Roman" panose="02020603050405020304" pitchFamily="18" charset="0"/>
              </a:rPr>
              <a:t>Ctrl+F</a:t>
            </a:r>
            <a:r>
              <a:rPr lang="en-US" sz="1800" dirty="0">
                <a:latin typeface="Times New Roman" panose="02020603050405020304" pitchFamily="18" charset="0"/>
                <a:cs typeface="Times New Roman" panose="02020603050405020304" pitchFamily="18" charset="0"/>
              </a:rPr>
              <a:t>, in find box , put Smokers and in replace box put 1 click ok it will change. Same process for non Smokers also but in replace box put 0.</a:t>
            </a:r>
          </a:p>
          <a:p>
            <a:endParaRPr lang="en-US" sz="2000" b="1" i="0" u="none" strike="noStrike" baseline="0" dirty="0">
              <a:solidFill>
                <a:srgbClr val="2D3B45"/>
              </a:solidFill>
              <a:latin typeface="Times New Roman" panose="02020603050405020304" pitchFamily="18" charset="0"/>
              <a:cs typeface="Times New Roman" panose="02020603050405020304" pitchFamily="18" charset="0"/>
            </a:endParaRPr>
          </a:p>
          <a:p>
            <a:pPr marL="0" indent="0">
              <a:buNone/>
            </a:pP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710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5B46E-314F-FDBC-DDD8-9F6CCC37D102}"/>
              </a:ext>
            </a:extLst>
          </p:cNvPr>
          <p:cNvSpPr>
            <a:spLocks noGrp="1"/>
          </p:cNvSpPr>
          <p:nvPr>
            <p:ph type="title"/>
          </p:nvPr>
        </p:nvSpPr>
        <p:spPr/>
        <p:txBody>
          <a:bodyPr>
            <a:noAutofit/>
          </a:bodyPr>
          <a:lstStyle/>
          <a:p>
            <a:r>
              <a:rPr lang="en-US" sz="2000" b="1" i="0" u="none" strike="noStrike" baseline="0" dirty="0">
                <a:solidFill>
                  <a:srgbClr val="2D3B45"/>
                </a:solidFill>
                <a:latin typeface="Times New Roman" panose="02020603050405020304" pitchFamily="18" charset="0"/>
                <a:cs typeface="Times New Roman" panose="02020603050405020304" pitchFamily="18" charset="0"/>
              </a:rPr>
              <a:t>c) Region: We always create one less category column for the dummy data w.r.t the</a:t>
            </a:r>
            <a:br>
              <a:rPr lang="en-US" sz="2000" b="1" i="0" u="none" strike="noStrike" baseline="0" dirty="0">
                <a:solidFill>
                  <a:srgbClr val="2D3B45"/>
                </a:solidFill>
                <a:latin typeface="Times New Roman" panose="02020603050405020304" pitchFamily="18" charset="0"/>
                <a:cs typeface="Times New Roman" panose="02020603050405020304" pitchFamily="18" charset="0"/>
              </a:rPr>
            </a:br>
            <a:r>
              <a:rPr lang="en-US" sz="2000" b="1" i="0" u="none" strike="noStrike" baseline="0" dirty="0">
                <a:solidFill>
                  <a:srgbClr val="2D3B45"/>
                </a:solidFill>
                <a:latin typeface="Times New Roman" panose="02020603050405020304" pitchFamily="18" charset="0"/>
                <a:cs typeface="Times New Roman" panose="02020603050405020304" pitchFamily="18" charset="0"/>
              </a:rPr>
              <a:t>categories available for that original variable. So for Region, we will create three dummy</a:t>
            </a:r>
            <a:br>
              <a:rPr lang="en-US" sz="2000" b="1" i="0" u="none" strike="noStrike" baseline="0" dirty="0">
                <a:solidFill>
                  <a:srgbClr val="2D3B45"/>
                </a:solidFill>
                <a:latin typeface="Times New Roman" panose="02020603050405020304" pitchFamily="18" charset="0"/>
                <a:cs typeface="Times New Roman" panose="02020603050405020304" pitchFamily="18" charset="0"/>
              </a:rPr>
            </a:br>
            <a:r>
              <a:rPr lang="en-US" sz="2000" b="1" i="0" u="none" strike="noStrike" baseline="0" dirty="0">
                <a:solidFill>
                  <a:srgbClr val="2D3B45"/>
                </a:solidFill>
                <a:latin typeface="Times New Roman" panose="02020603050405020304" pitchFamily="18" charset="0"/>
                <a:cs typeface="Times New Roman" panose="02020603050405020304" pitchFamily="18" charset="0"/>
              </a:rPr>
              <a:t>columns, assuming “Northeast” as zero and omit the column for it. Now create three</a:t>
            </a:r>
            <a:br>
              <a:rPr lang="en-US" sz="2000" b="1" i="0" u="none" strike="noStrike" baseline="0" dirty="0">
                <a:solidFill>
                  <a:srgbClr val="2D3B45"/>
                </a:solidFill>
                <a:latin typeface="Times New Roman" panose="02020603050405020304" pitchFamily="18" charset="0"/>
                <a:cs typeface="Times New Roman" panose="02020603050405020304" pitchFamily="18" charset="0"/>
              </a:rPr>
            </a:br>
            <a:r>
              <a:rPr lang="en-US" sz="2000" b="1" i="0" u="none" strike="noStrike" baseline="0" dirty="0">
                <a:solidFill>
                  <a:srgbClr val="2D3B45"/>
                </a:solidFill>
                <a:latin typeface="Times New Roman" panose="02020603050405020304" pitchFamily="18" charset="0"/>
                <a:cs typeface="Times New Roman" panose="02020603050405020304" pitchFamily="18" charset="0"/>
              </a:rPr>
              <a:t>columns for “northwest”, “Southeast”, “Southwest”. Whichever row has “northwest”</a:t>
            </a:r>
            <a:br>
              <a:rPr lang="en-US" sz="2000" b="1" i="0" u="none" strike="noStrike" baseline="0" dirty="0">
                <a:solidFill>
                  <a:srgbClr val="2D3B45"/>
                </a:solidFill>
                <a:latin typeface="Times New Roman" panose="02020603050405020304" pitchFamily="18" charset="0"/>
                <a:cs typeface="Times New Roman" panose="02020603050405020304" pitchFamily="18" charset="0"/>
              </a:rPr>
            </a:br>
            <a:r>
              <a:rPr lang="en-US" sz="2000" b="1" i="0" u="none" strike="noStrike" baseline="0" dirty="0">
                <a:solidFill>
                  <a:srgbClr val="2D3B45"/>
                </a:solidFill>
                <a:latin typeface="Times New Roman" panose="02020603050405020304" pitchFamily="18" charset="0"/>
                <a:cs typeface="Times New Roman" panose="02020603050405020304" pitchFamily="18" charset="0"/>
              </a:rPr>
              <a:t>region as an entry will take “1” as an entry otherwise “0” in “northwest” column. Similarly</a:t>
            </a:r>
            <a:br>
              <a:rPr lang="en-US" sz="2000" b="1" i="0" u="none" strike="noStrike" baseline="0" dirty="0">
                <a:solidFill>
                  <a:srgbClr val="2D3B45"/>
                </a:solidFill>
                <a:latin typeface="Times New Roman" panose="02020603050405020304" pitchFamily="18" charset="0"/>
                <a:cs typeface="Times New Roman" panose="02020603050405020304" pitchFamily="18" charset="0"/>
              </a:rPr>
            </a:br>
            <a:r>
              <a:rPr lang="en-US" sz="2000" b="1" i="0" u="none" strike="noStrike" baseline="0" dirty="0">
                <a:solidFill>
                  <a:srgbClr val="2D3B45"/>
                </a:solidFill>
                <a:latin typeface="Times New Roman" panose="02020603050405020304" pitchFamily="18" charset="0"/>
                <a:cs typeface="Times New Roman" panose="02020603050405020304" pitchFamily="18" charset="0"/>
              </a:rPr>
              <a:t>in the “Southeast” column, whichever row had “southeast” as an entry will take “1” as the</a:t>
            </a:r>
            <a:br>
              <a:rPr lang="en-US" sz="2000" b="1" i="0" u="none" strike="noStrike" baseline="0" dirty="0">
                <a:solidFill>
                  <a:srgbClr val="2D3B45"/>
                </a:solidFill>
                <a:latin typeface="Times New Roman" panose="02020603050405020304" pitchFamily="18" charset="0"/>
                <a:cs typeface="Times New Roman" panose="02020603050405020304" pitchFamily="18" charset="0"/>
              </a:rPr>
            </a:br>
            <a:r>
              <a:rPr lang="en-US" sz="2000" b="1" i="0" u="none" strike="noStrike" baseline="0" dirty="0">
                <a:solidFill>
                  <a:srgbClr val="2D3B45"/>
                </a:solidFill>
                <a:latin typeface="Times New Roman" panose="02020603050405020304" pitchFamily="18" charset="0"/>
                <a:cs typeface="Times New Roman" panose="02020603050405020304" pitchFamily="18" charset="0"/>
              </a:rPr>
              <a:t>new entry and “0” for the rest of the column (Southeast).</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2765E6-A023-871E-DECF-170BBBF3F17E}"/>
              </a:ext>
            </a:extLst>
          </p:cNvPr>
          <p:cNvSpPr>
            <a:spLocks noGrp="1"/>
          </p:cNvSpPr>
          <p:nvPr>
            <p:ph idx="1"/>
          </p:nvPr>
        </p:nvSpPr>
        <p:spPr>
          <a:xfrm>
            <a:off x="838200" y="2141537"/>
            <a:ext cx="10515600" cy="4351338"/>
          </a:xfrm>
        </p:spPr>
        <p:txBody>
          <a:bodyPr>
            <a:normAutofit/>
          </a:bodyPr>
          <a:lstStyle/>
          <a:p>
            <a:r>
              <a:rPr lang="en-US" sz="1800" dirty="0">
                <a:latin typeface="Times New Roman" panose="02020603050405020304" pitchFamily="18" charset="0"/>
                <a:cs typeface="Times New Roman" panose="02020603050405020304" pitchFamily="18" charset="0"/>
              </a:rPr>
              <a:t>In this I'm using if condition , formula is if(b$1=a2,1,0).</a:t>
            </a:r>
          </a:p>
          <a:p>
            <a:r>
              <a:rPr lang="en-US" sz="1800" dirty="0">
                <a:latin typeface="Times New Roman" panose="02020603050405020304" pitchFamily="18" charset="0"/>
                <a:cs typeface="Times New Roman" panose="02020603050405020304" pitchFamily="18" charset="0"/>
              </a:rPr>
              <a:t>Based on region and column wise the formula will change.</a:t>
            </a: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125D22F-705C-76D6-13BA-64032F857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5819" y="3232915"/>
            <a:ext cx="3493881" cy="3185640"/>
          </a:xfrm>
          <a:prstGeom prst="rect">
            <a:avLst/>
          </a:prstGeom>
        </p:spPr>
      </p:pic>
    </p:spTree>
    <p:extLst>
      <p:ext uri="{BB962C8B-B14F-4D97-AF65-F5344CB8AC3E}">
        <p14:creationId xmlns:p14="http://schemas.microsoft.com/office/powerpoint/2010/main" val="3713214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89F3-F240-E51B-7BBE-9A8FE311E0C8}"/>
              </a:ext>
            </a:extLst>
          </p:cNvPr>
          <p:cNvSpPr>
            <a:spLocks noGrp="1"/>
          </p:cNvSpPr>
          <p:nvPr>
            <p:ph type="title"/>
          </p:nvPr>
        </p:nvSpPr>
        <p:spPr/>
        <p:txBody>
          <a:bodyPr>
            <a:normAutofit/>
          </a:bodyPr>
          <a:lstStyle/>
          <a:p>
            <a:r>
              <a:rPr lang="en-US" sz="2000" b="1" i="0" u="none" strike="noStrike" baseline="0" dirty="0">
                <a:solidFill>
                  <a:srgbClr val="2D3B45"/>
                </a:solidFill>
                <a:latin typeface="Times New Roman" panose="02020603050405020304" pitchFamily="18" charset="0"/>
                <a:cs typeface="Times New Roman" panose="02020603050405020304" pitchFamily="18" charset="0"/>
              </a:rPr>
              <a:t>3. Do a descriptive summary analysis for the edited data.</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8D33D1-3F7E-E292-A4B2-DF6429A7734A}"/>
              </a:ext>
            </a:extLst>
          </p:cNvPr>
          <p:cNvSpPr>
            <a:spLocks noGrp="1"/>
          </p:cNvSpPr>
          <p:nvPr>
            <p:ph idx="1"/>
          </p:nvPr>
        </p:nvSpPr>
        <p:spPr>
          <a:xfrm>
            <a:off x="949910" y="1624613"/>
            <a:ext cx="9880107" cy="4383674"/>
          </a:xfrm>
        </p:spPr>
        <p:txBody>
          <a:bodyPr>
            <a:normAutofit/>
          </a:bodyPr>
          <a:lstStyle/>
          <a:p>
            <a:r>
              <a:rPr lang="en-US" sz="1800" dirty="0">
                <a:latin typeface="Times New Roman" panose="02020603050405020304" pitchFamily="18" charset="0"/>
                <a:cs typeface="Times New Roman" panose="02020603050405020304" pitchFamily="18" charset="0"/>
              </a:rPr>
              <a:t>I did the analysis in that Mean of sex is 0.51, Smoker 0.20,Northwest 0.24,Southeast 0.27 and Southwest 0.24.</a:t>
            </a: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67EA6F4-BED6-2821-6443-4981EC810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122" y="2861227"/>
            <a:ext cx="4457700" cy="3147060"/>
          </a:xfrm>
          <a:prstGeom prst="rect">
            <a:avLst/>
          </a:prstGeom>
        </p:spPr>
      </p:pic>
    </p:spTree>
    <p:extLst>
      <p:ext uri="{BB962C8B-B14F-4D97-AF65-F5344CB8AC3E}">
        <p14:creationId xmlns:p14="http://schemas.microsoft.com/office/powerpoint/2010/main" val="1249478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23E5-149F-DD2D-F935-D12D96DD0207}"/>
              </a:ext>
            </a:extLst>
          </p:cNvPr>
          <p:cNvSpPr>
            <a:spLocks noGrp="1"/>
          </p:cNvSpPr>
          <p:nvPr>
            <p:ph type="title"/>
          </p:nvPr>
        </p:nvSpPr>
        <p:spPr/>
        <p:txBody>
          <a:bodyPr>
            <a:normAutofit/>
          </a:bodyPr>
          <a:lstStyle/>
          <a:p>
            <a:r>
              <a:rPr lang="en-US" sz="2000" b="1" i="0" u="none" strike="noStrike" baseline="0" dirty="0">
                <a:solidFill>
                  <a:srgbClr val="2D3B45"/>
                </a:solidFill>
                <a:latin typeface="Times New Roman" panose="02020603050405020304" pitchFamily="18" charset="0"/>
                <a:cs typeface="Times New Roman" panose="02020603050405020304" pitchFamily="18" charset="0"/>
              </a:rPr>
              <a:t>3. b) Perform a Multiple Linear Regression</a:t>
            </a:r>
            <a:br>
              <a:rPr lang="en-US" sz="2000" b="1" i="0" u="none" strike="noStrike" baseline="0" dirty="0">
                <a:solidFill>
                  <a:srgbClr val="2D3B45"/>
                </a:solidFill>
                <a:latin typeface="Times New Roman" panose="02020603050405020304" pitchFamily="18" charset="0"/>
                <a:cs typeface="Times New Roman" panose="02020603050405020304" pitchFamily="18" charset="0"/>
              </a:rPr>
            </a:br>
            <a:r>
              <a:rPr lang="en-US" sz="2000" b="1" i="0" u="none" strike="noStrike" baseline="0" dirty="0">
                <a:solidFill>
                  <a:srgbClr val="2D3B45"/>
                </a:solidFill>
                <a:latin typeface="Times New Roman" panose="02020603050405020304" pitchFamily="18" charset="0"/>
                <a:cs typeface="Times New Roman" panose="02020603050405020304" pitchFamily="18" charset="0"/>
              </a:rPr>
              <a:t>analysis to identify which variables decide the insurance charges/billed insurance claim.</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65F4E4-32E0-5039-2E27-3D3E32AA9A61}"/>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It has R Square is 0.62 in multi linear regression.</a:t>
            </a:r>
          </a:p>
          <a:p>
            <a:r>
              <a:rPr lang="en-US" sz="1800" dirty="0">
                <a:latin typeface="Times New Roman" panose="02020603050405020304" pitchFamily="18" charset="0"/>
                <a:cs typeface="Times New Roman" panose="02020603050405020304" pitchFamily="18" charset="0"/>
              </a:rPr>
              <a:t>Smoker is significant which is p value is less than 0.05 other variables are not significant.</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2A9D69-2ABF-AE98-AD3E-C0F8A0663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740" y="2724876"/>
            <a:ext cx="7590519" cy="3240918"/>
          </a:xfrm>
          <a:prstGeom prst="rect">
            <a:avLst/>
          </a:prstGeom>
        </p:spPr>
      </p:pic>
    </p:spTree>
    <p:extLst>
      <p:ext uri="{BB962C8B-B14F-4D97-AF65-F5344CB8AC3E}">
        <p14:creationId xmlns:p14="http://schemas.microsoft.com/office/powerpoint/2010/main" val="1564890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4491-D07F-3058-AC93-73EA2F6089FA}"/>
              </a:ext>
            </a:extLst>
          </p:cNvPr>
          <p:cNvSpPr>
            <a:spLocks noGrp="1"/>
          </p:cNvSpPr>
          <p:nvPr>
            <p:ph type="title"/>
          </p:nvPr>
        </p:nvSpPr>
        <p:spPr/>
        <p:txBody>
          <a:bodyPr>
            <a:normAutofit/>
          </a:bodyPr>
          <a:lstStyle/>
          <a:p>
            <a:r>
              <a:rPr lang="en-US" sz="2000" b="1" i="0" u="none" strike="noStrike" baseline="0" dirty="0">
                <a:solidFill>
                  <a:srgbClr val="2D3B45"/>
                </a:solidFill>
                <a:latin typeface="Times New Roman" panose="02020603050405020304" pitchFamily="18" charset="0"/>
                <a:cs typeface="Times New Roman" panose="02020603050405020304" pitchFamily="18" charset="0"/>
              </a:rPr>
              <a:t>b) Make Histograms and box plots (univariate analysis) for continuous variables and do a</a:t>
            </a:r>
            <a:br>
              <a:rPr lang="en-US" sz="2000" b="1" i="0" u="none" strike="noStrike" baseline="0" dirty="0">
                <a:solidFill>
                  <a:srgbClr val="2D3B45"/>
                </a:solidFill>
                <a:latin typeface="Times New Roman" panose="02020603050405020304" pitchFamily="18" charset="0"/>
                <a:cs typeface="Times New Roman" panose="02020603050405020304" pitchFamily="18" charset="0"/>
              </a:rPr>
            </a:br>
            <a:r>
              <a:rPr lang="en-IN" sz="2000" b="1" i="0" u="none" strike="noStrike" baseline="0" dirty="0">
                <a:solidFill>
                  <a:srgbClr val="2D3B45"/>
                </a:solidFill>
                <a:latin typeface="Times New Roman" panose="02020603050405020304" pitchFamily="18" charset="0"/>
                <a:cs typeface="Times New Roman" panose="02020603050405020304" pitchFamily="18" charset="0"/>
              </a:rPr>
              <a:t>correlation analysis (multivariate analysis)</a:t>
            </a:r>
            <a:endParaRPr lang="en-IN" sz="4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E1ED65C-AEC5-7933-FD88-2B339A1B58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2570" y="2771774"/>
            <a:ext cx="9166860" cy="2689860"/>
          </a:xfrm>
        </p:spPr>
      </p:pic>
    </p:spTree>
    <p:extLst>
      <p:ext uri="{BB962C8B-B14F-4D97-AF65-F5344CB8AC3E}">
        <p14:creationId xmlns:p14="http://schemas.microsoft.com/office/powerpoint/2010/main" val="886608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A4665-5DB5-9239-EE0B-185D55978B35}"/>
              </a:ext>
            </a:extLst>
          </p:cNvPr>
          <p:cNvSpPr>
            <a:spLocks noGrp="1"/>
          </p:cNvSpPr>
          <p:nvPr>
            <p:ph type="title"/>
          </p:nvPr>
        </p:nvSpPr>
        <p:spPr/>
        <p:txBody>
          <a:bodyPr/>
          <a:lstStyle/>
          <a:p>
            <a:r>
              <a:rPr lang="en-US" sz="1800" b="1" i="0" u="none" strike="noStrike" baseline="0" dirty="0">
                <a:solidFill>
                  <a:srgbClr val="2D3B45"/>
                </a:solidFill>
                <a:latin typeface="Times New Roman" panose="02020603050405020304" pitchFamily="18" charset="0"/>
                <a:cs typeface="Times New Roman" panose="02020603050405020304" pitchFamily="18" charset="0"/>
              </a:rPr>
              <a:t>1. c) Make relevant Pivot tables and charts for:</a:t>
            </a:r>
            <a:br>
              <a:rPr lang="en-US" sz="1800" b="1" i="0" u="none" strike="noStrike" baseline="0" dirty="0">
                <a:solidFill>
                  <a:srgbClr val="2D3B45"/>
                </a:solidFill>
                <a:latin typeface="Times New Roman" panose="02020603050405020304" pitchFamily="18" charset="0"/>
                <a:cs typeface="Times New Roman" panose="02020603050405020304" pitchFamily="18" charset="0"/>
              </a:rPr>
            </a:br>
            <a:br>
              <a:rPr lang="en-US" sz="1800" b="1" i="0" u="none" strike="noStrike" baseline="0" dirty="0">
                <a:solidFill>
                  <a:srgbClr val="2D3B45"/>
                </a:solidFill>
                <a:latin typeface="Times New Roman" panose="02020603050405020304" pitchFamily="18" charset="0"/>
                <a:cs typeface="Times New Roman" panose="02020603050405020304" pitchFamily="18" charset="0"/>
              </a:rPr>
            </a:br>
            <a:r>
              <a:rPr lang="en-US" sz="1800" b="1" i="0" u="none" strike="noStrike" baseline="0" dirty="0">
                <a:solidFill>
                  <a:srgbClr val="2D3B45"/>
                </a:solidFill>
                <a:latin typeface="Times New Roman" panose="02020603050405020304" pitchFamily="18" charset="0"/>
                <a:cs typeface="Times New Roman" panose="02020603050405020304" pitchFamily="18" charset="0"/>
              </a:rPr>
              <a:t>             I . Male/Female ratio and share information on which gender has more smokers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58FC8D-F23A-79AB-824E-7B498BEFAD24}"/>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 According to this data female has the more </a:t>
            </a:r>
            <a:r>
              <a:rPr lang="en-US" sz="1800">
                <a:latin typeface="Times New Roman" panose="02020603050405020304" pitchFamily="18" charset="0"/>
                <a:cs typeface="Times New Roman" panose="02020603050405020304" pitchFamily="18" charset="0"/>
              </a:rPr>
              <a:t>smoking habits.</a:t>
            </a: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E51E0E6-BE32-40AC-9B43-640685CB5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459" y="2640700"/>
            <a:ext cx="4564380" cy="2872740"/>
          </a:xfrm>
          <a:prstGeom prst="rect">
            <a:avLst/>
          </a:prstGeom>
        </p:spPr>
      </p:pic>
    </p:spTree>
    <p:extLst>
      <p:ext uri="{BB962C8B-B14F-4D97-AF65-F5344CB8AC3E}">
        <p14:creationId xmlns:p14="http://schemas.microsoft.com/office/powerpoint/2010/main" val="1942811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1399-998A-1F83-C592-C7C1D52B60D1}"/>
              </a:ext>
            </a:extLst>
          </p:cNvPr>
          <p:cNvSpPr>
            <a:spLocks noGrp="1"/>
          </p:cNvSpPr>
          <p:nvPr>
            <p:ph type="title"/>
          </p:nvPr>
        </p:nvSpPr>
        <p:spPr/>
        <p:txBody>
          <a:bodyPr>
            <a:normAutofit/>
          </a:bodyPr>
          <a:lstStyle/>
          <a:p>
            <a:r>
              <a:rPr lang="en-IN" sz="2000" b="1" i="0" u="none" strike="noStrike" baseline="0" dirty="0">
                <a:solidFill>
                  <a:srgbClr val="2D3B45"/>
                </a:solidFill>
                <a:latin typeface="Times New Roman" panose="02020603050405020304" pitchFamily="18" charset="0"/>
                <a:cs typeface="Times New Roman" panose="02020603050405020304" pitchFamily="18" charset="0"/>
              </a:rPr>
              <a:t>ii. Charges vs Age</a:t>
            </a:r>
            <a:endParaRPr lang="en-IN" sz="4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12E3FB3-AE84-B814-E9A0-88557D78BC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8283" y="2142679"/>
            <a:ext cx="6824593" cy="3254944"/>
          </a:xfrm>
        </p:spPr>
      </p:pic>
    </p:spTree>
    <p:extLst>
      <p:ext uri="{BB962C8B-B14F-4D97-AF65-F5344CB8AC3E}">
        <p14:creationId xmlns:p14="http://schemas.microsoft.com/office/powerpoint/2010/main" val="191069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ECA54-E4AE-BA66-924A-DF918411D7DB}"/>
              </a:ext>
            </a:extLst>
          </p:cNvPr>
          <p:cNvSpPr>
            <a:spLocks noGrp="1"/>
          </p:cNvSpPr>
          <p:nvPr>
            <p:ph type="title"/>
          </p:nvPr>
        </p:nvSpPr>
        <p:spPr/>
        <p:txBody>
          <a:bodyPr>
            <a:normAutofit/>
          </a:bodyPr>
          <a:lstStyle/>
          <a:p>
            <a:r>
              <a:rPr lang="en-IN" sz="2000" b="1" i="0" u="none" strike="noStrike" baseline="0" dirty="0">
                <a:solidFill>
                  <a:srgbClr val="2D3B45"/>
                </a:solidFill>
                <a:latin typeface="Times New Roman" panose="02020603050405020304" pitchFamily="18" charset="0"/>
                <a:cs typeface="Times New Roman" panose="02020603050405020304" pitchFamily="18" charset="0"/>
              </a:rPr>
              <a:t>iii. Charges vs BMI</a:t>
            </a:r>
            <a:endParaRPr lang="en-IN" sz="4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AE94B08-3A98-B935-C6BE-9015F42761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4310" y="2085563"/>
            <a:ext cx="8185211" cy="3738188"/>
          </a:xfrm>
        </p:spPr>
      </p:pic>
    </p:spTree>
    <p:extLst>
      <p:ext uri="{BB962C8B-B14F-4D97-AF65-F5344CB8AC3E}">
        <p14:creationId xmlns:p14="http://schemas.microsoft.com/office/powerpoint/2010/main" val="1410760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F969-7696-2719-4ACE-0FE6CEC30495}"/>
              </a:ext>
            </a:extLst>
          </p:cNvPr>
          <p:cNvSpPr>
            <a:spLocks noGrp="1"/>
          </p:cNvSpPr>
          <p:nvPr>
            <p:ph type="title"/>
          </p:nvPr>
        </p:nvSpPr>
        <p:spPr/>
        <p:txBody>
          <a:bodyPr>
            <a:normAutofit/>
          </a:bodyPr>
          <a:lstStyle/>
          <a:p>
            <a:r>
              <a:rPr lang="en-US" sz="2000" b="1" i="0" u="none" strike="noStrike" baseline="0" dirty="0">
                <a:solidFill>
                  <a:srgbClr val="2D3B45"/>
                </a:solidFill>
                <a:latin typeface="Times New Roman" panose="02020603050405020304" pitchFamily="18" charset="0"/>
                <a:cs typeface="Times New Roman" panose="02020603050405020304" pitchFamily="18" charset="0"/>
              </a:rPr>
              <a:t>iv. Charges for Smokers vs Non-smokers</a:t>
            </a:r>
            <a:endParaRPr lang="en-IN" sz="4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6F37CB4-CF70-4A13-AC8A-7AB30A625A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037" y="2856706"/>
            <a:ext cx="3370925" cy="1395698"/>
          </a:xfrm>
        </p:spPr>
      </p:pic>
      <p:pic>
        <p:nvPicPr>
          <p:cNvPr id="7" name="Picture 6">
            <a:extLst>
              <a:ext uri="{FF2B5EF4-FFF2-40B4-BE49-F238E27FC236}">
                <a16:creationId xmlns:a16="http://schemas.microsoft.com/office/drawing/2014/main" id="{72BAD3CA-BA30-8FF8-70BE-2F8B987347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4343" y="2265712"/>
            <a:ext cx="4821609" cy="2750820"/>
          </a:xfrm>
          <a:prstGeom prst="rect">
            <a:avLst/>
          </a:prstGeom>
        </p:spPr>
      </p:pic>
    </p:spTree>
    <p:extLst>
      <p:ext uri="{BB962C8B-B14F-4D97-AF65-F5344CB8AC3E}">
        <p14:creationId xmlns:p14="http://schemas.microsoft.com/office/powerpoint/2010/main" val="161095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7CD58-20BB-0601-18D7-5234B0610963}"/>
              </a:ext>
            </a:extLst>
          </p:cNvPr>
          <p:cNvSpPr>
            <a:spLocks noGrp="1"/>
          </p:cNvSpPr>
          <p:nvPr>
            <p:ph type="title"/>
          </p:nvPr>
        </p:nvSpPr>
        <p:spPr/>
        <p:txBody>
          <a:bodyPr>
            <a:normAutofit/>
          </a:bodyPr>
          <a:lstStyle/>
          <a:p>
            <a:r>
              <a:rPr lang="en-US" sz="2000" b="1" i="0" u="none" strike="noStrike" baseline="0" dirty="0">
                <a:solidFill>
                  <a:srgbClr val="2D3B45"/>
                </a:solidFill>
                <a:latin typeface="Times New Roman" panose="02020603050405020304" pitchFamily="18" charset="0"/>
                <a:cs typeface="Times New Roman" panose="02020603050405020304" pitchFamily="18" charset="0"/>
              </a:rPr>
              <a:t>d) Region-wise smokers vs Non-smokers analysis with one or more pivot table and charts</a:t>
            </a:r>
            <a:endParaRPr lang="en-IN" sz="4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030DA54-76B4-9485-6360-8565B09D2A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938" y="2905900"/>
            <a:ext cx="3331715" cy="1325563"/>
          </a:xfrm>
        </p:spPr>
      </p:pic>
      <p:pic>
        <p:nvPicPr>
          <p:cNvPr id="7" name="Picture 6">
            <a:extLst>
              <a:ext uri="{FF2B5EF4-FFF2-40B4-BE49-F238E27FC236}">
                <a16:creationId xmlns:a16="http://schemas.microsoft.com/office/drawing/2014/main" id="{B032700F-D263-3466-4091-CB2CA670E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8959" y="2200891"/>
            <a:ext cx="4914345" cy="2770604"/>
          </a:xfrm>
          <a:prstGeom prst="rect">
            <a:avLst/>
          </a:prstGeom>
        </p:spPr>
      </p:pic>
    </p:spTree>
    <p:extLst>
      <p:ext uri="{BB962C8B-B14F-4D97-AF65-F5344CB8AC3E}">
        <p14:creationId xmlns:p14="http://schemas.microsoft.com/office/powerpoint/2010/main" val="193796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1981-5646-AE85-810E-3B98B98C9B1B}"/>
              </a:ext>
            </a:extLst>
          </p:cNvPr>
          <p:cNvSpPr>
            <a:spLocks noGrp="1"/>
          </p:cNvSpPr>
          <p:nvPr>
            <p:ph type="title"/>
          </p:nvPr>
        </p:nvSpPr>
        <p:spPr/>
        <p:txBody>
          <a:bodyPr>
            <a:normAutofit/>
          </a:bodyPr>
          <a:lstStyle/>
          <a:p>
            <a:r>
              <a:rPr lang="en-US" sz="2000" b="1" i="0" u="none" strike="noStrike" baseline="0" dirty="0">
                <a:solidFill>
                  <a:srgbClr val="2D3B45"/>
                </a:solidFill>
                <a:latin typeface="Times New Roman" panose="02020603050405020304" pitchFamily="18" charset="0"/>
                <a:cs typeface="Times New Roman" panose="02020603050405020304" pitchFamily="18" charset="0"/>
              </a:rPr>
              <a:t>e) Region-wise charges for smokers vs non-smokers</a:t>
            </a:r>
            <a:endParaRPr lang="en-IN" sz="4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2836CFA-9F4B-E62F-3375-126E7D2CD8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163" y="3116448"/>
            <a:ext cx="4056356" cy="1402285"/>
          </a:xfrm>
        </p:spPr>
      </p:pic>
      <p:pic>
        <p:nvPicPr>
          <p:cNvPr id="7" name="Picture 6">
            <a:extLst>
              <a:ext uri="{FF2B5EF4-FFF2-40B4-BE49-F238E27FC236}">
                <a16:creationId xmlns:a16="http://schemas.microsoft.com/office/drawing/2014/main" id="{A6EED976-5E4B-3941-A653-CA6401380A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92549"/>
            <a:ext cx="5140837" cy="2720340"/>
          </a:xfrm>
          <a:prstGeom prst="rect">
            <a:avLst/>
          </a:prstGeom>
        </p:spPr>
      </p:pic>
    </p:spTree>
    <p:extLst>
      <p:ext uri="{BB962C8B-B14F-4D97-AF65-F5344CB8AC3E}">
        <p14:creationId xmlns:p14="http://schemas.microsoft.com/office/powerpoint/2010/main" val="3815902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7002-8FED-C770-21F9-97B6E44769F6}"/>
              </a:ext>
            </a:extLst>
          </p:cNvPr>
          <p:cNvSpPr>
            <a:spLocks noGrp="1"/>
          </p:cNvSpPr>
          <p:nvPr>
            <p:ph type="title"/>
          </p:nvPr>
        </p:nvSpPr>
        <p:spPr>
          <a:xfrm>
            <a:off x="838200" y="5132434"/>
            <a:ext cx="10515600" cy="1325563"/>
          </a:xfrm>
        </p:spPr>
        <p:txBody>
          <a:bodyPr>
            <a:normAutofit/>
          </a:bodyPr>
          <a:lstStyle/>
          <a:p>
            <a:r>
              <a:rPr lang="en-US" sz="2000" dirty="0">
                <a:solidFill>
                  <a:srgbClr val="2D3B45"/>
                </a:solidFill>
                <a:latin typeface="Times New Roman" panose="02020603050405020304" pitchFamily="18" charset="0"/>
                <a:cs typeface="Times New Roman" panose="02020603050405020304" pitchFamily="18" charset="0"/>
              </a:rPr>
              <a:t>This data tells about How all are claimed the insurances charges for number of </a:t>
            </a:r>
            <a:r>
              <a:rPr lang="en-US" sz="2000" dirty="0" err="1">
                <a:solidFill>
                  <a:srgbClr val="2D3B45"/>
                </a:solidFill>
                <a:latin typeface="Times New Roman" panose="02020603050405020304" pitchFamily="18" charset="0"/>
                <a:cs typeface="Times New Roman" panose="02020603050405020304" pitchFamily="18" charset="0"/>
              </a:rPr>
              <a:t>childrens</a:t>
            </a:r>
            <a:r>
              <a:rPr lang="en-US" sz="2000" dirty="0">
                <a:solidFill>
                  <a:srgbClr val="2D3B45"/>
                </a:solidFill>
                <a:latin typeface="Times New Roman" panose="02020603050405020304" pitchFamily="18" charset="0"/>
                <a:cs typeface="Times New Roman" panose="02020603050405020304" pitchFamily="18" charset="0"/>
              </a:rPr>
              <a:t>.</a:t>
            </a:r>
            <a:endParaRPr lang="en-IN" sz="4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D7A5829-2C2D-AC4C-4350-AAF5EFE413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969" y="2697480"/>
            <a:ext cx="2789882" cy="1463040"/>
          </a:xfrm>
        </p:spPr>
      </p:pic>
      <p:pic>
        <p:nvPicPr>
          <p:cNvPr id="7" name="Picture 6">
            <a:extLst>
              <a:ext uri="{FF2B5EF4-FFF2-40B4-BE49-F238E27FC236}">
                <a16:creationId xmlns:a16="http://schemas.microsoft.com/office/drawing/2014/main" id="{9B3ED79F-8F86-2E3F-E9E0-EA4E405483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079" y="2080223"/>
            <a:ext cx="8191500" cy="2750820"/>
          </a:xfrm>
          <a:prstGeom prst="rect">
            <a:avLst/>
          </a:prstGeom>
        </p:spPr>
      </p:pic>
      <p:sp>
        <p:nvSpPr>
          <p:cNvPr id="8" name="Title 1">
            <a:extLst>
              <a:ext uri="{FF2B5EF4-FFF2-40B4-BE49-F238E27FC236}">
                <a16:creationId xmlns:a16="http://schemas.microsoft.com/office/drawing/2014/main" id="{6FBF9971-2BEE-D905-4BDF-0D99FA5F7BB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2D3B45"/>
                </a:solidFill>
                <a:latin typeface="Times New Roman" panose="02020603050405020304" pitchFamily="18" charset="0"/>
                <a:cs typeface="Times New Roman" panose="02020603050405020304" pitchFamily="18" charset="0"/>
              </a:rPr>
              <a:t>f) Has charges got something to do with the number of dependents ?</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9664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787</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1. a) Identify the categorical and continuous variables ?</vt:lpstr>
      <vt:lpstr>b) Make Histograms and box plots (univariate analysis) for continuous variables and do a correlation analysis (multivariate analysis)</vt:lpstr>
      <vt:lpstr>1. c) Make relevant Pivot tables and charts for:               I . Male/Female ratio and share information on which gender has more smokers ?</vt:lpstr>
      <vt:lpstr>ii. Charges vs Age</vt:lpstr>
      <vt:lpstr>iii. Charges vs BMI</vt:lpstr>
      <vt:lpstr>iv. Charges for Smokers vs Non-smokers</vt:lpstr>
      <vt:lpstr>d) Region-wise smokers vs Non-smokers analysis with one or more pivot table and charts</vt:lpstr>
      <vt:lpstr>e) Region-wise charges for smokers vs non-smokers</vt:lpstr>
      <vt:lpstr>This data tells about How all are claimed the insurances charges for number of childrens.</vt:lpstr>
      <vt:lpstr>g) Do a similar dependents-charges analysis, Region-wise?</vt:lpstr>
      <vt:lpstr>h) Do at least one more pivot table and chart of your own choice on the remaining variables</vt:lpstr>
      <vt:lpstr>j) Give your interpretation for observations made in point (c)</vt:lpstr>
      <vt:lpstr>2. Edit the data as following, to obtain dummy variables:  a) Sex : Replace all the “Males” with “1” and “Females” with “0”</vt:lpstr>
      <vt:lpstr>c) Region: We always create one less category column for the dummy data w.r.t the categories available for that original variable. So for Region, we will create three dummy columns, assuming “Northeast” as zero and omit the column for it. Now create three columns for “northwest”, “Southeast”, “Southwest”. Whichever row has “northwest” region as an entry will take “1” as an entry otherwise “0” in “northwest” column. Similarly in the “Southeast” column, whichever row had “southeast” as an entry will take “1” as the new entry and “0” for the rest of the column (Southeast).</vt:lpstr>
      <vt:lpstr>3. Do a descriptive summary analysis for the edited data.</vt:lpstr>
      <vt:lpstr>3. b) Perform a Multiple Linear Regression analysis to identify which variables decide the insurance charges/billed insurance claim.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a) Identify the categorical and continuous variables ?</dc:title>
  <dc:creator>Jayasuriya R</dc:creator>
  <cp:lastModifiedBy>Jayasuriya R</cp:lastModifiedBy>
  <cp:revision>14</cp:revision>
  <dcterms:created xsi:type="dcterms:W3CDTF">2023-04-22T10:19:28Z</dcterms:created>
  <dcterms:modified xsi:type="dcterms:W3CDTF">2023-04-23T14:27:45Z</dcterms:modified>
</cp:coreProperties>
</file>