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3" d="100"/>
          <a:sy n="83" d="100"/>
        </p:scale>
        <p:origin x="80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t>Bar Charts with Diamonds Dataset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marL="0" lvl="0" indent="0">
              <a:buNone/>
            </a:pPr>
            <a:br/>
            <a:br/>
            <a:r>
              <a:t>Rachel Saidi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6/1/21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Creating Proportional Bars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 might want to override the default mapping from transformed variables to aesthetics. For example, you might want to display a bar chart of proportion, rather than count: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Proportional Bar Graph (Relative Frequencies)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stat</a:t>
            </a:r>
            <a:r>
              <a:rPr>
                <a:solidFill>
                  <a:srgbClr val="003B4F"/>
                </a:solidFill>
                <a:latin typeface="Courier"/>
              </a:rPr>
              <a:t>(prop), </a:t>
            </a:r>
            <a:r>
              <a:rPr>
                <a:solidFill>
                  <a:srgbClr val="657422"/>
                </a:solidFill>
                <a:latin typeface="Courier"/>
              </a:rPr>
              <a:t>group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3" name="Picture 1" descr="bar-charts-with-diamonds-dataset_files/figure-pptx/unnamed-chunk-6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You need “group=1” when plotting proportions (try to omit it and see)</a:t>
            </a:r>
          </a:p>
          <a:p>
            <a:pPr marL="0" lvl="0" indent="0">
              <a:buNone/>
            </a:pPr>
            <a:r>
              <a:t>To find the variables computed by the stat, look for the help section titled “computed variables”.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different type of plot that shows a line with min, max, and median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You might want to draw greater attention to the statistical transformation in your code. For example, you might use stat_summary(), which summarises the y values for each unique x value, to draw attention to the summary that you’re computing: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Line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This is a different way of visualizing center and spread of cuts and depth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</a:t>
            </a:r>
            <a:r>
              <a:rPr>
                <a:solidFill>
                  <a:srgbClr val="4758AB"/>
                </a:solidFill>
                <a:latin typeface="Courier"/>
              </a:rPr>
              <a:t>stat_summary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depth),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fun.min =</a:t>
            </a:r>
            <a:r>
              <a:rPr>
                <a:solidFill>
                  <a:srgbClr val="003B4F"/>
                </a:solidFill>
                <a:latin typeface="Courier"/>
              </a:rPr>
              <a:t> min,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fun.max =</a:t>
            </a:r>
            <a:r>
              <a:rPr>
                <a:solidFill>
                  <a:srgbClr val="003B4F"/>
                </a:solidFill>
                <a:latin typeface="Courier"/>
              </a:rPr>
              <a:t> max,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  </a:t>
            </a:r>
            <a:r>
              <a:rPr>
                <a:solidFill>
                  <a:srgbClr val="657422"/>
                </a:solidFill>
                <a:latin typeface="Courier"/>
              </a:rPr>
              <a:t>fun =</a:t>
            </a:r>
            <a:r>
              <a:rPr>
                <a:solidFill>
                  <a:srgbClr val="003B4F"/>
                </a:solidFill>
                <a:latin typeface="Courier"/>
              </a:rPr>
              <a:t> median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)</a:t>
            </a:r>
          </a:p>
        </p:txBody>
      </p:sp>
      <p:pic>
        <p:nvPicPr>
          <p:cNvPr id="3" name="Picture 1" descr="bar-charts-with-diamonds-dataset_files/figure-pptx/unnamed-chunk-7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Fill vs Color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Position adjustments</a:t>
            </a:r>
          </a:p>
          <a:p>
            <a:pPr marL="0" lvl="0" indent="0">
              <a:buNone/>
            </a:pPr>
            <a:r>
              <a:t>There’s one more piece of magic associated with bar charts. You can color a bar chart using either the color aesthetic, or, more usefully, fill:</a:t>
            </a:r>
          </a:p>
          <a:p>
            <a:pPr marL="0" lvl="0" indent="0">
              <a:buNone/>
            </a:pPr>
            <a:r>
              <a:t>Notice that “fill=” fills the inside of the bar, whereas “color=” draws a color outline of the bar. Alpha gives a level of transparency, with alpha = 0 is invisible and alpha = 1 is fully saturated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Bar Plot with Alpha Transparency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x=</a:t>
            </a:r>
            <a:r>
              <a:rPr>
                <a:solidFill>
                  <a:srgbClr val="003B4F"/>
                </a:solidFill>
                <a:latin typeface="Courier"/>
              </a:rPr>
              <a:t>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cut))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0.8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bar-charts-with-diamonds-dataset_files/figure-pptx/unnamed-chunk-8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try replacing line 111 with :  geom_bar(aes(alpha = 0.8))  notice you get a legend for alpha, which you DON'T want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Try stacking bar graphs with position = “stack”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Note what happens if you map the fill aesthetic to another variable, like clarity: the bars are automatically stacked. Each colored rectangle represents a combination of cut and clarity.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clarity),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"stack"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bar-charts-with-diamonds-dataset_files/figure-pptx/unnamed-chunk-9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identity position adjustment is more useful for 2d geoms, like points, where it is the default.  position = “fill” works like stacking, but makes each set of stacked bars the same height. This makes it easier to compare proportions across groups.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Access Library Tidyverse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Convert line 5 from format: revealjs to format: pptx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(tidyverse)</a:t>
            </a:r>
            <a:br/>
            <a:r>
              <a:rPr>
                <a:solidFill>
                  <a:srgbClr val="4758AB"/>
                </a:solidFill>
                <a:latin typeface="Courier"/>
              </a:rPr>
              <a:t>library</a:t>
            </a:r>
            <a:r>
              <a:rPr>
                <a:solidFill>
                  <a:srgbClr val="003B4F"/>
                </a:solidFill>
                <a:latin typeface="Courier"/>
              </a:rPr>
              <a:t>(openintro)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Here is what position = “fill” does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clarity),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"fill"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bar-charts-with-diamonds-dataset_files/figure-pptx/unnamed-chunk-10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Position = “dodge” will get side-by-side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clarity))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bar-charts-with-diamonds-dataset_files/figure-pptx/unnamed-chunk-1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Change the angle of the x-axis labels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When x-axis labels are too long, they may overlap. You can change the text angle with axis.text.x = element_text(angle = 45))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clarity))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theme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axis.text.x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element_text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angle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45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3" name="Picture 1" descr="bar-charts-with-diamonds-dataset_files/figure-pptx/unnamed-chunk-1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Finally, make the x-axis labels fit in a narrow width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t>Here is another option for dealing with x-axis labels when they are long. You can use this function to break words into 2 lines.</a:t>
            </a:r>
          </a:p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diamonds,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fill =</a:t>
            </a:r>
            <a:r>
              <a:rPr>
                <a:solidFill>
                  <a:srgbClr val="003B4F"/>
                </a:solidFill>
                <a:latin typeface="Courier"/>
              </a:rPr>
              <a:t> clarity))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alpha =</a:t>
            </a:r>
            <a:r>
              <a:rPr>
                <a:solidFill>
                  <a:srgbClr val="003B4F"/>
                </a:solidFill>
                <a:latin typeface="Courier"/>
              </a:rPr>
              <a:t> .</a:t>
            </a:r>
            <a:r>
              <a:rPr>
                <a:solidFill>
                  <a:srgbClr val="AD0000"/>
                </a:solidFill>
                <a:latin typeface="Courier"/>
              </a:rPr>
              <a:t>7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657422"/>
                </a:solidFill>
                <a:latin typeface="Courier"/>
              </a:rPr>
              <a:t>position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"dodge"</a:t>
            </a:r>
            <a:r>
              <a:rPr>
                <a:solidFill>
                  <a:srgbClr val="003B4F"/>
                </a:solidFill>
                <a:latin typeface="Courier"/>
              </a:rPr>
              <a:t>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scale_x_discrete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labels =</a:t>
            </a:r>
            <a:r>
              <a:rPr>
                <a:solidFill>
                  <a:srgbClr val="003B4F"/>
                </a:solidFill>
                <a:latin typeface="Courier"/>
              </a:rPr>
              <a:t> function(x) </a:t>
            </a:r>
            <a:r>
              <a:rPr>
                <a:solidFill>
                  <a:srgbClr val="4758AB"/>
                </a:solidFill>
                <a:latin typeface="Courier"/>
              </a:rPr>
              <a:t>str_wrap</a:t>
            </a:r>
            <a:r>
              <a:rPr>
                <a:solidFill>
                  <a:srgbClr val="003B4F"/>
                </a:solidFill>
                <a:latin typeface="Courier"/>
              </a:rPr>
              <a:t>(x, </a:t>
            </a:r>
            <a:r>
              <a:rPr>
                <a:solidFill>
                  <a:srgbClr val="657422"/>
                </a:solidFill>
                <a:latin typeface="Courier"/>
              </a:rPr>
              <a:t>width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id="3" name="Picture 1" descr="bar-charts-with-diamonds-dataset_files/figure-pptx/unnamed-chunk-1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notice "very good" will fit on two lines instead of one 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Load the pre-built dataset, Diamonds, and view it in the global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indent="0">
              <a:buNone/>
            </a:pPr>
            <a:r>
              <a:rPr sz="1200" dirty="0">
                <a:solidFill>
                  <a:srgbClr val="4758AB"/>
                </a:solidFill>
                <a:latin typeface="Courier"/>
              </a:rPr>
              <a:t>head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(diamonds) 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shows the first few lines of the dataset</a:t>
            </a:r>
          </a:p>
          <a:p>
            <a:pPr lvl="0" indent="0">
              <a:buNone/>
            </a:pPr>
            <a:r>
              <a:rPr sz="1200" dirty="0">
                <a:latin typeface="Courier"/>
              </a:rPr>
              <a:t># A </a:t>
            </a:r>
            <a:r>
              <a:rPr sz="1200" dirty="0" err="1">
                <a:latin typeface="Courier"/>
              </a:rPr>
              <a:t>tibble</a:t>
            </a:r>
            <a:r>
              <a:rPr sz="1200" dirty="0">
                <a:latin typeface="Courier"/>
              </a:rPr>
              <a:t>: 6 × 10
  carat cut       color clarity depth table price     x     y     z
 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 &lt;</a:t>
            </a:r>
            <a:r>
              <a:rPr sz="1200" dirty="0" err="1">
                <a:latin typeface="Courier"/>
              </a:rPr>
              <a:t>ord</a:t>
            </a:r>
            <a:r>
              <a:rPr sz="1200" dirty="0">
                <a:latin typeface="Courier"/>
              </a:rPr>
              <a:t>&gt;     &lt;</a:t>
            </a:r>
            <a:r>
              <a:rPr sz="1200" dirty="0" err="1">
                <a:latin typeface="Courier"/>
              </a:rPr>
              <a:t>ord</a:t>
            </a:r>
            <a:r>
              <a:rPr sz="1200" dirty="0">
                <a:latin typeface="Courier"/>
              </a:rPr>
              <a:t>&gt; &lt;</a:t>
            </a:r>
            <a:r>
              <a:rPr sz="1200" dirty="0" err="1">
                <a:latin typeface="Courier"/>
              </a:rPr>
              <a:t>ord</a:t>
            </a:r>
            <a:r>
              <a:rPr sz="1200" dirty="0">
                <a:latin typeface="Courier"/>
              </a:rPr>
              <a:t>&gt;  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 &lt;int&gt;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 &lt;</a:t>
            </a:r>
            <a:r>
              <a:rPr sz="1200" dirty="0" err="1">
                <a:latin typeface="Courier"/>
              </a:rPr>
              <a:t>dbl</a:t>
            </a:r>
            <a:r>
              <a:rPr sz="1200" dirty="0">
                <a:latin typeface="Courier"/>
              </a:rPr>
              <a:t>&gt;
1  0.23 Ideal     E     SI2      61.5    55   326  3.95  3.98  2.43
2  0.21 Premium   E     SI1      59.8    61   326  3.89  3.84  2.31
3  0.23 Good      E     VS1      56.9    65   327  4.05  4.07  2.31
4  0.29 Premium   I     VS2      62.4    58   334  4.2   4.23  2.63
5  0.31 Good      J     SI2      63.3    58   335  4.34  4.35  2.75
6  0.24 Very Good J     VVS2     62.8    57   336  3.94  3.96  2.48</a:t>
            </a:r>
          </a:p>
          <a:p>
            <a:pPr lvl="0" indent="0">
              <a:buNone/>
            </a:pPr>
            <a:r>
              <a:rPr sz="1200" dirty="0">
                <a:solidFill>
                  <a:srgbClr val="4758AB"/>
                </a:solidFill>
                <a:latin typeface="Courier"/>
              </a:rPr>
              <a:t>data</a:t>
            </a:r>
            <a:r>
              <a:rPr sz="1200" dirty="0">
                <a:solidFill>
                  <a:srgbClr val="003B4F"/>
                </a:solidFill>
                <a:latin typeface="Courier"/>
              </a:rPr>
              <a:t>(diamonds)   </a:t>
            </a:r>
            <a:r>
              <a:rPr sz="1200" dirty="0">
                <a:solidFill>
                  <a:srgbClr val="5E5E5E"/>
                </a:solidFill>
                <a:latin typeface="Courier"/>
              </a:rPr>
              <a:t># places the dataset in the global environment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Statistical transformations (from R for Data Science)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Bar charts seem simple, but they are interesting because they reveal something subtle about plots. Consider a basic bar chart, as drawn with </a:t>
            </a:r>
            <a:r>
              <a:rPr b="1"/>
              <a:t>geom_bar(</a:t>
            </a:r>
            <a:r>
              <a:t>). The following chart displays the total number of diamonds in the diamonds dataset, </a:t>
            </a:r>
            <a:r>
              <a:rPr b="1"/>
              <a:t>grouped by cut.</a:t>
            </a:r>
            <a:r>
              <a:t> The diamonds dataset comes in ggplot2 and contains information about ~54,000 diamonds, including the </a:t>
            </a:r>
            <a:r>
              <a:rPr b="1"/>
              <a:t>price, carat, color, clarity, and cut</a:t>
            </a:r>
            <a:r>
              <a:t> of each diamond. The bar graph shows that more diamonds are available with high quality cuts than with low quality cuts.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First Bar Plot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diamonds)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cut))</a:t>
            </a:r>
          </a:p>
        </p:txBody>
      </p:sp>
      <p:pic>
        <p:nvPicPr>
          <p:cNvPr id="3" name="Picture 1" descr="bar-charts-with-diamonds-dataset_files/figure-pptx/unnamed-chunk-3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do bar charts work with 2 variables?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Bar graphs are EASY when you have a single categorical variable that defines several levels for each observation. Ex: “cut” has levels: fair, good, very good, premium, and ideal. Each observation is categorized this way. But what if you have a table of aggregated data: x = cut vs y = frequency?</a:t>
            </a:r>
          </a:p>
          <a:p>
            <a:pPr marL="0" lvl="0" indent="0">
              <a:buNone/>
            </a:pPr>
            <a:r>
              <a:t>Here is a tibble to show this table and how you can create a bar graph from this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Tibble (think of this like a dataframe)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We will create a frequency table of the types of cuts that mimick the calculations done to create geom_bar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demo &lt;- </a:t>
            </a:r>
            <a:r>
              <a:rPr>
                <a:solidFill>
                  <a:srgbClr val="4758AB"/>
                </a:solidFill>
                <a:latin typeface="Courier"/>
              </a:rPr>
              <a:t>tribble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cut,         </a:t>
            </a:r>
            <a:r>
              <a:rPr>
                <a:solidFill>
                  <a:srgbClr val="5E5E5E"/>
                </a:solidFill>
                <a:latin typeface="Courier"/>
              </a:rPr>
              <a:t>~</a:t>
            </a:r>
            <a:r>
              <a:rPr>
                <a:solidFill>
                  <a:srgbClr val="003B4F"/>
                </a:solidFill>
                <a:latin typeface="Courier"/>
              </a:rPr>
              <a:t>freq,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20794D"/>
                </a:solidFill>
                <a:latin typeface="Courier"/>
              </a:rPr>
              <a:t>"Fair"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AD0000"/>
                </a:solidFill>
                <a:latin typeface="Courier"/>
              </a:rPr>
              <a:t>1610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20794D"/>
                </a:solidFill>
                <a:latin typeface="Courier"/>
              </a:rPr>
              <a:t>"Good"</a:t>
            </a:r>
            <a:r>
              <a:rPr>
                <a:solidFill>
                  <a:srgbClr val="003B4F"/>
                </a:solidFill>
                <a:latin typeface="Courier"/>
              </a:rPr>
              <a:t>,       </a:t>
            </a:r>
            <a:r>
              <a:rPr>
                <a:solidFill>
                  <a:srgbClr val="AD0000"/>
                </a:solidFill>
                <a:latin typeface="Courier"/>
              </a:rPr>
              <a:t>4906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20794D"/>
                </a:solidFill>
                <a:latin typeface="Courier"/>
              </a:rPr>
              <a:t>"Very Good"</a:t>
            </a:r>
            <a:r>
              <a:rPr>
                <a:solidFill>
                  <a:srgbClr val="003B4F"/>
                </a:solidFill>
                <a:latin typeface="Courier"/>
              </a:rPr>
              <a:t>,  </a:t>
            </a:r>
            <a:r>
              <a:rPr>
                <a:solidFill>
                  <a:srgbClr val="AD0000"/>
                </a:solidFill>
                <a:latin typeface="Courier"/>
              </a:rPr>
              <a:t>12082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20794D"/>
                </a:solidFill>
                <a:latin typeface="Courier"/>
              </a:rPr>
              <a:t>"Premium"</a:t>
            </a:r>
            <a:r>
              <a:rPr>
                <a:solidFill>
                  <a:srgbClr val="003B4F"/>
                </a:solidFill>
                <a:latin typeface="Courier"/>
              </a:rPr>
              <a:t>,    </a:t>
            </a:r>
            <a:r>
              <a:rPr>
                <a:solidFill>
                  <a:srgbClr val="AD0000"/>
                </a:solidFill>
                <a:latin typeface="Courier"/>
              </a:rPr>
              <a:t>13791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  </a:t>
            </a:r>
            <a:r>
              <a:rPr>
                <a:solidFill>
                  <a:srgbClr val="20794D"/>
                </a:solidFill>
                <a:latin typeface="Courier"/>
              </a:rPr>
              <a:t>"Ideal"</a:t>
            </a:r>
            <a:r>
              <a:rPr>
                <a:solidFill>
                  <a:srgbClr val="003B4F"/>
                </a:solidFill>
                <a:latin typeface="Courier"/>
              </a:rPr>
              <a:t>,      </a:t>
            </a:r>
            <a:r>
              <a:rPr>
                <a:solidFill>
                  <a:srgbClr val="AD0000"/>
                </a:solidFill>
                <a:latin typeface="Courier"/>
              </a:rPr>
              <a:t>21551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t>Demo Tibble Bar Plot Looks just like our other bar graphs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4758AB"/>
                </a:solidFill>
                <a:latin typeface="Courier"/>
              </a:rPr>
              <a:t>ggplot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data =</a:t>
            </a:r>
            <a:r>
              <a:rPr>
                <a:solidFill>
                  <a:srgbClr val="003B4F"/>
                </a:solidFill>
                <a:latin typeface="Courier"/>
              </a:rPr>
              <a:t> demo)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</a:t>
            </a:r>
            <a:r>
              <a:rPr>
                <a:solidFill>
                  <a:srgbClr val="4758AB"/>
                </a:solidFill>
                <a:latin typeface="Courier"/>
              </a:rPr>
              <a:t>geom_bar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mapping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aes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657422"/>
                </a:solidFill>
                <a:latin typeface="Courier"/>
              </a:rPr>
              <a:t>x =</a:t>
            </a:r>
            <a:r>
              <a:rPr>
                <a:solidFill>
                  <a:srgbClr val="003B4F"/>
                </a:solidFill>
                <a:latin typeface="Courier"/>
              </a:rPr>
              <a:t> cut, </a:t>
            </a:r>
            <a:r>
              <a:rPr>
                <a:solidFill>
                  <a:srgbClr val="657422"/>
                </a:solidFill>
                <a:latin typeface="Courier"/>
              </a:rPr>
              <a:t>y =</a:t>
            </a:r>
            <a:r>
              <a:rPr>
                <a:solidFill>
                  <a:srgbClr val="003B4F"/>
                </a:solidFill>
                <a:latin typeface="Courier"/>
              </a:rPr>
              <a:t> freq), </a:t>
            </a:r>
            <a:r>
              <a:rPr>
                <a:solidFill>
                  <a:srgbClr val="657422"/>
                </a:solidFill>
                <a:latin typeface="Courier"/>
              </a:rPr>
              <a:t>stat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20794D"/>
                </a:solidFill>
                <a:latin typeface="Courier"/>
              </a:rPr>
              <a:t>"identity"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</p:txBody>
      </p:sp>
      <p:pic>
        <p:nvPicPr>
          <p:cNvPr id="3" name="Picture 1" descr="bar-charts-with-diamonds-dataset_files/figure-pptx/unnamed-chunk-5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(Don’t worry that you haven’t seen &lt;- or tribble() before. You might be able to guess at their meaning from the context, and you’ll learn exactly what they do soon!)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1361</Words>
  <Application>Microsoft Office PowerPoint</Application>
  <PresentationFormat>On-screen Show (16:9)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Courier</vt:lpstr>
      <vt:lpstr>Office Theme</vt:lpstr>
      <vt:lpstr>Bar Charts with Diamonds Dataset</vt:lpstr>
      <vt:lpstr>Access Library Tidyverse</vt:lpstr>
      <vt:lpstr>Load the pre-built dataset, Diamonds, and view it in the global environment</vt:lpstr>
      <vt:lpstr>Statistical transformations (from R for Data Science)</vt:lpstr>
      <vt:lpstr>First Bar Plot</vt:lpstr>
      <vt:lpstr>How do bar charts work with 2 variables?</vt:lpstr>
      <vt:lpstr>A Tibble (think of this like a dataframe)</vt:lpstr>
      <vt:lpstr>Demo Tibble Bar Plot Looks just like our other bar graphs</vt:lpstr>
      <vt:lpstr>PowerPoint Presentation</vt:lpstr>
      <vt:lpstr>Creating Proportional Bars</vt:lpstr>
      <vt:lpstr>Proportional Bar Graph (Relative Frequencies)</vt:lpstr>
      <vt:lpstr>PowerPoint Presentation</vt:lpstr>
      <vt:lpstr>This is a different type of plot that shows a line with min, max, and median values</vt:lpstr>
      <vt:lpstr>Line Plot</vt:lpstr>
      <vt:lpstr>Fill vs Color</vt:lpstr>
      <vt:lpstr>Bar Plot with Alpha Transparency</vt:lpstr>
      <vt:lpstr>PowerPoint Presentation</vt:lpstr>
      <vt:lpstr>Try stacking bar graphs with position = “stack”</vt:lpstr>
      <vt:lpstr>PowerPoint Presentation</vt:lpstr>
      <vt:lpstr>Here is what position = “fill” does</vt:lpstr>
      <vt:lpstr>Position = “dodge” will get side-by-side bars</vt:lpstr>
      <vt:lpstr>Change the angle of the x-axis labels</vt:lpstr>
      <vt:lpstr>Finally, make the x-axis labels fit in a narrow width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Bar Charts with Diamonds Dataset</dc:title>
  <dc:creator>Rachel Saidi</dc:creator>
  <cp:keywords/>
  <cp:lastModifiedBy>Saidi, Rachel</cp:lastModifiedBy>
  <cp:revision>1</cp:revision>
  <dcterms:created xsi:type="dcterms:W3CDTF">2023-05-30T12:56:32Z</dcterms:created>
  <dcterms:modified xsi:type="dcterms:W3CDTF">2023-12-18T19:28:22Z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6/1/21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