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0"/>
  </p:notesMasterIdLst>
  <p:sldIdLst>
    <p:sldId id="565" r:id="rId2"/>
    <p:sldId id="566" r:id="rId3"/>
    <p:sldId id="567" r:id="rId4"/>
    <p:sldId id="568" r:id="rId5"/>
    <p:sldId id="569" r:id="rId6"/>
    <p:sldId id="570" r:id="rId7"/>
    <p:sldId id="572" r:id="rId8"/>
    <p:sldId id="57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S Gothic" panose="020B0609070205080204" pitchFamily="49" charset="-128"/>
      <p:regular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äsentation" id="{51D94489-29E9-6C45-8899-12CAE3D8A8FC}">
          <p14:sldIdLst>
            <p14:sldId id="565"/>
            <p14:sldId id="566"/>
            <p14:sldId id="567"/>
            <p14:sldId id="568"/>
            <p14:sldId id="569"/>
            <p14:sldId id="570"/>
            <p14:sldId id="572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0DDD6A-F342-4CDC-8013-C0FB3DD10940}">
  <a:tblStyle styleId="{760DDD6A-F342-4CDC-8013-C0FB3DD10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81180"/>
  </p:normalViewPr>
  <p:slideViewPr>
    <p:cSldViewPr snapToGrid="0">
      <p:cViewPr varScale="1">
        <p:scale>
          <a:sx n="168" d="100"/>
          <a:sy n="168" d="100"/>
        </p:scale>
        <p:origin x="2136" y="192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92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Die </a:t>
            </a:r>
            <a:r>
              <a:rPr lang="en-GB" dirty="0" err="1"/>
              <a:t>Nationalbank</a:t>
            </a:r>
            <a:r>
              <a:rPr lang="en-GB" dirty="0"/>
              <a:t> muss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allfällige</a:t>
            </a:r>
            <a:r>
              <a:rPr lang="en-GB" dirty="0"/>
              <a:t> </a:t>
            </a:r>
            <a:r>
              <a:rPr lang="en-GB" dirty="0" err="1"/>
              <a:t>Zielkonflikte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Preisstabilität</a:t>
            </a:r>
            <a:r>
              <a:rPr lang="en-GB" dirty="0"/>
              <a:t> und </a:t>
            </a:r>
            <a:r>
              <a:rPr lang="en-GB" dirty="0" err="1"/>
              <a:t>Konjunkturentwicklung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Gesamtinteresse</a:t>
            </a:r>
            <a:r>
              <a:rPr lang="en-GB" dirty="0"/>
              <a:t> des </a:t>
            </a:r>
            <a:r>
              <a:rPr lang="en-GB" dirty="0" err="1"/>
              <a:t>Landes</a:t>
            </a:r>
            <a:r>
              <a:rPr lang="en-GB" dirty="0"/>
              <a:t> </a:t>
            </a:r>
            <a:r>
              <a:rPr lang="en-GB" dirty="0" err="1"/>
              <a:t>bestmöglich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, </a:t>
            </a:r>
            <a:r>
              <a:rPr lang="en-GB" dirty="0" err="1"/>
              <a:t>wobei</a:t>
            </a:r>
            <a:r>
              <a:rPr lang="en-GB" dirty="0"/>
              <a:t> die </a:t>
            </a:r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Vorrang</a:t>
            </a:r>
            <a:r>
              <a:rPr lang="en-GB" dirty="0"/>
              <a:t> hat. Die </a:t>
            </a:r>
            <a:r>
              <a:rPr lang="en-GB" dirty="0" err="1"/>
              <a:t>Verpflichtung</a:t>
            </a:r>
            <a:r>
              <a:rPr lang="en-GB" dirty="0"/>
              <a:t> auf das </a:t>
            </a:r>
            <a:r>
              <a:rPr lang="en-GB" dirty="0" err="1"/>
              <a:t>Gesamtinteresse</a:t>
            </a:r>
            <a:r>
              <a:rPr lang="en-GB" dirty="0"/>
              <a:t> </a:t>
            </a:r>
            <a:r>
              <a:rPr lang="en-GB" dirty="0" err="1"/>
              <a:t>bedeutet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Politik</a:t>
            </a:r>
            <a:r>
              <a:rPr lang="en-GB" dirty="0"/>
              <a:t> auf die </a:t>
            </a:r>
            <a:r>
              <a:rPr lang="en-GB" dirty="0" err="1"/>
              <a:t>Bedürfnisse</a:t>
            </a:r>
            <a:r>
              <a:rPr lang="en-GB" dirty="0"/>
              <a:t> der </a:t>
            </a:r>
            <a:r>
              <a:rPr lang="en-GB" dirty="0" err="1"/>
              <a:t>schweizerischen</a:t>
            </a:r>
            <a:r>
              <a:rPr lang="en-GB" dirty="0"/>
              <a:t> </a:t>
            </a:r>
            <a:r>
              <a:rPr lang="en-GB" dirty="0" err="1"/>
              <a:t>Volkswirtschaft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Ganzes</a:t>
            </a:r>
            <a:r>
              <a:rPr lang="en-GB" dirty="0"/>
              <a:t> </a:t>
            </a:r>
            <a:r>
              <a:rPr lang="en-GB" dirty="0" err="1"/>
              <a:t>ausrichtet</a:t>
            </a:r>
            <a:r>
              <a:rPr lang="en-GB" dirty="0"/>
              <a:t> und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Regionen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Branchen</a:t>
            </a:r>
            <a:r>
              <a:rPr lang="en-GB" dirty="0"/>
              <a:t> </a:t>
            </a:r>
            <a:r>
              <a:rPr lang="en-GB" dirty="0" err="1"/>
              <a:t>begünstigt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21" name="Google Shape;4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6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5" name="Google Shape;10715;p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6" name="Google Shape;10716;p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wesentliche</a:t>
            </a:r>
            <a:r>
              <a:rPr lang="en-GB" dirty="0"/>
              <a:t> </a:t>
            </a:r>
            <a:r>
              <a:rPr lang="en-GB" dirty="0" err="1"/>
              <a:t>Voraussetzung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Wachstum</a:t>
            </a:r>
            <a:r>
              <a:rPr lang="en-GB" dirty="0"/>
              <a:t> und </a:t>
            </a:r>
            <a:r>
              <a:rPr lang="en-GB" dirty="0" err="1"/>
              <a:t>Wohlstand</a:t>
            </a:r>
            <a:r>
              <a:rPr lang="en-GB" dirty="0"/>
              <a:t>. Inflation und Deflation </a:t>
            </a:r>
            <a:r>
              <a:rPr lang="en-GB" dirty="0" err="1"/>
              <a:t>beeinträchtigen</a:t>
            </a:r>
            <a:r>
              <a:rPr lang="en-GB" dirty="0"/>
              <a:t> </a:t>
            </a:r>
            <a:r>
              <a:rPr lang="en-GB" dirty="0" err="1"/>
              <a:t>dagegen</a:t>
            </a:r>
            <a:r>
              <a:rPr lang="en-GB" dirty="0"/>
              <a:t> die </a:t>
            </a:r>
            <a:r>
              <a:rPr lang="en-GB" dirty="0" err="1"/>
              <a:t>Entwicklung</a:t>
            </a:r>
            <a:r>
              <a:rPr lang="en-GB" dirty="0"/>
              <a:t> der </a:t>
            </a:r>
            <a:r>
              <a:rPr lang="en-GB" dirty="0" err="1"/>
              <a:t>Wirtschaft</a:t>
            </a:r>
            <a:r>
              <a:rPr lang="en-GB" dirty="0"/>
              <a:t>. Sie </a:t>
            </a:r>
            <a:r>
              <a:rPr lang="en-GB" dirty="0" err="1"/>
              <a:t>erschweren</a:t>
            </a:r>
            <a:r>
              <a:rPr lang="en-GB" dirty="0"/>
              <a:t> die </a:t>
            </a:r>
            <a:r>
              <a:rPr lang="en-GB" dirty="0" err="1"/>
              <a:t>Entscheide</a:t>
            </a:r>
            <a:r>
              <a:rPr lang="en-GB" dirty="0"/>
              <a:t> von </a:t>
            </a:r>
            <a:r>
              <a:rPr lang="en-GB" dirty="0" err="1"/>
              <a:t>Konsumenten</a:t>
            </a:r>
            <a:r>
              <a:rPr lang="en-GB" dirty="0"/>
              <a:t> und </a:t>
            </a:r>
            <a:r>
              <a:rPr lang="en-GB" dirty="0" err="1"/>
              <a:t>Produzenten</a:t>
            </a:r>
            <a:r>
              <a:rPr lang="en-GB" dirty="0"/>
              <a:t>, </a:t>
            </a:r>
            <a:r>
              <a:rPr lang="en-GB" dirty="0" err="1"/>
              <a:t>verursachen</a:t>
            </a:r>
            <a:r>
              <a:rPr lang="en-GB" dirty="0"/>
              <a:t> 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Einsatz</a:t>
            </a:r>
            <a:r>
              <a:rPr lang="en-GB" dirty="0"/>
              <a:t> von Arbeit und Kapital und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Umverteilungen</a:t>
            </a:r>
            <a:r>
              <a:rPr lang="en-GB" dirty="0"/>
              <a:t> von </a:t>
            </a:r>
            <a:r>
              <a:rPr lang="en-GB" dirty="0" err="1"/>
              <a:t>Einkommen</a:t>
            </a:r>
            <a:r>
              <a:rPr lang="en-GB" dirty="0"/>
              <a:t> und </a:t>
            </a:r>
            <a:r>
              <a:rPr lang="en-GB" dirty="0" err="1"/>
              <a:t>Vermögen</a:t>
            </a:r>
            <a:r>
              <a:rPr lang="en-GB" dirty="0"/>
              <a:t>.</a:t>
            </a:r>
          </a:p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ihrem</a:t>
            </a:r>
            <a:r>
              <a:rPr lang="en-GB" dirty="0"/>
              <a:t> </a:t>
            </a:r>
            <a:r>
              <a:rPr lang="en-GB" dirty="0" err="1"/>
              <a:t>Streben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schafft</a:t>
            </a:r>
            <a:r>
              <a:rPr lang="en-GB" dirty="0"/>
              <a:t> 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Rahmenbedingungen</a:t>
            </a:r>
            <a:r>
              <a:rPr lang="en-GB" dirty="0"/>
              <a:t>, die es der </a:t>
            </a:r>
            <a:r>
              <a:rPr lang="en-GB" dirty="0" err="1"/>
              <a:t>Wirtschaft</a:t>
            </a:r>
            <a:r>
              <a:rPr lang="en-GB" dirty="0"/>
              <a:t> </a:t>
            </a:r>
            <a:r>
              <a:rPr lang="en-GB" dirty="0" err="1"/>
              <a:t>ermöglichen</a:t>
            </a:r>
            <a:r>
              <a:rPr lang="en-GB" dirty="0"/>
              <a:t>, </a:t>
            </a:r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Produktionspotenzial</a:t>
            </a:r>
            <a:r>
              <a:rPr lang="en-GB" dirty="0"/>
              <a:t> </a:t>
            </a:r>
            <a:r>
              <a:rPr lang="en-GB" dirty="0" err="1"/>
              <a:t>voll</a:t>
            </a:r>
            <a:r>
              <a:rPr lang="en-GB" dirty="0"/>
              <a:t> </a:t>
            </a:r>
            <a:r>
              <a:rPr lang="en-GB" dirty="0" err="1"/>
              <a:t>auszuschöpfen</a:t>
            </a:r>
            <a:r>
              <a:rPr lang="en-GB" dirty="0"/>
              <a:t>. Die </a:t>
            </a:r>
            <a:r>
              <a:rPr lang="en-GB" dirty="0" err="1"/>
              <a:t>Geldpolitik</a:t>
            </a:r>
            <a:r>
              <a:rPr lang="en-GB" dirty="0"/>
              <a:t> </a:t>
            </a:r>
            <a:r>
              <a:rPr lang="en-GB" dirty="0" err="1"/>
              <a:t>zielt</a:t>
            </a:r>
            <a:r>
              <a:rPr lang="en-GB" dirty="0"/>
              <a:t> </a:t>
            </a:r>
            <a:r>
              <a:rPr lang="en-GB" dirty="0" err="1"/>
              <a:t>dabei</a:t>
            </a:r>
            <a:r>
              <a:rPr lang="en-GB" dirty="0"/>
              <a:t> auf </a:t>
            </a:r>
            <a:r>
              <a:rPr lang="en-GB" dirty="0" err="1"/>
              <a:t>mittel</a:t>
            </a:r>
            <a:r>
              <a:rPr lang="en-GB" dirty="0"/>
              <a:t>- und </a:t>
            </a:r>
            <a:r>
              <a:rPr lang="en-GB" dirty="0" err="1"/>
              <a:t>langfristige</a:t>
            </a:r>
            <a:r>
              <a:rPr lang="en-GB" dirty="0"/>
              <a:t> </a:t>
            </a:r>
            <a:r>
              <a:rPr lang="en-GB" dirty="0" err="1"/>
              <a:t>Preisstabilität</a:t>
            </a:r>
            <a:r>
              <a:rPr lang="en-GB" dirty="0"/>
              <a:t> ab. </a:t>
            </a:r>
            <a:r>
              <a:rPr lang="en-GB" dirty="0" err="1"/>
              <a:t>Vorübergehende</a:t>
            </a:r>
            <a:r>
              <a:rPr lang="en-GB" dirty="0"/>
              <a:t> </a:t>
            </a:r>
            <a:r>
              <a:rPr lang="en-GB" dirty="0" err="1"/>
              <a:t>Preisschwankungen</a:t>
            </a:r>
            <a:r>
              <a:rPr lang="en-GB" dirty="0"/>
              <a:t> </a:t>
            </a:r>
            <a:r>
              <a:rPr lang="en-GB" dirty="0" err="1"/>
              <a:t>hingegen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ausgleichen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setzt</a:t>
            </a:r>
            <a:r>
              <a:rPr lang="en-GB" dirty="0"/>
              <a:t> </a:t>
            </a:r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Anstieg</a:t>
            </a:r>
            <a:r>
              <a:rPr lang="en-GB" dirty="0"/>
              <a:t> des </a:t>
            </a:r>
            <a:r>
              <a:rPr lang="en-GB" dirty="0" err="1"/>
              <a:t>Landesindexes</a:t>
            </a:r>
            <a:r>
              <a:rPr lang="en-GB" dirty="0"/>
              <a:t> der </a:t>
            </a:r>
            <a:r>
              <a:rPr lang="en-GB" dirty="0" err="1"/>
              <a:t>Konsumentenpreise</a:t>
            </a:r>
            <a:r>
              <a:rPr lang="en-GB" dirty="0"/>
              <a:t> (LIK) von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2% pro </a:t>
            </a:r>
            <a:r>
              <a:rPr lang="en-GB" dirty="0" err="1"/>
              <a:t>Jahr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. Auch Deflation,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anhaltender</a:t>
            </a:r>
            <a:r>
              <a:rPr lang="en-GB" dirty="0"/>
              <a:t> </a:t>
            </a:r>
            <a:r>
              <a:rPr lang="en-GB" dirty="0" err="1"/>
              <a:t>Rückgang</a:t>
            </a:r>
            <a:r>
              <a:rPr lang="en-GB" dirty="0"/>
              <a:t> des </a:t>
            </a:r>
            <a:r>
              <a:rPr lang="en-GB" dirty="0" err="1"/>
              <a:t>Preisniveaus</a:t>
            </a:r>
            <a:r>
              <a:rPr lang="en-GB" dirty="0"/>
              <a:t>, </a:t>
            </a:r>
            <a:r>
              <a:rPr lang="en-GB" dirty="0" err="1"/>
              <a:t>verletzt</a:t>
            </a:r>
            <a:r>
              <a:rPr lang="en-GB" dirty="0"/>
              <a:t> das </a:t>
            </a:r>
            <a:r>
              <a:rPr lang="en-GB" dirty="0" err="1"/>
              <a:t>Ziel</a:t>
            </a:r>
            <a:r>
              <a:rPr lang="en-GB" dirty="0"/>
              <a:t> der </a:t>
            </a:r>
            <a:r>
              <a:rPr lang="en-GB" dirty="0" err="1"/>
              <a:t>Preisstabilität</a:t>
            </a:r>
            <a:r>
              <a:rPr lang="en-GB" dirty="0"/>
              <a:t>.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Definition </a:t>
            </a:r>
            <a:r>
              <a:rPr lang="en-GB" dirty="0" err="1"/>
              <a:t>trägt</a:t>
            </a:r>
            <a:r>
              <a:rPr lang="en-GB" dirty="0"/>
              <a:t> die </a:t>
            </a:r>
            <a:r>
              <a:rPr lang="en-GB" dirty="0" err="1"/>
              <a:t>Nationalbank</a:t>
            </a:r>
            <a:r>
              <a:rPr lang="en-GB" dirty="0"/>
              <a:t> der </a:t>
            </a:r>
            <a:r>
              <a:rPr lang="en-GB" dirty="0" err="1"/>
              <a:t>Tatsache</a:t>
            </a:r>
            <a:r>
              <a:rPr lang="en-GB" dirty="0"/>
              <a:t> </a:t>
            </a:r>
            <a:r>
              <a:rPr lang="en-GB" dirty="0" err="1"/>
              <a:t>Rechnung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</a:t>
            </a:r>
            <a:r>
              <a:rPr lang="en-GB" dirty="0" err="1"/>
              <a:t>Teuerung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punktgenau</a:t>
            </a:r>
            <a:r>
              <a:rPr lang="en-GB" dirty="0"/>
              <a:t> </a:t>
            </a:r>
            <a:r>
              <a:rPr lang="en-GB" dirty="0" err="1"/>
              <a:t>gesteuert</a:t>
            </a:r>
            <a:r>
              <a:rPr lang="en-GB" dirty="0"/>
              <a:t> und </a:t>
            </a:r>
            <a:r>
              <a:rPr lang="en-GB" dirty="0" err="1"/>
              <a:t>präzise</a:t>
            </a:r>
            <a:r>
              <a:rPr lang="en-GB" dirty="0"/>
              <a:t> </a:t>
            </a:r>
            <a:r>
              <a:rPr lang="en-GB" dirty="0" err="1"/>
              <a:t>gemessen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  <a:r>
              <a:rPr lang="en-GB" dirty="0" err="1"/>
              <a:t>Messprobleme</a:t>
            </a:r>
            <a:r>
              <a:rPr lang="en-GB" dirty="0"/>
              <a:t> </a:t>
            </a:r>
            <a:r>
              <a:rPr lang="en-GB" dirty="0" err="1"/>
              <a:t>ergeben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etwa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Verbesserungen</a:t>
            </a:r>
            <a:r>
              <a:rPr lang="en-GB" dirty="0"/>
              <a:t> von </a:t>
            </a:r>
            <a:r>
              <a:rPr lang="en-GB" dirty="0" err="1"/>
              <a:t>Gütern</a:t>
            </a:r>
            <a:r>
              <a:rPr lang="en-GB" dirty="0"/>
              <a:t> und </a:t>
            </a:r>
            <a:r>
              <a:rPr lang="en-GB" dirty="0" err="1"/>
              <a:t>Dienstleistungen</a:t>
            </a:r>
            <a:r>
              <a:rPr lang="en-GB" dirty="0"/>
              <a:t>. </a:t>
            </a:r>
            <a:r>
              <a:rPr lang="en-GB" dirty="0" err="1"/>
              <a:t>Solche</a:t>
            </a:r>
            <a:r>
              <a:rPr lang="en-GB" dirty="0"/>
              <a:t> </a:t>
            </a: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Berechnung</a:t>
            </a:r>
            <a:r>
              <a:rPr lang="en-GB" dirty="0"/>
              <a:t> des LIK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unvollständig</a:t>
            </a:r>
            <a:r>
              <a:rPr lang="en-GB" dirty="0"/>
              <a:t> </a:t>
            </a:r>
            <a:r>
              <a:rPr lang="en-GB" dirty="0" err="1"/>
              <a:t>berücksichtigt</a:t>
            </a:r>
            <a:r>
              <a:rPr lang="en-GB" dirty="0"/>
              <a:t>;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tragen</a:t>
            </a:r>
            <a:r>
              <a:rPr lang="en-GB" dirty="0"/>
              <a:t> </a:t>
            </a:r>
            <a:r>
              <a:rPr lang="en-GB" dirty="0" err="1"/>
              <a:t>dazu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</a:t>
            </a:r>
            <a:r>
              <a:rPr lang="en-GB" dirty="0" err="1"/>
              <a:t>gemessene</a:t>
            </a:r>
            <a:r>
              <a:rPr lang="en-GB" dirty="0"/>
              <a:t> </a:t>
            </a:r>
            <a:r>
              <a:rPr lang="en-GB" dirty="0" err="1"/>
              <a:t>Teuerung</a:t>
            </a:r>
            <a:r>
              <a:rPr lang="en-GB" dirty="0"/>
              <a:t> die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Teuerung</a:t>
            </a:r>
            <a:r>
              <a:rPr lang="en-GB" dirty="0"/>
              <a:t> </a:t>
            </a:r>
            <a:r>
              <a:rPr lang="en-GB" dirty="0" err="1"/>
              <a:t>tendenziell</a:t>
            </a:r>
            <a:r>
              <a:rPr lang="en-GB" dirty="0"/>
              <a:t> </a:t>
            </a:r>
            <a:r>
              <a:rPr lang="en-GB" dirty="0" err="1"/>
              <a:t>leicht</a:t>
            </a:r>
            <a:r>
              <a:rPr lang="en-GB" dirty="0"/>
              <a:t> </a:t>
            </a:r>
            <a:r>
              <a:rPr lang="en-GB" dirty="0" err="1"/>
              <a:t>überzeichnet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82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/>
              <a:t>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prüft</a:t>
            </a:r>
            <a:r>
              <a:rPr lang="en-GB" dirty="0"/>
              <a:t> </a:t>
            </a:r>
            <a:r>
              <a:rPr lang="en-GB" dirty="0" err="1"/>
              <a:t>regelmässig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Geldpolitik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Hinblick</a:t>
            </a:r>
            <a:r>
              <a:rPr lang="en-GB" dirty="0"/>
              <a:t> auf die </a:t>
            </a:r>
            <a:r>
              <a:rPr lang="en-GB" dirty="0" err="1"/>
              <a:t>Gewährleistung</a:t>
            </a:r>
            <a:r>
              <a:rPr lang="en-GB" dirty="0"/>
              <a:t> der </a:t>
            </a:r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angemessen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Dazu </a:t>
            </a:r>
            <a:r>
              <a:rPr lang="en-GB" dirty="0" err="1"/>
              <a:t>veröffentlicht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vierteljährlich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bedingte</a:t>
            </a:r>
            <a:r>
              <a:rPr lang="en-GB" dirty="0"/>
              <a:t> </a:t>
            </a:r>
            <a:r>
              <a:rPr lang="en-GB" dirty="0" err="1"/>
              <a:t>Inflationsprognose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kommenden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Jahre, was </a:t>
            </a:r>
            <a:r>
              <a:rPr lang="en-GB" dirty="0" err="1"/>
              <a:t>ungefähr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Zeitbedarf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Übertragung</a:t>
            </a:r>
            <a:r>
              <a:rPr lang="en-GB" dirty="0"/>
              <a:t> </a:t>
            </a:r>
            <a:r>
              <a:rPr lang="en-GB" dirty="0" err="1"/>
              <a:t>geldpolitischer</a:t>
            </a:r>
            <a:r>
              <a:rPr lang="en-GB" dirty="0"/>
              <a:t> Impulse auf die </a:t>
            </a:r>
            <a:r>
              <a:rPr lang="en-GB" dirty="0" err="1"/>
              <a:t>Wirtschaft</a:t>
            </a:r>
            <a:r>
              <a:rPr lang="en-GB" dirty="0"/>
              <a:t> </a:t>
            </a:r>
            <a:r>
              <a:rPr lang="en-GB" dirty="0" err="1"/>
              <a:t>entspricht</a:t>
            </a:r>
            <a:r>
              <a:rPr lang="en-GB" dirty="0"/>
              <a:t>. Ein so langer </a:t>
            </a:r>
            <a:r>
              <a:rPr lang="en-GB" dirty="0" err="1"/>
              <a:t>Prognosezeitraum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grossen</a:t>
            </a:r>
            <a:r>
              <a:rPr lang="en-GB" dirty="0"/>
              <a:t> </a:t>
            </a:r>
            <a:r>
              <a:rPr lang="en-GB" dirty="0" err="1"/>
              <a:t>Unsicherheiten</a:t>
            </a:r>
            <a:r>
              <a:rPr lang="en-GB" dirty="0"/>
              <a:t> </a:t>
            </a:r>
            <a:r>
              <a:rPr lang="en-GB" dirty="0" err="1"/>
              <a:t>behaftet</a:t>
            </a:r>
            <a:r>
              <a:rPr lang="en-GB" dirty="0"/>
              <a:t>.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Publikation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mittelfristigen</a:t>
            </a:r>
            <a:r>
              <a:rPr lang="en-GB" dirty="0"/>
              <a:t> Prognose </a:t>
            </a:r>
            <a:r>
              <a:rPr lang="en-GB" dirty="0" err="1"/>
              <a:t>unterstreicht</a:t>
            </a:r>
            <a:r>
              <a:rPr lang="en-GB" dirty="0"/>
              <a:t> 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indessen</a:t>
            </a:r>
            <a:r>
              <a:rPr lang="en-GB" dirty="0"/>
              <a:t> die </a:t>
            </a:r>
            <a:r>
              <a:rPr lang="en-GB" dirty="0" err="1"/>
              <a:t>Notwendigkeit</a:t>
            </a:r>
            <a:r>
              <a:rPr lang="en-GB" dirty="0"/>
              <a:t>,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vorausschauende</a:t>
            </a:r>
            <a:r>
              <a:rPr lang="en-GB" dirty="0"/>
              <a:t> </a:t>
            </a:r>
            <a:r>
              <a:rPr lang="en-GB" dirty="0" err="1"/>
              <a:t>Haltung</a:t>
            </a:r>
            <a:r>
              <a:rPr lang="en-GB" dirty="0"/>
              <a:t> </a:t>
            </a:r>
            <a:r>
              <a:rPr lang="en-GB" dirty="0" err="1"/>
              <a:t>einzunehmen</a:t>
            </a:r>
            <a:r>
              <a:rPr lang="en-GB" dirty="0"/>
              <a:t> und </a:t>
            </a:r>
            <a:r>
              <a:rPr lang="en-GB" dirty="0" err="1"/>
              <a:t>frühzeitig</a:t>
            </a:r>
            <a:r>
              <a:rPr lang="en-GB" dirty="0"/>
              <a:t> auf Inflations- und </a:t>
            </a:r>
            <a:r>
              <a:rPr lang="en-GB" dirty="0" err="1"/>
              <a:t>Deflationsgefahren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reagieren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0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/>
              <a:t>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prüft</a:t>
            </a:r>
            <a:r>
              <a:rPr lang="en-GB" dirty="0"/>
              <a:t> </a:t>
            </a:r>
            <a:r>
              <a:rPr lang="en-GB" dirty="0" err="1"/>
              <a:t>regelmässig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Geldpolitik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Hinblick</a:t>
            </a:r>
            <a:r>
              <a:rPr lang="en-GB" dirty="0"/>
              <a:t> auf die </a:t>
            </a:r>
            <a:r>
              <a:rPr lang="en-GB" dirty="0" err="1"/>
              <a:t>Gewährleistung</a:t>
            </a:r>
            <a:r>
              <a:rPr lang="en-GB" dirty="0"/>
              <a:t> der </a:t>
            </a:r>
            <a:r>
              <a:rPr lang="en-GB" dirty="0" err="1"/>
              <a:t>Preisstabilität</a:t>
            </a:r>
            <a:r>
              <a:rPr lang="en-GB" dirty="0"/>
              <a:t> </a:t>
            </a:r>
            <a:r>
              <a:rPr lang="en-GB" dirty="0" err="1"/>
              <a:t>angemessen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Dazu </a:t>
            </a:r>
            <a:r>
              <a:rPr lang="en-GB" dirty="0" err="1"/>
              <a:t>veröffentlicht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vierteljährlich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bedingte</a:t>
            </a:r>
            <a:r>
              <a:rPr lang="en-GB" dirty="0"/>
              <a:t> </a:t>
            </a:r>
            <a:r>
              <a:rPr lang="en-GB" dirty="0" err="1"/>
              <a:t>Inflationsprognose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kommenden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Jahre, was </a:t>
            </a:r>
            <a:r>
              <a:rPr lang="en-GB" dirty="0" err="1"/>
              <a:t>ungefähr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Zeitbedarf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Übertragung</a:t>
            </a:r>
            <a:r>
              <a:rPr lang="en-GB" dirty="0"/>
              <a:t> </a:t>
            </a:r>
            <a:r>
              <a:rPr lang="en-GB" dirty="0" err="1"/>
              <a:t>geldpolitischer</a:t>
            </a:r>
            <a:r>
              <a:rPr lang="en-GB" dirty="0"/>
              <a:t> Impulse auf die </a:t>
            </a:r>
            <a:r>
              <a:rPr lang="en-GB" dirty="0" err="1"/>
              <a:t>Wirtschaft</a:t>
            </a:r>
            <a:r>
              <a:rPr lang="en-GB" dirty="0"/>
              <a:t> </a:t>
            </a:r>
            <a:r>
              <a:rPr lang="en-GB" dirty="0" err="1"/>
              <a:t>entspricht</a:t>
            </a:r>
            <a:r>
              <a:rPr lang="en-GB" dirty="0"/>
              <a:t>. Ein so langer </a:t>
            </a:r>
            <a:r>
              <a:rPr lang="en-GB" dirty="0" err="1"/>
              <a:t>Prognosezeitraum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grossen</a:t>
            </a:r>
            <a:r>
              <a:rPr lang="en-GB" dirty="0"/>
              <a:t> </a:t>
            </a:r>
            <a:r>
              <a:rPr lang="en-GB" dirty="0" err="1"/>
              <a:t>Unsicherheiten</a:t>
            </a:r>
            <a:r>
              <a:rPr lang="en-GB" dirty="0"/>
              <a:t> </a:t>
            </a:r>
            <a:r>
              <a:rPr lang="en-GB" dirty="0" err="1"/>
              <a:t>behaftet</a:t>
            </a:r>
            <a:r>
              <a:rPr lang="en-GB" dirty="0"/>
              <a:t>.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Publikation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mittelfristigen</a:t>
            </a:r>
            <a:r>
              <a:rPr lang="en-GB" dirty="0"/>
              <a:t> Prognose </a:t>
            </a:r>
            <a:r>
              <a:rPr lang="en-GB" dirty="0" err="1"/>
              <a:t>unterstreicht</a:t>
            </a:r>
            <a:r>
              <a:rPr lang="en-GB" dirty="0"/>
              <a:t> die </a:t>
            </a:r>
            <a:r>
              <a:rPr lang="en-GB" dirty="0" err="1"/>
              <a:t>Nationalbank</a:t>
            </a:r>
            <a:r>
              <a:rPr lang="en-GB" dirty="0"/>
              <a:t> </a:t>
            </a:r>
            <a:r>
              <a:rPr lang="en-GB" dirty="0" err="1"/>
              <a:t>indessen</a:t>
            </a:r>
            <a:r>
              <a:rPr lang="en-GB" dirty="0"/>
              <a:t> die </a:t>
            </a:r>
            <a:r>
              <a:rPr lang="en-GB" dirty="0" err="1"/>
              <a:t>Notwendigkeit</a:t>
            </a:r>
            <a:r>
              <a:rPr lang="en-GB" dirty="0"/>
              <a:t>,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vorausschauende</a:t>
            </a:r>
            <a:r>
              <a:rPr lang="en-GB" dirty="0"/>
              <a:t> </a:t>
            </a:r>
            <a:r>
              <a:rPr lang="en-GB" dirty="0" err="1"/>
              <a:t>Haltung</a:t>
            </a:r>
            <a:r>
              <a:rPr lang="en-GB" dirty="0"/>
              <a:t> </a:t>
            </a:r>
            <a:r>
              <a:rPr lang="en-GB" dirty="0" err="1"/>
              <a:t>einzunehmen</a:t>
            </a:r>
            <a:r>
              <a:rPr lang="en-GB" dirty="0"/>
              <a:t> und </a:t>
            </a:r>
            <a:r>
              <a:rPr lang="en-GB" dirty="0" err="1"/>
              <a:t>frühzeitig</a:t>
            </a:r>
            <a:r>
              <a:rPr lang="en-GB" dirty="0"/>
              <a:t> auf Inflations- und </a:t>
            </a:r>
            <a:r>
              <a:rPr lang="en-GB" dirty="0" err="1"/>
              <a:t>Deflationsgefahren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reagieren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09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99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8" name="Google Shape;11818;p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9" name="Google Shape;11819;p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74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1"/>
          <p:cNvCxnSpPr/>
          <p:nvPr/>
        </p:nvCxnSpPr>
        <p:spPr>
          <a:xfrm rot="10800000">
            <a:off x="399803" y="562064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57200" y="101201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648200" y="101201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4"/>
          </p:nvPr>
        </p:nvSpPr>
        <p:spPr>
          <a:xfrm>
            <a:off x="4645026" y="148064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91" name="Google Shape;91;p14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/>
              <a:ahLst/>
              <a:cxnLst/>
              <a:rect l="l" t="t" r="r" b="b"/>
              <a:pathLst>
                <a:path w="420" h="322" extrusionOk="0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/>
              <a:ahLst/>
              <a:cxnLst/>
              <a:rect l="l" t="t" r="r" b="b"/>
              <a:pathLst>
                <a:path w="197" h="29" extrusionOk="0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762375" y="1108869"/>
              <a:ext cx="649288" cy="582613"/>
            </a:xfrm>
            <a:custGeom>
              <a:avLst/>
              <a:gdLst/>
              <a:ahLst/>
              <a:cxnLst/>
              <a:rect l="l" t="t" r="r" b="b"/>
              <a:pathLst>
                <a:path w="404" h="363" extrusionOk="0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/>
              <a:ahLst/>
              <a:cxnLst/>
              <a:rect l="l" t="t" r="r" b="b"/>
              <a:pathLst>
                <a:path w="380" h="225" extrusionOk="0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/>
              <a:ahLst/>
              <a:cxnLst/>
              <a:rect l="l" t="t" r="r" b="b"/>
              <a:pathLst>
                <a:path w="148" h="354" extrusionOk="0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/>
              <a:ahLst/>
              <a:cxnLst/>
              <a:rect l="l" t="t" r="r" b="b"/>
              <a:pathLst>
                <a:path w="342" h="217" extrusionOk="0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222625" y="2077244"/>
              <a:ext cx="504825" cy="184150"/>
            </a:xfrm>
            <a:custGeom>
              <a:avLst/>
              <a:gdLst/>
              <a:ahLst/>
              <a:cxnLst/>
              <a:rect l="l" t="t" r="r" b="b"/>
              <a:pathLst>
                <a:path w="315" h="115" extrusionOk="0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/>
              <a:ahLst/>
              <a:cxnLst/>
              <a:rect l="l" t="t" r="r" b="b"/>
              <a:pathLst>
                <a:path w="430" h="598" extrusionOk="0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/>
              <a:ahLst/>
              <a:cxnLst/>
              <a:rect l="l" t="t" r="r" b="b"/>
              <a:pathLst>
                <a:path w="737" h="276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/>
              <a:ahLst/>
              <a:cxnLst/>
              <a:rect l="l" t="t" r="r" b="b"/>
              <a:pathLst>
                <a:path w="149" h="276" extrusionOk="0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14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35" name="Google Shape;135;p14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36" name="Google Shape;136;p14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71" extrusionOk="0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4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0" extrusionOk="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4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03" extrusionOk="0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03" extrusionOk="0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8" extrusionOk="0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8" extrusionOk="0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58" extrusionOk="0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9" extrusionOk="0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9" extrusionOk="0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08" extrusionOk="0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4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08" extrusionOk="0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" extrusionOk="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" extrusionOk="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05" extrusionOk="0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" name="Google Shape;154;p14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54" extrusionOk="0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11" extrusionOk="0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11" extrusionOk="0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1" extrusionOk="0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50" extrusionOk="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0" extrusionOk="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4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/>
              <a:ahLst/>
              <a:cxnLst/>
              <a:rect l="l" t="t" r="r" b="b"/>
              <a:pathLst>
                <a:path w="148" h="273" extrusionOk="0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/>
              <a:ahLst/>
              <a:cxnLst/>
              <a:rect l="l" t="t" r="r" b="b"/>
              <a:pathLst>
                <a:path w="146" h="275" extrusionOk="0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/>
              <a:ahLst/>
              <a:cxnLst/>
              <a:rect l="l" t="t" r="r" b="b"/>
              <a:pathLst>
                <a:path w="236" h="598" extrusionOk="0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/>
              <a:ahLst/>
              <a:cxnLst/>
              <a:rect l="l" t="t" r="r" b="b"/>
              <a:pathLst>
                <a:path w="237" h="598" extrusionOk="0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/>
              <a:ahLst/>
              <a:cxnLst/>
              <a:rect l="l" t="t" r="r" b="b"/>
              <a:pathLst>
                <a:path w="737" h="276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/>
              <a:ahLst/>
              <a:cxnLst/>
              <a:rect l="l" t="t" r="r" b="b"/>
              <a:pathLst>
                <a:path w="149" h="276" extrusionOk="0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/>
              <a:ahLst/>
              <a:cxnLst/>
              <a:rect l="l" t="t" r="r" b="b"/>
              <a:pathLst>
                <a:path w="76" h="111" extrusionOk="0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/>
              <a:ahLst/>
              <a:cxnLst/>
              <a:rect l="l" t="t" r="r" b="b"/>
              <a:pathLst>
                <a:path w="147" h="51" extrusionOk="0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/>
              <a:ahLst/>
              <a:cxnLst/>
              <a:rect l="l" t="t" r="r" b="b"/>
              <a:pathLst>
                <a:path w="409" h="308" extrusionOk="0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/>
              <a:ahLst/>
              <a:cxnLst/>
              <a:rect l="l" t="t" r="r" b="b"/>
              <a:pathLst>
                <a:path w="147" h="273" extrusionOk="0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/>
              <a:ahLst/>
              <a:cxnLst/>
              <a:rect l="l" t="t" r="r" b="b"/>
              <a:pathLst>
                <a:path w="147" h="275" extrusionOk="0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916613" y="2201069"/>
              <a:ext cx="625475" cy="582613"/>
            </a:xfrm>
            <a:custGeom>
              <a:avLst/>
              <a:gdLst/>
              <a:ahLst/>
              <a:cxnLst/>
              <a:rect l="l" t="t" r="r" b="b"/>
              <a:pathLst>
                <a:path w="390" h="363" extrusionOk="0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19588" y="1670844"/>
              <a:ext cx="633413" cy="598488"/>
            </a:xfrm>
            <a:custGeom>
              <a:avLst/>
              <a:gdLst/>
              <a:ahLst/>
              <a:cxnLst/>
              <a:rect l="l" t="t" r="r" b="b"/>
              <a:pathLst>
                <a:path w="394" h="373" extrusionOk="0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124200" y="1610519"/>
              <a:ext cx="647700" cy="598488"/>
            </a:xfrm>
            <a:custGeom>
              <a:avLst/>
              <a:gdLst/>
              <a:ahLst/>
              <a:cxnLst/>
              <a:rect l="l" t="t" r="r" b="b"/>
              <a:pathLst>
                <a:path w="404" h="373" extrusionOk="0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l" t="t" r="r" b="b"/>
              <a:pathLst>
                <a:path w="89" h="179" extrusionOk="0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/>
              <a:ahLst/>
              <a:cxnLst/>
              <a:rect l="l" t="t" r="r" b="b"/>
              <a:pathLst>
                <a:path w="496" h="650" extrusionOk="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/>
              <a:ahLst/>
              <a:cxnLst/>
              <a:rect l="l" t="t" r="r" b="b"/>
              <a:pathLst>
                <a:path w="737" h="292" extrusionOk="0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/>
              <a:ahLst/>
              <a:cxnLst/>
              <a:rect l="l" t="t" r="r" b="b"/>
              <a:pathLst>
                <a:path w="147" h="356" extrusionOk="0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/>
              <a:ahLst/>
              <a:cxnLst/>
              <a:rect l="l" t="t" r="r" b="b"/>
              <a:pathLst>
                <a:path w="76" h="111" extrusionOk="0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/>
              <a:ahLst/>
              <a:cxnLst/>
              <a:rect l="l" t="t" r="r" b="b"/>
              <a:pathLst>
                <a:path w="147" h="51" extrusionOk="0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l" t="t" r="r" b="b"/>
              <a:pathLst>
                <a:path w="126" h="154" extrusionOk="0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l" t="t" r="r" b="b"/>
              <a:pathLst>
                <a:path w="126" h="154" extrusionOk="0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l" t="t" r="r" b="b"/>
              <a:pathLst>
                <a:path w="129" h="155" extrusionOk="0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l" t="t" r="r" b="b"/>
              <a:pathLst>
                <a:path w="129" h="155" extrusionOk="0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200650" y="2972594"/>
              <a:ext cx="508000" cy="184150"/>
            </a:xfrm>
            <a:custGeom>
              <a:avLst/>
              <a:gdLst/>
              <a:ahLst/>
              <a:cxnLst/>
              <a:rect l="l" t="t" r="r" b="b"/>
              <a:pathLst>
                <a:path w="316" h="115" extrusionOk="0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147" h="100" extrusionOk="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l" t="t" r="r" b="b"/>
              <a:pathLst>
                <a:path w="777" h="353" extrusionOk="0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l" t="t" r="r" b="b"/>
              <a:pathLst>
                <a:path w="777" h="353" extrusionOk="0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/>
              <a:ahLst/>
              <a:cxnLst/>
              <a:rect l="l" t="t" r="r" b="b"/>
              <a:pathLst>
                <a:path w="220" h="271" extrusionOk="0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/>
              <a:ahLst/>
              <a:cxnLst/>
              <a:rect l="l" t="t" r="r" b="b"/>
              <a:pathLst>
                <a:path w="148" h="353" extrusionOk="0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/>
              <a:ahLst/>
              <a:cxnLst/>
              <a:rect l="l" t="t" r="r" b="b"/>
              <a:pathLst>
                <a:path w="147" h="353" extrusionOk="0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l" t="t" r="r" b="b"/>
              <a:pathLst>
                <a:path w="90" h="203" extrusionOk="0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l" t="t" r="r" b="b"/>
              <a:pathLst>
                <a:path w="92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/>
              <a:ahLst/>
              <a:cxnLst/>
              <a:rect l="l" t="t" r="r" b="b"/>
              <a:pathLst>
                <a:path w="427" h="425" extrusionOk="0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/>
              <a:ahLst/>
              <a:cxnLst/>
              <a:rect l="l" t="t" r="r" b="b"/>
              <a:pathLst>
                <a:path w="163" h="40" extrusionOk="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659188" y="2859882"/>
              <a:ext cx="504825" cy="185738"/>
            </a:xfrm>
            <a:custGeom>
              <a:avLst/>
              <a:gdLst/>
              <a:ahLst/>
              <a:cxnLst/>
              <a:rect l="l" t="t" r="r" b="b"/>
              <a:pathLst>
                <a:path w="315" h="115" extrusionOk="0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l" t="t" r="r" b="b"/>
              <a:pathLst>
                <a:path w="90" h="179" extrusionOk="0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168" h="108" extrusionOk="0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l" t="t" r="r" b="b"/>
              <a:pathLst>
                <a:path w="777" h="352" extrusionOk="0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/>
              <a:ahLst/>
              <a:cxnLst/>
              <a:rect l="l" t="t" r="r" b="b"/>
              <a:pathLst>
                <a:path w="167" h="349" extrusionOk="0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/>
              <a:ahLst/>
              <a:cxnLst/>
              <a:rect l="l" t="t" r="r" b="b"/>
              <a:pathLst>
                <a:path w="70" h="102" extrusionOk="0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/>
              <a:ahLst/>
              <a:cxnLst/>
              <a:rect l="l" t="t" r="r" b="b"/>
              <a:pathLst>
                <a:path w="221" h="271" extrusionOk="0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/>
              <a:ahLst/>
              <a:cxnLst/>
              <a:rect l="l" t="t" r="r" b="b"/>
              <a:pathLst>
                <a:path w="147" h="354" extrusionOk="0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/>
              <a:ahLst/>
              <a:cxnLst/>
              <a:rect l="l" t="t" r="r" b="b"/>
              <a:pathLst>
                <a:path w="146" h="354" extrusionOk="0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90" h="204" extrusionOk="0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90" h="204" extrusionOk="0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l" t="t" r="r" b="b"/>
              <a:pathLst>
                <a:path w="93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l" t="t" r="r" b="b"/>
              <a:pathLst>
                <a:path w="93" h="178" extrusionOk="0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/>
              <a:ahLst/>
              <a:cxnLst/>
              <a:rect l="l" t="t" r="r" b="b"/>
              <a:pathLst>
                <a:path w="167" h="58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/>
              <a:ahLst/>
              <a:cxnLst/>
              <a:rect l="l" t="t" r="r" b="b"/>
              <a:pathLst>
                <a:path w="513" h="473" extrusionOk="0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79900" y="2585244"/>
              <a:ext cx="647700" cy="584200"/>
            </a:xfrm>
            <a:custGeom>
              <a:avLst/>
              <a:gdLst/>
              <a:ahLst/>
              <a:cxnLst/>
              <a:rect l="l" t="t" r="r" b="b"/>
              <a:pathLst>
                <a:path w="404" h="363" extrusionOk="0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l" t="t" r="r" b="b"/>
              <a:pathLst>
                <a:path w="89" h="180" extrusionOk="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l" t="t" r="r" b="b"/>
              <a:pathLst>
                <a:path w="89" h="180" extrusionOk="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l" t="t" r="r" b="b"/>
              <a:pathLst>
                <a:path w="169" h="108" extrusionOk="0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4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57200" y="4723820"/>
            <a:ext cx="2975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b="0" i="1" u="none" strike="noStrike" cap="none" noProof="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Das geldpolitische Konzept der SNB und die Rolle von Devisenmarktinterventionen</a:t>
            </a:r>
            <a:endParaRPr lang="de-CH" sz="1200" i="1" noProof="0" dirty="0"/>
          </a:p>
        </p:txBody>
      </p:sp>
      <p:grpSp>
        <p:nvGrpSpPr>
          <p:cNvPr id="14" name="Google Shape;14;p1"/>
          <p:cNvGrpSpPr/>
          <p:nvPr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15" name="Google Shape;15;p1"/>
            <p:cNvSpPr/>
            <p:nvPr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7;p1"/>
            <p:cNvGrpSpPr/>
            <p:nvPr/>
          </p:nvGrpSpPr>
          <p:grpSpPr>
            <a:xfrm>
              <a:off x="3365891" y="4826243"/>
              <a:ext cx="45719" cy="73401"/>
              <a:chOff x="3345327" y="4804130"/>
              <a:chExt cx="74098" cy="118964"/>
            </a:xfrm>
          </p:grpSpPr>
          <p:cxnSp>
            <p:nvCxnSpPr>
              <p:cNvPr id="18" name="Google Shape;18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1"/>
            <p:cNvGrpSpPr/>
            <p:nvPr/>
          </p:nvGrpSpPr>
          <p:grpSpPr>
            <a:xfrm rot="10800000">
              <a:off x="3727667" y="4823914"/>
              <a:ext cx="45719" cy="73401"/>
              <a:chOff x="3345327" y="4804130"/>
              <a:chExt cx="74098" cy="118964"/>
            </a:xfrm>
          </p:grpSpPr>
          <p:cxnSp>
            <p:nvCxnSpPr>
              <p:cNvPr id="21" name="Google Shape;21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3" name="Google Shape;23;p1"/>
          <p:cNvCxnSpPr/>
          <p:nvPr/>
        </p:nvCxnSpPr>
        <p:spPr>
          <a:xfrm rot="10800000">
            <a:off x="399803" y="562064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sldNum" idx="4294967295"/>
          </p:nvPr>
        </p:nvSpPr>
        <p:spPr>
          <a:xfrm>
            <a:off x="7010400" y="4719638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20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8" name="Google Shape;348;p20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9" name="Google Shape;349;p20"/>
          <p:cNvSpPr/>
          <p:nvPr/>
        </p:nvSpPr>
        <p:spPr>
          <a:xfrm>
            <a:off x="3683489" y="0"/>
            <a:ext cx="5460510" cy="51435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3688692" y="0"/>
            <a:ext cx="5460510" cy="5143500"/>
          </a:xfrm>
          <a:custGeom>
            <a:avLst/>
            <a:gdLst/>
            <a:ahLst/>
            <a:cxnLst/>
            <a:rect l="l" t="t" r="r" b="b"/>
            <a:pathLst>
              <a:path w="5460510" h="5143500" extrusionOk="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711587" y="1219345"/>
            <a:ext cx="37411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 geldpolitische Konzept der SNB und die Rolle von Devisenmarktinterventionen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62305594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COMPANY</a:t>
            </a:r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26" name="Google Shape;426;p26"/>
          <p:cNvCxnSpPr/>
          <p:nvPr/>
        </p:nvCxnSpPr>
        <p:spPr>
          <a:xfrm>
            <a:off x="560388" y="-6556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7" name="Google Shape;427;p26"/>
          <p:cNvSpPr/>
          <p:nvPr/>
        </p:nvSpPr>
        <p:spPr>
          <a:xfrm>
            <a:off x="0" y="0"/>
            <a:ext cx="9144000" cy="36277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0" y="0"/>
            <a:ext cx="9144000" cy="3627718"/>
          </a:xfrm>
          <a:prstGeom prst="rect">
            <a:avLst/>
          </a:prstGeom>
          <a:solidFill>
            <a:srgbClr val="1B1A22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1871303" y="1336925"/>
            <a:ext cx="5856160" cy="16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 b="1" dirty="0">
                <a:solidFill>
                  <a:schemeClr val="lt1"/>
                </a:solidFill>
                <a:latin typeface="Raleway"/>
                <a:sym typeface="Raleway"/>
              </a:rPr>
              <a:t>Die Nationalbank führt die Geld- und Währungspolitik im Gesamtinteresse des Landes. Sie </a:t>
            </a:r>
            <a:r>
              <a:rPr lang="de-CH" sz="2000" b="1" i="1" u="sng" dirty="0">
                <a:solidFill>
                  <a:schemeClr val="lt1"/>
                </a:solidFill>
                <a:latin typeface="Raleway"/>
                <a:sym typeface="Raleway"/>
              </a:rPr>
              <a:t>gewährleistet die Preisstabilität</a:t>
            </a:r>
            <a:r>
              <a:rPr lang="de-CH" sz="2000" b="1" dirty="0">
                <a:solidFill>
                  <a:schemeClr val="lt1"/>
                </a:solidFill>
                <a:latin typeface="Raleway"/>
                <a:sym typeface="Raleway"/>
              </a:rPr>
              <a:t>. Dabei trägt sie der </a:t>
            </a:r>
            <a:r>
              <a:rPr lang="de-CH" sz="2000" b="1" i="1" u="sng" dirty="0">
                <a:solidFill>
                  <a:schemeClr val="lt1"/>
                </a:solidFill>
                <a:latin typeface="Raleway"/>
                <a:sym typeface="Raleway"/>
              </a:rPr>
              <a:t>konjunkturellen Entwicklung</a:t>
            </a:r>
            <a:r>
              <a:rPr lang="de-CH" sz="2000" b="1" dirty="0">
                <a:solidFill>
                  <a:schemeClr val="lt1"/>
                </a:solidFill>
                <a:latin typeface="Raleway"/>
                <a:sym typeface="Raleway"/>
              </a:rPr>
              <a:t> Rechnung.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Nationalbankgesetz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Art. 5 Abs. 1</a:t>
            </a:r>
            <a:endParaRPr sz="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54766" y="639208"/>
            <a:ext cx="878186" cy="16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lt1"/>
                </a:solidFill>
                <a:latin typeface="MS Gothic"/>
                <a:ea typeface="MS Gothic"/>
                <a:cs typeface="MS Gothic"/>
                <a:sym typeface="MS Gothic"/>
              </a:rPr>
              <a:t>“</a:t>
            </a:r>
            <a:endParaRPr sz="6000" dirty="0">
              <a:solidFill>
                <a:schemeClr val="lt1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600193" y="2831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sym typeface="Raleway"/>
              </a:rPr>
              <a:t>AUFTRAG DER SNB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8561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8" name="Google Shape;10718;p27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ELEMENTE DES GELDPOLITISCHEN KONZEPTS</a:t>
            </a:r>
            <a:endParaRPr dirty="0"/>
          </a:p>
        </p:txBody>
      </p:sp>
      <p:sp>
        <p:nvSpPr>
          <p:cNvPr id="10719" name="Google Shape;10719;p2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0" name="Google Shape;10720;p276"/>
          <p:cNvSpPr/>
          <p:nvPr/>
        </p:nvSpPr>
        <p:spPr>
          <a:xfrm>
            <a:off x="1009481" y="1350687"/>
            <a:ext cx="2264038" cy="1761736"/>
          </a:xfrm>
          <a:custGeom>
            <a:avLst/>
            <a:gdLst/>
            <a:ahLst/>
            <a:cxnLst/>
            <a:rect l="l" t="t" r="r" b="b"/>
            <a:pathLst>
              <a:path w="892" h="694" extrusionOk="0">
                <a:moveTo>
                  <a:pt x="243" y="694"/>
                </a:moveTo>
                <a:cubicBezTo>
                  <a:pt x="237" y="694"/>
                  <a:pt x="237" y="694"/>
                  <a:pt x="237" y="694"/>
                </a:cubicBezTo>
                <a:cubicBezTo>
                  <a:pt x="2" y="694"/>
                  <a:pt x="2" y="694"/>
                  <a:pt x="2" y="694"/>
                </a:cubicBezTo>
                <a:cubicBezTo>
                  <a:pt x="2" y="459"/>
                  <a:pt x="2" y="459"/>
                  <a:pt x="2" y="459"/>
                </a:cubicBezTo>
                <a:cubicBezTo>
                  <a:pt x="2" y="458"/>
                  <a:pt x="0" y="294"/>
                  <a:pt x="2" y="261"/>
                </a:cubicBezTo>
                <a:cubicBezTo>
                  <a:pt x="2" y="260"/>
                  <a:pt x="2" y="258"/>
                  <a:pt x="2" y="257"/>
                </a:cubicBezTo>
                <a:cubicBezTo>
                  <a:pt x="2" y="0"/>
                  <a:pt x="2" y="0"/>
                  <a:pt x="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0"/>
                  <a:pt x="564" y="0"/>
                  <a:pt x="56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58" y="0"/>
                  <a:pt x="681" y="0"/>
                  <a:pt x="696" y="0"/>
                </a:cubicBezTo>
                <a:cubicBezTo>
                  <a:pt x="696" y="254"/>
                  <a:pt x="696" y="254"/>
                  <a:pt x="696" y="254"/>
                </a:cubicBezTo>
                <a:cubicBezTo>
                  <a:pt x="696" y="257"/>
                  <a:pt x="696" y="259"/>
                  <a:pt x="696" y="260"/>
                </a:cubicBezTo>
                <a:cubicBezTo>
                  <a:pt x="697" y="260"/>
                  <a:pt x="697" y="260"/>
                  <a:pt x="697" y="260"/>
                </a:cubicBezTo>
                <a:cubicBezTo>
                  <a:pt x="697" y="261"/>
                  <a:pt x="697" y="261"/>
                  <a:pt x="697" y="262"/>
                </a:cubicBezTo>
                <a:cubicBezTo>
                  <a:pt x="710" y="261"/>
                  <a:pt x="710" y="261"/>
                  <a:pt x="710" y="261"/>
                </a:cubicBezTo>
                <a:cubicBezTo>
                  <a:pt x="712" y="261"/>
                  <a:pt x="712" y="261"/>
                  <a:pt x="712" y="261"/>
                </a:cubicBezTo>
                <a:cubicBezTo>
                  <a:pt x="697" y="262"/>
                  <a:pt x="697" y="262"/>
                  <a:pt x="697" y="262"/>
                </a:cubicBezTo>
                <a:cubicBezTo>
                  <a:pt x="700" y="290"/>
                  <a:pt x="717" y="308"/>
                  <a:pt x="741" y="308"/>
                </a:cubicBezTo>
                <a:cubicBezTo>
                  <a:pt x="748" y="308"/>
                  <a:pt x="756" y="306"/>
                  <a:pt x="765" y="302"/>
                </a:cubicBezTo>
                <a:cubicBezTo>
                  <a:pt x="781" y="294"/>
                  <a:pt x="812" y="281"/>
                  <a:pt x="827" y="281"/>
                </a:cubicBezTo>
                <a:cubicBezTo>
                  <a:pt x="863" y="281"/>
                  <a:pt x="892" y="315"/>
                  <a:pt x="892" y="356"/>
                </a:cubicBezTo>
                <a:cubicBezTo>
                  <a:pt x="892" y="398"/>
                  <a:pt x="863" y="432"/>
                  <a:pt x="827" y="432"/>
                </a:cubicBezTo>
                <a:cubicBezTo>
                  <a:pt x="812" y="432"/>
                  <a:pt x="781" y="419"/>
                  <a:pt x="765" y="411"/>
                </a:cubicBezTo>
                <a:cubicBezTo>
                  <a:pt x="756" y="407"/>
                  <a:pt x="748" y="405"/>
                  <a:pt x="741" y="405"/>
                </a:cubicBezTo>
                <a:cubicBezTo>
                  <a:pt x="716" y="405"/>
                  <a:pt x="699" y="424"/>
                  <a:pt x="697" y="453"/>
                </a:cubicBezTo>
                <a:cubicBezTo>
                  <a:pt x="696" y="454"/>
                  <a:pt x="696" y="454"/>
                  <a:pt x="696" y="454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694"/>
                  <a:pt x="696" y="694"/>
                  <a:pt x="696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442" y="694"/>
                  <a:pt x="442" y="694"/>
                  <a:pt x="442" y="694"/>
                </a:cubicBezTo>
                <a:cubicBezTo>
                  <a:pt x="439" y="694"/>
                  <a:pt x="436" y="694"/>
                  <a:pt x="435" y="694"/>
                </a:cubicBezTo>
                <a:cubicBezTo>
                  <a:pt x="435" y="694"/>
                  <a:pt x="435" y="694"/>
                  <a:pt x="435" y="694"/>
                </a:cubicBezTo>
                <a:cubicBezTo>
                  <a:pt x="426" y="693"/>
                  <a:pt x="419" y="689"/>
                  <a:pt x="416" y="684"/>
                </a:cubicBezTo>
                <a:cubicBezTo>
                  <a:pt x="413" y="677"/>
                  <a:pt x="415" y="669"/>
                  <a:pt x="418" y="663"/>
                </a:cubicBezTo>
                <a:cubicBezTo>
                  <a:pt x="420" y="658"/>
                  <a:pt x="441" y="615"/>
                  <a:pt x="441" y="590"/>
                </a:cubicBezTo>
                <a:cubicBezTo>
                  <a:pt x="441" y="540"/>
                  <a:pt x="396" y="499"/>
                  <a:pt x="340" y="499"/>
                </a:cubicBezTo>
                <a:cubicBezTo>
                  <a:pt x="285" y="499"/>
                  <a:pt x="240" y="540"/>
                  <a:pt x="240" y="590"/>
                </a:cubicBezTo>
                <a:cubicBezTo>
                  <a:pt x="240" y="615"/>
                  <a:pt x="261" y="658"/>
                  <a:pt x="263" y="663"/>
                </a:cubicBezTo>
                <a:cubicBezTo>
                  <a:pt x="267" y="671"/>
                  <a:pt x="267" y="679"/>
                  <a:pt x="264" y="684"/>
                </a:cubicBezTo>
                <a:cubicBezTo>
                  <a:pt x="261" y="690"/>
                  <a:pt x="254" y="693"/>
                  <a:pt x="244" y="694"/>
                </a:cubicBezTo>
                <a:cubicBezTo>
                  <a:pt x="244" y="694"/>
                  <a:pt x="243" y="694"/>
                  <a:pt x="243" y="6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1" name="Google Shape;10721;p276"/>
          <p:cNvSpPr/>
          <p:nvPr/>
        </p:nvSpPr>
        <p:spPr>
          <a:xfrm>
            <a:off x="5762982" y="1358038"/>
            <a:ext cx="2264038" cy="1764186"/>
          </a:xfrm>
          <a:custGeom>
            <a:avLst/>
            <a:gdLst/>
            <a:ahLst/>
            <a:cxnLst/>
            <a:rect l="l" t="t" r="r" b="b"/>
            <a:pathLst>
              <a:path w="892" h="695" extrusionOk="0">
                <a:moveTo>
                  <a:pt x="648" y="695"/>
                </a:moveTo>
                <a:cubicBezTo>
                  <a:pt x="638" y="693"/>
                  <a:pt x="631" y="690"/>
                  <a:pt x="628" y="684"/>
                </a:cubicBezTo>
                <a:cubicBezTo>
                  <a:pt x="625" y="679"/>
                  <a:pt x="625" y="671"/>
                  <a:pt x="629" y="663"/>
                </a:cubicBezTo>
                <a:cubicBezTo>
                  <a:pt x="631" y="659"/>
                  <a:pt x="652" y="615"/>
                  <a:pt x="652" y="590"/>
                </a:cubicBezTo>
                <a:cubicBezTo>
                  <a:pt x="652" y="540"/>
                  <a:pt x="607" y="499"/>
                  <a:pt x="552" y="499"/>
                </a:cubicBezTo>
                <a:cubicBezTo>
                  <a:pt x="496" y="499"/>
                  <a:pt x="451" y="540"/>
                  <a:pt x="451" y="590"/>
                </a:cubicBezTo>
                <a:cubicBezTo>
                  <a:pt x="451" y="615"/>
                  <a:pt x="472" y="659"/>
                  <a:pt x="474" y="663"/>
                </a:cubicBezTo>
                <a:cubicBezTo>
                  <a:pt x="477" y="669"/>
                  <a:pt x="479" y="677"/>
                  <a:pt x="476" y="684"/>
                </a:cubicBezTo>
                <a:cubicBezTo>
                  <a:pt x="473" y="689"/>
                  <a:pt x="466" y="693"/>
                  <a:pt x="457" y="694"/>
                </a:cubicBezTo>
                <a:cubicBezTo>
                  <a:pt x="457" y="694"/>
                  <a:pt x="457" y="694"/>
                  <a:pt x="457" y="694"/>
                </a:cubicBezTo>
                <a:cubicBezTo>
                  <a:pt x="456" y="694"/>
                  <a:pt x="453" y="694"/>
                  <a:pt x="450" y="694"/>
                </a:cubicBezTo>
                <a:cubicBezTo>
                  <a:pt x="243" y="694"/>
                  <a:pt x="243" y="694"/>
                  <a:pt x="243" y="694"/>
                </a:cubicBezTo>
                <a:cubicBezTo>
                  <a:pt x="230" y="694"/>
                  <a:pt x="230" y="694"/>
                  <a:pt x="230" y="694"/>
                </a:cubicBezTo>
                <a:cubicBezTo>
                  <a:pt x="196" y="694"/>
                  <a:pt x="196" y="694"/>
                  <a:pt x="196" y="694"/>
                </a:cubicBezTo>
                <a:cubicBezTo>
                  <a:pt x="196" y="459"/>
                  <a:pt x="196" y="459"/>
                  <a:pt x="196" y="459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5" y="453"/>
                  <a:pt x="195" y="453"/>
                  <a:pt x="195" y="453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3" y="424"/>
                  <a:pt x="176" y="405"/>
                  <a:pt x="152" y="405"/>
                </a:cubicBezTo>
                <a:cubicBezTo>
                  <a:pt x="144" y="405"/>
                  <a:pt x="136" y="407"/>
                  <a:pt x="127" y="411"/>
                </a:cubicBezTo>
                <a:cubicBezTo>
                  <a:pt x="111" y="419"/>
                  <a:pt x="80" y="432"/>
                  <a:pt x="65" y="432"/>
                </a:cubicBezTo>
                <a:cubicBezTo>
                  <a:pt x="29" y="432"/>
                  <a:pt x="0" y="398"/>
                  <a:pt x="0" y="357"/>
                </a:cubicBezTo>
                <a:cubicBezTo>
                  <a:pt x="0" y="315"/>
                  <a:pt x="29" y="281"/>
                  <a:pt x="65" y="281"/>
                </a:cubicBezTo>
                <a:cubicBezTo>
                  <a:pt x="80" y="281"/>
                  <a:pt x="111" y="294"/>
                  <a:pt x="127" y="302"/>
                </a:cubicBezTo>
                <a:cubicBezTo>
                  <a:pt x="136" y="306"/>
                  <a:pt x="144" y="308"/>
                  <a:pt x="151" y="308"/>
                </a:cubicBezTo>
                <a:cubicBezTo>
                  <a:pt x="175" y="308"/>
                  <a:pt x="192" y="290"/>
                  <a:pt x="195" y="262"/>
                </a:cubicBezTo>
                <a:cubicBezTo>
                  <a:pt x="184" y="262"/>
                  <a:pt x="184" y="262"/>
                  <a:pt x="184" y="262"/>
                </a:cubicBezTo>
                <a:cubicBezTo>
                  <a:pt x="186" y="262"/>
                  <a:pt x="186" y="262"/>
                  <a:pt x="186" y="262"/>
                </a:cubicBezTo>
                <a:cubicBezTo>
                  <a:pt x="195" y="262"/>
                  <a:pt x="195" y="262"/>
                  <a:pt x="195" y="262"/>
                </a:cubicBezTo>
                <a:cubicBezTo>
                  <a:pt x="195" y="261"/>
                  <a:pt x="195" y="261"/>
                  <a:pt x="195" y="261"/>
                </a:cubicBezTo>
                <a:cubicBezTo>
                  <a:pt x="196" y="261"/>
                  <a:pt x="196" y="261"/>
                  <a:pt x="196" y="261"/>
                </a:cubicBezTo>
                <a:cubicBezTo>
                  <a:pt x="196" y="260"/>
                  <a:pt x="196" y="260"/>
                  <a:pt x="196" y="260"/>
                </a:cubicBezTo>
                <a:cubicBezTo>
                  <a:pt x="196" y="259"/>
                  <a:pt x="196" y="257"/>
                  <a:pt x="196" y="255"/>
                </a:cubicBezTo>
                <a:cubicBezTo>
                  <a:pt x="196" y="0"/>
                  <a:pt x="196" y="0"/>
                  <a:pt x="196" y="0"/>
                </a:cubicBezTo>
                <a:cubicBezTo>
                  <a:pt x="211" y="0"/>
                  <a:pt x="234" y="1"/>
                  <a:pt x="237" y="1"/>
                </a:cubicBezTo>
                <a:cubicBezTo>
                  <a:pt x="330" y="1"/>
                  <a:pt x="330" y="1"/>
                  <a:pt x="330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449" y="1"/>
                  <a:pt x="449" y="1"/>
                  <a:pt x="449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9" y="1"/>
                  <a:pt x="649" y="1"/>
                  <a:pt x="649" y="1"/>
                </a:cubicBezTo>
                <a:cubicBezTo>
                  <a:pt x="859" y="1"/>
                  <a:pt x="859" y="1"/>
                  <a:pt x="859" y="1"/>
                </a:cubicBezTo>
                <a:cubicBezTo>
                  <a:pt x="890" y="1"/>
                  <a:pt x="890" y="1"/>
                  <a:pt x="890" y="1"/>
                </a:cubicBezTo>
                <a:cubicBezTo>
                  <a:pt x="890" y="257"/>
                  <a:pt x="890" y="257"/>
                  <a:pt x="890" y="257"/>
                </a:cubicBezTo>
                <a:cubicBezTo>
                  <a:pt x="890" y="258"/>
                  <a:pt x="890" y="260"/>
                  <a:pt x="890" y="261"/>
                </a:cubicBezTo>
                <a:cubicBezTo>
                  <a:pt x="892" y="294"/>
                  <a:pt x="890" y="458"/>
                  <a:pt x="890" y="459"/>
                </a:cubicBezTo>
                <a:cubicBezTo>
                  <a:pt x="890" y="694"/>
                  <a:pt x="890" y="694"/>
                  <a:pt x="890" y="694"/>
                </a:cubicBezTo>
                <a:cubicBezTo>
                  <a:pt x="655" y="694"/>
                  <a:pt x="655" y="694"/>
                  <a:pt x="655" y="694"/>
                </a:cubicBezTo>
                <a:cubicBezTo>
                  <a:pt x="650" y="694"/>
                  <a:pt x="650" y="694"/>
                  <a:pt x="650" y="694"/>
                </a:cubicBezTo>
                <a:cubicBezTo>
                  <a:pt x="649" y="694"/>
                  <a:pt x="648" y="695"/>
                  <a:pt x="648" y="6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2" name="Google Shape;10722;p276"/>
          <p:cNvSpPr/>
          <p:nvPr/>
        </p:nvSpPr>
        <p:spPr>
          <a:xfrm>
            <a:off x="3626357" y="1335985"/>
            <a:ext cx="1847495" cy="1764186"/>
          </a:xfrm>
          <a:custGeom>
            <a:avLst/>
            <a:gdLst/>
            <a:ahLst/>
            <a:cxnLst/>
            <a:rect l="l" t="t" r="r" b="b"/>
            <a:pathLst>
              <a:path w="728" h="695" extrusionOk="0">
                <a:moveTo>
                  <a:pt x="252" y="694"/>
                </a:moveTo>
                <a:cubicBezTo>
                  <a:pt x="247" y="694"/>
                  <a:pt x="247" y="694"/>
                  <a:pt x="247" y="694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55"/>
                  <a:pt x="0" y="455"/>
                  <a:pt x="0" y="455"/>
                </a:cubicBezTo>
                <a:cubicBezTo>
                  <a:pt x="1" y="449"/>
                  <a:pt x="4" y="431"/>
                  <a:pt x="20" y="431"/>
                </a:cubicBezTo>
                <a:cubicBezTo>
                  <a:pt x="24" y="431"/>
                  <a:pt x="28" y="432"/>
                  <a:pt x="33" y="434"/>
                </a:cubicBezTo>
                <a:cubicBezTo>
                  <a:pt x="38" y="436"/>
                  <a:pt x="84" y="457"/>
                  <a:pt x="110" y="457"/>
                </a:cubicBezTo>
                <a:cubicBezTo>
                  <a:pt x="163" y="457"/>
                  <a:pt x="206" y="412"/>
                  <a:pt x="206" y="357"/>
                </a:cubicBezTo>
                <a:cubicBezTo>
                  <a:pt x="206" y="301"/>
                  <a:pt x="163" y="256"/>
                  <a:pt x="110" y="256"/>
                </a:cubicBezTo>
                <a:cubicBezTo>
                  <a:pt x="84" y="256"/>
                  <a:pt x="38" y="277"/>
                  <a:pt x="33" y="279"/>
                </a:cubicBezTo>
                <a:cubicBezTo>
                  <a:pt x="28" y="281"/>
                  <a:pt x="24" y="283"/>
                  <a:pt x="20" y="283"/>
                </a:cubicBezTo>
                <a:cubicBezTo>
                  <a:pt x="5" y="283"/>
                  <a:pt x="1" y="267"/>
                  <a:pt x="1" y="260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8"/>
                  <a:pt x="0" y="255"/>
                  <a:pt x="0" y="255"/>
                </a:cubicBezTo>
                <a:cubicBezTo>
                  <a:pt x="0" y="1"/>
                  <a:pt x="0" y="1"/>
                  <a:pt x="0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253" y="1"/>
                  <a:pt x="253" y="1"/>
                  <a:pt x="253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463" y="1"/>
                  <a:pt x="463" y="1"/>
                  <a:pt x="463" y="1"/>
                </a:cubicBezTo>
                <a:cubicBezTo>
                  <a:pt x="589" y="1"/>
                  <a:pt x="589" y="1"/>
                  <a:pt x="589" y="1"/>
                </a:cubicBezTo>
                <a:cubicBezTo>
                  <a:pt x="589" y="0"/>
                  <a:pt x="589" y="0"/>
                  <a:pt x="589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88" y="0"/>
                  <a:pt x="712" y="0"/>
                  <a:pt x="728" y="0"/>
                </a:cubicBezTo>
                <a:cubicBezTo>
                  <a:pt x="728" y="255"/>
                  <a:pt x="728" y="255"/>
                  <a:pt x="728" y="255"/>
                </a:cubicBezTo>
                <a:cubicBezTo>
                  <a:pt x="728" y="257"/>
                  <a:pt x="728" y="259"/>
                  <a:pt x="728" y="260"/>
                </a:cubicBezTo>
                <a:cubicBezTo>
                  <a:pt x="727" y="266"/>
                  <a:pt x="724" y="282"/>
                  <a:pt x="709" y="282"/>
                </a:cubicBezTo>
                <a:cubicBezTo>
                  <a:pt x="705" y="282"/>
                  <a:pt x="700" y="281"/>
                  <a:pt x="695" y="279"/>
                </a:cubicBezTo>
                <a:cubicBezTo>
                  <a:pt x="690" y="277"/>
                  <a:pt x="645" y="256"/>
                  <a:pt x="619" y="256"/>
                </a:cubicBezTo>
                <a:cubicBezTo>
                  <a:pt x="566" y="256"/>
                  <a:pt x="523" y="301"/>
                  <a:pt x="523" y="356"/>
                </a:cubicBezTo>
                <a:cubicBezTo>
                  <a:pt x="523" y="412"/>
                  <a:pt x="566" y="457"/>
                  <a:pt x="619" y="457"/>
                </a:cubicBezTo>
                <a:cubicBezTo>
                  <a:pt x="645" y="457"/>
                  <a:pt x="690" y="436"/>
                  <a:pt x="695" y="434"/>
                </a:cubicBezTo>
                <a:cubicBezTo>
                  <a:pt x="700" y="432"/>
                  <a:pt x="705" y="431"/>
                  <a:pt x="709" y="431"/>
                </a:cubicBezTo>
                <a:cubicBezTo>
                  <a:pt x="724" y="431"/>
                  <a:pt x="728" y="447"/>
                  <a:pt x="728" y="454"/>
                </a:cubicBezTo>
                <a:cubicBezTo>
                  <a:pt x="728" y="459"/>
                  <a:pt x="728" y="459"/>
                  <a:pt x="728" y="459"/>
                </a:cubicBezTo>
                <a:cubicBezTo>
                  <a:pt x="728" y="694"/>
                  <a:pt x="728" y="694"/>
                  <a:pt x="728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461" y="694"/>
                  <a:pt x="461" y="694"/>
                  <a:pt x="461" y="694"/>
                </a:cubicBezTo>
                <a:cubicBezTo>
                  <a:pt x="458" y="694"/>
                  <a:pt x="455" y="694"/>
                  <a:pt x="454" y="694"/>
                </a:cubicBezTo>
                <a:cubicBezTo>
                  <a:pt x="454" y="694"/>
                  <a:pt x="454" y="694"/>
                  <a:pt x="454" y="694"/>
                </a:cubicBezTo>
                <a:cubicBezTo>
                  <a:pt x="445" y="693"/>
                  <a:pt x="438" y="689"/>
                  <a:pt x="434" y="684"/>
                </a:cubicBezTo>
                <a:cubicBezTo>
                  <a:pt x="431" y="677"/>
                  <a:pt x="433" y="669"/>
                  <a:pt x="436" y="663"/>
                </a:cubicBezTo>
                <a:cubicBezTo>
                  <a:pt x="439" y="659"/>
                  <a:pt x="461" y="615"/>
                  <a:pt x="461" y="590"/>
                </a:cubicBezTo>
                <a:cubicBezTo>
                  <a:pt x="461" y="540"/>
                  <a:pt x="413" y="499"/>
                  <a:pt x="355" y="499"/>
                </a:cubicBezTo>
                <a:cubicBezTo>
                  <a:pt x="296" y="499"/>
                  <a:pt x="249" y="540"/>
                  <a:pt x="249" y="590"/>
                </a:cubicBezTo>
                <a:cubicBezTo>
                  <a:pt x="249" y="615"/>
                  <a:pt x="271" y="659"/>
                  <a:pt x="274" y="663"/>
                </a:cubicBezTo>
                <a:cubicBezTo>
                  <a:pt x="278" y="671"/>
                  <a:pt x="278" y="679"/>
                  <a:pt x="275" y="684"/>
                </a:cubicBezTo>
                <a:cubicBezTo>
                  <a:pt x="272" y="690"/>
                  <a:pt x="264" y="693"/>
                  <a:pt x="254" y="695"/>
                </a:cubicBezTo>
                <a:cubicBezTo>
                  <a:pt x="253" y="694"/>
                  <a:pt x="252" y="694"/>
                  <a:pt x="252" y="69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3" name="Google Shape;10723;p276"/>
          <p:cNvSpPr/>
          <p:nvPr/>
        </p:nvSpPr>
        <p:spPr>
          <a:xfrm>
            <a:off x="1009482" y="2640813"/>
            <a:ext cx="610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24" name="Google Shape;10724;p276"/>
          <p:cNvSpPr/>
          <p:nvPr/>
        </p:nvSpPr>
        <p:spPr>
          <a:xfrm>
            <a:off x="3634036" y="2638506"/>
            <a:ext cx="610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25" name="Google Shape;10725;p276"/>
          <p:cNvSpPr/>
          <p:nvPr/>
        </p:nvSpPr>
        <p:spPr>
          <a:xfrm>
            <a:off x="6284859" y="2606375"/>
            <a:ext cx="610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26" name="Google Shape;10726;p276"/>
          <p:cNvSpPr/>
          <p:nvPr/>
        </p:nvSpPr>
        <p:spPr>
          <a:xfrm>
            <a:off x="1009481" y="3492070"/>
            <a:ext cx="177555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 DER PREISSTABILITÄT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28" name="Google Shape;10728;p276"/>
          <p:cNvSpPr/>
          <p:nvPr/>
        </p:nvSpPr>
        <p:spPr>
          <a:xfrm>
            <a:off x="3599538" y="3490283"/>
            <a:ext cx="190113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MITTELFRISTIGE INFLATIONSPROGNOSE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30" name="Google Shape;10730;p276"/>
          <p:cNvSpPr/>
          <p:nvPr/>
        </p:nvSpPr>
        <p:spPr>
          <a:xfrm>
            <a:off x="6190558" y="3490283"/>
            <a:ext cx="1905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SNB-LEITZINS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" name="Graphic 24" descr="Presentation with bar chart outline">
            <a:extLst>
              <a:ext uri="{FF2B5EF4-FFF2-40B4-BE49-F238E27FC236}">
                <a16:creationId xmlns:a16="http://schemas.microsoft.com/office/drawing/2014/main" id="{F8BE1712-49C4-C14D-A0CC-54E0B0A2D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332" y="1522051"/>
            <a:ext cx="569852" cy="569852"/>
          </a:xfrm>
          <a:prstGeom prst="rect">
            <a:avLst/>
          </a:prstGeom>
        </p:spPr>
      </p:pic>
      <p:pic>
        <p:nvPicPr>
          <p:cNvPr id="26" name="Graphic 25" descr="Upward trend outline">
            <a:extLst>
              <a:ext uri="{FF2B5EF4-FFF2-40B4-BE49-F238E27FC236}">
                <a16:creationId xmlns:a16="http://schemas.microsoft.com/office/drawing/2014/main" id="{81159C1D-AC59-FD4C-B71E-3086785C8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1161" y="1510386"/>
            <a:ext cx="557883" cy="557883"/>
          </a:xfrm>
          <a:prstGeom prst="rect">
            <a:avLst/>
          </a:prstGeom>
        </p:spPr>
      </p:pic>
      <p:pic>
        <p:nvPicPr>
          <p:cNvPr id="27" name="Graphic 26" descr="Mortgage outline">
            <a:extLst>
              <a:ext uri="{FF2B5EF4-FFF2-40B4-BE49-F238E27FC236}">
                <a16:creationId xmlns:a16="http://schemas.microsoft.com/office/drawing/2014/main" id="{9DD8723D-4AA3-7D4D-8285-6C1C97AEA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3083" y="1522051"/>
            <a:ext cx="539949" cy="5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719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 DER PREISSTABILITÄT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576128" y="1012023"/>
            <a:ext cx="7926187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 Preisstabilität ist eine Voraussetzung für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Wachstum und Wohlstand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 Geldpolitik zielt dabei auf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mittel- und langfristige Preisstabilität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 Preisstabilität wird anhand des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Landesindexes der Konsumentenpreise (LIK)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gemessen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Teuerung von Konsumgütern gegenüber einem früheren Zeitpunkt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Preisstabilität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&lt; +2% LIK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1553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INFLATIONSPROGNOSE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576128" y="1012023"/>
            <a:ext cx="7926187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Prüfung ob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Geldpolitik angemessen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für die Gewährleistung der Preisstabilität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Vierteljährliche (bedingte) Inflationsprognose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für die kommenden drei Jahre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Annahme eines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unveränderten SNB-Leitzinses 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Konstante Weltkonjunktur und schweizerische Geldpolitik</a:t>
            </a: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definitiven Entscheid werden eine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Vielzahl von Indikatoren betrachtet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Entscheid aufgrund der (bedingten) Inflationsprognose ist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deterministisch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4474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de-CH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SNB Leitzins</a:t>
            </a:r>
            <a:endParaRPr lang="de-CH"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576128" y="1012023"/>
            <a:ext cx="7926187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SNB Leitzins dient zur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Umsetzung der Geldpolitik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Kurzfristige Geldmarktzinssätze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sollen nahe am SNB Leitzins sein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Tiefer SNB Leitzins geht mit expansiver Geldpolitik einher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SNB Leitzins kann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beliebig tief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gesenkt werden (</a:t>
            </a:r>
            <a:r>
              <a:rPr lang="de-CH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182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de-CH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Devisenmarktinterventionen</a:t>
            </a:r>
            <a:endParaRPr lang="de-CH"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576128" y="1012023"/>
            <a:ext cx="7926187" cy="34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4">
              <a:buClr>
                <a:schemeClr val="accent2"/>
              </a:buClr>
              <a:buSzPts val="1100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>
              <a:buClr>
                <a:schemeClr val="accent2"/>
              </a:buClr>
              <a:buSzPts val="1100"/>
            </a:pPr>
            <a:b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SNB Leitzins kann nicht beliebig </a:t>
            </a:r>
          </a:p>
          <a:p>
            <a:pPr lvl="4">
              <a:buClr>
                <a:schemeClr val="accent2"/>
              </a:buClr>
              <a:buSzPts val="1100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tief gesenkt werden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Seit 2015 setzt die Nationalbank auf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Negativzinsen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Devisenmarktinterventionen sind ein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weiteres Werkzeug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zur Umsetzung der Geldpolitik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Kauf und Verkauf von Devisen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(auf Fremdwährung lautende Zahlungsmittel bzw. Forderungen, mit Ausnahme von Bargeld)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Beeinflussung der </a:t>
            </a:r>
            <a:r>
              <a:rPr lang="de-CH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monetären Bedingungen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(z.B. Mindestkurs gegenüber dem Euro von 2011-2015)</a:t>
            </a: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>
              <a:buClr>
                <a:schemeClr val="accent2"/>
              </a:buClr>
              <a:buSzPts val="1100"/>
              <a:buFont typeface="Raleway"/>
              <a:buChar char="—"/>
            </a:pPr>
            <a:endParaRPr lang="de-CH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261CF57-B3E9-4542-B28F-B7F84B005811}"/>
              </a:ext>
            </a:extLst>
          </p:cNvPr>
          <p:cNvSpPr/>
          <p:nvPr/>
        </p:nvSpPr>
        <p:spPr>
          <a:xfrm>
            <a:off x="3353241" y="1450121"/>
            <a:ext cx="708219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99B983-E9A2-6143-B11B-7B580D2E7B8E}"/>
              </a:ext>
            </a:extLst>
          </p:cNvPr>
          <p:cNvGrpSpPr/>
          <p:nvPr/>
        </p:nvGrpSpPr>
        <p:grpSpPr>
          <a:xfrm>
            <a:off x="5188638" y="992921"/>
            <a:ext cx="2453640" cy="1222177"/>
            <a:chOff x="5188638" y="948690"/>
            <a:chExt cx="2453640" cy="1222177"/>
          </a:xfrm>
        </p:grpSpPr>
        <p:pic>
          <p:nvPicPr>
            <p:cNvPr id="4" name="Graphic 3" descr="Tools outline">
              <a:extLst>
                <a:ext uri="{FF2B5EF4-FFF2-40B4-BE49-F238E27FC236}">
                  <a16:creationId xmlns:a16="http://schemas.microsoft.com/office/drawing/2014/main" id="{EFFD32F3-9DD9-B148-8555-3CC89F8D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58258" y="948690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15D0F0-3908-5840-81E3-7C633B9A978C}"/>
                </a:ext>
              </a:extLst>
            </p:cNvPr>
            <p:cNvSpPr txBox="1"/>
            <p:nvPr/>
          </p:nvSpPr>
          <p:spPr>
            <a:xfrm>
              <a:off x="5188638" y="1863090"/>
              <a:ext cx="2453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Devisenmarktinterventionen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5262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1" name="Google Shape;11821;p3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2" name="Google Shape;11822;p309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rgbClr val="1B1A22">
              <a:alpha val="65882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23" name="Google Shape;11823;p309"/>
          <p:cNvSpPr/>
          <p:nvPr/>
        </p:nvSpPr>
        <p:spPr>
          <a:xfrm>
            <a:off x="961099" y="1770274"/>
            <a:ext cx="7221801" cy="16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78415501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augrü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676</Words>
  <Application>Microsoft Macintosh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Gothic</vt:lpstr>
      <vt:lpstr>Calibri</vt:lpstr>
      <vt:lpstr>Raleway</vt:lpstr>
      <vt:lpstr>Arial</vt:lpstr>
      <vt:lpstr>Office Theme</vt:lpstr>
      <vt:lpstr>PowerPoint Presentation</vt:lpstr>
      <vt:lpstr>OUR COMPANY</vt:lpstr>
      <vt:lpstr>ELEMENTE DES GELDPOLITISCHEN KONZEPTS</vt:lpstr>
      <vt:lpstr>DEFINITION DER PREISSTABILITÄT</vt:lpstr>
      <vt:lpstr>INFLATIONSPROGNOSE</vt:lpstr>
      <vt:lpstr>SNB Leitzins</vt:lpstr>
      <vt:lpstr>Devisenmarktinterventionen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TITLES/SECTION BREAKS IMAGES, ILLUSTRATIONS, SHAPES</dc:title>
  <cp:lastModifiedBy>Scherrer, Robin</cp:lastModifiedBy>
  <cp:revision>12</cp:revision>
  <dcterms:modified xsi:type="dcterms:W3CDTF">2022-01-28T10:50:27Z</dcterms:modified>
</cp:coreProperties>
</file>