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59" r:id="rId5"/>
    <p:sldId id="263" r:id="rId6"/>
    <p:sldId id="258" r:id="rId7"/>
    <p:sldId id="260" r:id="rId8"/>
    <p:sldId id="261" r:id="rId9"/>
    <p:sldId id="262" r:id="rId10"/>
    <p:sldId id="271" r:id="rId11"/>
    <p:sldId id="268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ADEC-D122-41D8-AD47-D629FF2A88F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6F81F-01DE-4A0A-86F2-5341C5E4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4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02858-68F5-4E26-981A-CD2FE39EA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6DF9B7-9891-4FC0-9DFC-D7EA21979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BBCC1-25DC-4ED7-8608-A03FA42E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5670C-8F22-45DA-A621-4BA59549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DAB0B-0C1E-4030-BBA4-F28A7270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8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DFC0B-C52C-48A0-BEB9-D56E5A26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AA745-5387-46F9-B1AF-7D8A8F34E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4763-E9AF-4083-A8F1-18289230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17173-9668-4C2D-BA72-3AC7A834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C5844-A451-4B32-9831-5653C528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8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A2FF4-BE14-419F-A00B-FD1636BFD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A176FA-E5BB-42FD-827D-DA311645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65FAD-6F70-4857-8E64-94D5DD9C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41BA2-7EED-4612-A690-B227F1DF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17046-9D0A-4ABE-B8FE-FB80C7FB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801DE-8424-4C48-BC6B-F79735FF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75A34-C419-4FF0-BD98-026E1337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1ACBB-1AEC-44B7-8328-F45E2D13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9CF7D-6156-4009-8CBF-E369356F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72D8C-FE27-401F-891E-0AD6ED5B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0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C00F4-C5E0-4210-9DAE-B8652B87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70AEC-849E-4DEA-85B6-508DB281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CB3BC-F9AA-49EA-A903-68BEED6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8D40F-FF08-49EF-AB64-5A72DBA0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0EFB0-B9D4-49AA-9659-B4FF2E35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992BB-0F4C-4F4C-8EA8-087B5D8F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E0D3B-F1F7-40C5-92B0-A4724AED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65560-AC2C-41CC-9851-C93E3FF9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215BF-5EB5-4B6E-9C09-13BC96AF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2B27-6801-45FF-A58F-4745359D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BFCD-ED26-44CB-B0B1-2521885E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0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92DB-222E-4922-BFC9-8A36ACC1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5BDA3-5DF7-40B1-9BB2-7224810CB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8DAA3-0280-4D0B-B208-CAF2BB814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7C06C4-F01B-44E8-A976-FFFEAA31D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5E7F3-7E5E-4A43-B418-15619626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BEACD4-55DB-4361-A6DB-981116C4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3CCBA8-6D0C-4EDF-B279-37442F45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BA677F-65F1-43F8-AB71-781B926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6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CE03E-8C2D-40B7-A120-8DF7F57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130A6A-8A9F-4705-A348-5F50166E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31C4D3-BF72-4856-823D-F52A0E46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085D3-1605-4A64-9EFD-15B75DBC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4A7813-A0FF-478D-8B2E-2F04DF9A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B348BA-2B82-4CEC-8CAD-53308460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5440F2-C816-4D60-956E-1403B6DD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2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1913F-1C00-4E97-A49E-C0BCAB5D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849DE-F038-4196-A48B-F8C914CB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2586A-5C15-45C1-8F43-DEBC490F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D258B-8EFC-4BDB-8A5C-528F55DB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71CB3-EBB0-4FC6-95BB-3A879D9D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EB841-C85C-4909-99FD-386D53CA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A8D88-17D8-4F1F-B68D-1CCC0DA4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01370-AB55-45DA-AF51-354BBEC45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F3408-6532-4204-AD9C-FCFF7370B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F6753-E419-4F8F-8B06-D869378C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0F7B6-C3F8-4A49-B6E6-C187A9F5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B8E3D-1C6A-4080-9790-D80D216A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1E126F-7D92-459E-B4B7-8FD82920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A277B-D4E8-4366-9ED5-DC2010D5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C63DC-3549-44CA-88DB-5D4EEF867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E990-8DB7-477F-846A-3F7DDECDEE5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8FA93-772E-442F-9B41-E496E260D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8CD31-2709-4256-97E0-4312CF5E7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C978-E819-4719-BED2-30D9ADD7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jsdl56/project-fus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3F0A6-F9AC-40BC-9885-D70A85F34A03}"/>
              </a:ext>
            </a:extLst>
          </p:cNvPr>
          <p:cNvSpPr txBox="1"/>
          <p:nvPr/>
        </p:nvSpPr>
        <p:spPr>
          <a:xfrm>
            <a:off x="2417379" y="2606565"/>
            <a:ext cx="7504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latin typeface="a뉴굴림4" panose="02020600000000000000" pitchFamily="18" charset="-127"/>
                <a:ea typeface="a뉴굴림4" panose="02020600000000000000" pitchFamily="18" charset="-127"/>
              </a:rPr>
              <a:t>코드 리뷰 해보자</a:t>
            </a:r>
            <a:r>
              <a:rPr lang="en-US" altLang="ko-KR" sz="7200" dirty="0">
                <a:latin typeface="a뉴굴림4" panose="02020600000000000000" pitchFamily="18" charset="-127"/>
                <a:ea typeface="a뉴굴림4" panose="02020600000000000000" pitchFamily="18" charset="-127"/>
              </a:rPr>
              <a:t>!!</a:t>
            </a:r>
            <a:endParaRPr lang="ko-KR" altLang="en-US" sz="72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77D9B-2C4D-49D5-BEDD-CB2996DCA184}"/>
              </a:ext>
            </a:extLst>
          </p:cNvPr>
          <p:cNvSpPr txBox="1"/>
          <p:nvPr/>
        </p:nvSpPr>
        <p:spPr>
          <a:xfrm>
            <a:off x="2417379" y="4763216"/>
            <a:ext cx="7504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뉴굴림4" panose="02020600000000000000" pitchFamily="18" charset="-127"/>
                <a:ea typeface="a뉴굴림4" panose="02020600000000000000" pitchFamily="18" charset="-127"/>
              </a:rPr>
              <a:t>빅데이터</a:t>
            </a:r>
            <a:r>
              <a:rPr lang="en-US" altLang="ko-KR" sz="4000" dirty="0">
                <a:latin typeface="a뉴굴림4" panose="02020600000000000000" pitchFamily="18" charset="-127"/>
                <a:ea typeface="a뉴굴림4" panose="02020600000000000000" pitchFamily="18" charset="-127"/>
              </a:rPr>
              <a:t> </a:t>
            </a:r>
            <a:r>
              <a:rPr lang="ko-KR" altLang="en-US" sz="4000" dirty="0">
                <a:latin typeface="a뉴굴림4" panose="02020600000000000000" pitchFamily="18" charset="-127"/>
                <a:ea typeface="a뉴굴림4" panose="02020600000000000000" pitchFamily="18" charset="-127"/>
              </a:rPr>
              <a:t>박성준 파트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1EEC8-FE95-4CE7-AC6E-C2852953AF8D}"/>
              </a:ext>
            </a:extLst>
          </p:cNvPr>
          <p:cNvSpPr txBox="1"/>
          <p:nvPr/>
        </p:nvSpPr>
        <p:spPr>
          <a:xfrm>
            <a:off x="9532882" y="6255566"/>
            <a:ext cx="313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a뉴굴림4" panose="02020600000000000000" pitchFamily="18" charset="-127"/>
                <a:ea typeface="a뉴굴림4" panose="02020600000000000000" pitchFamily="18" charset="-127"/>
              </a:rPr>
              <a:t>팀원 리뷰용</a:t>
            </a:r>
          </a:p>
        </p:txBody>
      </p:sp>
    </p:spTree>
    <p:extLst>
      <p:ext uri="{BB962C8B-B14F-4D97-AF65-F5344CB8AC3E}">
        <p14:creationId xmlns:p14="http://schemas.microsoft.com/office/powerpoint/2010/main" val="178155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722D2-B1CE-49E2-A9E9-189265573211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40CDA-0BF8-4020-A6A5-893658694905}"/>
              </a:ext>
            </a:extLst>
          </p:cNvPr>
          <p:cNvSpPr txBox="1"/>
          <p:nvPr/>
        </p:nvSpPr>
        <p:spPr>
          <a:xfrm>
            <a:off x="357352" y="1160022"/>
            <a:ext cx="280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군집분석</a:t>
            </a:r>
            <a:r>
              <a:rPr lang="en-US" altLang="ko-KR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-</a:t>
            </a:r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예상데이터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B30B1-3356-4706-B228-9D3AFCEE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42" y="193849"/>
            <a:ext cx="3693063" cy="2553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EF3E77-BC14-4C19-A963-E2AC67EF4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73" y="203787"/>
            <a:ext cx="4749727" cy="2553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248A68-539E-4A37-AC7C-20D753B59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0" y="2836965"/>
            <a:ext cx="4362450" cy="3879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043DD-E39B-4705-A679-9A707E76B19A}"/>
              </a:ext>
            </a:extLst>
          </p:cNvPr>
          <p:cNvSpPr txBox="1"/>
          <p:nvPr/>
        </p:nvSpPr>
        <p:spPr>
          <a:xfrm>
            <a:off x="4760843" y="2922104"/>
            <a:ext cx="7166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자이로센서</a:t>
            </a:r>
            <a:r>
              <a:rPr lang="ko-KR" altLang="en-US" dirty="0"/>
              <a:t> 수령이 늦어져 센서데이터를 확보하기 어려웠음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정규화가 진행되었다고 생각하고 </a:t>
            </a:r>
            <a:r>
              <a:rPr lang="en-US" altLang="ko-KR" dirty="0"/>
              <a:t>-1</a:t>
            </a:r>
            <a:r>
              <a:rPr lang="ko-KR" altLang="en-US" dirty="0"/>
              <a:t>에서</a:t>
            </a:r>
            <a:r>
              <a:rPr lang="en-US" altLang="ko-KR" dirty="0"/>
              <a:t> 1</a:t>
            </a:r>
            <a:r>
              <a:rPr lang="ko-KR" altLang="en-US" dirty="0"/>
              <a:t>사이의 값으로 난수 추출 후 데이터프레임으로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</a:t>
            </a:r>
            <a:r>
              <a:rPr lang="ko-KR" altLang="en-US" dirty="0" err="1"/>
              <a:t>직전값과</a:t>
            </a:r>
            <a:r>
              <a:rPr lang="ko-KR" altLang="en-US" dirty="0"/>
              <a:t> </a:t>
            </a:r>
            <a:r>
              <a:rPr lang="ko-KR" altLang="en-US" dirty="0" err="1"/>
              <a:t>현재값을</a:t>
            </a:r>
            <a:r>
              <a:rPr lang="ko-KR" altLang="en-US" dirty="0"/>
              <a:t> 빼는 형태로 변화량을 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군집 내 변동성이 가장 줄어드는 군집 수</a:t>
            </a:r>
            <a:r>
              <a:rPr lang="en-US" altLang="ko-KR" dirty="0"/>
              <a:t>(yellow bricks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를 구한 뒤</a:t>
            </a:r>
            <a:r>
              <a:rPr lang="en-US" altLang="ko-KR" dirty="0"/>
              <a:t> </a:t>
            </a:r>
            <a:r>
              <a:rPr lang="ko-KR" altLang="en-US" dirty="0"/>
              <a:t>군집분석을 수행 </a:t>
            </a:r>
            <a:r>
              <a:rPr lang="en-US" altLang="ko-KR" dirty="0"/>
              <a:t>(</a:t>
            </a:r>
            <a:r>
              <a:rPr lang="ko-KR" altLang="en-US" dirty="0"/>
              <a:t>축은 </a:t>
            </a:r>
            <a:r>
              <a:rPr lang="en-US" altLang="ko-KR" dirty="0"/>
              <a:t>X</a:t>
            </a:r>
            <a:r>
              <a:rPr lang="ko-KR" altLang="en-US" dirty="0"/>
              <a:t>축 변화량과 </a:t>
            </a:r>
            <a:r>
              <a:rPr lang="en-US" altLang="ko-KR" dirty="0"/>
              <a:t>Y</a:t>
            </a:r>
            <a:r>
              <a:rPr lang="ko-KR" altLang="en-US" dirty="0"/>
              <a:t>축 변화량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위에서 보는 것처럼 굉장히 아름답게 군집이 수행된 것을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109272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722D2-B1CE-49E2-A9E9-189265573211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40CDA-0BF8-4020-A6A5-893658694905}"/>
              </a:ext>
            </a:extLst>
          </p:cNvPr>
          <p:cNvSpPr txBox="1"/>
          <p:nvPr/>
        </p:nvSpPr>
        <p:spPr>
          <a:xfrm>
            <a:off x="357352" y="1160022"/>
            <a:ext cx="280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군집분석</a:t>
            </a:r>
            <a:r>
              <a:rPr lang="en-US" altLang="ko-KR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-</a:t>
            </a:r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실제데이터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AC25E7-958E-405C-94F7-177D50A4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3" y="229825"/>
            <a:ext cx="3606843" cy="24462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F1FCF6-CDCF-4C1E-A825-6A73AAEE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70" y="229825"/>
            <a:ext cx="4731293" cy="24462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34A6CA-C5E8-4ACE-8BD9-541B40997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5" y="3060647"/>
            <a:ext cx="3577017" cy="31076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5A3AEE-B5CF-4181-B54E-F90D58502875}"/>
              </a:ext>
            </a:extLst>
          </p:cNvPr>
          <p:cNvSpPr txBox="1"/>
          <p:nvPr/>
        </p:nvSpPr>
        <p:spPr>
          <a:xfrm>
            <a:off x="4283765" y="3060647"/>
            <a:ext cx="7354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문제는 실제데이터는 임의의 난수가 아닌 연속적인 값을 갖는다는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때문에 </a:t>
            </a:r>
            <a:r>
              <a:rPr lang="en-US" altLang="ko-KR" dirty="0"/>
              <a:t>yellow bricks</a:t>
            </a:r>
            <a:r>
              <a:rPr lang="ko-KR" altLang="en-US" dirty="0"/>
              <a:t>와 군집분석을 똑같이 수행해도 데이터 값이 다르기에 군집분석이 예쁘게 이루어지지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기본 마인드셋은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Z</a:t>
            </a:r>
            <a:r>
              <a:rPr lang="ko-KR" altLang="en-US" dirty="0"/>
              <a:t>축의 상관관계</a:t>
            </a:r>
            <a:r>
              <a:rPr lang="en-US" altLang="ko-KR" dirty="0"/>
              <a:t>(</a:t>
            </a:r>
            <a:r>
              <a:rPr lang="ko-KR" altLang="en-US" dirty="0"/>
              <a:t>급격한 사행운전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산점도로</a:t>
            </a:r>
            <a:r>
              <a:rPr lang="ko-KR" altLang="en-US" dirty="0"/>
              <a:t> 표현한 후 비지도분석을 통해 군집하려고 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군집이 명확하게 되지 않았기 때문에 이후 지도학습이 필요할 것으로 예상됨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994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B94675-7E8D-41CF-A766-FB5188A9FF47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F7B53-14CA-4FB0-957C-31965BAD8CAB}"/>
              </a:ext>
            </a:extLst>
          </p:cNvPr>
          <p:cNvSpPr txBox="1"/>
          <p:nvPr/>
        </p:nvSpPr>
        <p:spPr>
          <a:xfrm>
            <a:off x="357352" y="1160022"/>
            <a:ext cx="157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이상치 감지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9737B-8E4B-4078-B6D4-B641C563B9B7}"/>
              </a:ext>
            </a:extLst>
          </p:cNvPr>
          <p:cNvSpPr txBox="1"/>
          <p:nvPr/>
        </p:nvSpPr>
        <p:spPr>
          <a:xfrm>
            <a:off x="5058451" y="2021843"/>
            <a:ext cx="6601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주호가 자전거를 통해 수집한 데이터임</a:t>
            </a:r>
            <a:endParaRPr lang="en-US" altLang="ko-KR" dirty="0"/>
          </a:p>
          <a:p>
            <a:r>
              <a:rPr lang="ko-KR" altLang="en-US" dirty="0"/>
              <a:t>앞에서 정규화를 진행하고 이상치를 감지할 수 있는 범위를 특정함</a:t>
            </a:r>
            <a:r>
              <a:rPr lang="en-US" altLang="ko-KR" dirty="0"/>
              <a:t>. </a:t>
            </a:r>
            <a:r>
              <a:rPr lang="ko-KR" altLang="en-US" dirty="0"/>
              <a:t>원래는 주먹구구식으로 주호가 변화를 준 횟수를 찾아내는 방법을 썼지만</a:t>
            </a:r>
            <a:r>
              <a:rPr lang="en-US" altLang="ko-KR" dirty="0"/>
              <a:t>, </a:t>
            </a:r>
            <a:r>
              <a:rPr lang="ko-KR" altLang="en-US" dirty="0"/>
              <a:t>멘토링 이후 보다 </a:t>
            </a:r>
            <a:r>
              <a:rPr lang="ko-KR" altLang="en-US" dirty="0" err="1"/>
              <a:t>근거있는</a:t>
            </a:r>
            <a:r>
              <a:rPr lang="ko-KR" altLang="en-US" dirty="0"/>
              <a:t> 임계치를 찾아내기 위해 </a:t>
            </a:r>
            <a:r>
              <a:rPr lang="en-US" altLang="ko-KR" dirty="0"/>
              <a:t>4</a:t>
            </a:r>
            <a:r>
              <a:rPr lang="ko-KR" altLang="en-US" dirty="0" err="1"/>
              <a:t>분위값을</a:t>
            </a:r>
            <a:r>
              <a:rPr lang="ko-KR" altLang="en-US" dirty="0"/>
              <a:t> 사용 </a:t>
            </a:r>
            <a:r>
              <a:rPr lang="en-US" altLang="ko-KR" dirty="0"/>
              <a:t>(4</a:t>
            </a:r>
            <a:r>
              <a:rPr lang="ko-KR" altLang="en-US" dirty="0" err="1"/>
              <a:t>분위값은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분위</a:t>
            </a:r>
            <a:r>
              <a:rPr lang="en-US" altLang="ko-KR" dirty="0"/>
              <a:t>, 2</a:t>
            </a:r>
            <a:r>
              <a:rPr lang="ko-KR" altLang="en-US" dirty="0"/>
              <a:t>분위 이런 식으로 값이 </a:t>
            </a:r>
            <a:r>
              <a:rPr lang="ko-KR" altLang="en-US" dirty="0" err="1"/>
              <a:t>퍼져있는</a:t>
            </a:r>
            <a:r>
              <a:rPr lang="ko-KR" altLang="en-US" dirty="0"/>
              <a:t> 구간을 나누는 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실시간 이상치를 감지하는 함수에서는 감지 범위를 </a:t>
            </a:r>
            <a:r>
              <a:rPr lang="en-US" altLang="ko-KR" dirty="0"/>
              <a:t>2</a:t>
            </a:r>
            <a:r>
              <a:rPr lang="ko-KR" altLang="en-US" dirty="0"/>
              <a:t>가지로 나눔</a:t>
            </a:r>
            <a:endParaRPr lang="en-US" altLang="ko-KR" dirty="0"/>
          </a:p>
          <a:p>
            <a:r>
              <a:rPr lang="en-US" altLang="ko-KR" dirty="0"/>
              <a:t>Outlier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 err="1"/>
              <a:t>배값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위험누적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Outlier  </a:t>
            </a:r>
            <a:r>
              <a:rPr lang="ko-KR" altLang="en-US" dirty="0" err="1">
                <a:sym typeface="Wingdings" panose="05000000000000000000" pitchFamily="2" charset="2"/>
              </a:rPr>
              <a:t>위험주행이니</a:t>
            </a:r>
            <a:r>
              <a:rPr lang="ko-KR" altLang="en-US" dirty="0">
                <a:sym typeface="Wingdings" panose="05000000000000000000" pitchFamily="2" charset="2"/>
              </a:rPr>
              <a:t> 안전주행하세요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 err="1">
                <a:sym typeface="Wingdings" panose="05000000000000000000" pitchFamily="2" charset="2"/>
              </a:rPr>
              <a:t>배값은</a:t>
            </a:r>
            <a:r>
              <a:rPr lang="ko-KR" altLang="en-US" dirty="0">
                <a:sym typeface="Wingdings" panose="05000000000000000000" pitchFamily="2" charset="2"/>
              </a:rPr>
              <a:t> 실제로 자전거 주행 중 변화를 준 횟수와 거의 근접한 수치를 잡아내기 때문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497EAB-397D-4199-BF62-2167A616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07" y="217927"/>
            <a:ext cx="2457450" cy="1619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91C64E-7017-4C0E-B205-BCD05FD4C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7" y="1837177"/>
            <a:ext cx="4538498" cy="41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0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4943-B678-4F55-983B-63E2C609863C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BAD-A558-43FC-AAB0-56D35798C652}"/>
              </a:ext>
            </a:extLst>
          </p:cNvPr>
          <p:cNvSpPr txBox="1"/>
          <p:nvPr/>
        </p:nvSpPr>
        <p:spPr>
          <a:xfrm>
            <a:off x="357352" y="1160022"/>
            <a:ext cx="14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뉴굴림4" panose="02020600000000000000" pitchFamily="18" charset="-127"/>
                <a:ea typeface="a뉴굴림4" panose="02020600000000000000" pitchFamily="18" charset="-127"/>
              </a:rPr>
              <a:t>자이로센서</a:t>
            </a:r>
            <a:endParaRPr lang="ko-KR" altLang="en-US" sz="20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DA9DF7-8442-47EE-9814-88C41D0FA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08" y="56972"/>
            <a:ext cx="3846534" cy="3006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E03057-0E5E-402E-BCE7-CAD3B593B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4078"/>
            <a:ext cx="3429000" cy="47093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70E8F-0414-4C96-AFBF-F2F0C764126B}"/>
              </a:ext>
            </a:extLst>
          </p:cNvPr>
          <p:cNvSpPr txBox="1"/>
          <p:nvPr/>
        </p:nvSpPr>
        <p:spPr>
          <a:xfrm>
            <a:off x="3969708" y="3231715"/>
            <a:ext cx="7103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군집분석이 아닌 분류분석임 </a:t>
            </a:r>
            <a:r>
              <a:rPr lang="en-US" altLang="ko-KR" dirty="0"/>
              <a:t>// </a:t>
            </a:r>
            <a:r>
              <a:rPr lang="ko-KR" altLang="en-US" dirty="0"/>
              <a:t>원래 군집분석을 하려고 했지만 앞서 데이터에서 보았듯이 군집이 잘 이루어지지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때문에 </a:t>
            </a:r>
            <a:r>
              <a:rPr lang="en-US" altLang="ko-KR" dirty="0"/>
              <a:t>4</a:t>
            </a:r>
            <a:r>
              <a:rPr lang="ko-KR" altLang="en-US" dirty="0" err="1"/>
              <a:t>분위값을</a:t>
            </a:r>
            <a:r>
              <a:rPr lang="ko-KR" altLang="en-US" dirty="0"/>
              <a:t> 통해 구한 </a:t>
            </a:r>
            <a:r>
              <a:rPr lang="en-US" altLang="ko-KR" dirty="0"/>
              <a:t>outlier</a:t>
            </a:r>
            <a:r>
              <a:rPr lang="ko-KR" altLang="en-US" dirty="0"/>
              <a:t>를 기준으로 </a:t>
            </a:r>
            <a:r>
              <a:rPr lang="en-US" altLang="ko-KR" dirty="0"/>
              <a:t>good</a:t>
            </a:r>
            <a:r>
              <a:rPr lang="ko-KR" altLang="en-US" dirty="0"/>
              <a:t>과 </a:t>
            </a:r>
            <a:r>
              <a:rPr lang="en-US" altLang="ko-KR" dirty="0"/>
              <a:t>bad </a:t>
            </a:r>
            <a:r>
              <a:rPr lang="ko-KR" altLang="en-US" dirty="0"/>
              <a:t>데이터로 분류 시각화를 진행함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그래프가 </a:t>
            </a:r>
            <a:r>
              <a:rPr lang="en-US" altLang="ko-KR" dirty="0"/>
              <a:t>4</a:t>
            </a:r>
            <a:r>
              <a:rPr lang="ko-KR" altLang="en-US" dirty="0"/>
              <a:t>각형 형태로 잡히는 것을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때문에 이후에는 </a:t>
            </a:r>
            <a:r>
              <a:rPr lang="en-US" altLang="ko-KR" dirty="0"/>
              <a:t>good</a:t>
            </a:r>
            <a:r>
              <a:rPr lang="ko-KR" altLang="en-US" dirty="0"/>
              <a:t>과 </a:t>
            </a:r>
            <a:r>
              <a:rPr lang="en-US" altLang="ko-KR" dirty="0"/>
              <a:t>bad</a:t>
            </a:r>
            <a:r>
              <a:rPr lang="ko-KR" altLang="en-US" dirty="0"/>
              <a:t>의 단일 분석이 아닌 급회전 등의 다양화된 라벨링을 주고 분류할 필요성이 있음</a:t>
            </a:r>
          </a:p>
        </p:txBody>
      </p:sp>
    </p:spTree>
    <p:extLst>
      <p:ext uri="{BB962C8B-B14F-4D97-AF65-F5344CB8AC3E}">
        <p14:creationId xmlns:p14="http://schemas.microsoft.com/office/powerpoint/2010/main" val="264327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18303-6386-4804-90AD-1D4364ABD4CE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8EAA7-EB5C-47AD-BD78-D06B52E51088}"/>
              </a:ext>
            </a:extLst>
          </p:cNvPr>
          <p:cNvSpPr txBox="1"/>
          <p:nvPr/>
        </p:nvSpPr>
        <p:spPr>
          <a:xfrm>
            <a:off x="357352" y="1160022"/>
            <a:ext cx="190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강남구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25041A-A998-441E-AE97-8BCCE4D66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67" y="142168"/>
            <a:ext cx="3670300" cy="311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3E0FD9-1F15-4B78-83DC-E127CD9E1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1" y="1928380"/>
            <a:ext cx="4330700" cy="355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844B8-0F54-48DC-BC1A-0780B9B68A18}"/>
              </a:ext>
            </a:extLst>
          </p:cNvPr>
          <p:cNvSpPr txBox="1"/>
          <p:nvPr/>
        </p:nvSpPr>
        <p:spPr>
          <a:xfrm>
            <a:off x="5019261" y="3429000"/>
            <a:ext cx="6609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모니터링 페이지에서 특정 구 배달 시 위험감지 횟수를 시각화 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앞서 실시간 이상치 함수에서 누적된 데이터를 시각화 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문제는 </a:t>
            </a:r>
            <a:r>
              <a:rPr lang="ko-KR" altLang="en-US" dirty="0" err="1"/>
              <a:t>픽업지</a:t>
            </a:r>
            <a:r>
              <a:rPr lang="en-US" altLang="ko-KR" dirty="0"/>
              <a:t>(</a:t>
            </a:r>
            <a:r>
              <a:rPr lang="ko-KR" altLang="en-US" dirty="0"/>
              <a:t>가게</a:t>
            </a:r>
            <a:r>
              <a:rPr lang="en-US" altLang="ko-KR" dirty="0"/>
              <a:t>)</a:t>
            </a:r>
            <a:r>
              <a:rPr lang="ko-KR" altLang="en-US" dirty="0"/>
              <a:t>를 기준으로 잡았기 때문에 정확한 배달위험주행구간 파악을 위해서는 </a:t>
            </a:r>
            <a:r>
              <a:rPr lang="en-US" altLang="ko-KR" dirty="0"/>
              <a:t>2</a:t>
            </a:r>
            <a:r>
              <a:rPr lang="ko-KR" altLang="en-US" dirty="0"/>
              <a:t>가지의 방법을 사용해야 함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간단한 방법 </a:t>
            </a:r>
            <a:r>
              <a:rPr lang="en-US" altLang="ko-KR" dirty="0"/>
              <a:t>: </a:t>
            </a:r>
            <a:r>
              <a:rPr lang="ko-KR" altLang="en-US" dirty="0"/>
              <a:t>배달지와 도착지 </a:t>
            </a:r>
            <a:r>
              <a:rPr lang="en-US" altLang="ko-KR" dirty="0"/>
              <a:t>2</a:t>
            </a:r>
            <a:r>
              <a:rPr lang="ko-KR" altLang="en-US" dirty="0"/>
              <a:t>곳에 위험주행을 </a:t>
            </a:r>
            <a:r>
              <a:rPr lang="ko-KR" altLang="en-US" dirty="0" err="1"/>
              <a:t>카운팅한다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라이더의 실시간 주행위치데이터를 받아 </a:t>
            </a:r>
            <a:r>
              <a:rPr lang="ko-KR" altLang="en-US" dirty="0" err="1"/>
              <a:t>카운팅한다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59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841D-B678-4151-8425-B63ADE444AF6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4EA1C-1B89-4091-A09F-1025561508E1}"/>
              </a:ext>
            </a:extLst>
          </p:cNvPr>
          <p:cNvSpPr txBox="1"/>
          <p:nvPr/>
        </p:nvSpPr>
        <p:spPr>
          <a:xfrm>
            <a:off x="357352" y="1160022"/>
            <a:ext cx="157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배달시간대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63A48-09A0-4197-B91E-B71895B8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1" y="377742"/>
            <a:ext cx="7704206" cy="1441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3D7671-98E6-49AB-9B02-E3DB30D24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2203746"/>
            <a:ext cx="5930900" cy="421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56EB54-FD33-43E7-9813-6D1E5F172AF3}"/>
              </a:ext>
            </a:extLst>
          </p:cNvPr>
          <p:cNvSpPr txBox="1"/>
          <p:nvPr/>
        </p:nvSpPr>
        <p:spPr>
          <a:xfrm>
            <a:off x="6530009" y="2355574"/>
            <a:ext cx="5198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시간대별로 주문건수가 언제 가장 많은 지 알아보기 위해 시각화를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기획 및 모니터링 페이지용 시각화였음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색을 나눈 것은 일반시간대 </a:t>
            </a:r>
            <a:r>
              <a:rPr lang="en-US" altLang="ko-KR" dirty="0"/>
              <a:t>/ </a:t>
            </a:r>
            <a:r>
              <a:rPr lang="ko-KR" altLang="en-US" dirty="0"/>
              <a:t>저녁 </a:t>
            </a:r>
            <a:r>
              <a:rPr lang="en-US" altLang="ko-KR" dirty="0"/>
              <a:t>/ </a:t>
            </a:r>
            <a:r>
              <a:rPr lang="ko-KR" altLang="en-US" dirty="0"/>
              <a:t>야식 을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사실상 사람들이 당연하게 예측할 수 있는 결과라 딱히 이용하지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Stripplot</a:t>
            </a:r>
            <a:r>
              <a:rPr lang="ko-KR" altLang="en-US" dirty="0"/>
              <a:t>을 이용</a:t>
            </a:r>
          </a:p>
        </p:txBody>
      </p:sp>
    </p:spTree>
    <p:extLst>
      <p:ext uri="{BB962C8B-B14F-4D97-AF65-F5344CB8AC3E}">
        <p14:creationId xmlns:p14="http://schemas.microsoft.com/office/powerpoint/2010/main" val="265156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ABBAF-C327-4C23-833A-149C4400C2FD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1E574-D766-44E2-B872-8ECA5D49428E}"/>
              </a:ext>
            </a:extLst>
          </p:cNvPr>
          <p:cNvSpPr txBox="1"/>
          <p:nvPr/>
        </p:nvSpPr>
        <p:spPr>
          <a:xfrm>
            <a:off x="357352" y="1160022"/>
            <a:ext cx="1799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뉴굴림4" panose="02020600000000000000" pitchFamily="18" charset="-127"/>
                <a:ea typeface="a뉴굴림4" panose="02020600000000000000" pitchFamily="18" charset="-127"/>
              </a:rPr>
              <a:t>일일위험감지</a:t>
            </a:r>
            <a:endParaRPr lang="ko-KR" altLang="en-US" sz="20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5C452B-1487-4498-9C93-76BBAFEE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2286000"/>
            <a:ext cx="4953000" cy="3333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AE646-0D1E-45B9-AE3A-B8AEC71A3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69" y="2286000"/>
            <a:ext cx="1119025" cy="3836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23365-2543-4BFB-BC8C-92E21A961F37}"/>
              </a:ext>
            </a:extLst>
          </p:cNvPr>
          <p:cNvSpPr txBox="1"/>
          <p:nvPr/>
        </p:nvSpPr>
        <p:spPr>
          <a:xfrm>
            <a:off x="7106478" y="2286000"/>
            <a:ext cx="4244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모니터링 페이지에서 시각화를 위해</a:t>
            </a:r>
            <a:endParaRPr lang="en-US" altLang="ko-KR" dirty="0"/>
          </a:p>
          <a:p>
            <a:r>
              <a:rPr lang="ko-KR" altLang="en-US" dirty="0" err="1"/>
              <a:t>유저별</a:t>
            </a:r>
            <a:r>
              <a:rPr lang="ko-KR" altLang="en-US" dirty="0"/>
              <a:t> 로 </a:t>
            </a:r>
            <a:r>
              <a:rPr lang="ko-KR" altLang="en-US" dirty="0" err="1"/>
              <a:t>그룹핑을</a:t>
            </a:r>
            <a:r>
              <a:rPr lang="ko-KR" altLang="en-US" dirty="0"/>
              <a:t> 한 뒤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날짜별</a:t>
            </a:r>
            <a:r>
              <a:rPr lang="ko-KR" altLang="en-US" dirty="0"/>
              <a:t> 로 다시 </a:t>
            </a:r>
            <a:r>
              <a:rPr lang="ko-KR" altLang="en-US" dirty="0" err="1"/>
              <a:t>그룹핑을</a:t>
            </a:r>
            <a:r>
              <a:rPr lang="ko-KR" altLang="en-US" dirty="0"/>
              <a:t>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통해 특정 유저가 특정 날짜에 몇 번 위험주행을 했는지 파악할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모니터링 페이지의 좌측 하단에 그려진 그래프에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59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3F0A6-F9AC-40BC-9885-D70A85F34A03}"/>
              </a:ext>
            </a:extLst>
          </p:cNvPr>
          <p:cNvSpPr txBox="1"/>
          <p:nvPr/>
        </p:nvSpPr>
        <p:spPr>
          <a:xfrm>
            <a:off x="2417379" y="894455"/>
            <a:ext cx="7504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latin typeface="a뉴굴림4" panose="02020600000000000000" pitchFamily="18" charset="-127"/>
                <a:ea typeface="a뉴굴림4" panose="02020600000000000000" pitchFamily="18" charset="-127"/>
              </a:rPr>
              <a:t>이번 리뷰 중점은</a:t>
            </a:r>
            <a:r>
              <a:rPr lang="en-US" altLang="ko-KR" sz="7200" dirty="0">
                <a:latin typeface="a뉴굴림4" panose="02020600000000000000" pitchFamily="18" charset="-127"/>
                <a:ea typeface="a뉴굴림4" panose="02020600000000000000" pitchFamily="18" charset="-127"/>
              </a:rPr>
              <a:t>?</a:t>
            </a:r>
            <a:endParaRPr lang="ko-KR" altLang="en-US" sz="72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77D9B-2C4D-49D5-BEDD-CB2996DCA184}"/>
              </a:ext>
            </a:extLst>
          </p:cNvPr>
          <p:cNvSpPr txBox="1"/>
          <p:nvPr/>
        </p:nvSpPr>
        <p:spPr>
          <a:xfrm>
            <a:off x="-13808" y="2765454"/>
            <a:ext cx="12219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뉴굴림4" panose="02020600000000000000" pitchFamily="18" charset="-127"/>
                <a:ea typeface="a뉴굴림4" panose="02020600000000000000" pitchFamily="18" charset="-127"/>
              </a:rPr>
              <a:t>사실 코드는 </a:t>
            </a:r>
            <a:r>
              <a:rPr lang="ko-KR" altLang="en-US" sz="4000" dirty="0" err="1">
                <a:latin typeface="a뉴굴림4" panose="02020600000000000000" pitchFamily="18" charset="-127"/>
                <a:ea typeface="a뉴굴림4" panose="02020600000000000000" pitchFamily="18" charset="-127"/>
              </a:rPr>
              <a:t>깃헙을</a:t>
            </a:r>
            <a:r>
              <a:rPr lang="ko-KR" altLang="en-US" sz="4000" dirty="0">
                <a:latin typeface="a뉴굴림4" panose="02020600000000000000" pitchFamily="18" charset="-127"/>
                <a:ea typeface="a뉴굴림4" panose="02020600000000000000" pitchFamily="18" charset="-127"/>
              </a:rPr>
              <a:t> 참고하거나 보고서를 보면 됨</a:t>
            </a:r>
            <a:endParaRPr lang="en-US" altLang="ko-KR" sz="40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  <a:p>
            <a:pPr algn="ctr"/>
            <a:r>
              <a:rPr lang="ko-KR" altLang="en-US" sz="4000" dirty="0">
                <a:latin typeface="a뉴굴림4" panose="02020600000000000000" pitchFamily="18" charset="-127"/>
                <a:ea typeface="a뉴굴림4" panose="02020600000000000000" pitchFamily="18" charset="-127"/>
              </a:rPr>
              <a:t>이번 리뷰는 </a:t>
            </a:r>
            <a:endParaRPr lang="en-US" altLang="ko-KR" sz="40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  <a:p>
            <a:pPr algn="ctr"/>
            <a:r>
              <a:rPr lang="ko-KR" altLang="en-US" sz="4000" dirty="0">
                <a:latin typeface="a뉴굴림4" panose="02020600000000000000" pitchFamily="18" charset="-127"/>
                <a:ea typeface="a뉴굴림4" panose="02020600000000000000" pitchFamily="18" charset="-127"/>
              </a:rPr>
              <a:t>해당 </a:t>
            </a:r>
            <a:r>
              <a:rPr lang="ko-KR" altLang="en-US" sz="4000" dirty="0">
                <a:solidFill>
                  <a:srgbClr val="FF0000"/>
                </a:solidFill>
                <a:latin typeface="a뉴굴림4" panose="02020600000000000000" pitchFamily="18" charset="-127"/>
                <a:ea typeface="a뉴굴림4" panose="02020600000000000000" pitchFamily="18" charset="-127"/>
              </a:rPr>
              <a:t>분석 개념에 대한 간단한 설명</a:t>
            </a:r>
            <a:r>
              <a:rPr lang="ko-KR" altLang="en-US" sz="4000" dirty="0">
                <a:latin typeface="a뉴굴림4" panose="02020600000000000000" pitchFamily="18" charset="-127"/>
                <a:ea typeface="a뉴굴림4" panose="02020600000000000000" pitchFamily="18" charset="-127"/>
              </a:rPr>
              <a:t>으로 준비함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91ED4-0BD2-4EE5-A659-9B77D47EF845}"/>
              </a:ext>
            </a:extLst>
          </p:cNvPr>
          <p:cNvSpPr txBox="1"/>
          <p:nvPr/>
        </p:nvSpPr>
        <p:spPr>
          <a:xfrm>
            <a:off x="5128591" y="5913783"/>
            <a:ext cx="600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https://github.com/rjsdl56/project-fusion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3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3B6DCF-30A7-4934-97D5-456F20D6B132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소스 간략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0CB9F-9DB9-4F2F-B091-258472673B86}"/>
              </a:ext>
            </a:extLst>
          </p:cNvPr>
          <p:cNvSpPr txBox="1"/>
          <p:nvPr/>
        </p:nvSpPr>
        <p:spPr>
          <a:xfrm>
            <a:off x="859530" y="1417728"/>
            <a:ext cx="1013355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배달데이터 및 사고데이터 확인 </a:t>
            </a:r>
            <a:r>
              <a:rPr lang="en-US" altLang="ko-KR" dirty="0">
                <a:sym typeface="Wingdings" panose="05000000000000000000" pitchFamily="2" charset="2"/>
              </a:rPr>
              <a:t>// </a:t>
            </a:r>
            <a:r>
              <a:rPr lang="ko-KR" altLang="en-US" dirty="0">
                <a:sym typeface="Wingdings" panose="05000000000000000000" pitchFamily="2" charset="2"/>
              </a:rPr>
              <a:t>컬럼 설정 및 누락 데이터 확인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 시각화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사고 통계 지도시각화 및 누적데이터를 통한 예측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 회귀분석</a:t>
            </a:r>
            <a:r>
              <a:rPr lang="en-US" altLang="ko-KR" b="1" dirty="0"/>
              <a:t>_</a:t>
            </a:r>
            <a:r>
              <a:rPr lang="ko-KR" altLang="en-US" b="1" dirty="0" err="1"/>
              <a:t>머신러닝</a:t>
            </a:r>
            <a:r>
              <a:rPr lang="ko-KR" altLang="en-US" b="1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배달주문건수에 영향을 미치는 요인 분석 </a:t>
            </a:r>
            <a:r>
              <a:rPr lang="en-US" altLang="ko-KR" dirty="0">
                <a:sym typeface="Wingdings" panose="05000000000000000000" pitchFamily="2" charset="2"/>
              </a:rPr>
              <a:t>// </a:t>
            </a:r>
            <a:r>
              <a:rPr lang="ko-KR" altLang="en-US" dirty="0">
                <a:sym typeface="Wingdings" panose="05000000000000000000" pitchFamily="2" charset="2"/>
              </a:rPr>
              <a:t>낮은 결정계수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연관분석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‘</a:t>
            </a:r>
            <a:r>
              <a:rPr lang="ko-KR" altLang="en-US" dirty="0">
                <a:sym typeface="Wingdings" panose="05000000000000000000" pitchFamily="2" charset="2"/>
              </a:rPr>
              <a:t>라이더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 키워드와 </a:t>
            </a:r>
            <a:r>
              <a:rPr lang="ko-KR" altLang="en-US" dirty="0" err="1">
                <a:sym typeface="Wingdings" panose="05000000000000000000" pitchFamily="2" charset="2"/>
              </a:rPr>
              <a:t>관련있는</a:t>
            </a:r>
            <a:r>
              <a:rPr lang="ko-KR" altLang="en-US" dirty="0">
                <a:sym typeface="Wingdings" panose="05000000000000000000" pitchFamily="2" charset="2"/>
              </a:rPr>
              <a:t> 키워드 찾기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STT</a:t>
            </a:r>
            <a:r>
              <a:rPr lang="ko-KR" altLang="en-US" b="1" dirty="0"/>
              <a:t>합치기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녹음파일을 텍스트로 변환 후 데이터프레임으로 변환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STT</a:t>
            </a:r>
            <a:r>
              <a:rPr lang="ko-KR" altLang="en-US" b="1" dirty="0"/>
              <a:t>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변환된 텍스트 </a:t>
            </a:r>
            <a:r>
              <a:rPr lang="ko-KR" altLang="en-US" dirty="0" err="1">
                <a:sym typeface="Wingdings" panose="05000000000000000000" pitchFamily="2" charset="2"/>
              </a:rPr>
              <a:t>전처리</a:t>
            </a:r>
            <a:r>
              <a:rPr lang="ko-KR" altLang="en-US" dirty="0">
                <a:sym typeface="Wingdings" panose="05000000000000000000" pitchFamily="2" charset="2"/>
              </a:rPr>
              <a:t> 수행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군집분석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예상 </a:t>
            </a:r>
            <a:r>
              <a:rPr lang="ko-KR" altLang="en-US" dirty="0" err="1">
                <a:sym typeface="Wingdings" panose="05000000000000000000" pitchFamily="2" charset="2"/>
              </a:rPr>
              <a:t>자이로센서</a:t>
            </a:r>
            <a:r>
              <a:rPr lang="ko-KR" altLang="en-US" dirty="0">
                <a:sym typeface="Wingdings" panose="05000000000000000000" pitchFamily="2" charset="2"/>
              </a:rPr>
              <a:t> 데이터를 바탕으로 군집분석 수행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실제데이터와 괴리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이상치감지</a:t>
            </a:r>
            <a:r>
              <a:rPr lang="en-US" altLang="ko-KR" b="1" dirty="0"/>
              <a:t>_final </a:t>
            </a:r>
            <a:r>
              <a:rPr lang="en-US" altLang="ko-KR" dirty="0">
                <a:sym typeface="Wingdings" panose="05000000000000000000" pitchFamily="2" charset="2"/>
              </a:rPr>
              <a:t> 4</a:t>
            </a:r>
            <a:r>
              <a:rPr lang="ko-KR" altLang="en-US" dirty="0" err="1">
                <a:sym typeface="Wingdings" panose="05000000000000000000" pitchFamily="2" charset="2"/>
              </a:rPr>
              <a:t>분위값을</a:t>
            </a:r>
            <a:r>
              <a:rPr lang="ko-KR" altLang="en-US" dirty="0">
                <a:sym typeface="Wingdings" panose="05000000000000000000" pitchFamily="2" charset="2"/>
              </a:rPr>
              <a:t> 통한 실시간 감지 함수 설계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라즈베리파이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자이로센서</a:t>
            </a:r>
            <a:r>
              <a:rPr lang="en-US" altLang="ko-KR" b="1" dirty="0"/>
              <a:t>_final </a:t>
            </a:r>
            <a:r>
              <a:rPr lang="en-US" altLang="ko-KR" dirty="0">
                <a:sym typeface="Wingdings" panose="05000000000000000000" pitchFamily="2" charset="2"/>
              </a:rPr>
              <a:t> 4</a:t>
            </a:r>
            <a:r>
              <a:rPr lang="ko-KR" altLang="en-US" dirty="0" err="1">
                <a:sym typeface="Wingdings" panose="05000000000000000000" pitchFamily="2" charset="2"/>
              </a:rPr>
              <a:t>분위값</a:t>
            </a:r>
            <a:r>
              <a:rPr lang="ko-KR" altLang="en-US" dirty="0">
                <a:sym typeface="Wingdings" panose="05000000000000000000" pitchFamily="2" charset="2"/>
              </a:rPr>
              <a:t> 구분 및 </a:t>
            </a:r>
            <a:r>
              <a:rPr lang="ko-KR" altLang="en-US" dirty="0" err="1">
                <a:sym typeface="Wingdings" panose="05000000000000000000" pitchFamily="2" charset="2"/>
              </a:rPr>
              <a:t>박스플롯을</a:t>
            </a:r>
            <a:r>
              <a:rPr lang="ko-KR" altLang="en-US" dirty="0">
                <a:sym typeface="Wingdings" panose="05000000000000000000" pitchFamily="2" charset="2"/>
              </a:rPr>
              <a:t> 통한 이상치 감지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분류분석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재환</a:t>
            </a:r>
            <a:r>
              <a:rPr lang="en-US" altLang="ko-KR" b="1" dirty="0"/>
              <a:t>_</a:t>
            </a:r>
            <a:r>
              <a:rPr lang="ko-KR" altLang="en-US" b="1" dirty="0"/>
              <a:t>강남구 시각화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강남구 위험감지 행정동 및 시간대별 지도시각화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재환</a:t>
            </a:r>
            <a:r>
              <a:rPr lang="en-US" altLang="ko-KR" b="1" dirty="0"/>
              <a:t>_</a:t>
            </a:r>
            <a:r>
              <a:rPr lang="ko-KR" altLang="en-US" b="1" dirty="0"/>
              <a:t>배달시간대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시간대별 주문건수 시각화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재환</a:t>
            </a:r>
            <a:r>
              <a:rPr lang="en-US" altLang="ko-KR" b="1" dirty="0"/>
              <a:t>_</a:t>
            </a:r>
            <a:r>
              <a:rPr lang="ko-KR" altLang="en-US" b="1" dirty="0"/>
              <a:t>일일위험감지시각화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유저의 </a:t>
            </a:r>
            <a:r>
              <a:rPr lang="ko-KR" altLang="en-US" dirty="0" err="1">
                <a:sym typeface="Wingdings" panose="05000000000000000000" pitchFamily="2" charset="2"/>
              </a:rPr>
              <a:t>날짜별</a:t>
            </a:r>
            <a:r>
              <a:rPr lang="ko-KR" altLang="en-US" dirty="0">
                <a:sym typeface="Wingdings" panose="05000000000000000000" pitchFamily="2" charset="2"/>
              </a:rPr>
              <a:t> 위험감지 그래프 시각화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4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CBC0E-765F-45D6-8646-FF974BF24932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3E557-5411-47F0-837C-07A4E74E7EB8}"/>
              </a:ext>
            </a:extLst>
          </p:cNvPr>
          <p:cNvSpPr txBox="1"/>
          <p:nvPr/>
        </p:nvSpPr>
        <p:spPr>
          <a:xfrm>
            <a:off x="357352" y="1160022"/>
            <a:ext cx="157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뉴굴림4" panose="02020600000000000000" pitchFamily="18" charset="-127"/>
                <a:ea typeface="a뉴굴림4" panose="02020600000000000000" pitchFamily="18" charset="-127"/>
              </a:rPr>
              <a:t>데이터 확인</a:t>
            </a:r>
            <a:endParaRPr lang="ko-KR" altLang="en-US" sz="20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2E3218-427F-4ED5-8D26-28E63FF9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4" y="2207040"/>
            <a:ext cx="8147050" cy="4292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4182D2-99F0-4E5B-812A-3A873090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00" y="252248"/>
            <a:ext cx="7302500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1A61B0-A701-41D8-98E6-57434AEE6228}"/>
              </a:ext>
            </a:extLst>
          </p:cNvPr>
          <p:cNvSpPr txBox="1"/>
          <p:nvPr/>
        </p:nvSpPr>
        <p:spPr>
          <a:xfrm>
            <a:off x="8405191" y="2506680"/>
            <a:ext cx="3786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소스는 </a:t>
            </a:r>
            <a:endParaRPr lang="en-US" altLang="ko-KR" dirty="0"/>
          </a:p>
          <a:p>
            <a:r>
              <a:rPr lang="ko-KR" altLang="en-US" dirty="0"/>
              <a:t>데이터파악을 위한 소스임</a:t>
            </a:r>
            <a:endParaRPr lang="en-US" altLang="ko-KR" dirty="0"/>
          </a:p>
          <a:p>
            <a:r>
              <a:rPr lang="ko-KR" altLang="en-US" dirty="0"/>
              <a:t>대체로 분석을 위한 </a:t>
            </a:r>
            <a:endParaRPr lang="en-US" altLang="ko-KR" dirty="0"/>
          </a:p>
          <a:p>
            <a:r>
              <a:rPr lang="ko-KR" altLang="en-US" dirty="0"/>
              <a:t>데이터를 확인할 때</a:t>
            </a:r>
            <a:endParaRPr lang="en-US" altLang="ko-KR" dirty="0"/>
          </a:p>
          <a:p>
            <a:r>
              <a:rPr lang="ko-KR" altLang="en-US" dirty="0"/>
              <a:t>누락데이터가 있는 지에 대한 초점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보이는 바와 같이 컬럼을 설정해 확인했음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 아래 부분으로 내려가면 서울시 자치구 개수와 데이터가 가지는 자치구 개수 등의 파악 코드가 있음</a:t>
            </a:r>
          </a:p>
        </p:txBody>
      </p:sp>
    </p:spTree>
    <p:extLst>
      <p:ext uri="{BB962C8B-B14F-4D97-AF65-F5344CB8AC3E}">
        <p14:creationId xmlns:p14="http://schemas.microsoft.com/office/powerpoint/2010/main" val="118439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AB4C4-BAF0-4412-8274-43AD8AFD302B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F1CFB-5931-4351-8884-E1BB98A4EFF3}"/>
              </a:ext>
            </a:extLst>
          </p:cNvPr>
          <p:cNvSpPr txBox="1"/>
          <p:nvPr/>
        </p:nvSpPr>
        <p:spPr>
          <a:xfrm>
            <a:off x="357352" y="1160022"/>
            <a:ext cx="1834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뉴굴림4" panose="02020600000000000000" pitchFamily="18" charset="-127"/>
                <a:ea typeface="a뉴굴림4" panose="02020600000000000000" pitchFamily="18" charset="-127"/>
              </a:rPr>
              <a:t>데이터 시각화</a:t>
            </a:r>
            <a:endParaRPr lang="ko-KR" altLang="en-US" sz="20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1F033-8D10-4700-8749-2E7517A82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4" y="1742944"/>
            <a:ext cx="6457950" cy="3848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A65484-518D-48E1-A829-F57F28CFF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45" y="488919"/>
            <a:ext cx="5016103" cy="2508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E68E6-C03F-4E5D-AB60-F41C5393E9EF}"/>
              </a:ext>
            </a:extLst>
          </p:cNvPr>
          <p:cNvSpPr txBox="1"/>
          <p:nvPr/>
        </p:nvSpPr>
        <p:spPr>
          <a:xfrm>
            <a:off x="6909737" y="3200400"/>
            <a:ext cx="4420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시각화 소스는 기획을 위한 소스임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사고가 어디서 많이 발생하고</a:t>
            </a:r>
            <a:r>
              <a:rPr lang="en-US" altLang="ko-KR" dirty="0"/>
              <a:t>, </a:t>
            </a:r>
            <a:r>
              <a:rPr lang="ko-KR" altLang="en-US" dirty="0"/>
              <a:t>배달주문이 어디에 </a:t>
            </a:r>
            <a:r>
              <a:rPr lang="ko-KR" altLang="en-US" dirty="0" err="1"/>
              <a:t>몰려있는지</a:t>
            </a:r>
            <a:r>
              <a:rPr lang="ko-KR" altLang="en-US" dirty="0"/>
              <a:t> 등에 대한 파악을 하기 위해 시각화를 진행</a:t>
            </a:r>
            <a:endParaRPr lang="en-US" altLang="ko-KR" dirty="0"/>
          </a:p>
          <a:p>
            <a:r>
              <a:rPr lang="ko-KR" altLang="en-US" dirty="0"/>
              <a:t>지도시각화는 자치구 단위로 진행</a:t>
            </a:r>
            <a:endParaRPr lang="en-US" altLang="ko-KR" dirty="0"/>
          </a:p>
          <a:p>
            <a:r>
              <a:rPr lang="ko-KR" altLang="en-US" dirty="0"/>
              <a:t>여기서 특정 구의 누락데이터를 확인함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인사이트로 </a:t>
            </a:r>
            <a:r>
              <a:rPr lang="en-US" altLang="ko-KR" dirty="0"/>
              <a:t>‘</a:t>
            </a:r>
            <a:r>
              <a:rPr lang="ko-KR" altLang="en-US" dirty="0"/>
              <a:t>강남구</a:t>
            </a:r>
            <a:r>
              <a:rPr lang="en-US" altLang="ko-KR" dirty="0"/>
              <a:t>’</a:t>
            </a:r>
            <a:r>
              <a:rPr lang="ko-KR" altLang="en-US" dirty="0"/>
              <a:t>를 중점으로 분석해야 한다는 결과를 얻음 </a:t>
            </a:r>
            <a:r>
              <a:rPr lang="en-US" altLang="ko-KR" dirty="0"/>
              <a:t>(</a:t>
            </a:r>
            <a:r>
              <a:rPr lang="ko-KR" altLang="en-US" dirty="0"/>
              <a:t>배달데이터가 가장 많고</a:t>
            </a:r>
            <a:r>
              <a:rPr lang="en-US" altLang="ko-KR" dirty="0"/>
              <a:t>, </a:t>
            </a:r>
            <a:r>
              <a:rPr lang="ko-KR" altLang="en-US" dirty="0"/>
              <a:t>사고가 가장 많은 지역 </a:t>
            </a:r>
            <a:r>
              <a:rPr lang="en-US" altLang="ko-KR" dirty="0"/>
              <a:t>/ </a:t>
            </a:r>
            <a:r>
              <a:rPr lang="ko-KR" altLang="en-US" dirty="0"/>
              <a:t>누락데이터도 없음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41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6DC08-2695-4A12-B27B-474C7575AB90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6AB74-D36D-48B2-AB43-671474520B3F}"/>
              </a:ext>
            </a:extLst>
          </p:cNvPr>
          <p:cNvSpPr txBox="1"/>
          <p:nvPr/>
        </p:nvSpPr>
        <p:spPr>
          <a:xfrm>
            <a:off x="357352" y="1160022"/>
            <a:ext cx="312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뉴굴림4" panose="02020600000000000000" pitchFamily="18" charset="-127"/>
                <a:ea typeface="a뉴굴림4" panose="02020600000000000000" pitchFamily="18" charset="-127"/>
              </a:rPr>
              <a:t>데이터 회귀분석 </a:t>
            </a:r>
            <a:r>
              <a:rPr lang="ko-KR" altLang="en-US" sz="2000" dirty="0" err="1">
                <a:latin typeface="a뉴굴림4" panose="02020600000000000000" pitchFamily="18" charset="-127"/>
                <a:ea typeface="a뉴굴림4" panose="02020600000000000000" pitchFamily="18" charset="-127"/>
              </a:rPr>
              <a:t>머신러닝</a:t>
            </a:r>
            <a:endParaRPr lang="ko-KR" altLang="en-US" sz="20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0E7226-015C-47BA-B274-28332BF13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1737278"/>
            <a:ext cx="5588000" cy="4476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2ADC3-2BB8-46B8-87A0-7894C5E076EA}"/>
              </a:ext>
            </a:extLst>
          </p:cNvPr>
          <p:cNvSpPr txBox="1"/>
          <p:nvPr/>
        </p:nvSpPr>
        <p:spPr>
          <a:xfrm>
            <a:off x="6180256" y="252248"/>
            <a:ext cx="50661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간단히 말하자면</a:t>
            </a:r>
            <a:endParaRPr lang="en-US" altLang="ko-KR" dirty="0"/>
          </a:p>
          <a:p>
            <a:r>
              <a:rPr lang="ko-KR" altLang="en-US" dirty="0"/>
              <a:t>주문건수 에 영향을 미치는 요인을 찾아</a:t>
            </a:r>
            <a:endParaRPr lang="en-US" altLang="ko-KR" dirty="0"/>
          </a:p>
          <a:p>
            <a:r>
              <a:rPr lang="ko-KR" altLang="en-US" dirty="0"/>
              <a:t>예측주문건수를 알기 위한 분석을 진행함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데이터컬럼은</a:t>
            </a:r>
            <a:r>
              <a:rPr lang="ko-KR" altLang="en-US" dirty="0"/>
              <a:t> 주문시간</a:t>
            </a:r>
            <a:r>
              <a:rPr lang="en-US" altLang="ko-KR" dirty="0"/>
              <a:t>, </a:t>
            </a:r>
            <a:r>
              <a:rPr lang="ko-KR" altLang="en-US" dirty="0"/>
              <a:t>인구수</a:t>
            </a:r>
            <a:r>
              <a:rPr lang="en-US" altLang="ko-KR" dirty="0"/>
              <a:t>, </a:t>
            </a:r>
            <a:r>
              <a:rPr lang="ko-KR" altLang="en-US" dirty="0" err="1"/>
              <a:t>나이대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평균주문금액</a:t>
            </a:r>
            <a:r>
              <a:rPr lang="en-US" altLang="ko-KR" dirty="0"/>
              <a:t>, </a:t>
            </a:r>
            <a:r>
              <a:rPr lang="ko-KR" altLang="en-US" dirty="0"/>
              <a:t>평균배달시간이 독립변수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하지만 회귀분석 모델 평가에서 알 수 있듯이 해당 분석은 </a:t>
            </a:r>
            <a:r>
              <a:rPr lang="en-US" altLang="ko-KR" dirty="0"/>
              <a:t>0.25</a:t>
            </a:r>
            <a:r>
              <a:rPr lang="ko-KR" altLang="en-US" dirty="0"/>
              <a:t>의 신뢰도</a:t>
            </a:r>
            <a:r>
              <a:rPr lang="en-US" altLang="ko-KR" dirty="0"/>
              <a:t>(</a:t>
            </a:r>
            <a:r>
              <a:rPr lang="ko-KR" altLang="en-US" dirty="0"/>
              <a:t>결정계수</a:t>
            </a:r>
            <a:r>
              <a:rPr lang="en-US" altLang="ko-KR" dirty="0"/>
              <a:t>)</a:t>
            </a:r>
            <a:r>
              <a:rPr lang="ko-KR" altLang="en-US" dirty="0"/>
              <a:t>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문제는 이번 분석이 모든 변수를 넣어서 진행한 것임</a:t>
            </a:r>
            <a:r>
              <a:rPr lang="en-US" altLang="ko-KR" dirty="0"/>
              <a:t>. </a:t>
            </a:r>
            <a:r>
              <a:rPr lang="ko-KR" altLang="en-US" dirty="0"/>
              <a:t>회귀분석에서는 보통 유효한 변수만을 찾아 분석을 진행함</a:t>
            </a:r>
            <a:r>
              <a:rPr lang="en-US" altLang="ko-KR" dirty="0"/>
              <a:t>. </a:t>
            </a:r>
            <a:r>
              <a:rPr lang="ko-KR" altLang="en-US" dirty="0"/>
              <a:t>왜냐하면 모든 변수를 넣었을 때는 </a:t>
            </a:r>
            <a:r>
              <a:rPr lang="ko-KR" altLang="en-US" dirty="0" err="1"/>
              <a:t>다중공선성</a:t>
            </a:r>
            <a:r>
              <a:rPr lang="ko-KR" altLang="en-US" dirty="0"/>
              <a:t> 등의 문제로 인해 결정계수가 지나치게 올라감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해당 분석에서는 모든 걸 다 넣어도 </a:t>
            </a:r>
            <a:r>
              <a:rPr lang="en-US" altLang="ko-KR" dirty="0"/>
              <a:t>0.25</a:t>
            </a:r>
            <a:r>
              <a:rPr lang="ko-KR" altLang="en-US" dirty="0"/>
              <a:t>라는 결과를 얻음</a:t>
            </a:r>
            <a:r>
              <a:rPr lang="en-US" altLang="ko-KR" dirty="0"/>
              <a:t> (</a:t>
            </a:r>
            <a:r>
              <a:rPr lang="ko-KR" altLang="en-US" dirty="0"/>
              <a:t>사실상 </a:t>
            </a:r>
            <a:r>
              <a:rPr lang="ko-KR" altLang="en-US" dirty="0" err="1"/>
              <a:t>다중공선성이</a:t>
            </a:r>
            <a:r>
              <a:rPr lang="ko-KR" altLang="en-US" dirty="0"/>
              <a:t> 없다고 해도 해당 변수들은 주문건수에 큰 영향을 끼치지 못한다는 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때문에 유효한 변수를 찾기 위한 전진선택법 등의 기법을 사용하지 않고 회귀분석은 여기서 중단함</a:t>
            </a:r>
          </a:p>
        </p:txBody>
      </p:sp>
    </p:spTree>
    <p:extLst>
      <p:ext uri="{BB962C8B-B14F-4D97-AF65-F5344CB8AC3E}">
        <p14:creationId xmlns:p14="http://schemas.microsoft.com/office/powerpoint/2010/main" val="192075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7B16-78BB-49ED-AC01-8C8EAC15821D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65432-9C52-4E4C-8A98-92622DBB2EAB}"/>
              </a:ext>
            </a:extLst>
          </p:cNvPr>
          <p:cNvSpPr txBox="1"/>
          <p:nvPr/>
        </p:nvSpPr>
        <p:spPr>
          <a:xfrm>
            <a:off x="357352" y="1160022"/>
            <a:ext cx="157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연관분석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AF44DB-70BF-496A-A993-F5FB5938F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8" y="2053374"/>
            <a:ext cx="2942268" cy="4311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588003-44AF-408A-BB41-DC141214D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73" y="42452"/>
            <a:ext cx="6540500" cy="2635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7C6EDF-F1A8-4D1C-8DF2-7602E889F2E6}"/>
              </a:ext>
            </a:extLst>
          </p:cNvPr>
          <p:cNvSpPr txBox="1"/>
          <p:nvPr/>
        </p:nvSpPr>
        <p:spPr>
          <a:xfrm>
            <a:off x="3717331" y="2691717"/>
            <a:ext cx="7879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라이더라는 키워드를 검색했을 때 어떠한 단어가 연관이 있는지 알아보기 위한 분석</a:t>
            </a:r>
            <a:r>
              <a:rPr lang="en-US" altLang="ko-KR" dirty="0"/>
              <a:t>. </a:t>
            </a:r>
            <a:r>
              <a:rPr lang="ko-KR" altLang="en-US" dirty="0"/>
              <a:t>사실상 기획파트에 해당함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구글에서 라이더를 검색했을 때 뉴스기사 제목을 크롤링한 것 이때 </a:t>
            </a:r>
            <a:r>
              <a:rPr lang="en-US" altLang="ko-KR" dirty="0"/>
              <a:t>20</a:t>
            </a:r>
            <a:r>
              <a:rPr lang="ko-KR" altLang="en-US" dirty="0"/>
              <a:t>페이지 이내의 뉴스기사만 크롤링함 </a:t>
            </a:r>
            <a:r>
              <a:rPr lang="en-US" altLang="ko-KR" dirty="0"/>
              <a:t>(</a:t>
            </a:r>
            <a:r>
              <a:rPr lang="ko-KR" altLang="en-US" dirty="0"/>
              <a:t>뒤로 가면 라이더와 연관이 없는 제목이 많았음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ko-KR" dirty="0"/>
              <a:t>지지도</a:t>
            </a:r>
            <a:r>
              <a:rPr lang="en-US" altLang="ko-KR" dirty="0"/>
              <a:t>(support) : </a:t>
            </a:r>
            <a:r>
              <a:rPr lang="ko-KR" altLang="ko-KR" dirty="0"/>
              <a:t>전체 글에서 라이더와 안전이라는 단어가 동시에 포함된 글의 수</a:t>
            </a:r>
          </a:p>
          <a:p>
            <a:r>
              <a:rPr lang="ko-KR" altLang="ko-KR" dirty="0"/>
              <a:t>신뢰도</a:t>
            </a:r>
            <a:r>
              <a:rPr lang="en-US" altLang="ko-KR" dirty="0"/>
              <a:t>(confidence) : </a:t>
            </a:r>
            <a:r>
              <a:rPr lang="ko-KR" altLang="ko-KR" dirty="0"/>
              <a:t>라이더를 포함하는 글에서 안전을 포함하는 글의 수</a:t>
            </a:r>
          </a:p>
          <a:p>
            <a:r>
              <a:rPr lang="ko-KR" altLang="ko-KR" dirty="0"/>
              <a:t>향상도</a:t>
            </a:r>
            <a:r>
              <a:rPr lang="en-US" altLang="ko-KR" dirty="0"/>
              <a:t>(lift) : </a:t>
            </a:r>
            <a:r>
              <a:rPr lang="ko-KR" altLang="ko-KR" dirty="0"/>
              <a:t>라이더 단어 없이 안전이라는 단어가 포함된 확률에 비해 라이더라는 단어를 포함하여 안전이라는 단어가 포함된 확률의 증가비율</a:t>
            </a:r>
            <a:endParaRPr lang="en-US" altLang="ko-KR" dirty="0"/>
          </a:p>
          <a:p>
            <a:endParaRPr lang="ko-KR" altLang="ko-KR" dirty="0"/>
          </a:p>
          <a:p>
            <a:r>
              <a:rPr lang="ko-KR" altLang="en-US" dirty="0"/>
              <a:t>해당 결과에서는 </a:t>
            </a:r>
            <a:r>
              <a:rPr lang="en-US" altLang="ko-KR" dirty="0"/>
              <a:t>confidence</a:t>
            </a:r>
            <a:r>
              <a:rPr lang="ko-KR" altLang="en-US" dirty="0"/>
              <a:t>를 중심으로 설명하려고 했음 </a:t>
            </a:r>
            <a:r>
              <a:rPr lang="en-US" altLang="ko-KR" dirty="0"/>
              <a:t>(0.5 </a:t>
            </a:r>
            <a:r>
              <a:rPr lang="ko-KR" altLang="en-US" dirty="0"/>
              <a:t>이상인 결과값에 해당하는 것 중</a:t>
            </a:r>
            <a:r>
              <a:rPr lang="en-US" altLang="ko-KR" dirty="0"/>
              <a:t>, </a:t>
            </a:r>
            <a:r>
              <a:rPr lang="ko-KR" altLang="en-US" dirty="0"/>
              <a:t>안전과 사고에 관련된 키워드가 많음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32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731E4-7C39-4FB3-9855-74C8149C7C36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B4F6C-6864-45E7-93EF-829CE3FFC80A}"/>
              </a:ext>
            </a:extLst>
          </p:cNvPr>
          <p:cNvSpPr txBox="1"/>
          <p:nvPr/>
        </p:nvSpPr>
        <p:spPr>
          <a:xfrm>
            <a:off x="357352" y="1160022"/>
            <a:ext cx="157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STT</a:t>
            </a:r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 합치기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51AEE-7C61-4212-AFBD-A1283632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8" y="1706412"/>
            <a:ext cx="5298900" cy="3838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0C5E65-F1B3-467D-90C2-097A29FE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632"/>
            <a:ext cx="3987452" cy="292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14CBCE-3788-4271-B02E-3D7CD11ECE6C}"/>
              </a:ext>
            </a:extLst>
          </p:cNvPr>
          <p:cNvSpPr txBox="1"/>
          <p:nvPr/>
        </p:nvSpPr>
        <p:spPr>
          <a:xfrm>
            <a:off x="5923722" y="3240157"/>
            <a:ext cx="5854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동규형이 넘겨준 구글 </a:t>
            </a:r>
            <a:r>
              <a:rPr lang="en-US" altLang="ko-KR" dirty="0"/>
              <a:t>API</a:t>
            </a:r>
            <a:r>
              <a:rPr lang="ko-KR" altLang="en-US" dirty="0"/>
              <a:t>를 활용해 음성을 텍스트로 바꾸고</a:t>
            </a:r>
            <a:r>
              <a:rPr lang="en-US" altLang="ko-KR" dirty="0"/>
              <a:t>, </a:t>
            </a:r>
            <a:r>
              <a:rPr lang="ko-KR" altLang="en-US" dirty="0"/>
              <a:t>해당 텍스트마다 </a:t>
            </a:r>
            <a:r>
              <a:rPr lang="en-US" altLang="ko-KR" dirty="0"/>
              <a:t>intent</a:t>
            </a:r>
            <a:r>
              <a:rPr lang="ko-KR" altLang="en-US" dirty="0"/>
              <a:t>와 </a:t>
            </a:r>
            <a:r>
              <a:rPr lang="en-US" altLang="ko-KR" dirty="0"/>
              <a:t>label</a:t>
            </a:r>
            <a:r>
              <a:rPr lang="ko-KR" altLang="en-US" dirty="0"/>
              <a:t>을 붙여주는 작업을 수행함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폴더 단위로 음성이 나눠져 있어</a:t>
            </a:r>
            <a:r>
              <a:rPr lang="en-US" altLang="ko-KR" dirty="0"/>
              <a:t>, </a:t>
            </a:r>
            <a:r>
              <a:rPr lang="ko-KR" altLang="en-US" dirty="0"/>
              <a:t>해당 폴더가 넘어갈 때마다 인텐트와 라벨이 바뀌는 형식으로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마지막은 데이터프레임 형식으로 저장</a:t>
            </a:r>
          </a:p>
        </p:txBody>
      </p:sp>
    </p:spTree>
    <p:extLst>
      <p:ext uri="{BB962C8B-B14F-4D97-AF65-F5344CB8AC3E}">
        <p14:creationId xmlns:p14="http://schemas.microsoft.com/office/powerpoint/2010/main" val="9064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31270-16B8-4985-A3DE-8087769C9383}"/>
              </a:ext>
            </a:extLst>
          </p:cNvPr>
          <p:cNvSpPr txBox="1"/>
          <p:nvPr/>
        </p:nvSpPr>
        <p:spPr>
          <a:xfrm>
            <a:off x="357352" y="252248"/>
            <a:ext cx="2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뉴굴림4" panose="02020600000000000000" pitchFamily="18" charset="-127"/>
                <a:ea typeface="a뉴굴림4" panose="02020600000000000000" pitchFamily="18" charset="-127"/>
              </a:rPr>
              <a:t>소스 세부 </a:t>
            </a:r>
            <a:r>
              <a:rPr lang="ko-KR" altLang="en-US" sz="2800" dirty="0">
                <a:latin typeface="a뉴굴림4" panose="02020600000000000000" pitchFamily="18" charset="-127"/>
                <a:ea typeface="a뉴굴림4" panose="02020600000000000000" pitchFamily="18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8292E-C04A-495D-8A55-52F3202ACF9F}"/>
              </a:ext>
            </a:extLst>
          </p:cNvPr>
          <p:cNvSpPr txBox="1"/>
          <p:nvPr/>
        </p:nvSpPr>
        <p:spPr>
          <a:xfrm>
            <a:off x="357352" y="1160022"/>
            <a:ext cx="157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STT</a:t>
            </a:r>
            <a:r>
              <a:rPr lang="ko-KR" altLang="en-US" sz="2000" dirty="0">
                <a:latin typeface="a뉴굴림4" panose="02020600000000000000" pitchFamily="18" charset="-127"/>
                <a:ea typeface="a뉴굴림4" panose="02020600000000000000" pitchFamily="18" charset="-127"/>
              </a:rPr>
              <a:t> </a:t>
            </a:r>
            <a:r>
              <a:rPr lang="ko-KR" altLang="en-US" sz="2000" dirty="0" err="1">
                <a:latin typeface="a뉴굴림4" panose="02020600000000000000" pitchFamily="18" charset="-127"/>
                <a:ea typeface="a뉴굴림4" panose="02020600000000000000" pitchFamily="18" charset="-127"/>
              </a:rPr>
              <a:t>전처리</a:t>
            </a:r>
            <a:endParaRPr lang="ko-KR" altLang="en-US" sz="2000" dirty="0"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BEA84-3A13-4E30-BA2F-89FEBF0A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3" y="1726054"/>
            <a:ext cx="5353050" cy="298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BEA338-1F5E-4537-B2ED-21C96A9C0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47" y="172597"/>
            <a:ext cx="5943600" cy="1974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CD3DF-45AE-4BA4-85B4-D11F5EE41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47" y="2221354"/>
            <a:ext cx="4591050" cy="248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2E524-956E-4825-BB40-321F37C84C8D}"/>
              </a:ext>
            </a:extLst>
          </p:cNvPr>
          <p:cNvSpPr txBox="1"/>
          <p:nvPr/>
        </p:nvSpPr>
        <p:spPr>
          <a:xfrm>
            <a:off x="487017" y="4919870"/>
            <a:ext cx="11439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문제는 </a:t>
            </a:r>
            <a:r>
              <a:rPr lang="en-US" altLang="ko-KR" dirty="0"/>
              <a:t>STT</a:t>
            </a:r>
            <a:r>
              <a:rPr lang="ko-KR" altLang="en-US" dirty="0"/>
              <a:t>로 변환할 때</a:t>
            </a:r>
            <a:r>
              <a:rPr lang="en-US" altLang="ko-KR" dirty="0"/>
              <a:t>, </a:t>
            </a:r>
            <a:r>
              <a:rPr lang="ko-KR" altLang="en-US" dirty="0"/>
              <a:t>다양한 유형으로 텍스트가 저장된다는 것이었음</a:t>
            </a:r>
            <a:r>
              <a:rPr lang="en-US" altLang="ko-KR" dirty="0"/>
              <a:t>. </a:t>
            </a:r>
            <a:r>
              <a:rPr lang="ko-KR" altLang="en-US" dirty="0"/>
              <a:t>예컨대 숫자를 말하는 부분에서 </a:t>
            </a:r>
            <a:r>
              <a:rPr lang="en-US" altLang="ko-KR" dirty="0"/>
              <a:t>8000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팔 공 </a:t>
            </a:r>
            <a:r>
              <a:rPr lang="ko-KR" altLang="en-US" dirty="0" err="1"/>
              <a:t>공</a:t>
            </a:r>
            <a:r>
              <a:rPr lang="ko-KR" altLang="en-US" dirty="0"/>
              <a:t> </a:t>
            </a:r>
            <a:r>
              <a:rPr lang="ko-KR" altLang="en-US" dirty="0" err="1"/>
              <a:t>공</a:t>
            </a:r>
            <a:r>
              <a:rPr lang="en-US" altLang="ko-KR" dirty="0"/>
              <a:t>’</a:t>
            </a:r>
            <a:r>
              <a:rPr lang="ko-KR" altLang="en-US" dirty="0"/>
              <a:t>이 아닌 </a:t>
            </a:r>
            <a:r>
              <a:rPr lang="en-US" altLang="ko-KR" dirty="0"/>
              <a:t>‘</a:t>
            </a:r>
            <a:r>
              <a:rPr lang="ko-KR" altLang="en-US" dirty="0"/>
              <a:t>팔천</a:t>
            </a:r>
            <a:r>
              <a:rPr lang="en-US" altLang="ko-KR" dirty="0"/>
              <a:t>’</a:t>
            </a:r>
            <a:r>
              <a:rPr lang="ko-KR" altLang="en-US" dirty="0"/>
              <a:t>으로 읽는다면 </a:t>
            </a:r>
            <a:r>
              <a:rPr lang="en-US" altLang="ko-KR" dirty="0"/>
              <a:t>8000</a:t>
            </a:r>
            <a:r>
              <a:rPr lang="ko-KR" altLang="en-US" dirty="0"/>
              <a:t>이 아니라 </a:t>
            </a:r>
            <a:r>
              <a:rPr lang="en-US" altLang="ko-KR" dirty="0"/>
              <a:t>8,000 </a:t>
            </a:r>
            <a:r>
              <a:rPr lang="ko-KR" altLang="en-US" dirty="0"/>
              <a:t>으로 저장됨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int</a:t>
            </a:r>
            <a:r>
              <a:rPr lang="ko-KR" altLang="en-US" dirty="0"/>
              <a:t>가 아닌 </a:t>
            </a:r>
            <a:r>
              <a:rPr lang="en-US" altLang="ko-KR" dirty="0"/>
              <a:t>str</a:t>
            </a:r>
            <a:r>
              <a:rPr lang="ko-KR" altLang="en-US" dirty="0"/>
              <a:t>로 인식되는 결과를 가져옴</a:t>
            </a:r>
            <a:r>
              <a:rPr lang="en-US" altLang="ko-KR" dirty="0"/>
              <a:t>. </a:t>
            </a:r>
            <a:r>
              <a:rPr lang="ko-KR" altLang="en-US" dirty="0"/>
              <a:t>이외에도 숫자 사이에 스페이스바</a:t>
            </a:r>
            <a:r>
              <a:rPr lang="en-US" altLang="ko-KR" dirty="0"/>
              <a:t>(\s)</a:t>
            </a:r>
            <a:r>
              <a:rPr lang="ko-KR" altLang="en-US" dirty="0"/>
              <a:t>가 들어가 있는 등의 문제가 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해결하기 위해 정규표현식으로 </a:t>
            </a:r>
            <a:r>
              <a:rPr lang="ko-KR" altLang="en-US" dirty="0" err="1"/>
              <a:t>전처리함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0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1047</Words>
  <Application>Microsoft Office PowerPoint</Application>
  <PresentationFormat>와이드스크린</PresentationFormat>
  <Paragraphs>146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a뉴굴림4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박성준</dc:creator>
  <cp:lastModifiedBy>박성준</cp:lastModifiedBy>
  <cp:revision>15</cp:revision>
  <dcterms:created xsi:type="dcterms:W3CDTF">2020-12-28T23:53:47Z</dcterms:created>
  <dcterms:modified xsi:type="dcterms:W3CDTF">2020-12-29T04:27:07Z</dcterms:modified>
</cp:coreProperties>
</file>