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</p:sldMasterIdLst>
  <p:notesMasterIdLst>
    <p:notesMasterId r:id="rId20"/>
  </p:notesMasterIdLst>
  <p:sldIdLst>
    <p:sldId id="266" r:id="rId5"/>
    <p:sldId id="267" r:id="rId6"/>
    <p:sldId id="277" r:id="rId7"/>
    <p:sldId id="278" r:id="rId8"/>
    <p:sldId id="279" r:id="rId9"/>
    <p:sldId id="272" r:id="rId10"/>
    <p:sldId id="280" r:id="rId11"/>
    <p:sldId id="281" r:id="rId12"/>
    <p:sldId id="282" r:id="rId13"/>
    <p:sldId id="283" r:id="rId14"/>
    <p:sldId id="265" r:id="rId15"/>
    <p:sldId id="284" r:id="rId16"/>
    <p:sldId id="286" r:id="rId17"/>
    <p:sldId id="285" r:id="rId18"/>
    <p:sldId id="28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039" autoAdjust="0"/>
  </p:normalViewPr>
  <p:slideViewPr>
    <p:cSldViewPr>
      <p:cViewPr>
        <p:scale>
          <a:sx n="170" d="100"/>
          <a:sy n="17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19A5B-9594-AF4C-856A-DD110C81E45F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B0E71-E409-654E-A86C-FFB86F1BA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895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B0E71-E409-654E-A86C-FFB86F1BA5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320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B0E71-E409-654E-A86C-FFB86F1BA51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3203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8599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0561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8638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1488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1182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6513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39154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39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3710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4394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1257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/>
              </a:rPr>
              <a:t>{</a:t>
            </a:r>
            <a:endParaRPr lang="en-US" sz="6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10/19/2016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D967C7-885D-451B-9FA2-2BBFAB0C739C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‹#›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013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10/19/2016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D967C7-885D-451B-9FA2-2BBFAB0C739C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‹#›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1372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/>
              </a:rPr>
              <a:t>{</a:t>
            </a:r>
            <a:endParaRPr lang="en-US" sz="6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10/19/2016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D967C7-885D-451B-9FA2-2BBFAB0C739C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‹#›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22791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10/19/2016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D967C7-885D-451B-9FA2-2BBFAB0C739C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‹#›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70985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/>
              </a:rPr>
              <a:t>{</a:t>
            </a:r>
            <a:endParaRPr lang="en-US" sz="6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/>
              </a:rPr>
              <a:t>{</a:t>
            </a:r>
            <a:endParaRPr lang="en-US" sz="6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10/19/2016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D967C7-885D-451B-9FA2-2BBFAB0C739C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‹#›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76817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10/19/2016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D967C7-885D-451B-9FA2-2BBFAB0C739C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‹#›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12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10/19/2016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D967C7-885D-451B-9FA2-2BBFAB0C739C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‹#›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97945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/>
              </a:rPr>
              <a:t>{</a:t>
            </a:r>
            <a:endParaRPr lang="en-US" sz="8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10/19/2016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D967C7-885D-451B-9FA2-2BBFAB0C739C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‹#›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2401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/>
              </a:rPr>
              <a:t>{</a:t>
            </a:r>
            <a:endParaRPr lang="en-US" sz="6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10/19/2016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D967C7-885D-451B-9FA2-2BBFAB0C739C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‹#›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9432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10/19/2016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‹#›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7295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702D-E194-4562-BC8E-A9AB58FC59A3}" type="datetimeFigureOut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10/19/2016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67C7-885D-451B-9FA2-2BBFAB0C739C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‹#›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03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010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81A6702D-E194-4562-BC8E-A9AB58FC59A3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7D967C7-885D-451B-9FA2-2BBFAB0C7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81A6702D-E194-4562-BC8E-A9AB58FC59A3}" type="datetimeFigureOut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10/19/2016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7D967C7-885D-451B-9FA2-2BBFAB0C739C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‹#›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4310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29720431@N05/15275653462/" TargetMode="External"/><Relationship Id="rId2" Type="http://schemas.openxmlformats.org/officeDocument/2006/relationships/hyperlink" Target="https://www.flickr.com/photos/60284107@N00/8745765369/in/pool-qgi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ickr.com/photos/jimgleeson/8419634569/in/pool-qgis/" TargetMode="External"/><Relationship Id="rId4" Type="http://schemas.openxmlformats.org/officeDocument/2006/relationships/hyperlink" Target="https://www.flickr.com/photos/129567161@N06/16223756861/in/pool-qgi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39471627@N00/9048707713/in/pool-qgis/" TargetMode="External"/><Relationship Id="rId2" Type="http://schemas.openxmlformats.org/officeDocument/2006/relationships/hyperlink" Target="http://developers.arcgis.com/javascript/samples/renderer_proportional_lin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10/17 Agenda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385524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Map </a:t>
            </a:r>
            <a:r>
              <a:rPr lang="en-US" sz="3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Symbology</a:t>
            </a:r>
            <a:endParaRPr lang="en-US" sz="3600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Binning and </a:t>
            </a:r>
            <a:r>
              <a:rPr lang="en-US" sz="3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Hexbin</a:t>
            </a:r>
            <a:r>
              <a:rPr lang="en-US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maps</a:t>
            </a:r>
          </a:p>
          <a:p>
            <a:pPr>
              <a:lnSpc>
                <a:spcPct val="140000"/>
              </a:lnSpc>
            </a:pPr>
            <a:r>
              <a:rPr lang="en-US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Lab 4 &amp; </a:t>
            </a:r>
            <a:r>
              <a:rPr lang="en-US" sz="3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xmlns="" val="105753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400" cy="914400"/>
          </a:xfrm>
        </p:spPr>
        <p:txBody>
          <a:bodyPr/>
          <a:lstStyle/>
          <a:p>
            <a:pPr algn="ctr"/>
            <a:r>
              <a:rPr lang="en-US" b="1" dirty="0"/>
              <a:t>Binning and </a:t>
            </a:r>
            <a:r>
              <a:rPr lang="en-US" b="1" dirty="0" err="1"/>
              <a:t>Hexbin</a:t>
            </a:r>
            <a:r>
              <a:rPr lang="en-US" b="1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xmlns="" val="6988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914400"/>
          </a:xfrm>
        </p:spPr>
        <p:txBody>
          <a:bodyPr/>
          <a:lstStyle/>
          <a:p>
            <a:r>
              <a:rPr lang="en-US" b="1" dirty="0" smtClean="0"/>
              <a:t>Data Binning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2133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Binning is a data aggregation technique that </a:t>
            </a:r>
            <a:r>
              <a:rPr lang="en-US" sz="2800" b="1" dirty="0" smtClean="0">
                <a:solidFill>
                  <a:srgbClr val="FED46C"/>
                </a:solidFill>
              </a:rPr>
              <a:t>group</a:t>
            </a:r>
            <a:r>
              <a:rPr lang="en-US" sz="2800" dirty="0" smtClean="0"/>
              <a:t> </a:t>
            </a:r>
            <a:r>
              <a:rPr lang="en-US" sz="2800" dirty="0"/>
              <a:t>a dataset’s values into </a:t>
            </a:r>
            <a:r>
              <a:rPr lang="en-US" sz="2800" dirty="0" smtClean="0"/>
              <a:t>fewer groups, i.e.,  "</a:t>
            </a:r>
            <a:r>
              <a:rPr lang="en-US" sz="2800" b="1" dirty="0" smtClean="0">
                <a:solidFill>
                  <a:srgbClr val="FED46C"/>
                </a:solidFill>
              </a:rPr>
              <a:t>bins</a:t>
            </a:r>
            <a:r>
              <a:rPr lang="en-US" sz="2800" dirty="0" smtClean="0"/>
              <a:t>". 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histogram</a:t>
            </a:r>
            <a:r>
              <a:rPr lang="en-US" dirty="0" smtClean="0"/>
              <a:t> 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0" y="3276600"/>
            <a:ext cx="3695700" cy="2247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3276600"/>
            <a:ext cx="3695700" cy="2247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6019800"/>
            <a:ext cx="791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docs.tibco.com</a:t>
            </a:r>
            <a:r>
              <a:rPr lang="en-US" dirty="0"/>
              <a:t>/pub/</a:t>
            </a:r>
            <a:r>
              <a:rPr lang="en-US" dirty="0" err="1"/>
              <a:t>spotfire</a:t>
            </a:r>
            <a:r>
              <a:rPr lang="en-US" dirty="0"/>
              <a:t>/7.0.1/doc/html//bin/</a:t>
            </a:r>
            <a:r>
              <a:rPr lang="en-US" dirty="0" err="1"/>
              <a:t>bin_what_is_binning.htm</a:t>
            </a:r>
            <a:endParaRPr lang="en-US" dirty="0"/>
          </a:p>
        </p:txBody>
      </p:sp>
      <p:sp>
        <p:nvSpPr>
          <p:cNvPr id="7" name="Striped Right Arrow 6"/>
          <p:cNvSpPr/>
          <p:nvPr/>
        </p:nvSpPr>
        <p:spPr>
          <a:xfrm>
            <a:off x="4191000" y="4114800"/>
            <a:ext cx="838200" cy="609600"/>
          </a:xfrm>
          <a:prstGeom prst="stripedRightArrow">
            <a:avLst>
              <a:gd name="adj1" fmla="val 36533"/>
              <a:gd name="adj2" fmla="val 50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3527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914400"/>
          </a:xfrm>
        </p:spPr>
        <p:txBody>
          <a:bodyPr/>
          <a:lstStyle/>
          <a:p>
            <a:r>
              <a:rPr lang="en-US" b="1" dirty="0" smtClean="0"/>
              <a:t>Binning in GIS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GIS, binning </a:t>
            </a:r>
            <a:r>
              <a:rPr lang="en-US" sz="2800" dirty="0"/>
              <a:t>is defined as the process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of grouping pairs of locations based on their distance from one 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another</a:t>
            </a:r>
            <a:r>
              <a:rPr lang="en-US" sz="2800" dirty="0" smtClean="0"/>
              <a:t> (“spatial histogram”)</a:t>
            </a:r>
          </a:p>
          <a:p>
            <a:pPr marL="68580" indent="0">
              <a:buNone/>
            </a:pPr>
            <a:endParaRPr lang="en-US" sz="1200" dirty="0" smtClean="0"/>
          </a:p>
          <a:p>
            <a:r>
              <a:rPr lang="en-US" sz="2800" dirty="0" smtClean="0"/>
              <a:t>Some simple binning methods include the </a:t>
            </a:r>
            <a:r>
              <a:rPr lang="en-US" sz="2800" b="1" dirty="0" smtClean="0">
                <a:solidFill>
                  <a:srgbClr val="FED46C"/>
                </a:solidFill>
              </a:rPr>
              <a:t>rectangular binning </a:t>
            </a:r>
            <a:r>
              <a:rPr lang="en-US" sz="2800" dirty="0" smtClean="0"/>
              <a:t>and </a:t>
            </a:r>
            <a:r>
              <a:rPr lang="en-US" sz="2800" b="1" dirty="0" smtClean="0">
                <a:solidFill>
                  <a:srgbClr val="FED46C"/>
                </a:solidFill>
              </a:rPr>
              <a:t>hexagonal binning</a:t>
            </a:r>
          </a:p>
          <a:p>
            <a:endParaRPr lang="en-US" sz="1200" b="1" dirty="0" smtClean="0">
              <a:solidFill>
                <a:srgbClr val="FED46C"/>
              </a:solidFill>
            </a:endParaRPr>
          </a:p>
          <a:p>
            <a:r>
              <a:rPr lang="en-US" sz="2800" dirty="0"/>
              <a:t>Help reveal patterns when working with large point data sets</a:t>
            </a:r>
          </a:p>
          <a:p>
            <a:endParaRPr lang="en-US" sz="2800" b="1" dirty="0" smtClean="0">
              <a:solidFill>
                <a:srgbClr val="FED4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140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72400" cy="914400"/>
          </a:xfrm>
        </p:spPr>
        <p:txBody>
          <a:bodyPr/>
          <a:lstStyle/>
          <a:p>
            <a:r>
              <a:rPr lang="en-US" b="1" dirty="0" smtClean="0"/>
              <a:t>Rectangular Binning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-8482" b="-8482"/>
          <a:stretch>
            <a:fillRect/>
          </a:stretch>
        </p:blipFill>
        <p:spPr>
          <a:xfrm>
            <a:off x="1066800" y="2667000"/>
            <a:ext cx="6858000" cy="4034118"/>
          </a:xfrm>
        </p:spPr>
      </p:pic>
      <p:sp>
        <p:nvSpPr>
          <p:cNvPr id="6" name="Content Placeholder 8"/>
          <p:cNvSpPr txBox="1">
            <a:spLocks/>
          </p:cNvSpPr>
          <p:nvPr/>
        </p:nvSpPr>
        <p:spPr>
          <a:xfrm>
            <a:off x="457200" y="1143000"/>
            <a:ext cx="8153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200" b="1" dirty="0" smtClean="0">
                <a:solidFill>
                  <a:srgbClr val="FED46C"/>
                </a:solidFill>
              </a:rPr>
              <a:t>Step 1</a:t>
            </a:r>
            <a:r>
              <a:rPr lang="en-US" sz="2200" dirty="0" smtClean="0"/>
              <a:t>: Create a gridded surface</a:t>
            </a:r>
          </a:p>
          <a:p>
            <a:r>
              <a:rPr lang="en-US" sz="2200" b="1" dirty="0" smtClean="0">
                <a:solidFill>
                  <a:srgbClr val="FED46C"/>
                </a:solidFill>
              </a:rPr>
              <a:t>Step 2</a:t>
            </a:r>
            <a:r>
              <a:rPr lang="en-US" sz="2200" dirty="0" smtClean="0"/>
              <a:t>: Count the number of points that fall within a rectangle or hexagon </a:t>
            </a:r>
          </a:p>
          <a:p>
            <a:r>
              <a:rPr lang="en-US" sz="2200" b="1" dirty="0" smtClean="0">
                <a:solidFill>
                  <a:srgbClr val="FED46C"/>
                </a:solidFill>
              </a:rPr>
              <a:t>Step 3</a:t>
            </a:r>
            <a:r>
              <a:rPr lang="en-US" sz="2200" dirty="0" smtClean="0"/>
              <a:t>: Symbolize the rectangles or hexagons based on the count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176742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3336"/>
          </a:xfrm>
        </p:spPr>
        <p:txBody>
          <a:bodyPr/>
          <a:lstStyle/>
          <a:p>
            <a:r>
              <a:rPr lang="en-US" b="1" dirty="0" smtClean="0"/>
              <a:t>Hexagonal Binning (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Hexbin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6" name="Picture 5" descr="Screen Shot 2016-10-13 at 9.06.07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05" b="3760"/>
          <a:stretch/>
        </p:blipFill>
        <p:spPr>
          <a:xfrm>
            <a:off x="1066800" y="1066800"/>
            <a:ext cx="7010400" cy="42864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5334000"/>
            <a:ext cx="79248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ED46C"/>
                </a:solidFill>
              </a:rPr>
              <a:t>Bivariate </a:t>
            </a:r>
            <a:r>
              <a:rPr lang="en-US" b="1" dirty="0" err="1" smtClean="0">
                <a:solidFill>
                  <a:srgbClr val="FED46C"/>
                </a:solidFill>
              </a:rPr>
              <a:t>Hexbin</a:t>
            </a:r>
            <a:r>
              <a:rPr lang="en-US" b="1" dirty="0" smtClean="0">
                <a:solidFill>
                  <a:srgbClr val="FED46C"/>
                </a:solidFill>
              </a:rPr>
              <a:t> Map: </a:t>
            </a:r>
            <a:r>
              <a:rPr lang="en-US" dirty="0" smtClean="0"/>
              <a:t>~ </a:t>
            </a:r>
            <a:r>
              <a:rPr lang="en-US" dirty="0"/>
              <a:t>3,000 locations of Walmart stores are </a:t>
            </a:r>
            <a:r>
              <a:rPr lang="en-US" dirty="0" smtClean="0"/>
              <a:t>shown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size</a:t>
            </a:r>
            <a:r>
              <a:rPr lang="en-US" dirty="0" smtClean="0"/>
              <a:t> of hexagon represents </a:t>
            </a:r>
            <a:r>
              <a:rPr lang="en-US" dirty="0"/>
              <a:t>the number of stores that fall into each </a:t>
            </a:r>
            <a:r>
              <a:rPr lang="en-US" dirty="0" smtClean="0"/>
              <a:t>bin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color </a:t>
            </a:r>
            <a:r>
              <a:rPr lang="en-US" dirty="0" smtClean="0"/>
              <a:t>represents </a:t>
            </a:r>
            <a:r>
              <a:rPr lang="en-US" dirty="0"/>
              <a:t>the median age of Walmart stores in that area, with the oldest stores in black and the youngest stores in </a:t>
            </a:r>
            <a:r>
              <a:rPr lang="en-US" dirty="0" smtClean="0"/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xmlns="" val="1541676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914400"/>
          </a:xfrm>
        </p:spPr>
        <p:txBody>
          <a:bodyPr/>
          <a:lstStyle/>
          <a:p>
            <a:r>
              <a:rPr lang="en-US" b="1" dirty="0" smtClean="0"/>
              <a:t>Why Hexagon?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3429000"/>
            <a:ext cx="2590800" cy="2590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0" y="60960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www.meccanismocomplesso.org</a:t>
            </a:r>
            <a:r>
              <a:rPr lang="en-US" dirty="0"/>
              <a:t>/en/hexagonal-binning/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1295400"/>
            <a:ext cx="8305800" cy="3657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types of polygons can be used to create a gridded surface?</a:t>
            </a:r>
          </a:p>
          <a:p>
            <a:endParaRPr lang="en-US" sz="2800" dirty="0"/>
          </a:p>
          <a:p>
            <a:r>
              <a:rPr lang="en-US" sz="2800" dirty="0"/>
              <a:t>Hexagon is the most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efficient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273AF"/>
                </a:solidFill>
              </a:rPr>
              <a:t>compact </a:t>
            </a:r>
            <a:r>
              <a:rPr lang="en-US" sz="2800" dirty="0"/>
              <a:t>division of 2D space</a:t>
            </a:r>
          </a:p>
          <a:p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763059" y="-9114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507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38400"/>
            <a:ext cx="7924800" cy="2819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charset="2"/>
              <a:buChar char="u"/>
            </a:pPr>
            <a:r>
              <a:rPr lang="en-US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Graduated colors</a:t>
            </a:r>
          </a:p>
          <a:p>
            <a:pPr>
              <a:lnSpc>
                <a:spcPct val="120000"/>
              </a:lnSpc>
              <a:buFont typeface="Wingdings" charset="2"/>
              <a:buChar char="u"/>
            </a:pPr>
            <a:r>
              <a:rPr lang="en-US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Graduated &amp; proportional symbols</a:t>
            </a:r>
            <a:endParaRPr lang="en-US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  <a:p>
            <a:pPr lvl="1">
              <a:lnSpc>
                <a:spcPct val="120000"/>
              </a:lnSpc>
            </a:pPr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00200"/>
            <a:ext cx="7772400" cy="914400"/>
          </a:xfrm>
        </p:spPr>
        <p:txBody>
          <a:bodyPr/>
          <a:lstStyle/>
          <a:p>
            <a:pPr algn="ctr"/>
            <a:r>
              <a:rPr lang="en-US" b="1" dirty="0" smtClean="0"/>
              <a:t>Map </a:t>
            </a:r>
            <a:r>
              <a:rPr lang="en-US" b="1" dirty="0" err="1" smtClean="0"/>
              <a:t>Symbology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2936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696200" cy="914400"/>
          </a:xfrm>
        </p:spPr>
        <p:txBody>
          <a:bodyPr/>
          <a:lstStyle/>
          <a:p>
            <a:r>
              <a:rPr lang="en-US" b="1" dirty="0" smtClean="0"/>
              <a:t>Graduated Colors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Use some color scheme to represent magnitude</a:t>
            </a:r>
          </a:p>
          <a:p>
            <a:endParaRPr lang="en-US" sz="2000" dirty="0"/>
          </a:p>
          <a:p>
            <a:r>
              <a:rPr lang="en-US" dirty="0" smtClean="0"/>
              <a:t>Graduated colors may be applied to </a:t>
            </a:r>
            <a:r>
              <a:rPr lang="en-US" b="1" dirty="0" smtClean="0">
                <a:hlinkClick r:id="rId2"/>
              </a:rPr>
              <a:t>points</a:t>
            </a:r>
            <a:r>
              <a:rPr lang="en-US" dirty="0" smtClean="0"/>
              <a:t>, </a:t>
            </a:r>
            <a:r>
              <a:rPr lang="en-US" b="1" dirty="0" smtClean="0">
                <a:hlinkClick r:id="rId3"/>
              </a:rPr>
              <a:t>lines</a:t>
            </a:r>
            <a:r>
              <a:rPr lang="en-US" dirty="0" smtClean="0"/>
              <a:t>, </a:t>
            </a:r>
            <a:r>
              <a:rPr lang="en-US" b="1" dirty="0" smtClean="0">
                <a:hlinkClick r:id="rId4"/>
              </a:rPr>
              <a:t>polygons</a:t>
            </a:r>
            <a:r>
              <a:rPr lang="en-US" dirty="0" smtClean="0"/>
              <a:t> (</a:t>
            </a:r>
            <a:r>
              <a:rPr lang="en-US" i="1" dirty="0" smtClean="0"/>
              <a:t>i.e., </a:t>
            </a:r>
            <a:r>
              <a:rPr lang="en-US" i="1" dirty="0" err="1" smtClean="0"/>
              <a:t>choropleth</a:t>
            </a:r>
            <a:r>
              <a:rPr lang="en-US" dirty="0"/>
              <a:t>)</a:t>
            </a:r>
            <a:r>
              <a:rPr lang="en-US" dirty="0" smtClean="0"/>
              <a:t>, and </a:t>
            </a:r>
            <a:r>
              <a:rPr lang="en-US" b="1" dirty="0" smtClean="0">
                <a:hlinkClick r:id="rId5"/>
              </a:rPr>
              <a:t>rasters</a:t>
            </a:r>
            <a:r>
              <a:rPr lang="en-US" dirty="0" smtClean="0"/>
              <a:t> to represent some data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019800"/>
            <a:ext cx="5169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Click the hyperlinks above to view examples for each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996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72400" cy="914400"/>
          </a:xfrm>
        </p:spPr>
        <p:txBody>
          <a:bodyPr/>
          <a:lstStyle/>
          <a:p>
            <a:r>
              <a:rPr lang="en-US" b="1" dirty="0" smtClean="0"/>
              <a:t>Things to consider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772400" cy="464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ED46C"/>
                </a:solidFill>
              </a:rPr>
              <a:t>Use of Colors</a:t>
            </a:r>
          </a:p>
          <a:p>
            <a:pPr lvl="1"/>
            <a:r>
              <a:rPr lang="en-US" dirty="0"/>
              <a:t>Better to follow cartographic conventions </a:t>
            </a:r>
            <a:r>
              <a:rPr lang="en-US" i="1" dirty="0"/>
              <a:t>(see the readings</a:t>
            </a:r>
            <a:r>
              <a:rPr lang="en-US" i="1" dirty="0" smtClean="0"/>
              <a:t>)</a:t>
            </a:r>
          </a:p>
          <a:p>
            <a:pPr lvl="1"/>
            <a:endParaRPr lang="en-US" i="1" dirty="0"/>
          </a:p>
          <a:p>
            <a:r>
              <a:rPr lang="en-US" b="1" dirty="0" smtClean="0">
                <a:solidFill>
                  <a:srgbClr val="FED46C"/>
                </a:solidFill>
              </a:rPr>
              <a:t>Classification Methods</a:t>
            </a:r>
          </a:p>
          <a:p>
            <a:pPr lvl="1"/>
            <a:r>
              <a:rPr lang="en-US" dirty="0" smtClean="0"/>
              <a:t>Natural breaks, </a:t>
            </a:r>
            <a:r>
              <a:rPr lang="en-US" dirty="0" err="1" smtClean="0"/>
              <a:t>quantile</a:t>
            </a:r>
            <a:r>
              <a:rPr lang="en-US" dirty="0" smtClean="0"/>
              <a:t>, equal interval, standard deviation </a:t>
            </a:r>
            <a:r>
              <a:rPr lang="en-US" i="1" dirty="0" smtClean="0"/>
              <a:t>(see the readings)</a:t>
            </a:r>
          </a:p>
          <a:p>
            <a:pPr lvl="1"/>
            <a:endParaRPr lang="en-US" i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126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772400" cy="914400"/>
          </a:xfrm>
        </p:spPr>
        <p:txBody>
          <a:bodyPr/>
          <a:lstStyle/>
          <a:p>
            <a:r>
              <a:rPr lang="en-US" sz="3600" b="1" dirty="0">
                <a:solidFill>
                  <a:srgbClr val="C5F3FF"/>
                </a:solidFill>
              </a:rPr>
              <a:t>Specific considerations for </a:t>
            </a:r>
            <a:r>
              <a:rPr lang="en-US" sz="3600" b="1" dirty="0" smtClean="0">
                <a:solidFill>
                  <a:srgbClr val="C5F3FF"/>
                </a:solidFill>
              </a:rPr>
              <a:t>polygon data (</a:t>
            </a:r>
            <a:r>
              <a:rPr lang="en-US" sz="3600" b="1" dirty="0" err="1" smtClean="0">
                <a:solidFill>
                  <a:srgbClr val="C5F3FF"/>
                </a:solidFill>
              </a:rPr>
              <a:t>choropleth</a:t>
            </a:r>
            <a:r>
              <a:rPr lang="en-US" sz="3600" b="1" dirty="0" smtClean="0">
                <a:solidFill>
                  <a:srgbClr val="C5F3FF"/>
                </a:solidFill>
              </a:rPr>
              <a:t>)</a:t>
            </a:r>
            <a:r>
              <a:rPr lang="en-US" sz="3600" b="1" dirty="0">
                <a:solidFill>
                  <a:srgbClr val="F273AF"/>
                </a:solidFill>
              </a:rPr>
              <a:t/>
            </a:r>
            <a:br>
              <a:rPr lang="en-US" sz="3600" b="1" dirty="0">
                <a:solidFill>
                  <a:srgbClr val="F273AF"/>
                </a:solidFill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772400" cy="4572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Normalize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/standardize your data! </a:t>
            </a:r>
          </a:p>
          <a:p>
            <a:pPr lvl="1"/>
            <a:r>
              <a:rPr lang="en-US" dirty="0"/>
              <a:t>e.g., use population density, as apposed to total </a:t>
            </a:r>
            <a:r>
              <a:rPr lang="en-US" dirty="0" smtClean="0"/>
              <a:t>population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Choose appropriate</a:t>
            </a:r>
            <a:r>
              <a:rPr lang="en-US" b="1" dirty="0"/>
              <a:t> </a:t>
            </a:r>
            <a:r>
              <a:rPr lang="en-US" b="1" dirty="0">
                <a:solidFill>
                  <a:srgbClr val="FED46C"/>
                </a:solidFill>
              </a:rPr>
              <a:t>mapping units or </a:t>
            </a:r>
            <a:r>
              <a:rPr lang="en-US" b="1" dirty="0" smtClean="0">
                <a:solidFill>
                  <a:srgbClr val="FED46C"/>
                </a:solidFill>
              </a:rPr>
              <a:t>scale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states, counties, census districts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231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077200" cy="914400"/>
          </a:xfrm>
        </p:spPr>
        <p:txBody>
          <a:bodyPr/>
          <a:lstStyle/>
          <a:p>
            <a:r>
              <a:rPr lang="en-US" b="1" dirty="0" smtClean="0"/>
              <a:t>Graduated &amp; Proportional Symbols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8001000" cy="429816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ED46C"/>
                </a:solidFill>
              </a:rPr>
              <a:t>Both represent magnitude by varying the size of symbols (points </a:t>
            </a:r>
            <a:r>
              <a:rPr lang="en-US" sz="2800" dirty="0" smtClean="0">
                <a:solidFill>
                  <a:srgbClr val="FED46C"/>
                </a:solidFill>
              </a:rPr>
              <a:t>and</a:t>
            </a:r>
            <a:r>
              <a:rPr lang="en-US" sz="2800" b="1" dirty="0" smtClean="0">
                <a:solidFill>
                  <a:srgbClr val="FED46C"/>
                </a:solidFill>
              </a:rPr>
              <a:t> lines)</a:t>
            </a:r>
          </a:p>
          <a:p>
            <a:pPr lvl="1"/>
            <a:r>
              <a:rPr lang="en-US" b="1" dirty="0" smtClean="0">
                <a:solidFill>
                  <a:srgbClr val="FED46C"/>
                </a:solidFill>
                <a:hlinkClick r:id="rId2"/>
              </a:rPr>
              <a:t>Graduated symbols</a:t>
            </a:r>
            <a:endParaRPr lang="en-US" b="1" dirty="0" smtClean="0">
              <a:solidFill>
                <a:srgbClr val="FED46C"/>
              </a:solidFill>
            </a:endParaRPr>
          </a:p>
          <a:p>
            <a:pPr lvl="2"/>
            <a:r>
              <a:rPr lang="en-US" b="1" dirty="0" smtClean="0">
                <a:solidFill>
                  <a:srgbClr val="FED46C"/>
                </a:solidFill>
              </a:rPr>
              <a:t>Classify</a:t>
            </a:r>
            <a:r>
              <a:rPr lang="en-US" dirty="0" smtClean="0"/>
              <a:t> the data and then each </a:t>
            </a:r>
            <a:r>
              <a:rPr lang="en-US" dirty="0"/>
              <a:t>class is drawn with the same </a:t>
            </a:r>
            <a:r>
              <a:rPr lang="en-US" dirty="0" smtClean="0"/>
              <a:t>symbol</a:t>
            </a:r>
          </a:p>
          <a:p>
            <a:pPr lvl="2"/>
            <a:endParaRPr lang="en-US" sz="800" dirty="0" smtClean="0"/>
          </a:p>
          <a:p>
            <a:pPr lvl="1"/>
            <a:r>
              <a:rPr lang="en-US" b="1" dirty="0">
                <a:solidFill>
                  <a:srgbClr val="FED46C"/>
                </a:solidFill>
                <a:hlinkClick r:id="rId3"/>
              </a:rPr>
              <a:t>Proportional </a:t>
            </a:r>
            <a:r>
              <a:rPr lang="en-US" b="1" dirty="0" smtClean="0">
                <a:solidFill>
                  <a:srgbClr val="FED46C"/>
                </a:solidFill>
                <a:hlinkClick r:id="rId3"/>
              </a:rPr>
              <a:t>symbols</a:t>
            </a:r>
            <a:endParaRPr lang="en-US" b="1" dirty="0" smtClean="0">
              <a:solidFill>
                <a:srgbClr val="FED46C"/>
              </a:solidFill>
            </a:endParaRPr>
          </a:p>
          <a:p>
            <a:pPr lvl="2"/>
            <a:r>
              <a:rPr lang="en-US" dirty="0" smtClean="0"/>
              <a:t>Size </a:t>
            </a:r>
            <a:r>
              <a:rPr lang="en-US" dirty="0"/>
              <a:t>of each symbol </a:t>
            </a:r>
            <a:r>
              <a:rPr lang="en-US" i="1" dirty="0" smtClean="0"/>
              <a:t>is proportion to the actual </a:t>
            </a:r>
            <a:r>
              <a:rPr lang="en-US" i="1" dirty="0"/>
              <a:t>data </a:t>
            </a:r>
            <a:r>
              <a:rPr lang="en-US" i="1" dirty="0" smtClean="0"/>
              <a:t>value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unclassified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0400" y="6019800"/>
            <a:ext cx="5169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Click the hyperlinks above to view examples for each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786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Symbolization (ESRI)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Screen Shot 2016-10-13 at 5.04.4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742" y="1129763"/>
            <a:ext cx="9144000" cy="572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037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10-13 at 5.06.18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22" b="1422"/>
          <a:stretch>
            <a:fillRect/>
          </a:stretch>
        </p:blipFill>
        <p:spPr>
          <a:xfrm>
            <a:off x="0" y="609600"/>
            <a:ext cx="9144000" cy="5028848"/>
          </a:xfrm>
        </p:spPr>
      </p:pic>
    </p:spTree>
    <p:extLst>
      <p:ext uri="{BB962C8B-B14F-4D97-AF65-F5344CB8AC3E}">
        <p14:creationId xmlns:p14="http://schemas.microsoft.com/office/powerpoint/2010/main" xmlns="" val="88500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10-13 at 5.03.0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0771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1937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</TotalTime>
  <Words>402</Words>
  <Application>Microsoft Office PowerPoint</Application>
  <PresentationFormat>On-screen Show (4:3)</PresentationFormat>
  <Paragraphs>62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Metro</vt:lpstr>
      <vt:lpstr>Office Theme</vt:lpstr>
      <vt:lpstr>Elemental</vt:lpstr>
      <vt:lpstr>1_Elemental</vt:lpstr>
      <vt:lpstr>10/17 Agenda</vt:lpstr>
      <vt:lpstr>Map Symbology</vt:lpstr>
      <vt:lpstr>Graduated Colors</vt:lpstr>
      <vt:lpstr>Things to consider</vt:lpstr>
      <vt:lpstr>Specific considerations for polygon data (choropleth) </vt:lpstr>
      <vt:lpstr>Graduated &amp; Proportional Symbols</vt:lpstr>
      <vt:lpstr>Symbolization (ESRI)</vt:lpstr>
      <vt:lpstr>Slide 8</vt:lpstr>
      <vt:lpstr>Slide 9</vt:lpstr>
      <vt:lpstr>Binning and Hexbin maps</vt:lpstr>
      <vt:lpstr>Data Binning</vt:lpstr>
      <vt:lpstr>Binning in GIS</vt:lpstr>
      <vt:lpstr>Rectangular Binning</vt:lpstr>
      <vt:lpstr>Hexagonal Binning (Hexbin)</vt:lpstr>
      <vt:lpstr>Why Hexagon?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Fac</dc:creator>
  <cp:lastModifiedBy>Bob</cp:lastModifiedBy>
  <cp:revision>110</cp:revision>
  <dcterms:created xsi:type="dcterms:W3CDTF">2016-09-29T18:42:59Z</dcterms:created>
  <dcterms:modified xsi:type="dcterms:W3CDTF">2016-10-19T14:54:25Z</dcterms:modified>
</cp:coreProperties>
</file>