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  <p:sldMasterId id="2147483744" r:id="rId3"/>
  </p:sldMasterIdLst>
  <p:notesMasterIdLst>
    <p:notesMasterId r:id="rId19"/>
  </p:notesMasterIdLst>
  <p:sldIdLst>
    <p:sldId id="266" r:id="rId4"/>
    <p:sldId id="290" r:id="rId5"/>
    <p:sldId id="286" r:id="rId6"/>
    <p:sldId id="289" r:id="rId7"/>
    <p:sldId id="287" r:id="rId8"/>
    <p:sldId id="293" r:id="rId9"/>
    <p:sldId id="291" r:id="rId10"/>
    <p:sldId id="297" r:id="rId11"/>
    <p:sldId id="294" r:id="rId12"/>
    <p:sldId id="298" r:id="rId13"/>
    <p:sldId id="299" r:id="rId14"/>
    <p:sldId id="295" r:id="rId15"/>
    <p:sldId id="277" r:id="rId16"/>
    <p:sldId id="29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CC10A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6" autoAdjust="0"/>
    <p:restoredTop sz="92186" autoAdjust="0"/>
  </p:normalViewPr>
  <p:slideViewPr>
    <p:cSldViewPr>
      <p:cViewPr>
        <p:scale>
          <a:sx n="100" d="100"/>
          <a:sy n="100" d="100"/>
        </p:scale>
        <p:origin x="-195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9A5B-9594-AF4C-856A-DD110C81E4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B0E71-E409-654E-A86C-FFB86F1BA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95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http://www.masswerk.at/minard/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0E71-E409-654E-A86C-FFB86F1BA5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6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08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79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05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975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020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4538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8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000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575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57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7651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256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233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2545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674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8736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0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3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642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352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5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702D-E194-4562-BC8E-A9AB58FC59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67C7-885D-451B-9FA2-2BBFAB0C73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3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702D-E194-4562-BC8E-A9AB58FC59A3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6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sioncharts.com/chart-primers/radar-chart/" TargetMode="External"/><Relationship Id="rId2" Type="http://schemas.openxmlformats.org/officeDocument/2006/relationships/hyperlink" Target="http://jakenicol.github.io/charts/Gender_Pay/gender_p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nnyuxuan.github.io/China_Outbound_Tourism/" TargetMode="External"/><Relationship Id="rId5" Type="http://schemas.openxmlformats.org/officeDocument/2006/relationships/hyperlink" Target="http://suneric1.github.io/d3-final/" TargetMode="External"/><Relationship Id="rId4" Type="http://schemas.openxmlformats.org/officeDocument/2006/relationships/hyperlink" Target="https://github.com/d3/d3/wiki/Galle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772400" cy="914400"/>
          </a:xfrm>
        </p:spPr>
        <p:txBody>
          <a:bodyPr/>
          <a:lstStyle/>
          <a:p>
            <a:r>
              <a:rPr lang="en-US" sz="4800" b="1" dirty="0" smtClean="0"/>
              <a:t>10/24 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385524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Charts for Data Visualization</a:t>
            </a:r>
          </a:p>
          <a:p>
            <a:pPr>
              <a:lnSpc>
                <a:spcPct val="140000"/>
              </a:lnSpc>
            </a:pP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Discussion: </a:t>
            </a:r>
            <a:r>
              <a:rPr lang="en-US" sz="3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Hexbin</a:t>
            </a: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Maps </a:t>
            </a:r>
          </a:p>
          <a:p>
            <a:pPr>
              <a:lnSpc>
                <a:spcPct val="140000"/>
              </a:lnSpc>
            </a:pPr>
            <a:endParaRPr lang="en-US" sz="36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5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Scatter Plot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495800"/>
            <a:ext cx="33528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Show </a:t>
            </a:r>
            <a:r>
              <a:rPr lang="en-US" sz="2200" b="1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relationship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between two numerical variables</a:t>
            </a:r>
            <a:endParaRPr lang="en-US" sz="2200" b="1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Picture 4" descr="Screen Shot 2016-10-21 at 11.36.3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447800"/>
            <a:ext cx="3625850" cy="2373284"/>
          </a:xfrm>
          <a:prstGeom prst="rect">
            <a:avLst/>
          </a:prstGeom>
        </p:spPr>
      </p:pic>
      <p:pic>
        <p:nvPicPr>
          <p:cNvPr id="8" name="Picture 7" descr="Screen Shot 2016-10-21 at 11.37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470778"/>
            <a:ext cx="3657600" cy="2339222"/>
          </a:xfrm>
          <a:prstGeom prst="rect">
            <a:avLst/>
          </a:prstGeom>
        </p:spPr>
      </p:pic>
      <p:pic>
        <p:nvPicPr>
          <p:cNvPr id="9" name="Picture 8" descr="Screen Shot 2016-10-21 at 11.36.4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4200309"/>
            <a:ext cx="3733800" cy="24290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1143000"/>
            <a:ext cx="20244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r>
              <a:rPr lang="en-US" dirty="0" smtClean="0"/>
              <a:t> correlation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3886200"/>
            <a:ext cx="20911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r>
              <a:rPr lang="en-US" dirty="0" smtClean="0"/>
              <a:t> correlation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1143000"/>
            <a:ext cx="15151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r>
              <a:rPr lang="en-US" dirty="0" smtClean="0"/>
              <a:t> correlation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983" y="6141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61722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6926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Bubble Chart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477000"/>
            <a:ext cx="327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</a:t>
            </a:r>
            <a:r>
              <a:rPr lang="en-US" sz="1200" dirty="0" err="1"/>
              <a:t>jbkSRLYSojo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7696200" cy="5421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4191000"/>
            <a:ext cx="28194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Similar to scatter plot;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Can represent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a third numerical variable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by the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size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of the bubbles</a:t>
            </a:r>
            <a:endParaRPr lang="en-US" sz="2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1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305800" cy="914400"/>
          </a:xfrm>
        </p:spPr>
        <p:txBody>
          <a:bodyPr/>
          <a:lstStyle/>
          <a:p>
            <a:r>
              <a:rPr lang="en-US" sz="3600" b="1" dirty="0" smtClean="0"/>
              <a:t>Scatter Plot/Bubble Chart: </a:t>
            </a:r>
            <a:br>
              <a:rPr lang="en-US" sz="3600" b="1" dirty="0" smtClean="0"/>
            </a:br>
            <a:r>
              <a:rPr lang="en-US" sz="3600" b="1" dirty="0" smtClean="0"/>
              <a:t>Dos and Don’ts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572000"/>
          </a:xfrm>
        </p:spPr>
        <p:txBody>
          <a:bodyPr/>
          <a:lstStyle/>
          <a:p>
            <a:pPr marL="454914" lvl="1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3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3"/>
                </a:solidFill>
              </a:rPr>
              <a:t>y</a:t>
            </a:r>
            <a:r>
              <a:rPr lang="en-US" dirty="0" smtClean="0"/>
              <a:t> axes are used to visualize relationships between </a:t>
            </a:r>
            <a:r>
              <a:rPr lang="en-US" b="1" dirty="0" smtClean="0">
                <a:solidFill>
                  <a:srgbClr val="FEB80A"/>
                </a:solidFill>
              </a:rPr>
              <a:t>numerical data</a:t>
            </a:r>
          </a:p>
          <a:p>
            <a:endParaRPr lang="en-US" dirty="0"/>
          </a:p>
          <a:p>
            <a:r>
              <a:rPr lang="en-US" dirty="0" smtClean="0"/>
              <a:t>For bubble chart, scale </a:t>
            </a:r>
            <a:r>
              <a:rPr lang="en-US" dirty="0"/>
              <a:t>bubbles according to </a:t>
            </a:r>
            <a:r>
              <a:rPr lang="en-US" b="1" dirty="0">
                <a:solidFill>
                  <a:schemeClr val="accent3"/>
                </a:solidFill>
              </a:rPr>
              <a:t>area</a:t>
            </a:r>
            <a:r>
              <a:rPr lang="en-US" dirty="0"/>
              <a:t>, not </a:t>
            </a:r>
            <a:r>
              <a:rPr lang="en-US" dirty="0" smtClean="0"/>
              <a:t>diameter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3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029200" cy="609600"/>
          </a:xfrm>
          <a:solidFill>
            <a:srgbClr val="FFFFFF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/>
              <a:t>Radar (Spider) Chart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84299" y="6581001"/>
            <a:ext cx="79248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For the interactive version, check out: http://www.visualcinnamon.com/2015/10/different-look-d3-radar-chart.html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400" y="838200"/>
            <a:ext cx="7202488" cy="5562600"/>
            <a:chOff x="1066800" y="907420"/>
            <a:chExt cx="7202488" cy="5562600"/>
          </a:xfrm>
          <a:solidFill>
            <a:srgbClr val="FFFFFF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1066800" y="907420"/>
              <a:ext cx="7202488" cy="5562600"/>
              <a:chOff x="808831" y="907420"/>
              <a:chExt cx="7202488" cy="5562600"/>
            </a:xfrm>
            <a:grpFill/>
          </p:grpSpPr>
          <p:pic>
            <p:nvPicPr>
              <p:cNvPr id="24" name="Picture 2" descr="C:\Users\tliu1\Downloads\2016-10-20_114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831" y="907420"/>
                <a:ext cx="7202488" cy="55626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  <a:ex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24275" y="1176754"/>
                <a:ext cx="1371600" cy="338554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Calibri" panose="020F0502020204030204" pitchFamily="34" charset="0"/>
                  </a:rPr>
                  <a:t>Battery Life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15000" y="1842789"/>
                <a:ext cx="838200" cy="338554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Calibri" panose="020F0502020204030204" pitchFamily="34" charset="0"/>
                  </a:rPr>
                  <a:t>Brand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05550" y="3276600"/>
                <a:ext cx="914400" cy="584775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Contract </a:t>
                </a:r>
              </a:p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Cost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53062" y="5029200"/>
                <a:ext cx="1219200" cy="584775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Design And Quality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28800" y="1605378"/>
                <a:ext cx="1295400" cy="584775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To Be A Smartphone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81125" y="3274574"/>
                <a:ext cx="990600" cy="584775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Price Of Device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33600" y="4977825"/>
                <a:ext cx="1143000" cy="584775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Large Screen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14737" y="5613975"/>
                <a:ext cx="1590675" cy="584775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Have Internet Connectivity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648200" y="1600200"/>
              <a:ext cx="419100" cy="230832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libri" panose="020F0502020204030204" pitchFamily="34" charset="0"/>
                </a:rPr>
                <a:t>50%</a:t>
              </a:r>
              <a:endParaRPr lang="en-US" sz="900" b="1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1988611"/>
              <a:ext cx="419100" cy="230832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libri" panose="020F0502020204030204" pitchFamily="34" charset="0"/>
                </a:rPr>
                <a:t>40%</a:t>
              </a:r>
              <a:endParaRPr lang="en-US" sz="900" b="1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7724" y="2359968"/>
              <a:ext cx="380052" cy="230832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Calibri" panose="020F0502020204030204" pitchFamily="34" charset="0"/>
                </a:rPr>
                <a:t>3</a:t>
              </a:r>
              <a:r>
                <a:rPr lang="en-US" sz="900" b="1" dirty="0" smtClean="0">
                  <a:latin typeface="Calibri" panose="020F0502020204030204" pitchFamily="34" charset="0"/>
                </a:rPr>
                <a:t>0%</a:t>
              </a:r>
              <a:endParaRPr lang="en-US" sz="9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324600" y="1295400"/>
            <a:ext cx="26670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53735"/>
                </a:solidFill>
                <a:latin typeface="Calibri"/>
              </a:rPr>
              <a:t>Compare</a:t>
            </a:r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 items based on multiple criteria</a:t>
            </a:r>
            <a:endParaRPr lang="en-US" sz="2200" b="1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" y="1143000"/>
            <a:ext cx="133146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CC10A"/>
                </a:solidFill>
              </a:rPr>
              <a:t>iPhone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Samsung</a:t>
            </a:r>
          </a:p>
          <a:p>
            <a:r>
              <a:rPr lang="en-US" sz="2400" b="1" dirty="0" smtClean="0">
                <a:solidFill>
                  <a:srgbClr val="008080"/>
                </a:solidFill>
              </a:rPr>
              <a:t>Nokia</a:t>
            </a:r>
            <a:endParaRPr lang="en-US" sz="2400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9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153400" cy="914400"/>
          </a:xfrm>
        </p:spPr>
        <p:txBody>
          <a:bodyPr/>
          <a:lstStyle/>
          <a:p>
            <a:r>
              <a:rPr lang="en-US" sz="3600" b="1" dirty="0" smtClean="0"/>
              <a:t>Radar Chart: Dos and Don’ts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572000"/>
          </a:xfrm>
        </p:spPr>
        <p:txBody>
          <a:bodyPr/>
          <a:lstStyle/>
          <a:p>
            <a:r>
              <a:rPr lang="en-US" dirty="0" smtClean="0"/>
              <a:t>Each spoke represents quantitative variables using a </a:t>
            </a:r>
            <a:r>
              <a:rPr lang="en-US" b="1" dirty="0" smtClean="0">
                <a:solidFill>
                  <a:srgbClr val="FEB80A"/>
                </a:solidFill>
              </a:rPr>
              <a:t>common </a:t>
            </a:r>
            <a:r>
              <a:rPr lang="en-US" b="1" dirty="0" smtClean="0">
                <a:solidFill>
                  <a:schemeClr val="accent3"/>
                </a:solidFill>
              </a:rPr>
              <a:t>scale</a:t>
            </a: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Good for showing </a:t>
            </a:r>
            <a:r>
              <a:rPr lang="en-US" b="1" dirty="0" smtClean="0">
                <a:solidFill>
                  <a:schemeClr val="accent3"/>
                </a:solidFill>
              </a:rPr>
              <a:t>outliers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3"/>
                </a:solidFill>
              </a:rPr>
              <a:t>commonality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 smtClean="0"/>
              <a:t>Hard </a:t>
            </a:r>
            <a:r>
              <a:rPr lang="en-US" dirty="0"/>
              <a:t>to visually compare lengths of different spokes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3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b="1" dirty="0" smtClean="0"/>
              <a:t>More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hlinkClick r:id="rId2"/>
              </a:rPr>
              <a:t>Interactive scatterplot</a:t>
            </a:r>
            <a:endParaRPr lang="en-US" dirty="0" smtClean="0">
              <a:hlinkClick r:id="rId3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hlinkClick r:id="rId3"/>
              </a:rPr>
              <a:t>Radar Chart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hlinkClick r:id="rId4"/>
              </a:rPr>
              <a:t>D3 Gallery </a:t>
            </a:r>
            <a:r>
              <a:rPr lang="en-US" dirty="0" smtClean="0"/>
              <a:t>(interactive data visualization)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hlinkClick r:id="rId5"/>
              </a:rPr>
              <a:t>Iceland’s energy use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>
                <a:hlinkClick r:id="rId6"/>
              </a:rPr>
              <a:t>Chinese tourism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Charles </a:t>
            </a:r>
            <a:r>
              <a:rPr lang="en-US" sz="4000" dirty="0" err="1" smtClean="0"/>
              <a:t>Minard's</a:t>
            </a:r>
            <a:r>
              <a:rPr lang="en-US" sz="4000" dirty="0" smtClean="0"/>
              <a:t> map of </a:t>
            </a:r>
            <a:br>
              <a:rPr lang="en-US" sz="4000" dirty="0" smtClean="0"/>
            </a:br>
            <a:r>
              <a:rPr lang="en-US" sz="4000" dirty="0" smtClean="0"/>
              <a:t>Napoleon's Russian campaign of 1812</a:t>
            </a:r>
            <a:endParaRPr lang="en-US" dirty="0"/>
          </a:p>
        </p:txBody>
      </p:sp>
      <p:pic>
        <p:nvPicPr>
          <p:cNvPr id="4" name="Content Placeholder 3" descr="Minard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674" b="-7674"/>
          <a:stretch>
            <a:fillRect/>
          </a:stretch>
        </p:blipFill>
        <p:spPr>
          <a:xfrm>
            <a:off x="0" y="1219200"/>
            <a:ext cx="9144640" cy="5029200"/>
          </a:xfrm>
        </p:spPr>
      </p:pic>
    </p:spTree>
    <p:extLst>
      <p:ext uri="{BB962C8B-B14F-4D97-AF65-F5344CB8AC3E}">
        <p14:creationId xmlns:p14="http://schemas.microsoft.com/office/powerpoint/2010/main" xmlns="" val="24629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800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Pie/Donut Chart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087"/>
          <a:stretch/>
        </p:blipFill>
        <p:spPr bwMode="auto">
          <a:xfrm>
            <a:off x="6553200" y="4648200"/>
            <a:ext cx="1981200" cy="99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913"/>
          <a:stretch/>
        </p:blipFill>
        <p:spPr bwMode="auto">
          <a:xfrm>
            <a:off x="4572000" y="4648200"/>
            <a:ext cx="1981200" cy="13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3124200" cy="309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276600" cy="318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4648200"/>
            <a:ext cx="3505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How </a:t>
            </a:r>
            <a:r>
              <a:rPr lang="en-US" sz="2400" b="1" dirty="0"/>
              <a:t>categories represent </a:t>
            </a:r>
            <a:r>
              <a:rPr lang="en-US" sz="2400" b="1" dirty="0">
                <a:solidFill>
                  <a:srgbClr val="953735"/>
                </a:solidFill>
              </a:rPr>
              <a:t>part of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whole </a:t>
            </a:r>
          </a:p>
        </p:txBody>
      </p:sp>
    </p:spTree>
    <p:extLst>
      <p:ext uri="{BB962C8B-B14F-4D97-AF65-F5344CB8AC3E}">
        <p14:creationId xmlns:p14="http://schemas.microsoft.com/office/powerpoint/2010/main" xmlns="" val="34309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sz="3600" b="1" dirty="0" smtClean="0"/>
              <a:t>Pie/Donut Chart: Dos and Don’ts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r>
              <a:rPr lang="en-US" dirty="0"/>
              <a:t>Make sure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FEB80A"/>
                </a:solidFill>
              </a:rPr>
              <a:t>total sum</a:t>
            </a:r>
            <a:r>
              <a:rPr lang="en-US" dirty="0"/>
              <a:t> of all segments equals </a:t>
            </a:r>
            <a:r>
              <a:rPr lang="en-US" b="1" dirty="0">
                <a:solidFill>
                  <a:srgbClr val="FEB80A"/>
                </a:solidFill>
              </a:rPr>
              <a:t>100 </a:t>
            </a:r>
            <a:r>
              <a:rPr lang="en-US" b="1" dirty="0" smtClean="0">
                <a:solidFill>
                  <a:srgbClr val="FEB80A"/>
                </a:solidFill>
              </a:rPr>
              <a:t>percent</a:t>
            </a:r>
            <a:endParaRPr lang="en-US" dirty="0" smtClean="0"/>
          </a:p>
          <a:p>
            <a:endParaRPr lang="en-US" b="1" dirty="0" smtClean="0">
              <a:solidFill>
                <a:srgbClr val="FEB80A"/>
              </a:solidFill>
            </a:endParaRPr>
          </a:p>
          <a:p>
            <a:r>
              <a:rPr lang="en-US" b="1" dirty="0" smtClean="0">
                <a:solidFill>
                  <a:srgbClr val="FEB80A"/>
                </a:solidFill>
              </a:rPr>
              <a:t>NOT meant to compare individual segments</a:t>
            </a:r>
          </a:p>
          <a:p>
            <a:endParaRPr lang="en-US" b="1" dirty="0" smtClean="0">
              <a:solidFill>
                <a:srgbClr val="FEB80A"/>
              </a:solidFill>
            </a:endParaRPr>
          </a:p>
          <a:p>
            <a:r>
              <a:rPr lang="en-US" b="1" dirty="0" smtClean="0">
                <a:solidFill>
                  <a:srgbClr val="FEB80A"/>
                </a:solidFill>
              </a:rPr>
              <a:t>Less is more</a:t>
            </a:r>
            <a:r>
              <a:rPr lang="en-US" dirty="0" smtClean="0"/>
              <a:t>: don’t illustrate too many categories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59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b="1" dirty="0" smtClean="0"/>
              <a:t>Column Chart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65605" y="6581001"/>
            <a:ext cx="5378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the interactive version, check out: https</a:t>
            </a:r>
            <a:r>
              <a:rPr lang="en-US" sz="1200" dirty="0"/>
              <a:t>://</a:t>
            </a:r>
            <a:r>
              <a:rPr lang="en-US" sz="1200" dirty="0" err="1"/>
              <a:t>bl.ocks.org</a:t>
            </a:r>
            <a:r>
              <a:rPr lang="en-US" sz="1200" dirty="0"/>
              <a:t>/</a:t>
            </a:r>
            <a:r>
              <a:rPr lang="en-US" sz="1200" dirty="0" err="1"/>
              <a:t>mbostock</a:t>
            </a:r>
            <a:r>
              <a:rPr lang="en-US" sz="1200" dirty="0"/>
              <a:t>/raw/3885304/</a:t>
            </a:r>
          </a:p>
        </p:txBody>
      </p:sp>
      <p:pic>
        <p:nvPicPr>
          <p:cNvPr id="5" name="Picture 4" descr="Screen Shot 2016-10-21 at 4.39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19200"/>
            <a:ext cx="9067801" cy="4838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1371600"/>
            <a:ext cx="33528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/>
              <a:t>Show </a:t>
            </a:r>
            <a:r>
              <a:rPr lang="en-US" sz="2200" b="1" dirty="0" smtClean="0">
                <a:solidFill>
                  <a:srgbClr val="953735"/>
                </a:solidFill>
              </a:rPr>
              <a:t>comparison</a:t>
            </a:r>
            <a:r>
              <a:rPr lang="en-US" sz="2200" b="1" dirty="0" smtClean="0"/>
              <a:t> among different items, or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changes over time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6019800"/>
            <a:ext cx="562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Frequency of letters in the English language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55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b="1" dirty="0" smtClean="0"/>
              <a:t>Bar Chart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6596390"/>
            <a:ext cx="5469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www.columnfivemedia.com</a:t>
            </a:r>
            <a:r>
              <a:rPr lang="en-US" sz="1100" dirty="0"/>
              <a:t>/work-items/hack-your-grill-a-foolproof-guide-to-grilling</a:t>
            </a:r>
          </a:p>
        </p:txBody>
      </p:sp>
      <p:pic>
        <p:nvPicPr>
          <p:cNvPr id="10" name="Picture 9" descr="Screen Shot 2016-10-21 at 11.43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4495800"/>
            <a:ext cx="5715000" cy="2157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800600"/>
            <a:ext cx="2895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Basically a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horizontal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/>
              <a:t>column </a:t>
            </a:r>
            <a:r>
              <a:rPr lang="en-US" sz="2400" dirty="0"/>
              <a:t>chart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 descr="Screen Shot 2016-10-21 at 11.48.4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3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6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05800" cy="914400"/>
          </a:xfrm>
        </p:spPr>
        <p:txBody>
          <a:bodyPr/>
          <a:lstStyle/>
          <a:p>
            <a:r>
              <a:rPr lang="en-US" sz="3600" b="1" dirty="0" smtClean="0"/>
              <a:t>Column &amp; Bar Chart: Dos and Don’ts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5720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Use consistent colors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the bars or columns</a:t>
            </a:r>
            <a:endParaRPr lang="en-US" dirty="0"/>
          </a:p>
          <a:p>
            <a:pPr lvl="1"/>
            <a:r>
              <a:rPr lang="en-US" dirty="0" smtClean="0"/>
              <a:t>May highlight </a:t>
            </a:r>
            <a:r>
              <a:rPr lang="en-US" dirty="0"/>
              <a:t>meaningful data points </a:t>
            </a:r>
            <a:r>
              <a:rPr lang="en-US" dirty="0" smtClean="0"/>
              <a:t>using </a:t>
            </a:r>
            <a:r>
              <a:rPr lang="en-US" dirty="0"/>
              <a:t>accent </a:t>
            </a:r>
            <a:r>
              <a:rPr lang="en-US" dirty="0" smtClean="0"/>
              <a:t>colors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3"/>
                </a:solidFill>
              </a:rPr>
              <a:t>numerical axis must start at zero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5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Line Chart</a:t>
            </a:r>
            <a:endParaRPr lang="en-US" b="1" dirty="0"/>
          </a:p>
        </p:txBody>
      </p:sp>
      <p:pic>
        <p:nvPicPr>
          <p:cNvPr id="3" name="Picture 2" descr="Screen Shot 2016-10-21 at 7.51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10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4495800"/>
            <a:ext cx="3048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Show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trends over time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48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Daily </a:t>
            </a:r>
            <a:r>
              <a:rPr lang="en-US" sz="2400" dirty="0"/>
              <a:t>average temperatures of New York, San Francisco and Austin </a:t>
            </a:r>
          </a:p>
        </p:txBody>
      </p:sp>
    </p:spTree>
    <p:extLst>
      <p:ext uri="{BB962C8B-B14F-4D97-AF65-F5344CB8AC3E}">
        <p14:creationId xmlns:p14="http://schemas.microsoft.com/office/powerpoint/2010/main" xmlns="" val="12037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077200" cy="914400"/>
          </a:xfrm>
        </p:spPr>
        <p:txBody>
          <a:bodyPr/>
          <a:lstStyle/>
          <a:p>
            <a:r>
              <a:rPr lang="en-US" sz="3600" b="1" dirty="0" smtClean="0"/>
              <a:t>Line Chart: Dos and Don’ts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572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 </a:t>
            </a:r>
            <a:r>
              <a:rPr lang="en-US" b="1" dirty="0" smtClean="0">
                <a:solidFill>
                  <a:schemeClr val="accent3"/>
                </a:solidFill>
              </a:rPr>
              <a:t>solid lines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 smtClean="0"/>
              <a:t>May be used to show different categories (multiple lines);  But </a:t>
            </a:r>
            <a:r>
              <a:rPr lang="en-US" b="1" dirty="0" smtClean="0">
                <a:solidFill>
                  <a:schemeClr val="accent3"/>
                </a:solidFill>
              </a:rPr>
              <a:t>avoid plotting too many lines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3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336</Words>
  <Application>Microsoft Office PowerPoint</Application>
  <PresentationFormat>On-screen Show (4:3)</PresentationFormat>
  <Paragraphs>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Metro</vt:lpstr>
      <vt:lpstr>1_Office Theme</vt:lpstr>
      <vt:lpstr>Office Theme</vt:lpstr>
      <vt:lpstr>10/24 Agenda</vt:lpstr>
      <vt:lpstr>Charles Minard's map of  Napoleon's Russian campaign of 1812</vt:lpstr>
      <vt:lpstr>Pie/Donut Chart</vt:lpstr>
      <vt:lpstr>Pie/Donut Chart: Dos and Don’ts</vt:lpstr>
      <vt:lpstr>Column Chart</vt:lpstr>
      <vt:lpstr>Bar Chart</vt:lpstr>
      <vt:lpstr>Column &amp; Bar Chart: Dos and Don’ts</vt:lpstr>
      <vt:lpstr>Line Chart</vt:lpstr>
      <vt:lpstr>Line Chart: Dos and Don’ts</vt:lpstr>
      <vt:lpstr>Scatter Plot</vt:lpstr>
      <vt:lpstr>Bubble Chart</vt:lpstr>
      <vt:lpstr>Scatter Plot/Bubble Chart:  Dos and Don’ts</vt:lpstr>
      <vt:lpstr>Radar (Spider) Chart</vt:lpstr>
      <vt:lpstr>Radar Chart: Dos and Don’ts</vt:lpstr>
      <vt:lpstr>More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Fac</dc:creator>
  <cp:lastModifiedBy>Bob</cp:lastModifiedBy>
  <cp:revision>240</cp:revision>
  <dcterms:created xsi:type="dcterms:W3CDTF">2016-09-29T18:42:59Z</dcterms:created>
  <dcterms:modified xsi:type="dcterms:W3CDTF">2016-10-26T17:48:49Z</dcterms:modified>
</cp:coreProperties>
</file>