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94" r:id="rId3"/>
    <p:sldId id="266" r:id="rId4"/>
    <p:sldId id="267" r:id="rId5"/>
    <p:sldId id="280" r:id="rId6"/>
    <p:sldId id="305" r:id="rId7"/>
    <p:sldId id="274" r:id="rId8"/>
    <p:sldId id="269" r:id="rId9"/>
    <p:sldId id="295" r:id="rId10"/>
    <p:sldId id="282" r:id="rId11"/>
    <p:sldId id="278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3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8161520" cy="2329991"/>
            <a:chOff x="330744" y="361950"/>
            <a:chExt cx="8161520" cy="2329991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69954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안정적인 자산 배분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769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과거 데이터를 통한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238113" cy="660429"/>
            <a:chOff x="1188881" y="351819"/>
            <a:chExt cx="2238113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 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238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 확보방법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7BBDC207-C3E6-1C65-3ECD-A5E26094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33" y="2583467"/>
            <a:ext cx="1127373" cy="11273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63FD52C-F330-06E2-18DA-E8BCBAA83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82" y="4327604"/>
            <a:ext cx="1380423" cy="44159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F7590CD-AD3F-689E-91FC-E547C0EA3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02" y="4094354"/>
            <a:ext cx="1142773" cy="82992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F1E1B16-24D8-7FA2-95AB-A88FE43CB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96" y="2877009"/>
            <a:ext cx="1553334" cy="7766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0D8D955-CD5D-66C5-F31A-400D35736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5" y="2635861"/>
            <a:ext cx="1124782" cy="11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6320" y="1890804"/>
            <a:ext cx="3818719" cy="35117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2"/>
                </a:solidFill>
              </a:rPr>
              <a:t>S&amp;P 500 </a:t>
            </a:r>
            <a:r>
              <a:rPr lang="ko-KR" altLang="en-US" sz="1500" b="1" dirty="0">
                <a:solidFill>
                  <a:schemeClr val="tx2"/>
                </a:solidFill>
              </a:rPr>
              <a:t>지수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2"/>
                </a:solidFill>
              </a:rPr>
              <a:t>미국 </a:t>
            </a:r>
            <a:r>
              <a:rPr lang="en-US" altLang="ko-KR" sz="1500" b="1" dirty="0">
                <a:solidFill>
                  <a:schemeClr val="tx2"/>
                </a:solidFill>
              </a:rPr>
              <a:t>10</a:t>
            </a:r>
            <a:r>
              <a:rPr lang="ko-KR" altLang="en-US" sz="1500" b="1" dirty="0" err="1">
                <a:solidFill>
                  <a:schemeClr val="tx2"/>
                </a:solidFill>
              </a:rPr>
              <a:t>년채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2"/>
                </a:solidFill>
              </a:rPr>
              <a:t>GSCI(</a:t>
            </a:r>
            <a:r>
              <a:rPr lang="ko-KR" altLang="en-US" sz="1500" b="1" dirty="0">
                <a:solidFill>
                  <a:schemeClr val="tx2"/>
                </a:solidFill>
              </a:rPr>
              <a:t>원자재 지수</a:t>
            </a:r>
            <a:r>
              <a:rPr lang="en-US" altLang="ko-KR" sz="1500" b="1" dirty="0">
                <a:solidFill>
                  <a:schemeClr val="tx2"/>
                </a:solidFill>
              </a:rPr>
              <a:t>),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2"/>
                </a:solidFill>
              </a:rPr>
              <a:t>기준금리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2"/>
                </a:solidFill>
              </a:rPr>
              <a:t>FED</a:t>
            </a:r>
            <a:r>
              <a:rPr lang="ko-KR" altLang="en-US" sz="1500" b="1" dirty="0">
                <a:solidFill>
                  <a:schemeClr val="tx2"/>
                </a:solidFill>
              </a:rPr>
              <a:t>금리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2"/>
                </a:solidFill>
              </a:rPr>
              <a:t>CPI,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2"/>
                </a:solidFill>
              </a:rPr>
              <a:t>GDP,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2"/>
                </a:solidFill>
              </a:rPr>
              <a:t>실업률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2"/>
                </a:solidFill>
              </a:rPr>
              <a:t>인플레이션 지수</a:t>
            </a:r>
            <a:r>
              <a:rPr lang="en-US" altLang="ko-KR" sz="1500" b="1" dirty="0">
                <a:solidFill>
                  <a:schemeClr val="tx2"/>
                </a:solidFill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2"/>
                </a:solidFill>
              </a:rPr>
              <a:t>달러 인덱스</a:t>
            </a:r>
            <a:r>
              <a:rPr lang="en-US" altLang="ko-KR" sz="1500" b="1" dirty="0">
                <a:solidFill>
                  <a:schemeClr val="tx2"/>
                </a:solidFill>
              </a:rPr>
              <a:t> 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38113" cy="660429"/>
            <a:chOff x="1188881" y="351819"/>
            <a:chExt cx="223811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38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확보한 데이터들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1530D2-E0C5-20F8-C93E-657434C63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16" y="2322424"/>
            <a:ext cx="4729452" cy="2648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15D038-8F34-D2C3-12DD-4FFEA314360C}"/>
              </a:ext>
            </a:extLst>
          </p:cNvPr>
          <p:cNvSpPr txBox="1"/>
          <p:nvPr/>
        </p:nvSpPr>
        <p:spPr>
          <a:xfrm>
            <a:off x="1188881" y="5280615"/>
            <a:ext cx="3818719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최대</a:t>
            </a:r>
            <a:r>
              <a:rPr lang="en-US" altLang="ko-KR" sz="2000" b="1" dirty="0">
                <a:solidFill>
                  <a:schemeClr val="tx2"/>
                </a:solidFill>
              </a:rPr>
              <a:t>1970</a:t>
            </a:r>
            <a:r>
              <a:rPr lang="ko-KR" altLang="en-US" sz="2000" b="1" dirty="0">
                <a:solidFill>
                  <a:schemeClr val="tx2"/>
                </a:solidFill>
              </a:rPr>
              <a:t>년 </a:t>
            </a:r>
            <a:r>
              <a:rPr lang="en-US" altLang="ko-KR" sz="2000" b="1" dirty="0">
                <a:solidFill>
                  <a:schemeClr val="tx2"/>
                </a:solidFill>
              </a:rPr>
              <a:t>~ </a:t>
            </a:r>
            <a:r>
              <a:rPr lang="ko-KR" altLang="en-US" sz="2000" b="1" dirty="0">
                <a:solidFill>
                  <a:schemeClr val="tx2"/>
                </a:solidFill>
              </a:rPr>
              <a:t>현재 데이터 </a:t>
            </a: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전처리</a:t>
              </a:r>
              <a:r>
                <a:rPr lang="ko-KR" altLang="en-US" sz="2200" dirty="0"/>
                <a:t> 과정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A3C395F-DED9-30B1-642E-CD6E1F5E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9" y="1174330"/>
            <a:ext cx="4756022" cy="1548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1479D-575A-868E-C452-519640FE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1781822"/>
            <a:ext cx="3680508" cy="16951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3290E9-6681-2306-60AF-E365DB8A0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" y="2932755"/>
            <a:ext cx="4896572" cy="1545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B7E7E9-A190-5BFA-0E49-146A1820F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19" y="3356757"/>
            <a:ext cx="1662726" cy="298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0E0FF4-2DE1-33AA-E0A7-654F2F55DDF1}"/>
              </a:ext>
            </a:extLst>
          </p:cNvPr>
          <p:cNvSpPr txBox="1"/>
          <p:nvPr/>
        </p:nvSpPr>
        <p:spPr>
          <a:xfrm>
            <a:off x="6522091" y="818143"/>
            <a:ext cx="4980345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확보한 다양한 데이터들을 전처리후 병합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30382C-3214-133B-F2E0-ED56F51A2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1" y="2722973"/>
            <a:ext cx="5420912" cy="245839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AD0F15-27F3-209A-4F92-E747A1B58297}"/>
              </a:ext>
            </a:extLst>
          </p:cNvPr>
          <p:cNvSpPr/>
          <p:nvPr/>
        </p:nvSpPr>
        <p:spPr>
          <a:xfrm>
            <a:off x="5415054" y="3349239"/>
            <a:ext cx="1232222" cy="931982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010B2-2644-C943-2F6E-E23CBEAAABFB}"/>
              </a:ext>
            </a:extLst>
          </p:cNvPr>
          <p:cNvSpPr txBox="1"/>
          <p:nvPr/>
        </p:nvSpPr>
        <p:spPr>
          <a:xfrm>
            <a:off x="6522091" y="1480247"/>
            <a:ext cx="5199646" cy="958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</a:rPr>
              <a:t>개월 전 데이터와 현재 데이터를 비교하여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변화한 </a:t>
            </a:r>
            <a:r>
              <a:rPr lang="en-US" altLang="ko-KR" sz="2000" b="1" dirty="0">
                <a:solidFill>
                  <a:schemeClr val="tx2"/>
                </a:solidFill>
              </a:rPr>
              <a:t>%</a:t>
            </a:r>
            <a:r>
              <a:rPr lang="ko-KR" altLang="en-US" sz="2000" b="1" dirty="0">
                <a:solidFill>
                  <a:schemeClr val="tx2"/>
                </a:solidFill>
              </a:rPr>
              <a:t>값이 되게 전 처리 </a:t>
            </a:r>
          </a:p>
        </p:txBody>
      </p:sp>
    </p:spTree>
    <p:extLst>
      <p:ext uri="{BB962C8B-B14F-4D97-AF65-F5344CB8AC3E}">
        <p14:creationId xmlns:p14="http://schemas.microsoft.com/office/powerpoint/2010/main" val="39542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라벨값</a:t>
              </a:r>
              <a:r>
                <a:rPr lang="ko-KR" altLang="en-US" sz="2200" dirty="0"/>
                <a:t> 구하기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0E0FF4-2DE1-33AA-E0A7-654F2F55DDF1}"/>
              </a:ext>
            </a:extLst>
          </p:cNvPr>
          <p:cNvSpPr txBox="1"/>
          <p:nvPr/>
        </p:nvSpPr>
        <p:spPr>
          <a:xfrm>
            <a:off x="5829368" y="5791473"/>
            <a:ext cx="5756367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최소값</a:t>
            </a:r>
            <a:r>
              <a:rPr lang="en-US" altLang="ko-KR" sz="2000" b="1" dirty="0">
                <a:solidFill>
                  <a:schemeClr val="tx2"/>
                </a:solidFill>
              </a:rPr>
              <a:t>: 10% </a:t>
            </a:r>
            <a:r>
              <a:rPr lang="ko-KR" altLang="en-US" sz="2000" b="1" dirty="0">
                <a:solidFill>
                  <a:schemeClr val="tx2"/>
                </a:solidFill>
              </a:rPr>
              <a:t>최대값</a:t>
            </a:r>
            <a:r>
              <a:rPr lang="en-US" altLang="ko-KR" sz="2000" b="1" dirty="0">
                <a:solidFill>
                  <a:schemeClr val="tx2"/>
                </a:solidFill>
              </a:rPr>
              <a:t>: 50%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2937A5-D83D-3C93-673F-C63860B1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6" y="1177245"/>
            <a:ext cx="3810532" cy="1514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03A79-5FC2-D26C-11EB-5ACA286A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" y="2552521"/>
            <a:ext cx="4839375" cy="3219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5579CD-3B6A-88C0-0170-FC8A75375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41" y="5179544"/>
            <a:ext cx="4153480" cy="11241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00B19D-73B0-2C29-DA09-09E72C19B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1648401"/>
            <a:ext cx="4153480" cy="1552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F8BFE3-B5C2-47C9-7847-15DD155D55F1}"/>
              </a:ext>
            </a:extLst>
          </p:cNvPr>
          <p:cNvSpPr txBox="1"/>
          <p:nvPr/>
        </p:nvSpPr>
        <p:spPr>
          <a:xfrm>
            <a:off x="5829368" y="4783387"/>
            <a:ext cx="5901241" cy="958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일별 주식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채권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원자재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예금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분산투자시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</a:rPr>
              <a:t>년 후 가장 수익율이 좋았던 비율 값을 구한다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07C368-271C-F061-2798-4C84A0DCB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8" y="1361730"/>
            <a:ext cx="521090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모델 구성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0E0FF4-2DE1-33AA-E0A7-654F2F55DDF1}"/>
              </a:ext>
            </a:extLst>
          </p:cNvPr>
          <p:cNvSpPr txBox="1"/>
          <p:nvPr/>
        </p:nvSpPr>
        <p:spPr>
          <a:xfrm>
            <a:off x="6086662" y="1320662"/>
            <a:ext cx="5756367" cy="958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전처리한 데이터들을 </a:t>
            </a:r>
            <a:r>
              <a:rPr lang="ko-KR" altLang="en-US" sz="2000" b="1" dirty="0" err="1">
                <a:solidFill>
                  <a:schemeClr val="tx2"/>
                </a:solidFill>
              </a:rPr>
              <a:t>피쳐</a:t>
            </a:r>
            <a:r>
              <a:rPr lang="ko-KR" altLang="en-US" sz="2000" b="1" dirty="0">
                <a:solidFill>
                  <a:schemeClr val="tx2"/>
                </a:solidFill>
              </a:rPr>
              <a:t> 값으로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일별 최적의 비율 값을 라벨 값으로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8BFE3-B5C2-47C9-7847-15DD155D55F1}"/>
              </a:ext>
            </a:extLst>
          </p:cNvPr>
          <p:cNvSpPr txBox="1"/>
          <p:nvPr/>
        </p:nvSpPr>
        <p:spPr>
          <a:xfrm>
            <a:off x="6086661" y="2430690"/>
            <a:ext cx="5901241" cy="958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시계열 데이터 이기에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과거데이터와 미래데이터로 </a:t>
            </a:r>
            <a:r>
              <a:rPr lang="en-US" altLang="ko-KR" sz="2000" b="1" dirty="0">
                <a:solidFill>
                  <a:schemeClr val="tx2"/>
                </a:solidFill>
              </a:rPr>
              <a:t>8:2</a:t>
            </a:r>
            <a:r>
              <a:rPr lang="ko-KR" altLang="en-US" sz="2000" b="1" dirty="0">
                <a:solidFill>
                  <a:schemeClr val="tx2"/>
                </a:solidFill>
              </a:rPr>
              <a:t>비율로 나눔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CD134-220E-A42A-0440-1BD5989A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333466"/>
            <a:ext cx="5125165" cy="12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840207-B3ED-6BCE-2DC7-7ABE9CEA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5" y="2912159"/>
            <a:ext cx="5125165" cy="34485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0947AC-EB6F-676B-4678-6C8200FF61A0}"/>
              </a:ext>
            </a:extLst>
          </p:cNvPr>
          <p:cNvSpPr txBox="1"/>
          <p:nvPr/>
        </p:nvSpPr>
        <p:spPr>
          <a:xfrm>
            <a:off x="6086661" y="3692374"/>
            <a:ext cx="5756367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LSTM</a:t>
            </a:r>
            <a:r>
              <a:rPr lang="ko-KR" altLang="en-US" sz="2000" b="1" dirty="0">
                <a:solidFill>
                  <a:schemeClr val="tx2"/>
                </a:solidFill>
              </a:rPr>
              <a:t>의 가장 일반적인 모델로 학습시작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9127E-8ABD-1D2A-9F05-A0AD1095F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95" y="4491944"/>
            <a:ext cx="1831016" cy="18310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01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학습결과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30947AC-EB6F-676B-4678-6C8200FF61A0}"/>
              </a:ext>
            </a:extLst>
          </p:cNvPr>
          <p:cNvSpPr txBox="1"/>
          <p:nvPr/>
        </p:nvSpPr>
        <p:spPr>
          <a:xfrm>
            <a:off x="7033437" y="2732205"/>
            <a:ext cx="4668425" cy="958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Train </a:t>
            </a:r>
            <a:r>
              <a:rPr lang="ko-KR" altLang="en-US" sz="2000" b="1" dirty="0">
                <a:solidFill>
                  <a:schemeClr val="tx2"/>
                </a:solidFill>
              </a:rPr>
              <a:t>데이터만 학습되고  </a:t>
            </a:r>
            <a:r>
              <a:rPr lang="en-US" altLang="ko-KR" sz="2000" b="1" dirty="0">
                <a:solidFill>
                  <a:schemeClr val="tx2"/>
                </a:solidFill>
              </a:rPr>
              <a:t>Test</a:t>
            </a:r>
            <a:r>
              <a:rPr lang="ko-KR" altLang="en-US" sz="2000" b="1" dirty="0">
                <a:solidFill>
                  <a:schemeClr val="tx2"/>
                </a:solidFill>
              </a:rPr>
              <a:t>데이터는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전혀 학습이 </a:t>
            </a:r>
            <a:r>
              <a:rPr lang="ko-KR" altLang="en-US" sz="2000" b="1" dirty="0" err="1">
                <a:solidFill>
                  <a:schemeClr val="tx2"/>
                </a:solidFill>
              </a:rPr>
              <a:t>되고있지</a:t>
            </a:r>
            <a:r>
              <a:rPr lang="ko-KR" altLang="en-US" sz="2000" b="1" dirty="0">
                <a:solidFill>
                  <a:schemeClr val="tx2"/>
                </a:solidFill>
              </a:rPr>
              <a:t> 않는 모습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27F1F-CB22-C02E-C8B5-85AD55F0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7" y="4033063"/>
            <a:ext cx="6064315" cy="2156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062EDB-1BCA-D01F-77DF-20984CEA9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574636"/>
            <a:ext cx="6064315" cy="21444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B20194-1EE8-C03A-AC38-E85FFFC9A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3" y="4294267"/>
            <a:ext cx="6265729" cy="1622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6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라벨 변경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30947AC-EB6F-676B-4678-6C8200FF61A0}"/>
              </a:ext>
            </a:extLst>
          </p:cNvPr>
          <p:cNvSpPr txBox="1"/>
          <p:nvPr/>
        </p:nvSpPr>
        <p:spPr>
          <a:xfrm>
            <a:off x="345254" y="1470956"/>
            <a:ext cx="4668425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S&amp;P500 </a:t>
            </a:r>
            <a:r>
              <a:rPr lang="ko-KR" altLang="en-US" sz="2000" b="1" dirty="0">
                <a:solidFill>
                  <a:schemeClr val="tx2"/>
                </a:solidFill>
              </a:rPr>
              <a:t>주가 예상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57BFA-4846-B7F6-A808-6DBA93C2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2335335"/>
            <a:ext cx="5657849" cy="2059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DBE4B-3ECD-3905-999E-9E653191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1" y="1976437"/>
            <a:ext cx="4832908" cy="1689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40E570-A66B-D620-C78C-93FD6E5EE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1" y="4012245"/>
            <a:ext cx="4832908" cy="1623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F08B56-CAE9-9C1D-2ACB-1977943052EC}"/>
              </a:ext>
            </a:extLst>
          </p:cNvPr>
          <p:cNvSpPr txBox="1"/>
          <p:nvPr/>
        </p:nvSpPr>
        <p:spPr>
          <a:xfrm>
            <a:off x="6522091" y="1113083"/>
            <a:ext cx="4668425" cy="4965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S&amp;P500 </a:t>
            </a:r>
            <a:r>
              <a:rPr lang="ko-KR" altLang="en-US" sz="2000" b="1" dirty="0">
                <a:solidFill>
                  <a:schemeClr val="tx2"/>
                </a:solidFill>
              </a:rPr>
              <a:t>주가 상승하락 예상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E2697-D8C7-89B4-A758-578D6D03DF92}"/>
              </a:ext>
            </a:extLst>
          </p:cNvPr>
          <p:cNvSpPr txBox="1"/>
          <p:nvPr/>
        </p:nvSpPr>
        <p:spPr>
          <a:xfrm>
            <a:off x="175437" y="5028408"/>
            <a:ext cx="4668425" cy="958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라벨 값을 바꿔가며 시도 했지만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의미 있는 결과는 없었다</a:t>
            </a:r>
            <a:r>
              <a:rPr lang="en-US" altLang="ko-KR" sz="2000" b="1" dirty="0">
                <a:solidFill>
                  <a:schemeClr val="tx2"/>
                </a:solidFill>
              </a:rPr>
              <a:t>..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1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 값 추가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1E2697-D8C7-89B4-A758-578D6D03DF92}"/>
              </a:ext>
            </a:extLst>
          </p:cNvPr>
          <p:cNvSpPr txBox="1"/>
          <p:nvPr/>
        </p:nvSpPr>
        <p:spPr>
          <a:xfrm>
            <a:off x="7010344" y="1399135"/>
            <a:ext cx="5111584" cy="958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최대한 과거데이터 수집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1971</a:t>
            </a:r>
            <a:r>
              <a:rPr lang="ko-KR" altLang="en-US" sz="2000" b="1" dirty="0">
                <a:solidFill>
                  <a:schemeClr val="tx2"/>
                </a:solidFill>
              </a:rPr>
              <a:t>년 이후 데이터로 다시 전 처리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076A4-1651-B105-3190-844BAEC5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3452740"/>
            <a:ext cx="5544324" cy="203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0EA13-097A-08C0-3280-0AB71D90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194090"/>
            <a:ext cx="6477904" cy="2029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1AD63F-53E5-3386-2DAF-FA078B10F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36" y="4481584"/>
            <a:ext cx="1819529" cy="2019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2861F3-2F17-FF55-C434-B6BE69A40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04" y="2799669"/>
            <a:ext cx="4001058" cy="2305372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09EA700-B9FA-BEE3-764A-B6313EF16E9B}"/>
              </a:ext>
            </a:extLst>
          </p:cNvPr>
          <p:cNvSpPr/>
          <p:nvPr/>
        </p:nvSpPr>
        <p:spPr>
          <a:xfrm>
            <a:off x="6381863" y="3193233"/>
            <a:ext cx="1232222" cy="931982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6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098378" cy="660429"/>
            <a:chOff x="1188881" y="351819"/>
            <a:chExt cx="1098378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결과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9DCA90C-73B7-4668-30D3-00173A2D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3915485"/>
            <a:ext cx="6168370" cy="2189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75089D-62B3-EBA0-F331-B14CB664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65"/>
          <a:stretch/>
        </p:blipFill>
        <p:spPr>
          <a:xfrm>
            <a:off x="7059316" y="1191452"/>
            <a:ext cx="3295175" cy="167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D58683-CDCD-C0D8-269F-B918D00E9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487543"/>
            <a:ext cx="6149634" cy="20922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B1CC75-0E30-852F-A70E-9625C08644A6}"/>
              </a:ext>
            </a:extLst>
          </p:cNvPr>
          <p:cNvSpPr txBox="1"/>
          <p:nvPr/>
        </p:nvSpPr>
        <p:spPr>
          <a:xfrm>
            <a:off x="6814602" y="3910614"/>
            <a:ext cx="5111584" cy="958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정확도 최대 </a:t>
            </a:r>
            <a:r>
              <a:rPr lang="en-US" altLang="ko-KR" sz="2000" b="1" dirty="0">
                <a:solidFill>
                  <a:schemeClr val="tx2"/>
                </a:solidFill>
              </a:rPr>
              <a:t>55% </a:t>
            </a:r>
            <a:r>
              <a:rPr lang="ko-KR" altLang="en-US" sz="2000" b="1" dirty="0">
                <a:solidFill>
                  <a:schemeClr val="tx2"/>
                </a:solidFill>
              </a:rPr>
              <a:t>까지 나오며 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지금 까지 중 가장 좋은 결과</a:t>
            </a:r>
            <a:r>
              <a:rPr lang="en-US" altLang="ko-KR" sz="2000" b="1" dirty="0">
                <a:solidFill>
                  <a:schemeClr val="tx2"/>
                </a:solidFill>
              </a:rPr>
              <a:t>..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8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마무리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429000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65963" y="3379809"/>
            <a:ext cx="7695500" cy="1301957"/>
            <a:chOff x="212651" y="3175654"/>
            <a:chExt cx="7695500" cy="1301957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9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목표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동기설명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진행 계획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53201" cy="369332"/>
              <a:chOff x="212651" y="3255887"/>
              <a:chExt cx="115320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개요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73232" y="3175654"/>
              <a:ext cx="3277246" cy="385241"/>
              <a:chOff x="2073232" y="3175654"/>
              <a:chExt cx="3277246" cy="38524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73232" y="3191563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18574" y="319156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진행 과정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92772-DFFD-71C6-8D40-1037482B490F}"/>
                  </a:ext>
                </a:extLst>
              </p:cNvPr>
              <p:cNvSpPr txBox="1"/>
              <p:nvPr/>
            </p:nvSpPr>
            <p:spPr>
              <a:xfrm>
                <a:off x="3993228" y="317656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06D062-3D48-CB36-F17E-3EC053F220DC}"/>
                  </a:ext>
                </a:extLst>
              </p:cNvPr>
              <p:cNvSpPr txBox="1"/>
              <p:nvPr/>
            </p:nvSpPr>
            <p:spPr>
              <a:xfrm>
                <a:off x="4538570" y="31765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58AD78-26E1-EA8B-2CAB-C8A55B8B7F3C}"/>
                  </a:ext>
                </a:extLst>
              </p:cNvPr>
              <p:cNvSpPr txBox="1"/>
              <p:nvPr/>
            </p:nvSpPr>
            <p:spPr>
              <a:xfrm>
                <a:off x="4531023" y="3175654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마무리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46761" y="3575889"/>
              <a:ext cx="3541394" cy="9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확보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전처리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모델링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B434C-81AD-DBC1-B05F-5B42CA4DE212}"/>
                </a:ext>
              </a:extLst>
            </p:cNvPr>
            <p:cNvSpPr txBox="1"/>
            <p:nvPr/>
          </p:nvSpPr>
          <p:spPr>
            <a:xfrm>
              <a:off x="4366757" y="3560895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마치며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..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1188146" cy="660429"/>
            <a:chOff x="1188881" y="351819"/>
            <a:chExt cx="118814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마무리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11881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마치며</a:t>
              </a:r>
              <a:r>
                <a:rPr lang="en-US" altLang="ko-KR" sz="2200" dirty="0"/>
                <a:t>..</a:t>
              </a:r>
              <a:endParaRPr lang="ko-KR" altLang="en-US" sz="22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1CC75-0E30-852F-A70E-9625C08644A6}"/>
              </a:ext>
            </a:extLst>
          </p:cNvPr>
          <p:cNvSpPr txBox="1"/>
          <p:nvPr/>
        </p:nvSpPr>
        <p:spPr>
          <a:xfrm>
            <a:off x="5888883" y="2604407"/>
            <a:ext cx="5111584" cy="1881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결국 의미 있는 결과는 뽑아내지 못하였다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파이널 프로젝트 전 금융 도메인을 기르고자 했던 의도는 어느정도 이루었다 생각하지만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2"/>
                </a:solidFill>
              </a:rPr>
              <a:t>오히려 딥러닝 공부의 부족을 느꼈다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8A359-3A1C-E8C4-25CB-1AF68F65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22" y="2604407"/>
            <a:ext cx="4548677" cy="24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96532" y="2997200"/>
            <a:ext cx="5942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Th</a:t>
            </a:r>
            <a:r>
              <a:rPr lang="en-US" altLang="ko-KR" sz="8000" b="1" dirty="0">
                <a:solidFill>
                  <a:schemeClr val="accent2"/>
                </a:solidFill>
              </a:rPr>
              <a:t>ank you !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2407601"/>
            <a:ext cx="50442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과거 데이터 분석을 통해 경제불황 시기 안정적으로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r>
              <a:rPr lang="ko-KR" altLang="en-US" sz="3200" b="1" dirty="0">
                <a:solidFill>
                  <a:schemeClr val="tx2"/>
                </a:solidFill>
              </a:rPr>
              <a:t>자산 배분 방법을 찾아보고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r>
              <a:rPr lang="ko-KR" altLang="en-US" sz="3200" b="1" dirty="0">
                <a:solidFill>
                  <a:schemeClr val="tx2"/>
                </a:solidFill>
              </a:rPr>
              <a:t>현시점 가장 좋은 자산배분방법을 찾아본다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90601" cy="660429"/>
            <a:chOff x="1188881" y="351819"/>
            <a:chExt cx="7906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목표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34BF840-1E13-4274-62B2-C269790D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0" y="2827623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0225" y="5521685"/>
            <a:ext cx="5993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평균 기대 수명은 매년 증가 하고 있지만 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한국은 세계에서 가장 노인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빈곤률이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높은 나라이다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그렇기에 재테크는 선택이 아닌 필수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동기설명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32D34A7-23F1-7690-B738-5424B100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29" y="1137561"/>
            <a:ext cx="4965475" cy="40061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352DB4-6CF5-602B-69E5-EF19BD4C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9" y="1137561"/>
            <a:ext cx="4397116" cy="557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2407601"/>
            <a:ext cx="5044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S&amp;P 500 </a:t>
            </a:r>
            <a:r>
              <a:rPr lang="ko-KR" altLang="en-US" sz="2400" b="1" dirty="0">
                <a:solidFill>
                  <a:schemeClr val="tx2"/>
                </a:solidFill>
              </a:rPr>
              <a:t>지수에 투자하면 연평균 </a:t>
            </a:r>
            <a:r>
              <a:rPr lang="en-US" altLang="ko-KR" sz="2400" b="1" dirty="0">
                <a:solidFill>
                  <a:schemeClr val="tx2"/>
                </a:solidFill>
              </a:rPr>
              <a:t>10% </a:t>
            </a:r>
            <a:r>
              <a:rPr lang="ko-KR" altLang="en-US" sz="2400" b="1" dirty="0">
                <a:solidFill>
                  <a:schemeClr val="tx2"/>
                </a:solidFill>
              </a:rPr>
              <a:t>수익을 </a:t>
            </a:r>
            <a:r>
              <a:rPr lang="ko-KR" altLang="en-US" sz="2400" b="1" dirty="0" err="1">
                <a:solidFill>
                  <a:schemeClr val="tx2"/>
                </a:solidFill>
              </a:rPr>
              <a:t>낼수</a:t>
            </a:r>
            <a:r>
              <a:rPr lang="ko-KR" altLang="en-US" sz="2400" b="1" dirty="0">
                <a:solidFill>
                  <a:schemeClr val="tx2"/>
                </a:solidFill>
              </a:rPr>
              <a:t> 있다 </a:t>
            </a:r>
            <a:r>
              <a:rPr lang="en-US" altLang="ko-KR" sz="2400" b="1" dirty="0">
                <a:solidFill>
                  <a:schemeClr val="tx2"/>
                </a:solidFill>
              </a:rPr>
              <a:t>BUT</a:t>
            </a:r>
          </a:p>
          <a:p>
            <a:r>
              <a:rPr lang="ko-KR" altLang="en-US" sz="2400" b="1" dirty="0">
                <a:solidFill>
                  <a:schemeClr val="tx2"/>
                </a:solidFill>
              </a:rPr>
              <a:t>최대 </a:t>
            </a:r>
            <a:r>
              <a:rPr lang="en-US" altLang="ko-KR" sz="2400" b="1" dirty="0">
                <a:solidFill>
                  <a:schemeClr val="tx2"/>
                </a:solidFill>
              </a:rPr>
              <a:t>43%</a:t>
            </a:r>
            <a:r>
              <a:rPr lang="ko-KR" altLang="en-US" sz="2400" b="1" dirty="0">
                <a:solidFill>
                  <a:schemeClr val="tx2"/>
                </a:solidFill>
              </a:rPr>
              <a:t>라는 하락폭은 일반 사람이 견디기가 힘들다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ko-KR" altLang="en-US" sz="2400" b="1" dirty="0">
                <a:solidFill>
                  <a:schemeClr val="tx2"/>
                </a:solidFill>
              </a:rPr>
              <a:t>그렇기에 자산배분을 통해 최대 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ko-KR" altLang="en-US" sz="2400" b="1" dirty="0">
                <a:solidFill>
                  <a:schemeClr val="tx2"/>
                </a:solidFill>
              </a:rPr>
              <a:t>하락폭을 줄여야 한다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320140" cy="660429"/>
            <a:chOff x="1188881" y="351819"/>
            <a:chExt cx="33201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20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자산배분해야 하는 이유</a:t>
              </a:r>
              <a:r>
                <a:rPr lang="en-US" altLang="ko-KR" sz="2200" dirty="0"/>
                <a:t>?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F16BCC7-C011-5D17-528F-BC835966D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0" y="1722475"/>
            <a:ext cx="5634124" cy="40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830950" cy="660429"/>
            <a:chOff x="1188881" y="351819"/>
            <a:chExt cx="183095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8309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그외</a:t>
              </a:r>
              <a:r>
                <a:rPr lang="ko-KR" altLang="en-US" sz="2200" dirty="0"/>
                <a:t> 이유들</a:t>
              </a:r>
              <a:r>
                <a:rPr lang="en-US" altLang="ko-KR" sz="2200" dirty="0"/>
                <a:t>..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05523" y="2744642"/>
            <a:ext cx="249801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개별종목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pick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의 어려움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61" y="2204216"/>
            <a:ext cx="197682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Market timing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의 </a:t>
            </a:r>
            <a:endParaRPr lang="en-US" altLang="ko-KR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어려움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8093" y="4695765"/>
            <a:ext cx="178125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리밸런싱으로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US" altLang="ko-KR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인한 효과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3" y="2264724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개요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진행계획 설명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87925" y="2686121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데이터확보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6427" y="2667075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데이터 </a:t>
            </a:r>
            <a:r>
              <a:rPr lang="ko-KR" altLang="en-US" sz="2800" b="1" dirty="0" err="1">
                <a:solidFill>
                  <a:schemeClr val="bg1"/>
                </a:solidFill>
              </a:rPr>
              <a:t>전처리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2" y="2667074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진행 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558</Words>
  <Application>Microsoft Office PowerPoint</Application>
  <PresentationFormat>와이드스크린</PresentationFormat>
  <Paragraphs>141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bitcamp</cp:lastModifiedBy>
  <cp:revision>156</cp:revision>
  <dcterms:created xsi:type="dcterms:W3CDTF">2015-01-21T11:35:38Z</dcterms:created>
  <dcterms:modified xsi:type="dcterms:W3CDTF">2022-05-16T00:53:50Z</dcterms:modified>
</cp:coreProperties>
</file>