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5" r:id="rId9"/>
    <p:sldId id="268" r:id="rId10"/>
    <p:sldId id="272" r:id="rId11"/>
    <p:sldId id="269" r:id="rId12"/>
    <p:sldId id="271" r:id="rId13"/>
    <p:sldId id="274" r:id="rId14"/>
    <p:sldId id="263" r:id="rId15"/>
    <p:sldId id="275" r:id="rId16"/>
    <p:sldId id="276" r:id="rId17"/>
    <p:sldId id="277" r:id="rId18"/>
    <p:sldId id="266" r:id="rId19"/>
    <p:sldId id="28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763"/>
    <a:srgbClr val="FCFCF6"/>
    <a:srgbClr val="275A7D"/>
    <a:srgbClr val="E4EEF8"/>
    <a:srgbClr val="CEE1F2"/>
    <a:srgbClr val="C2DAF0"/>
    <a:srgbClr val="DEE3EA"/>
    <a:srgbClr val="FEFEFC"/>
    <a:srgbClr val="FBFBF3"/>
    <a:srgbClr val="F7F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626E9-60B6-4780-A470-1AECA50B1FD9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BD620E6D-F82E-4FE2-A475-AACDAE657192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데이터수집</a:t>
          </a:r>
        </a:p>
      </dgm:t>
    </dgm:pt>
    <dgm:pt modelId="{2725606D-07BB-4826-9F22-2E0346C0CE53}" type="par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ECD5D3EE-7930-4930-BFA8-F2651D4C2878}" type="sib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31DD9B-02A5-44EB-8173-D98FD38B48CF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데이터전처리</a:t>
          </a:r>
          <a:endParaRPr lang="ko-KR" altLang="en-US" sz="1600" b="1" dirty="0"/>
        </a:p>
      </dgm:t>
    </dgm:pt>
    <dgm:pt modelId="{FAC11E1E-EBF9-4B2D-9719-D6FB0855CC77}" type="par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5FEEB336-9DF7-4418-A4E3-6C841CEE9584}" type="sib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B5E48B-B090-46E5-9D90-63060C7C2B23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공식대입</a:t>
          </a:r>
          <a:endParaRPr lang="ko-KR" altLang="en-US" sz="1600" b="1" dirty="0"/>
        </a:p>
      </dgm:t>
    </dgm:pt>
    <dgm:pt modelId="{7489AAE7-C201-4C3D-8F2F-A9EB47800BDF}" type="par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5581036-1682-45BE-A1E1-8AACE6CC9822}" type="sib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F7A449B-A273-47FE-93B3-F9E2D5FB91A9}">
      <dgm:prSet custT="1"/>
      <dgm:spPr/>
      <dgm:t>
        <a:bodyPr/>
        <a:lstStyle/>
        <a:p>
          <a:pPr latinLnBrk="1"/>
          <a:r>
            <a:rPr lang="ko-KR" altLang="en-US" sz="1600" b="1" dirty="0"/>
            <a:t>수익률비교</a:t>
          </a:r>
        </a:p>
      </dgm:t>
    </dgm:pt>
    <dgm:pt modelId="{FC33A309-2114-4F74-B59F-BF1F889775C6}" type="par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21D8543-83B5-4FBD-BD8A-EB8CABC771A8}" type="sib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DAAA598B-5D49-4BAD-8CE5-6291FB435B5A}">
      <dgm:prSet/>
      <dgm:spPr/>
      <dgm:t>
        <a:bodyPr/>
        <a:lstStyle/>
        <a:p>
          <a:pPr latinLnBrk="1"/>
          <a:r>
            <a:rPr lang="en-US" altLang="ko-KR" b="1" dirty="0"/>
            <a:t>Rebalancing</a:t>
          </a:r>
          <a:endParaRPr lang="ko-KR" altLang="en-US" b="1" dirty="0"/>
        </a:p>
      </dgm:t>
    </dgm:pt>
    <dgm:pt modelId="{1E05F95D-4D71-41D5-817F-06027973F821}" type="parTrans" cxnId="{6B98FA06-ED93-405A-B990-D4DD9EF4AA6A}">
      <dgm:prSet/>
      <dgm:spPr/>
      <dgm:t>
        <a:bodyPr/>
        <a:lstStyle/>
        <a:p>
          <a:pPr latinLnBrk="1"/>
          <a:endParaRPr lang="ko-KR" altLang="en-US"/>
        </a:p>
      </dgm:t>
    </dgm:pt>
    <dgm:pt modelId="{F1B8A6F4-4DB3-41D8-B9AA-3EEE52BCD2A6}" type="sibTrans" cxnId="{6B98FA06-ED93-405A-B990-D4DD9EF4AA6A}">
      <dgm:prSet/>
      <dgm:spPr/>
      <dgm:t>
        <a:bodyPr/>
        <a:lstStyle/>
        <a:p>
          <a:pPr latinLnBrk="1"/>
          <a:endParaRPr lang="ko-KR" altLang="en-US"/>
        </a:p>
      </dgm:t>
    </dgm:pt>
    <dgm:pt modelId="{D2B79123-7229-44AB-8503-A9CCC2FB8372}" type="pres">
      <dgm:prSet presAssocID="{9D8626E9-60B6-4780-A470-1AECA50B1FD9}" presName="Name0" presStyleCnt="0">
        <dgm:presLayoutVars>
          <dgm:dir/>
          <dgm:animLvl val="lvl"/>
          <dgm:resizeHandles val="exact"/>
        </dgm:presLayoutVars>
      </dgm:prSet>
      <dgm:spPr/>
    </dgm:pt>
    <dgm:pt modelId="{48975EAD-0239-40AF-86F4-7E27E616BE1E}" type="pres">
      <dgm:prSet presAssocID="{BD620E6D-F82E-4FE2-A475-AACDAE65719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8A85D0E-F084-4610-82DE-3E340C48AB3E}" type="pres">
      <dgm:prSet presAssocID="{ECD5D3EE-7930-4930-BFA8-F2651D4C2878}" presName="parTxOnlySpace" presStyleCnt="0"/>
      <dgm:spPr/>
    </dgm:pt>
    <dgm:pt modelId="{12913DBE-FDE8-448E-907B-0FD71C6DDEF7}" type="pres">
      <dgm:prSet presAssocID="{2C31DD9B-02A5-44EB-8173-D98FD38B48C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2917597-1B23-4BDF-A182-4FBEB270DCCE}" type="pres">
      <dgm:prSet presAssocID="{5FEEB336-9DF7-4418-A4E3-6C841CEE9584}" presName="parTxOnlySpace" presStyleCnt="0"/>
      <dgm:spPr/>
    </dgm:pt>
    <dgm:pt modelId="{6F257CE8-F8B6-4794-B997-73AA45FBE80D}" type="pres">
      <dgm:prSet presAssocID="{2CB5E48B-B090-46E5-9D90-63060C7C2B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3E11E21-793A-4810-AD6A-BC76CC9C0BDB}" type="pres">
      <dgm:prSet presAssocID="{85581036-1682-45BE-A1E1-8AACE6CC9822}" presName="parTxOnlySpace" presStyleCnt="0"/>
      <dgm:spPr/>
    </dgm:pt>
    <dgm:pt modelId="{06B537EA-804C-41CC-B43D-6F61B9A784FC}" type="pres">
      <dgm:prSet presAssocID="{DAAA598B-5D49-4BAD-8CE5-6291FB435B5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C94D764-4977-43D5-8B0B-4A0984A66D5B}" type="pres">
      <dgm:prSet presAssocID="{F1B8A6F4-4DB3-41D8-B9AA-3EEE52BCD2A6}" presName="parTxOnlySpace" presStyleCnt="0"/>
      <dgm:spPr/>
    </dgm:pt>
    <dgm:pt modelId="{655E3D0F-332F-4283-B275-FEE6F0F00F25}" type="pres">
      <dgm:prSet presAssocID="{4F7A449B-A273-47FE-93B3-F9E2D5FB91A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B98FA06-ED93-405A-B990-D4DD9EF4AA6A}" srcId="{9D8626E9-60B6-4780-A470-1AECA50B1FD9}" destId="{DAAA598B-5D49-4BAD-8CE5-6291FB435B5A}" srcOrd="3" destOrd="0" parTransId="{1E05F95D-4D71-41D5-817F-06027973F821}" sibTransId="{F1B8A6F4-4DB3-41D8-B9AA-3EEE52BCD2A6}"/>
    <dgm:cxn modelId="{025CF714-A7BF-42D2-9E21-864C8DC0FACA}" type="presOf" srcId="{BD620E6D-F82E-4FE2-A475-AACDAE657192}" destId="{48975EAD-0239-40AF-86F4-7E27E616BE1E}" srcOrd="0" destOrd="0" presId="urn:microsoft.com/office/officeart/2005/8/layout/chevron1"/>
    <dgm:cxn modelId="{2C58B75C-7D95-49EE-A45B-EA3E074FA93E}" srcId="{9D8626E9-60B6-4780-A470-1AECA50B1FD9}" destId="{2CB5E48B-B090-46E5-9D90-63060C7C2B23}" srcOrd="2" destOrd="0" parTransId="{7489AAE7-C201-4C3D-8F2F-A9EB47800BDF}" sibTransId="{85581036-1682-45BE-A1E1-8AACE6CC9822}"/>
    <dgm:cxn modelId="{A58BEA5C-8655-4A8F-9B7B-0B12A7678B2F}" srcId="{9D8626E9-60B6-4780-A470-1AECA50B1FD9}" destId="{4F7A449B-A273-47FE-93B3-F9E2D5FB91A9}" srcOrd="4" destOrd="0" parTransId="{FC33A309-2114-4F74-B59F-BF1F889775C6}" sibTransId="{821D8543-83B5-4FBD-BD8A-EB8CABC771A8}"/>
    <dgm:cxn modelId="{2812BB60-B67D-43D9-834A-6070B4A88758}" type="presOf" srcId="{9D8626E9-60B6-4780-A470-1AECA50B1FD9}" destId="{D2B79123-7229-44AB-8503-A9CCC2FB8372}" srcOrd="0" destOrd="0" presId="urn:microsoft.com/office/officeart/2005/8/layout/chevron1"/>
    <dgm:cxn modelId="{7DA2B348-5013-46BA-88A3-62D228F440A9}" type="presOf" srcId="{4F7A449B-A273-47FE-93B3-F9E2D5FB91A9}" destId="{655E3D0F-332F-4283-B275-FEE6F0F00F25}" srcOrd="0" destOrd="0" presId="urn:microsoft.com/office/officeart/2005/8/layout/chevron1"/>
    <dgm:cxn modelId="{5A23214B-85EA-43C6-A56F-CA0DFC789CFA}" srcId="{9D8626E9-60B6-4780-A470-1AECA50B1FD9}" destId="{BD620E6D-F82E-4FE2-A475-AACDAE657192}" srcOrd="0" destOrd="0" parTransId="{2725606D-07BB-4826-9F22-2E0346C0CE53}" sibTransId="{ECD5D3EE-7930-4930-BFA8-F2651D4C2878}"/>
    <dgm:cxn modelId="{972E246C-E4AE-4733-8333-9E6096796E51}" srcId="{9D8626E9-60B6-4780-A470-1AECA50B1FD9}" destId="{2C31DD9B-02A5-44EB-8173-D98FD38B48CF}" srcOrd="1" destOrd="0" parTransId="{FAC11E1E-EBF9-4B2D-9719-D6FB0855CC77}" sibTransId="{5FEEB336-9DF7-4418-A4E3-6C841CEE9584}"/>
    <dgm:cxn modelId="{9BC15479-27A5-4164-966D-E7452745E91D}" type="presOf" srcId="{2CB5E48B-B090-46E5-9D90-63060C7C2B23}" destId="{6F257CE8-F8B6-4794-B997-73AA45FBE80D}" srcOrd="0" destOrd="0" presId="urn:microsoft.com/office/officeart/2005/8/layout/chevron1"/>
    <dgm:cxn modelId="{3B1AB5BF-1930-4868-A5AF-320F9E0FA539}" type="presOf" srcId="{2C31DD9B-02A5-44EB-8173-D98FD38B48CF}" destId="{12913DBE-FDE8-448E-907B-0FD71C6DDEF7}" srcOrd="0" destOrd="0" presId="urn:microsoft.com/office/officeart/2005/8/layout/chevron1"/>
    <dgm:cxn modelId="{1597BEEE-5361-4B90-A519-DD852E5F888E}" type="presOf" srcId="{DAAA598B-5D49-4BAD-8CE5-6291FB435B5A}" destId="{06B537EA-804C-41CC-B43D-6F61B9A784FC}" srcOrd="0" destOrd="0" presId="urn:microsoft.com/office/officeart/2005/8/layout/chevron1"/>
    <dgm:cxn modelId="{CD4DC053-E543-4C64-AF8B-2D19D574026F}" type="presParOf" srcId="{D2B79123-7229-44AB-8503-A9CCC2FB8372}" destId="{48975EAD-0239-40AF-86F4-7E27E616BE1E}" srcOrd="0" destOrd="0" presId="urn:microsoft.com/office/officeart/2005/8/layout/chevron1"/>
    <dgm:cxn modelId="{42568755-AD41-45B5-9366-0C2A962687BF}" type="presParOf" srcId="{D2B79123-7229-44AB-8503-A9CCC2FB8372}" destId="{E8A85D0E-F084-4610-82DE-3E340C48AB3E}" srcOrd="1" destOrd="0" presId="urn:microsoft.com/office/officeart/2005/8/layout/chevron1"/>
    <dgm:cxn modelId="{249255AF-BBF8-4653-99F3-76148F080026}" type="presParOf" srcId="{D2B79123-7229-44AB-8503-A9CCC2FB8372}" destId="{12913DBE-FDE8-448E-907B-0FD71C6DDEF7}" srcOrd="2" destOrd="0" presId="urn:microsoft.com/office/officeart/2005/8/layout/chevron1"/>
    <dgm:cxn modelId="{C5448E1F-7F07-46F7-BC5D-30573631E6CF}" type="presParOf" srcId="{D2B79123-7229-44AB-8503-A9CCC2FB8372}" destId="{32917597-1B23-4BDF-A182-4FBEB270DCCE}" srcOrd="3" destOrd="0" presId="urn:microsoft.com/office/officeart/2005/8/layout/chevron1"/>
    <dgm:cxn modelId="{CFAF64D7-3F9E-4BF7-BA3D-038154795B96}" type="presParOf" srcId="{D2B79123-7229-44AB-8503-A9CCC2FB8372}" destId="{6F257CE8-F8B6-4794-B997-73AA45FBE80D}" srcOrd="4" destOrd="0" presId="urn:microsoft.com/office/officeart/2005/8/layout/chevron1"/>
    <dgm:cxn modelId="{AA39E5ED-744C-4BCC-AA8E-C4D90CE066E9}" type="presParOf" srcId="{D2B79123-7229-44AB-8503-A9CCC2FB8372}" destId="{83E11E21-793A-4810-AD6A-BC76CC9C0BDB}" srcOrd="5" destOrd="0" presId="urn:microsoft.com/office/officeart/2005/8/layout/chevron1"/>
    <dgm:cxn modelId="{FF5C4749-A7EA-4816-A54C-142912CE7EF0}" type="presParOf" srcId="{D2B79123-7229-44AB-8503-A9CCC2FB8372}" destId="{06B537EA-804C-41CC-B43D-6F61B9A784FC}" srcOrd="6" destOrd="0" presId="urn:microsoft.com/office/officeart/2005/8/layout/chevron1"/>
    <dgm:cxn modelId="{09380840-91FD-4E88-8506-1A1B7DE59F59}" type="presParOf" srcId="{D2B79123-7229-44AB-8503-A9CCC2FB8372}" destId="{2C94D764-4977-43D5-8B0B-4A0984A66D5B}" srcOrd="7" destOrd="0" presId="urn:microsoft.com/office/officeart/2005/8/layout/chevron1"/>
    <dgm:cxn modelId="{C1B06EC1-7501-4E4D-9179-E07B9603D601}" type="presParOf" srcId="{D2B79123-7229-44AB-8503-A9CCC2FB8372}" destId="{655E3D0F-332F-4283-B275-FEE6F0F00F2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5EAD-0239-40AF-86F4-7E27E616BE1E}">
      <dsp:nvSpPr>
        <dsp:cNvPr id="0" name=""/>
        <dsp:cNvSpPr/>
      </dsp:nvSpPr>
      <dsp:spPr>
        <a:xfrm>
          <a:off x="2463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데이터수집</a:t>
          </a:r>
        </a:p>
      </dsp:txBody>
      <dsp:txXfrm>
        <a:off x="440948" y="2270848"/>
        <a:ext cx="1315457" cy="876970"/>
      </dsp:txXfrm>
    </dsp:sp>
    <dsp:sp modelId="{12913DBE-FDE8-448E-907B-0FD71C6DDEF7}">
      <dsp:nvSpPr>
        <dsp:cNvPr id="0" name=""/>
        <dsp:cNvSpPr/>
      </dsp:nvSpPr>
      <dsp:spPr>
        <a:xfrm>
          <a:off x="1975647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데이터전처리</a:t>
          </a:r>
          <a:endParaRPr lang="ko-KR" altLang="en-US" sz="1600" b="1" kern="1200" dirty="0"/>
        </a:p>
      </dsp:txBody>
      <dsp:txXfrm>
        <a:off x="2414132" y="2270848"/>
        <a:ext cx="1315457" cy="876970"/>
      </dsp:txXfrm>
    </dsp:sp>
    <dsp:sp modelId="{6F257CE8-F8B6-4794-B997-73AA45FBE80D}">
      <dsp:nvSpPr>
        <dsp:cNvPr id="0" name=""/>
        <dsp:cNvSpPr/>
      </dsp:nvSpPr>
      <dsp:spPr>
        <a:xfrm>
          <a:off x="3948832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공식대입</a:t>
          </a:r>
          <a:endParaRPr lang="ko-KR" altLang="en-US" sz="1600" b="1" kern="1200" dirty="0"/>
        </a:p>
      </dsp:txBody>
      <dsp:txXfrm>
        <a:off x="4387317" y="2270848"/>
        <a:ext cx="1315457" cy="876970"/>
      </dsp:txXfrm>
    </dsp:sp>
    <dsp:sp modelId="{06B537EA-804C-41CC-B43D-6F61B9A784FC}">
      <dsp:nvSpPr>
        <dsp:cNvPr id="0" name=""/>
        <dsp:cNvSpPr/>
      </dsp:nvSpPr>
      <dsp:spPr>
        <a:xfrm>
          <a:off x="5922016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Rebalancing</a:t>
          </a:r>
          <a:endParaRPr lang="ko-KR" altLang="en-US" sz="1600" b="1" kern="1200" dirty="0"/>
        </a:p>
      </dsp:txBody>
      <dsp:txXfrm>
        <a:off x="6360501" y="2270848"/>
        <a:ext cx="1315457" cy="876970"/>
      </dsp:txXfrm>
    </dsp:sp>
    <dsp:sp modelId="{655E3D0F-332F-4283-B275-FEE6F0F00F25}">
      <dsp:nvSpPr>
        <dsp:cNvPr id="0" name=""/>
        <dsp:cNvSpPr/>
      </dsp:nvSpPr>
      <dsp:spPr>
        <a:xfrm>
          <a:off x="7895201" y="2270848"/>
          <a:ext cx="2192427" cy="876970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수익률비교</a:t>
          </a:r>
        </a:p>
      </dsp:txBody>
      <dsp:txXfrm>
        <a:off x="8333686" y="2270848"/>
        <a:ext cx="1315457" cy="876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한국 주식시장의 특징을 알고 투자해야 : 네이버 포스트">
            <a:extLst>
              <a:ext uri="{FF2B5EF4-FFF2-40B4-BE49-F238E27FC236}">
                <a16:creationId xmlns:a16="http://schemas.microsoft.com/office/drawing/2014/main" id="{19EB5120-CE3F-498B-895B-ADC1D06AE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884D-B9FD-42E6-A0FF-D2D5DFD1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1CD51-AD32-46BB-BCAC-E5DCFA66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952F-9AE2-421C-BA98-4F8235CD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FBDB58-91D3-4F91-A722-A5C666C56186}"/>
              </a:ext>
            </a:extLst>
          </p:cNvPr>
          <p:cNvSpPr/>
          <p:nvPr userDrawn="1"/>
        </p:nvSpPr>
        <p:spPr>
          <a:xfrm>
            <a:off x="0" y="0"/>
            <a:ext cx="12192000" cy="701080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2FD5-7969-400F-A2CF-7E20697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A64DF-6765-4CE2-8911-25B45100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FBDB-6A89-45B1-ADD5-BC91EB06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F806D-8364-469D-BE0D-6C78B09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AB1A8-2BE8-4BE0-9DED-330B109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CB506-07DE-48B3-971A-F2760B55F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4CA0D-1633-47B9-BD1E-441FB03E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2FC32-CEAF-4852-A46F-CA83F43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C214-05D3-454D-B860-F404396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018F-879C-477E-83E4-6319EB1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B4F2-D67C-46F7-8F59-F29C7C7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859E4-5F45-4583-8357-2E089CA8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9E5E9-AD73-45EA-B9FF-B3202B2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CA2A-DDB9-4CA9-B9C1-88EC8B8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4783-3902-4ECE-8D6A-E7B8B2C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C3F7-2208-4C9E-A4F5-621167A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48BF7-812C-47BD-8B85-53CA8B88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9BD15-581B-47D5-925E-97E663B4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DCBD6-C284-4A99-AEEA-3BCE921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340C0-2562-4105-AAE5-8B6EF2E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4C00A-7484-4C4A-B05A-BBEE583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7FE2F-302C-4A87-B115-600560AE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10498-C7DB-4648-8DAA-B0721405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7D3B-5873-4E14-823B-BD905747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AFEE-EF1B-4307-AC66-9DD10B8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EC229-4A43-4960-A4E3-0B0D42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BC7A-426E-48AA-B39C-9439C19B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B7284-8705-4B69-B096-CF5EEBE0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69402-B96F-4A93-A6EA-69D9759D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CB3EA-8CA9-49A4-8A84-6F1966F5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BD363-CB58-4942-AADB-5A3FC3E1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29015A-022A-4C39-8947-5D985AC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2F060-97E7-41E2-845E-F3478E9D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1284B-F279-4C7B-8F66-0CFAB556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F6C7-8123-44E6-880B-A385E19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90C5B-4C52-4944-98F2-66E47695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DF1CF-C254-47E4-8061-BF6C4617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C8EA4-E312-41F5-B95D-5B49E69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F009E-FCD2-466B-B0BA-6B91941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187BB-D605-4F00-BA9D-9A13D6E8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90B3D-21EA-4D95-BC0F-2C3DA43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809B-7137-4E94-BD69-2A794A08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4E15-B977-43F4-8D5D-8DB9398F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E0A17-E9B6-4B31-8837-8421DECA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78888-5ED8-41F4-9DE8-51CE76DC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A3606-3133-44B8-8643-A6EB795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C7479-F5BB-4673-88B3-E47FFA93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840D-DAA6-487A-9D07-AC2FF926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0E565-8C08-4795-B066-5563EA24A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9F137-2180-4843-854D-84D9B92C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4AD52-CAFE-406F-A873-19B8832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23481-BEB9-418F-87EF-824B53E8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BD44C-9C52-4458-A4FC-33C5242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F829E-DE74-4E92-A0BE-278AAA28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D9C67-7724-46F7-9938-29E91163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A42-CD73-41DE-BF2D-BCE8DC1D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56B5-DBE1-4DE0-B782-58E67217B0B7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3BFC2-5C93-4F0B-901F-631A12FAB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135A-46A1-4D08-9D75-8466D9E4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6" Type="http://schemas.microsoft.com/office/2007/relationships/hdphoto" Target="../media/hdphoto3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fss.or.k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CE53-424C-4772-8705-F9AC98FFDDB3}"/>
              </a:ext>
            </a:extLst>
          </p:cNvPr>
          <p:cNvSpPr txBox="1"/>
          <p:nvPr/>
        </p:nvSpPr>
        <p:spPr>
          <a:xfrm>
            <a:off x="645952" y="964734"/>
            <a:ext cx="832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마법의 공식 분석 및 검증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B7ED6-2C1E-4DFE-AEB0-2266CF664808}"/>
              </a:ext>
            </a:extLst>
          </p:cNvPr>
          <p:cNvSpPr txBox="1"/>
          <p:nvPr/>
        </p:nvSpPr>
        <p:spPr>
          <a:xfrm>
            <a:off x="645952" y="343732"/>
            <a:ext cx="22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First Project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5D18C-771E-4E18-A65C-F15720EADB8E}"/>
              </a:ext>
            </a:extLst>
          </p:cNvPr>
          <p:cNvSpPr txBox="1"/>
          <p:nvPr/>
        </p:nvSpPr>
        <p:spPr>
          <a:xfrm>
            <a:off x="11073467" y="6098579"/>
            <a:ext cx="8835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A</a:t>
            </a:r>
            <a:r>
              <a:rPr lang="ko-KR" altLang="en-US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564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5C87D-8B7F-419A-B887-E76FCD55B689}"/>
              </a:ext>
            </a:extLst>
          </p:cNvPr>
          <p:cNvSpPr txBox="1"/>
          <p:nvPr/>
        </p:nvSpPr>
        <p:spPr>
          <a:xfrm>
            <a:off x="565941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882AF36E-639F-42C9-A798-EC6A6CE486B2}"/>
              </a:ext>
            </a:extLst>
          </p:cNvPr>
          <p:cNvSpPr/>
          <p:nvPr/>
        </p:nvSpPr>
        <p:spPr>
          <a:xfrm>
            <a:off x="155784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45526F-353D-4E3D-A556-59FCAC7E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3" y="1236972"/>
            <a:ext cx="5691343" cy="3151623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8E98B0-974C-4F79-8830-478611DBA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"/>
          <a:stretch/>
        </p:blipFill>
        <p:spPr>
          <a:xfrm>
            <a:off x="320878" y="4909716"/>
            <a:ext cx="11312555" cy="1422623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7D7DC-787B-4888-9E3F-AAFF3F999F47}"/>
              </a:ext>
            </a:extLst>
          </p:cNvPr>
          <p:cNvSpPr/>
          <p:nvPr/>
        </p:nvSpPr>
        <p:spPr>
          <a:xfrm>
            <a:off x="354434" y="1264150"/>
            <a:ext cx="492854" cy="195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174DB9-42C6-4312-93DA-B69654219107}"/>
              </a:ext>
            </a:extLst>
          </p:cNvPr>
          <p:cNvCxnSpPr>
            <a:stCxn id="12" idx="3"/>
          </p:cNvCxnSpPr>
          <p:nvPr/>
        </p:nvCxnSpPr>
        <p:spPr>
          <a:xfrm>
            <a:off x="847288" y="1361917"/>
            <a:ext cx="2810312" cy="3428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BE6088-3CB3-4BBB-BCEE-5BEFF8555ABA}"/>
              </a:ext>
            </a:extLst>
          </p:cNvPr>
          <p:cNvSpPr txBox="1"/>
          <p:nvPr/>
        </p:nvSpPr>
        <p:spPr>
          <a:xfrm>
            <a:off x="6224824" y="2469405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각 파일마다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5~6 sheet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재무제표 내용이 들어있다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75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65941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55784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155784" y="876481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2.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종목별 주가 데이터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C3D18-2BA1-483C-B778-FC001C596B10}"/>
              </a:ext>
            </a:extLst>
          </p:cNvPr>
          <p:cNvSpPr txBox="1"/>
          <p:nvPr/>
        </p:nvSpPr>
        <p:spPr>
          <a:xfrm>
            <a:off x="155784" y="1340661"/>
            <a:ext cx="1127933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네이버 증권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374151"/>
                </a:solidFill>
                <a:latin typeface="+mn-ea"/>
                <a:hlinkClick r:id="rId2"/>
              </a:rPr>
              <a:t>https://finance.naver.com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에서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crawling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 하여 각 종목별로 매년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월 첫 거래일의 종가를 종목별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csv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파일로 수집하였다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.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8A9249-EF4B-4E6C-B28D-7083F6248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3" t="81639" r="21062"/>
          <a:stretch/>
        </p:blipFill>
        <p:spPr>
          <a:xfrm>
            <a:off x="310394" y="3611386"/>
            <a:ext cx="6644080" cy="1164758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4821C1-6A10-4896-8F38-6602284EA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7" t="21468" r="8235" b="57154"/>
          <a:stretch/>
        </p:blipFill>
        <p:spPr>
          <a:xfrm>
            <a:off x="314634" y="1878457"/>
            <a:ext cx="6644080" cy="112114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5CC70C-E502-4F6C-B7B7-4D193E996400}"/>
              </a:ext>
            </a:extLst>
          </p:cNvPr>
          <p:cNvSpPr txBox="1"/>
          <p:nvPr/>
        </p:nvSpPr>
        <p:spPr>
          <a:xfrm>
            <a:off x="3170769" y="3033328"/>
            <a:ext cx="923330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E5C246-A60B-41F6-910F-BBFA6CE4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037" y="4930826"/>
            <a:ext cx="3812752" cy="150404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623D89D-E8F4-4AB2-ACA7-5F8FCBA41A09}"/>
              </a:ext>
            </a:extLst>
          </p:cNvPr>
          <p:cNvSpPr/>
          <p:nvPr/>
        </p:nvSpPr>
        <p:spPr>
          <a:xfrm>
            <a:off x="1483047" y="5207685"/>
            <a:ext cx="671119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C75291-C43D-4507-9F54-6A6601F89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313" y="2205374"/>
            <a:ext cx="3038475" cy="27051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1CEBAE-9001-40C1-958B-CB69DFD2E9FE}"/>
              </a:ext>
            </a:extLst>
          </p:cNvPr>
          <p:cNvSpPr/>
          <p:nvPr/>
        </p:nvSpPr>
        <p:spPr>
          <a:xfrm>
            <a:off x="3124089" y="5005547"/>
            <a:ext cx="676124" cy="20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0B129F-B65E-4213-BFF9-B7F6125742CB}"/>
              </a:ext>
            </a:extLst>
          </p:cNvPr>
          <p:cNvCxnSpPr>
            <a:cxnSpLocks/>
          </p:cNvCxnSpPr>
          <p:nvPr/>
        </p:nvCxnSpPr>
        <p:spPr>
          <a:xfrm flipV="1">
            <a:off x="3800213" y="4261607"/>
            <a:ext cx="4857226" cy="841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0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</a:t>
            </a:r>
            <a:r>
              <a:rPr lang="ko-KR" altLang="en-US" sz="2800" b="1" dirty="0" err="1">
                <a:solidFill>
                  <a:srgbClr val="1F4763"/>
                </a:solidFill>
                <a:latin typeface="+mn-ea"/>
              </a:rPr>
              <a:t>전처리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Dart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에서 수집한 각 종목별 재무제표 데이터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(xlsx)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파일에서 필요한 내용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자본금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영업이익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매출액 등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을 연도별로 나눠서 각 종목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.csv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파일로 저장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90EC02-FFBC-4A9E-A3A9-BC6D5150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9" y="1885194"/>
            <a:ext cx="4895850" cy="4152900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68BF58-560E-4FFD-AD1F-A1951F43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53" y="4170796"/>
            <a:ext cx="6362923" cy="2277637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B13983-89FD-475E-A274-003BEE42C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0436"/>
            <a:ext cx="4618347" cy="2277637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F0B770-CAE9-413F-AC00-900484EE1402}"/>
              </a:ext>
            </a:extLst>
          </p:cNvPr>
          <p:cNvSpPr/>
          <p:nvPr/>
        </p:nvSpPr>
        <p:spPr>
          <a:xfrm>
            <a:off x="6160904" y="1475229"/>
            <a:ext cx="676124" cy="202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9E4A97-F169-42DE-B636-4D9D827A220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837028" y="1677366"/>
            <a:ext cx="2031687" cy="2493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</a:t>
            </a:r>
            <a:r>
              <a:rPr lang="ko-KR" altLang="en-US" sz="2800" b="1" dirty="0" err="1">
                <a:solidFill>
                  <a:srgbClr val="1F4763"/>
                </a:solidFill>
                <a:latin typeface="+mn-ea"/>
              </a:rPr>
              <a:t>전처리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2. ROE, PER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등 필요한 주식자료를 각 종목마다 정리하여 비교할 수 있도록 연도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.csv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파일로 저장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D7E60-DEE9-45E1-A900-D5CEDDDE6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26" r="22248"/>
          <a:stretch/>
        </p:blipFill>
        <p:spPr>
          <a:xfrm>
            <a:off x="258382" y="1469696"/>
            <a:ext cx="5697802" cy="375310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9422FB-5AB0-45D0-B0B9-AF2C600A4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21"/>
          <a:stretch/>
        </p:blipFill>
        <p:spPr>
          <a:xfrm>
            <a:off x="7680707" y="1542658"/>
            <a:ext cx="3879322" cy="280987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0F91873-163A-41AD-8C43-4A52E90BA08B}"/>
              </a:ext>
            </a:extLst>
          </p:cNvPr>
          <p:cNvSpPr/>
          <p:nvPr/>
        </p:nvSpPr>
        <p:spPr>
          <a:xfrm>
            <a:off x="6482886" y="2066943"/>
            <a:ext cx="671119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B6CA99-D2B0-44FD-8994-02EFC9B2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014" y="3588165"/>
            <a:ext cx="5887729" cy="2872430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9B4EC-18CE-4CBF-877C-67A22C7513CB}"/>
              </a:ext>
            </a:extLst>
          </p:cNvPr>
          <p:cNvSpPr/>
          <p:nvPr/>
        </p:nvSpPr>
        <p:spPr>
          <a:xfrm>
            <a:off x="7763898" y="1915140"/>
            <a:ext cx="851595" cy="202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D52BA6-AB19-4A2A-BB59-C17151FC4CD8}"/>
              </a:ext>
            </a:extLst>
          </p:cNvPr>
          <p:cNvCxnSpPr>
            <a:cxnSpLocks/>
          </p:cNvCxnSpPr>
          <p:nvPr/>
        </p:nvCxnSpPr>
        <p:spPr>
          <a:xfrm>
            <a:off x="8321879" y="2117277"/>
            <a:ext cx="989901" cy="147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7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F6FEE2-1662-43B0-AD14-DF6F9F2B1A0C}"/>
              </a:ext>
            </a:extLst>
          </p:cNvPr>
          <p:cNvSpPr/>
          <p:nvPr/>
        </p:nvSpPr>
        <p:spPr>
          <a:xfrm>
            <a:off x="840383" y="3603111"/>
            <a:ext cx="3977610" cy="16247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15C382-675D-4D4C-A87B-043B2E28D2D2}"/>
              </a:ext>
            </a:extLst>
          </p:cNvPr>
          <p:cNvSpPr/>
          <p:nvPr/>
        </p:nvSpPr>
        <p:spPr>
          <a:xfrm>
            <a:off x="838765" y="2390517"/>
            <a:ext cx="3979228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CA2577-F9CC-4478-896A-B45E5B228FBD}"/>
              </a:ext>
            </a:extLst>
          </p:cNvPr>
          <p:cNvSpPr/>
          <p:nvPr/>
        </p:nvSpPr>
        <p:spPr>
          <a:xfrm>
            <a:off x="838765" y="1190816"/>
            <a:ext cx="3979228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928254" y="1237726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마법의 공식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3015E-F030-4CE2-9E56-F827CE7E1963}"/>
              </a:ext>
            </a:extLst>
          </p:cNvPr>
          <p:cNvSpPr txBox="1"/>
          <p:nvPr/>
        </p:nvSpPr>
        <p:spPr>
          <a:xfrm>
            <a:off x="928254" y="1581607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6287B-51DB-4BC0-9273-7AB3341EFF35}"/>
              </a:ext>
            </a:extLst>
          </p:cNvPr>
          <p:cNvSpPr txBox="1"/>
          <p:nvPr/>
        </p:nvSpPr>
        <p:spPr>
          <a:xfrm>
            <a:off x="3486896" y="1576280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1B9D8BF-3802-4EBC-9490-CDF15C73867D}"/>
              </a:ext>
            </a:extLst>
          </p:cNvPr>
          <p:cNvSpPr/>
          <p:nvPr/>
        </p:nvSpPr>
        <p:spPr>
          <a:xfrm>
            <a:off x="1849383" y="1784273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EC426B74-8DA6-4723-9251-A6082BC484F9}"/>
              </a:ext>
            </a:extLst>
          </p:cNvPr>
          <p:cNvSpPr/>
          <p:nvPr/>
        </p:nvSpPr>
        <p:spPr>
          <a:xfrm>
            <a:off x="4451630" y="1759751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74278533-F511-4D44-BD64-0355ADC2A67E}"/>
              </a:ext>
            </a:extLst>
          </p:cNvPr>
          <p:cNvSpPr/>
          <p:nvPr/>
        </p:nvSpPr>
        <p:spPr>
          <a:xfrm>
            <a:off x="2610662" y="1664308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F40A-7063-4A60-AF09-51333A83AB39}"/>
              </a:ext>
            </a:extLst>
          </p:cNvPr>
          <p:cNvSpPr txBox="1"/>
          <p:nvPr/>
        </p:nvSpPr>
        <p:spPr>
          <a:xfrm>
            <a:off x="770008" y="576886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마법의 공식 및 적용한 공식들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29D839-941D-45F4-83FA-C76AEEB5B7E8}"/>
              </a:ext>
            </a:extLst>
          </p:cNvPr>
          <p:cNvSpPr/>
          <p:nvPr/>
        </p:nvSpPr>
        <p:spPr>
          <a:xfrm>
            <a:off x="356012" y="758182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E8D64-D6CB-49C1-BABE-573784A09379}"/>
              </a:ext>
            </a:extLst>
          </p:cNvPr>
          <p:cNvSpPr txBox="1"/>
          <p:nvPr/>
        </p:nvSpPr>
        <p:spPr>
          <a:xfrm>
            <a:off x="928254" y="2438269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9C471A-C209-4CA1-88F2-09B30FA6E6DD}"/>
              </a:ext>
            </a:extLst>
          </p:cNvPr>
          <p:cNvSpPr txBox="1"/>
          <p:nvPr/>
        </p:nvSpPr>
        <p:spPr>
          <a:xfrm>
            <a:off x="928254" y="2782150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88F9EB3B-E4C5-4E3D-8294-1D1C8F647311}"/>
              </a:ext>
            </a:extLst>
          </p:cNvPr>
          <p:cNvSpPr/>
          <p:nvPr/>
        </p:nvSpPr>
        <p:spPr>
          <a:xfrm>
            <a:off x="1849383" y="2984816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F791F72C-C941-4395-812A-ECA0C7B7E9D6}"/>
              </a:ext>
            </a:extLst>
          </p:cNvPr>
          <p:cNvSpPr/>
          <p:nvPr/>
        </p:nvSpPr>
        <p:spPr>
          <a:xfrm>
            <a:off x="4451630" y="2960294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줄무늬가 있는 오른쪽 32">
            <a:extLst>
              <a:ext uri="{FF2B5EF4-FFF2-40B4-BE49-F238E27FC236}">
                <a16:creationId xmlns:a16="http://schemas.microsoft.com/office/drawing/2014/main" id="{140E5E55-B102-4FCA-A659-3E0D8DF4322D}"/>
              </a:ext>
            </a:extLst>
          </p:cNvPr>
          <p:cNvSpPr/>
          <p:nvPr/>
        </p:nvSpPr>
        <p:spPr>
          <a:xfrm>
            <a:off x="2610662" y="2864851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1FE5D-8D50-4548-92F8-309D2EBD3497}"/>
              </a:ext>
            </a:extLst>
          </p:cNvPr>
          <p:cNvSpPr txBox="1"/>
          <p:nvPr/>
        </p:nvSpPr>
        <p:spPr>
          <a:xfrm>
            <a:off x="908288" y="3715945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70CF20-2398-4319-8356-CF998520B6F0}"/>
              </a:ext>
            </a:extLst>
          </p:cNvPr>
          <p:cNvSpPr txBox="1"/>
          <p:nvPr/>
        </p:nvSpPr>
        <p:spPr>
          <a:xfrm>
            <a:off x="908288" y="4454103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FDD5B40D-0AF2-4621-9336-E0F593C78690}"/>
              </a:ext>
            </a:extLst>
          </p:cNvPr>
          <p:cNvSpPr/>
          <p:nvPr/>
        </p:nvSpPr>
        <p:spPr>
          <a:xfrm>
            <a:off x="1829417" y="4656769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2B863174-352F-44F1-87FD-5D1A0E001B41}"/>
              </a:ext>
            </a:extLst>
          </p:cNvPr>
          <p:cNvSpPr/>
          <p:nvPr/>
        </p:nvSpPr>
        <p:spPr>
          <a:xfrm>
            <a:off x="4431664" y="4632247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7D2EDA2B-2622-41D3-8D13-A8E0247AED84}"/>
              </a:ext>
            </a:extLst>
          </p:cNvPr>
          <p:cNvSpPr/>
          <p:nvPr/>
        </p:nvSpPr>
        <p:spPr>
          <a:xfrm>
            <a:off x="2590696" y="4536804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CA6376-8A36-4931-A10E-7867F86D9AD6}"/>
              </a:ext>
            </a:extLst>
          </p:cNvPr>
          <p:cNvSpPr txBox="1"/>
          <p:nvPr/>
        </p:nvSpPr>
        <p:spPr>
          <a:xfrm>
            <a:off x="3392793" y="2743867"/>
            <a:ext cx="161169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4151"/>
                </a:solidFill>
                <a:latin typeface="+mn-ea"/>
              </a:rPr>
              <a:t>GP/A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9052C6-C85B-4E79-B949-9790F8F66A25}"/>
              </a:ext>
            </a:extLst>
          </p:cNvPr>
          <p:cNvSpPr txBox="1"/>
          <p:nvPr/>
        </p:nvSpPr>
        <p:spPr>
          <a:xfrm>
            <a:off x="3372827" y="4442194"/>
            <a:ext cx="1611699" cy="57496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4151"/>
                </a:solidFill>
                <a:latin typeface="+mn-ea"/>
              </a:rPr>
              <a:t>GP/A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E9F21-2029-4E21-A6F7-695441844BB0}"/>
              </a:ext>
            </a:extLst>
          </p:cNvPr>
          <p:cNvSpPr txBox="1"/>
          <p:nvPr/>
        </p:nvSpPr>
        <p:spPr>
          <a:xfrm>
            <a:off x="1422748" y="4090109"/>
            <a:ext cx="412829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소형주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시가총액 하위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20%)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9DF6CC5-9348-4572-B819-604753A1737B}"/>
              </a:ext>
            </a:extLst>
          </p:cNvPr>
          <p:cNvSpPr/>
          <p:nvPr/>
        </p:nvSpPr>
        <p:spPr>
          <a:xfrm>
            <a:off x="5622120" y="1160702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1DD228-FAC3-4BD8-BC93-A2C9B68A0F9E}"/>
              </a:ext>
            </a:extLst>
          </p:cNvPr>
          <p:cNvSpPr txBox="1"/>
          <p:nvPr/>
        </p:nvSpPr>
        <p:spPr>
          <a:xfrm>
            <a:off x="5675569" y="1210534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54F12-1625-4181-AD82-C34CA19073B0}"/>
              </a:ext>
            </a:extLst>
          </p:cNvPr>
          <p:cNvSpPr txBox="1"/>
          <p:nvPr/>
        </p:nvSpPr>
        <p:spPr>
          <a:xfrm>
            <a:off x="5675569" y="1554415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DCBC84-59BA-4049-B890-726954F91A48}"/>
              </a:ext>
            </a:extLst>
          </p:cNvPr>
          <p:cNvSpPr txBox="1"/>
          <p:nvPr/>
        </p:nvSpPr>
        <p:spPr>
          <a:xfrm>
            <a:off x="7915528" y="1549088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ROA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B376A72B-FB67-458B-BF56-FE4668F54B94}"/>
              </a:ext>
            </a:extLst>
          </p:cNvPr>
          <p:cNvSpPr/>
          <p:nvPr/>
        </p:nvSpPr>
        <p:spPr>
          <a:xfrm>
            <a:off x="6596698" y="1757081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CB3AE88E-EF16-4876-9F67-93947FFC7284}"/>
              </a:ext>
            </a:extLst>
          </p:cNvPr>
          <p:cNvSpPr/>
          <p:nvPr/>
        </p:nvSpPr>
        <p:spPr>
          <a:xfrm>
            <a:off x="8880262" y="1732559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줄무늬가 있는 오른쪽 53">
            <a:extLst>
              <a:ext uri="{FF2B5EF4-FFF2-40B4-BE49-F238E27FC236}">
                <a16:creationId xmlns:a16="http://schemas.microsoft.com/office/drawing/2014/main" id="{35E38C86-5AEA-4B1D-8E24-624410127C26}"/>
              </a:ext>
            </a:extLst>
          </p:cNvPr>
          <p:cNvSpPr/>
          <p:nvPr/>
        </p:nvSpPr>
        <p:spPr>
          <a:xfrm>
            <a:off x="7127325" y="1637116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F01CC3-3C2E-4406-B65B-9E1F7BA25728}"/>
              </a:ext>
            </a:extLst>
          </p:cNvPr>
          <p:cNvSpPr txBox="1"/>
          <p:nvPr/>
        </p:nvSpPr>
        <p:spPr>
          <a:xfrm>
            <a:off x="10224940" y="1549088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62" name="화살표: 위쪽 61">
            <a:extLst>
              <a:ext uri="{FF2B5EF4-FFF2-40B4-BE49-F238E27FC236}">
                <a16:creationId xmlns:a16="http://schemas.microsoft.com/office/drawing/2014/main" id="{5BC2DD96-0697-4640-8F25-9CBB685EA000}"/>
              </a:ext>
            </a:extLst>
          </p:cNvPr>
          <p:cNvSpPr/>
          <p:nvPr/>
        </p:nvSpPr>
        <p:spPr>
          <a:xfrm>
            <a:off x="11189674" y="1732559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줄무늬가 있는 오른쪽 62">
            <a:extLst>
              <a:ext uri="{FF2B5EF4-FFF2-40B4-BE49-F238E27FC236}">
                <a16:creationId xmlns:a16="http://schemas.microsoft.com/office/drawing/2014/main" id="{A2C9F68D-1936-459B-BE1E-1C88246FB131}"/>
              </a:ext>
            </a:extLst>
          </p:cNvPr>
          <p:cNvSpPr/>
          <p:nvPr/>
        </p:nvSpPr>
        <p:spPr>
          <a:xfrm>
            <a:off x="9436217" y="1637116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AACB9B4-2849-4F80-BBD3-F5B70355EB75}"/>
              </a:ext>
            </a:extLst>
          </p:cNvPr>
          <p:cNvSpPr/>
          <p:nvPr/>
        </p:nvSpPr>
        <p:spPr>
          <a:xfrm>
            <a:off x="5622120" y="2441969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A7F26-CB39-4BF4-B63C-44858B746E14}"/>
              </a:ext>
            </a:extLst>
          </p:cNvPr>
          <p:cNvSpPr txBox="1"/>
          <p:nvPr/>
        </p:nvSpPr>
        <p:spPr>
          <a:xfrm>
            <a:off x="5675569" y="2835682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C7A85F-9CFB-43DB-8162-53FFA4E1331E}"/>
              </a:ext>
            </a:extLst>
          </p:cNvPr>
          <p:cNvSpPr txBox="1"/>
          <p:nvPr/>
        </p:nvSpPr>
        <p:spPr>
          <a:xfrm>
            <a:off x="7915528" y="2830355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PCR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E1651E58-B4E7-45F4-8274-B443B1E1A59F}"/>
              </a:ext>
            </a:extLst>
          </p:cNvPr>
          <p:cNvSpPr/>
          <p:nvPr/>
        </p:nvSpPr>
        <p:spPr>
          <a:xfrm>
            <a:off x="6596698" y="3038348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줄무늬가 있는 오른쪽 99">
            <a:extLst>
              <a:ext uri="{FF2B5EF4-FFF2-40B4-BE49-F238E27FC236}">
                <a16:creationId xmlns:a16="http://schemas.microsoft.com/office/drawing/2014/main" id="{F10A548F-DFC1-44CC-9E37-AB1B4A94689F}"/>
              </a:ext>
            </a:extLst>
          </p:cNvPr>
          <p:cNvSpPr/>
          <p:nvPr/>
        </p:nvSpPr>
        <p:spPr>
          <a:xfrm>
            <a:off x="7127325" y="2918383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3490085-A077-4503-9359-3E024BFC4CAC}"/>
              </a:ext>
            </a:extLst>
          </p:cNvPr>
          <p:cNvSpPr txBox="1"/>
          <p:nvPr/>
        </p:nvSpPr>
        <p:spPr>
          <a:xfrm>
            <a:off x="10224940" y="2830355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2" name="화살표: 위쪽 101">
            <a:extLst>
              <a:ext uri="{FF2B5EF4-FFF2-40B4-BE49-F238E27FC236}">
                <a16:creationId xmlns:a16="http://schemas.microsoft.com/office/drawing/2014/main" id="{17613246-992D-496F-8898-1DD180FD8ADC}"/>
              </a:ext>
            </a:extLst>
          </p:cNvPr>
          <p:cNvSpPr/>
          <p:nvPr/>
        </p:nvSpPr>
        <p:spPr>
          <a:xfrm>
            <a:off x="11189674" y="3013826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줄무늬가 있는 오른쪽 102">
            <a:extLst>
              <a:ext uri="{FF2B5EF4-FFF2-40B4-BE49-F238E27FC236}">
                <a16:creationId xmlns:a16="http://schemas.microsoft.com/office/drawing/2014/main" id="{07E91EDB-20E9-43B2-9984-189B3F6B41D3}"/>
              </a:ext>
            </a:extLst>
          </p:cNvPr>
          <p:cNvSpPr/>
          <p:nvPr/>
        </p:nvSpPr>
        <p:spPr>
          <a:xfrm>
            <a:off x="9436217" y="2918383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C8D6B61-09B4-4CEF-8BF7-1B9DF30D0718}"/>
              </a:ext>
            </a:extLst>
          </p:cNvPr>
          <p:cNvSpPr/>
          <p:nvPr/>
        </p:nvSpPr>
        <p:spPr>
          <a:xfrm>
            <a:off x="5622120" y="3766436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B0C9D-9B3E-4F49-A9E8-28607A8A1845}"/>
              </a:ext>
            </a:extLst>
          </p:cNvPr>
          <p:cNvSpPr txBox="1"/>
          <p:nvPr/>
        </p:nvSpPr>
        <p:spPr>
          <a:xfrm>
            <a:off x="5675569" y="4160149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PER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D68BF9-4177-4366-AF5A-27499E737B62}"/>
              </a:ext>
            </a:extLst>
          </p:cNvPr>
          <p:cNvSpPr txBox="1"/>
          <p:nvPr/>
        </p:nvSpPr>
        <p:spPr>
          <a:xfrm>
            <a:off x="7915528" y="4154822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4151"/>
                </a:solidFill>
                <a:latin typeface="+mn-ea"/>
              </a:rPr>
              <a:t>PSR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4A94A269-3A72-4746-AB97-7B58CA0DC24C}"/>
              </a:ext>
            </a:extLst>
          </p:cNvPr>
          <p:cNvSpPr/>
          <p:nvPr/>
        </p:nvSpPr>
        <p:spPr>
          <a:xfrm>
            <a:off x="6596698" y="4362815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줄무늬가 있는 오른쪽 109">
            <a:extLst>
              <a:ext uri="{FF2B5EF4-FFF2-40B4-BE49-F238E27FC236}">
                <a16:creationId xmlns:a16="http://schemas.microsoft.com/office/drawing/2014/main" id="{E55142D0-C1EE-4BD6-88A6-716E9F8DC908}"/>
              </a:ext>
            </a:extLst>
          </p:cNvPr>
          <p:cNvSpPr/>
          <p:nvPr/>
        </p:nvSpPr>
        <p:spPr>
          <a:xfrm>
            <a:off x="7127325" y="4242850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98D9AF-76FC-40F3-9140-1C1F42BD917D}"/>
              </a:ext>
            </a:extLst>
          </p:cNvPr>
          <p:cNvSpPr txBox="1"/>
          <p:nvPr/>
        </p:nvSpPr>
        <p:spPr>
          <a:xfrm>
            <a:off x="10224940" y="4154822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2" name="화살표: 위쪽 111">
            <a:extLst>
              <a:ext uri="{FF2B5EF4-FFF2-40B4-BE49-F238E27FC236}">
                <a16:creationId xmlns:a16="http://schemas.microsoft.com/office/drawing/2014/main" id="{53CA5ECD-5D0D-4AB8-A3E2-6D658FB71A9F}"/>
              </a:ext>
            </a:extLst>
          </p:cNvPr>
          <p:cNvSpPr/>
          <p:nvPr/>
        </p:nvSpPr>
        <p:spPr>
          <a:xfrm>
            <a:off x="11189674" y="4338293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줄무늬가 있는 오른쪽 112">
            <a:extLst>
              <a:ext uri="{FF2B5EF4-FFF2-40B4-BE49-F238E27FC236}">
                <a16:creationId xmlns:a16="http://schemas.microsoft.com/office/drawing/2014/main" id="{24919EAC-0B83-46FB-935F-65379E564185}"/>
              </a:ext>
            </a:extLst>
          </p:cNvPr>
          <p:cNvSpPr/>
          <p:nvPr/>
        </p:nvSpPr>
        <p:spPr>
          <a:xfrm>
            <a:off x="9436217" y="4242850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8AD2697-71FA-404C-892A-7EF305EE0B7E}"/>
              </a:ext>
            </a:extLst>
          </p:cNvPr>
          <p:cNvSpPr/>
          <p:nvPr/>
        </p:nvSpPr>
        <p:spPr>
          <a:xfrm>
            <a:off x="5622120" y="5102630"/>
            <a:ext cx="5907902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5D90A8-6D06-423F-95C0-CF25400448E2}"/>
              </a:ext>
            </a:extLst>
          </p:cNvPr>
          <p:cNvSpPr txBox="1"/>
          <p:nvPr/>
        </p:nvSpPr>
        <p:spPr>
          <a:xfrm>
            <a:off x="5675569" y="5496343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PBR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D371D39-BFC9-4D72-8810-29DCB2F1AC5A}"/>
              </a:ext>
            </a:extLst>
          </p:cNvPr>
          <p:cNvSpPr txBox="1"/>
          <p:nvPr/>
        </p:nvSpPr>
        <p:spPr>
          <a:xfrm>
            <a:off x="7915528" y="5491016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ROA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19473EBE-E1B8-4FC5-BD6C-D202078AC2DA}"/>
              </a:ext>
            </a:extLst>
          </p:cNvPr>
          <p:cNvSpPr/>
          <p:nvPr/>
        </p:nvSpPr>
        <p:spPr>
          <a:xfrm>
            <a:off x="6596698" y="5699009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위쪽 118">
            <a:extLst>
              <a:ext uri="{FF2B5EF4-FFF2-40B4-BE49-F238E27FC236}">
                <a16:creationId xmlns:a16="http://schemas.microsoft.com/office/drawing/2014/main" id="{C124E070-55CB-444E-963C-A4BF446E42D1}"/>
              </a:ext>
            </a:extLst>
          </p:cNvPr>
          <p:cNvSpPr/>
          <p:nvPr/>
        </p:nvSpPr>
        <p:spPr>
          <a:xfrm>
            <a:off x="8880262" y="5674487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줄무늬가 있는 오른쪽 119">
            <a:extLst>
              <a:ext uri="{FF2B5EF4-FFF2-40B4-BE49-F238E27FC236}">
                <a16:creationId xmlns:a16="http://schemas.microsoft.com/office/drawing/2014/main" id="{1BB0DE46-31CD-45BC-B901-CB93DF8D9551}"/>
              </a:ext>
            </a:extLst>
          </p:cNvPr>
          <p:cNvSpPr/>
          <p:nvPr/>
        </p:nvSpPr>
        <p:spPr>
          <a:xfrm>
            <a:off x="7127325" y="5579044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931FB5-F44B-4C07-A0E8-7E5F2F36AB27}"/>
              </a:ext>
            </a:extLst>
          </p:cNvPr>
          <p:cNvSpPr txBox="1"/>
          <p:nvPr/>
        </p:nvSpPr>
        <p:spPr>
          <a:xfrm>
            <a:off x="10224940" y="5491016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3281C6AF-39F0-42AF-8F4E-860CC86B77F4}"/>
              </a:ext>
            </a:extLst>
          </p:cNvPr>
          <p:cNvSpPr/>
          <p:nvPr/>
        </p:nvSpPr>
        <p:spPr>
          <a:xfrm>
            <a:off x="11189674" y="5674487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줄무늬가 있는 오른쪽 122">
            <a:extLst>
              <a:ext uri="{FF2B5EF4-FFF2-40B4-BE49-F238E27FC236}">
                <a16:creationId xmlns:a16="http://schemas.microsoft.com/office/drawing/2014/main" id="{034E37E6-E90B-4B99-A9BE-DCCD2837942A}"/>
              </a:ext>
            </a:extLst>
          </p:cNvPr>
          <p:cNvSpPr/>
          <p:nvPr/>
        </p:nvSpPr>
        <p:spPr>
          <a:xfrm>
            <a:off x="9436217" y="5579044"/>
            <a:ext cx="502509" cy="508377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화살표: 아래쪽 123">
            <a:extLst>
              <a:ext uri="{FF2B5EF4-FFF2-40B4-BE49-F238E27FC236}">
                <a16:creationId xmlns:a16="http://schemas.microsoft.com/office/drawing/2014/main" id="{471A0D7D-B03A-4504-8098-FA02099B67F8}"/>
              </a:ext>
            </a:extLst>
          </p:cNvPr>
          <p:cNvSpPr/>
          <p:nvPr/>
        </p:nvSpPr>
        <p:spPr>
          <a:xfrm>
            <a:off x="8886738" y="3038348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AE8CB39B-3E72-454D-8FC1-CF62312B3B62}"/>
              </a:ext>
            </a:extLst>
          </p:cNvPr>
          <p:cNvSpPr/>
          <p:nvPr/>
        </p:nvSpPr>
        <p:spPr>
          <a:xfrm>
            <a:off x="8886738" y="4384636"/>
            <a:ext cx="234892" cy="268448"/>
          </a:xfrm>
          <a:prstGeom prst="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BCEC5C4-20EF-4862-893D-547665BEE7F3}"/>
              </a:ext>
            </a:extLst>
          </p:cNvPr>
          <p:cNvSpPr/>
          <p:nvPr/>
        </p:nvSpPr>
        <p:spPr>
          <a:xfrm>
            <a:off x="838765" y="5366516"/>
            <a:ext cx="3979228" cy="1046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07CEE9-4370-4DBA-A324-D420F65770E8}"/>
              </a:ext>
            </a:extLst>
          </p:cNvPr>
          <p:cNvSpPr txBox="1"/>
          <p:nvPr/>
        </p:nvSpPr>
        <p:spPr>
          <a:xfrm>
            <a:off x="928254" y="5413426"/>
            <a:ext cx="2678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Warren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Buffett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3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0BE9D0C-82C1-456E-A256-0B45D4615B9F}"/>
              </a:ext>
            </a:extLst>
          </p:cNvPr>
          <p:cNvSpPr txBox="1"/>
          <p:nvPr/>
        </p:nvSpPr>
        <p:spPr>
          <a:xfrm>
            <a:off x="1088143" y="5751980"/>
            <a:ext cx="10821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ROE </a:t>
            </a:r>
            <a:endParaRPr lang="ko-KR" altLang="en-US" sz="2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31" name="화살표: 위쪽 130">
            <a:extLst>
              <a:ext uri="{FF2B5EF4-FFF2-40B4-BE49-F238E27FC236}">
                <a16:creationId xmlns:a16="http://schemas.microsoft.com/office/drawing/2014/main" id="{CF80B5B4-8395-4C65-B5AD-3C098ACAB754}"/>
              </a:ext>
            </a:extLst>
          </p:cNvPr>
          <p:cNvSpPr/>
          <p:nvPr/>
        </p:nvSpPr>
        <p:spPr>
          <a:xfrm>
            <a:off x="2052877" y="5935451"/>
            <a:ext cx="234892" cy="268448"/>
          </a:xfrm>
          <a:prstGeom prst="up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2D9B31-3248-4E27-AEC1-5660519666E0}"/>
              </a:ext>
            </a:extLst>
          </p:cNvPr>
          <p:cNvSpPr txBox="1"/>
          <p:nvPr/>
        </p:nvSpPr>
        <p:spPr>
          <a:xfrm>
            <a:off x="5675569" y="2542041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6631E0E-7068-4F6B-AFDE-62B0F8B84D6B}"/>
              </a:ext>
            </a:extLst>
          </p:cNvPr>
          <p:cNvSpPr txBox="1"/>
          <p:nvPr/>
        </p:nvSpPr>
        <p:spPr>
          <a:xfrm>
            <a:off x="5675569" y="391821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4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063D9DA-9FBE-4712-81A0-5D7133D6490C}"/>
              </a:ext>
            </a:extLst>
          </p:cNvPr>
          <p:cNvSpPr txBox="1"/>
          <p:nvPr/>
        </p:nvSpPr>
        <p:spPr>
          <a:xfrm>
            <a:off x="5675569" y="522637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5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29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공식 대입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10" y="940999"/>
            <a:ext cx="115393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마법의 공식과 새로운 공식들을 연도별로 종목에 적용해서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rebalancing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을 할 수 있는 종목을 추출해서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    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공식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+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연도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.csv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로 저장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0F91873-163A-41AD-8C43-4A52E90BA08B}"/>
              </a:ext>
            </a:extLst>
          </p:cNvPr>
          <p:cNvSpPr/>
          <p:nvPr/>
        </p:nvSpPr>
        <p:spPr>
          <a:xfrm>
            <a:off x="6888664" y="2389670"/>
            <a:ext cx="471864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24875-2A11-4F50-BB35-6171EAB8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1" y="1937741"/>
            <a:ext cx="6092085" cy="2170358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094BC5-39CB-45DA-B2D3-A7D3E7EB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27" y="1629925"/>
            <a:ext cx="4029075" cy="2686050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C47CDF-3275-47F9-8BF8-A6367478E821}"/>
              </a:ext>
            </a:extLst>
          </p:cNvPr>
          <p:cNvGrpSpPr/>
          <p:nvPr/>
        </p:nvGrpSpPr>
        <p:grpSpPr>
          <a:xfrm>
            <a:off x="2457135" y="3219376"/>
            <a:ext cx="1519247" cy="209623"/>
            <a:chOff x="2793534" y="3061982"/>
            <a:chExt cx="1694576" cy="1992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86DE64-D72D-428A-B4E7-C64D77983A44}"/>
                </a:ext>
              </a:extLst>
            </p:cNvPr>
            <p:cNvSpPr/>
            <p:nvPr/>
          </p:nvSpPr>
          <p:spPr>
            <a:xfrm>
              <a:off x="2793534" y="3061982"/>
              <a:ext cx="385894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F7D636-D380-4547-B3DA-021DEB322FC5}"/>
                </a:ext>
              </a:extLst>
            </p:cNvPr>
            <p:cNvSpPr/>
            <p:nvPr/>
          </p:nvSpPr>
          <p:spPr>
            <a:xfrm>
              <a:off x="4102216" y="3061982"/>
              <a:ext cx="385894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6FFA7BB3-7146-4A0C-9887-E8D792ED0A25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 rot="16200000" flipH="1">
              <a:off x="3640822" y="2600587"/>
              <a:ext cx="12700" cy="130868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AC3572-15DB-410A-927C-3682571C4963}"/>
              </a:ext>
            </a:extLst>
          </p:cNvPr>
          <p:cNvSpPr txBox="1"/>
          <p:nvPr/>
        </p:nvSpPr>
        <p:spPr>
          <a:xfrm>
            <a:off x="3912455" y="35434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공식을 적용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46B13C3-033B-40C0-ABD0-7BD444F91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48" b="35675"/>
          <a:stretch/>
        </p:blipFill>
        <p:spPr>
          <a:xfrm>
            <a:off x="1732476" y="4328518"/>
            <a:ext cx="5943451" cy="2181355"/>
          </a:xfrm>
          <a:prstGeom prst="rect">
            <a:avLst/>
          </a:prstGeom>
          <a:ln w="19050">
            <a:solidFill>
              <a:srgbClr val="FCFCF6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876489-1168-4DF5-8355-D740C18CC374}"/>
              </a:ext>
            </a:extLst>
          </p:cNvPr>
          <p:cNvSpPr/>
          <p:nvPr/>
        </p:nvSpPr>
        <p:spPr>
          <a:xfrm>
            <a:off x="8240349" y="1951949"/>
            <a:ext cx="1247600" cy="20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B76366-FC8C-4896-B2FB-5D8E05766F05}"/>
              </a:ext>
            </a:extLst>
          </p:cNvPr>
          <p:cNvCxnSpPr>
            <a:cxnSpLocks/>
          </p:cNvCxnSpPr>
          <p:nvPr/>
        </p:nvCxnSpPr>
        <p:spPr>
          <a:xfrm flipH="1">
            <a:off x="6953571" y="2141356"/>
            <a:ext cx="1930730" cy="2150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345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연도별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Rebalancing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10" y="940999"/>
            <a:ext cx="115393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각 공식으로 정해진 회사종목을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년 동안 연도마다 가상투자를 하여 수익률을 출력한다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B4D55-CAAF-4B55-891F-E2CBC61BB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6" b="69746"/>
          <a:stretch/>
        </p:blipFill>
        <p:spPr>
          <a:xfrm>
            <a:off x="258381" y="1530442"/>
            <a:ext cx="6581362" cy="1668663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6B0071-CAF4-422D-9BD4-FDFA5A5D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130" y="2604311"/>
            <a:ext cx="4959728" cy="3737766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456D5A-CD6F-45F6-B189-F7C79720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82" y="3781352"/>
            <a:ext cx="6581362" cy="2526697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B52EE33-3528-44AA-9174-9EA21A2AE531}"/>
              </a:ext>
            </a:extLst>
          </p:cNvPr>
          <p:cNvSpPr/>
          <p:nvPr/>
        </p:nvSpPr>
        <p:spPr>
          <a:xfrm>
            <a:off x="6486573" y="3262484"/>
            <a:ext cx="471864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345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연도별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Rebalancing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499DA-49D6-4E08-B130-BFB4F8B44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8" t="74388"/>
          <a:stretch/>
        </p:blipFill>
        <p:spPr>
          <a:xfrm>
            <a:off x="388410" y="4381581"/>
            <a:ext cx="7909054" cy="1717215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C9BFF1-0BD0-4A56-B08E-D61B67A8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65" y="675609"/>
            <a:ext cx="4689726" cy="4819166"/>
          </a:xfrm>
          <a:prstGeom prst="rect">
            <a:avLst/>
          </a:prstGeom>
          <a:ln w="19050">
            <a:solidFill>
              <a:srgbClr val="1F4763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DF3EA52-404F-4B3E-A6AA-8A846CADD7D7}"/>
              </a:ext>
            </a:extLst>
          </p:cNvPr>
          <p:cNvSpPr/>
          <p:nvPr/>
        </p:nvSpPr>
        <p:spPr>
          <a:xfrm>
            <a:off x="6025178" y="2331306"/>
            <a:ext cx="471864" cy="931178"/>
          </a:xfrm>
          <a:prstGeom prst="rightArrow">
            <a:avLst/>
          </a:prstGeom>
          <a:solidFill>
            <a:srgbClr val="1F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데이터 시각화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B0B-8594-441C-BAAB-C79CD5716BF4}"/>
              </a:ext>
            </a:extLst>
          </p:cNvPr>
          <p:cNvSpPr txBox="1"/>
          <p:nvPr/>
        </p:nvSpPr>
        <p:spPr>
          <a:xfrm>
            <a:off x="388410" y="1172961"/>
            <a:ext cx="115393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Rebalancing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으로 출력된 수익률을 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DataFrame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형식으로 만들어서 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plotly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모듈을 이용해 시각화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0F0FD0-96E7-49B5-B76E-FBCB102B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1" y="2077476"/>
            <a:ext cx="53435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마법의 공식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5B188-CC86-49E8-8AB6-2B3DC4E7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921079"/>
            <a:ext cx="7607896" cy="4083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8C497-33CE-4667-AC43-F62B65ED6873}"/>
              </a:ext>
            </a:extLst>
          </p:cNvPr>
          <p:cNvSpPr txBox="1"/>
          <p:nvPr/>
        </p:nvSpPr>
        <p:spPr>
          <a:xfrm>
            <a:off x="8992998" y="2678531"/>
            <a:ext cx="2834430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137,389,035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수익률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37.4%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C5F04-26C1-4FF8-9F33-2BCC976E1868}"/>
              </a:ext>
            </a:extLst>
          </p:cNvPr>
          <p:cNvSpPr/>
          <p:nvPr/>
        </p:nvSpPr>
        <p:spPr>
          <a:xfrm>
            <a:off x="8875838" y="2580306"/>
            <a:ext cx="2951590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3178A4-EED5-4C49-BC5A-C5DFC2DC9888}"/>
              </a:ext>
            </a:extLst>
          </p:cNvPr>
          <p:cNvSpPr/>
          <p:nvPr/>
        </p:nvSpPr>
        <p:spPr>
          <a:xfrm>
            <a:off x="0" y="0"/>
            <a:ext cx="4806892" cy="6858000"/>
          </a:xfrm>
          <a:prstGeom prst="rect">
            <a:avLst/>
          </a:prstGeom>
          <a:solidFill>
            <a:srgbClr val="275A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B5CC4-EDFF-4867-A43C-6299B07E6D44}"/>
              </a:ext>
            </a:extLst>
          </p:cNvPr>
          <p:cNvSpPr txBox="1"/>
          <p:nvPr/>
        </p:nvSpPr>
        <p:spPr>
          <a:xfrm>
            <a:off x="1465796" y="2759978"/>
            <a:ext cx="2001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DEE52E-E679-4BC4-BAE9-D00674F37958}"/>
              </a:ext>
            </a:extLst>
          </p:cNvPr>
          <p:cNvSpPr/>
          <p:nvPr/>
        </p:nvSpPr>
        <p:spPr>
          <a:xfrm>
            <a:off x="1287994" y="2642532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31BAC-76B2-4AFD-9FA3-9B419D7B1B88}"/>
              </a:ext>
            </a:extLst>
          </p:cNvPr>
          <p:cNvSpPr/>
          <p:nvPr/>
        </p:nvSpPr>
        <p:spPr>
          <a:xfrm>
            <a:off x="1287994" y="3406140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B1EDD-CD4E-4D29-A1F2-23E17A32A502}"/>
              </a:ext>
            </a:extLst>
          </p:cNvPr>
          <p:cNvSpPr txBox="1"/>
          <p:nvPr/>
        </p:nvSpPr>
        <p:spPr>
          <a:xfrm>
            <a:off x="5419287" y="545284"/>
            <a:ext cx="66944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마법의 공식이란</a:t>
            </a:r>
            <a:r>
              <a:rPr lang="en-US" altLang="ko-KR" dirty="0"/>
              <a:t>?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프로젝트 내용</a:t>
            </a:r>
            <a:r>
              <a:rPr lang="en-US" altLang="ko-KR" dirty="0"/>
              <a:t> &amp; </a:t>
            </a:r>
            <a:r>
              <a:rPr lang="ko-KR" altLang="en-US" dirty="0"/>
              <a:t>최종 목표 및 결과물</a:t>
            </a:r>
            <a:r>
              <a:rPr lang="en-US" altLang="ko-KR" dirty="0"/>
              <a:t> 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동기 및 프로젝트의 의미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dirty="0"/>
              <a:t>     &amp; </a:t>
            </a:r>
            <a:r>
              <a:rPr lang="ko-KR" altLang="en-US" dirty="0"/>
              <a:t>필요한 데이터 소스 및 저장장소 데이터별 확보 방법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적용기술</a:t>
            </a:r>
            <a:r>
              <a:rPr lang="en-US" altLang="ko-KR" dirty="0"/>
              <a:t> &amp; </a:t>
            </a:r>
            <a:r>
              <a:rPr lang="ko-KR" altLang="en-US" dirty="0"/>
              <a:t>프로세스 및 일정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참가인원 및 업무 분담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데이터 공식 대입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연도별 </a:t>
            </a:r>
            <a:r>
              <a:rPr lang="en-US" altLang="ko-KR" dirty="0" err="1"/>
              <a:t>Rebalrancing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수익률 비교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3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77303-CD6F-49BD-A33D-29925BF8CED4}"/>
              </a:ext>
            </a:extLst>
          </p:cNvPr>
          <p:cNvSpPr txBox="1"/>
          <p:nvPr/>
        </p:nvSpPr>
        <p:spPr>
          <a:xfrm>
            <a:off x="662729" y="1255551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5FB859-2F9B-4D5A-8D45-0838628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6" y="1789652"/>
            <a:ext cx="7797567" cy="41858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D08E8F-B53D-453A-AC4E-4C349367DE09}"/>
              </a:ext>
            </a:extLst>
          </p:cNvPr>
          <p:cNvSpPr txBox="1"/>
          <p:nvPr/>
        </p:nvSpPr>
        <p:spPr>
          <a:xfrm>
            <a:off x="8992998" y="2678531"/>
            <a:ext cx="2834430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137,389,035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37,389,035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수익률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37.4%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6B1FCE-5823-4135-9F09-3DF3EF58F097}"/>
              </a:ext>
            </a:extLst>
          </p:cNvPr>
          <p:cNvSpPr/>
          <p:nvPr/>
        </p:nvSpPr>
        <p:spPr>
          <a:xfrm>
            <a:off x="8875838" y="2580306"/>
            <a:ext cx="2951590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5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신마법의 공식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2.0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9F36E0-93FC-4F20-BE82-AC48BCB6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912528"/>
            <a:ext cx="7607896" cy="4083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6AC662-1214-47BE-A0B6-0CAD23676AF8}"/>
              </a:ext>
            </a:extLst>
          </p:cNvPr>
          <p:cNvSpPr txBox="1"/>
          <p:nvPr/>
        </p:nvSpPr>
        <p:spPr>
          <a:xfrm>
            <a:off x="8858774" y="2653364"/>
            <a:ext cx="3039615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976,467,003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876,467,003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수익률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876.5 %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17239-6359-42B6-A06B-6A4125D6C542}"/>
              </a:ext>
            </a:extLst>
          </p:cNvPr>
          <p:cNvSpPr/>
          <p:nvPr/>
        </p:nvSpPr>
        <p:spPr>
          <a:xfrm>
            <a:off x="8786691" y="2580306"/>
            <a:ext cx="3039615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2678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Warren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Buffett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3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DB1679-AE22-4E43-B083-C3823B6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9" y="1926474"/>
            <a:ext cx="7452068" cy="4000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179F6B-6036-474A-9AA7-048124C91AFE}"/>
              </a:ext>
            </a:extLst>
          </p:cNvPr>
          <p:cNvSpPr txBox="1"/>
          <p:nvPr/>
        </p:nvSpPr>
        <p:spPr>
          <a:xfrm>
            <a:off x="8791662" y="2653364"/>
            <a:ext cx="3039615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금액 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 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 </a:t>
            </a:r>
            <a:r>
              <a:rPr lang="en-US" altLang="ko-KR" sz="1600" b="1" dirty="0">
                <a:latin typeface="+mn-ea"/>
              </a:rPr>
              <a:t>: 34,437,285</a:t>
            </a:r>
            <a:r>
              <a:rPr lang="ko-KR" altLang="en-US" sz="1600" b="1" dirty="0">
                <a:latin typeface="+mn-ea"/>
              </a:rPr>
              <a:t>원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34.4%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D457E-372D-4FCD-AD26-6F2F9C51C371}"/>
              </a:ext>
            </a:extLst>
          </p:cNvPr>
          <p:cNvSpPr/>
          <p:nvPr/>
        </p:nvSpPr>
        <p:spPr>
          <a:xfrm>
            <a:off x="8719579" y="2580306"/>
            <a:ext cx="3039615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4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00C7C9-0E18-4FF0-8576-FBF8D3CE9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812443"/>
            <a:ext cx="7678851" cy="4122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FA826E-CF9C-4440-A1EB-7AE06B469A66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AA297E-2DE9-44A5-8BF4-FD2AD289A911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2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C755A-0315-461C-9243-A6B13F96C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5" y="1864656"/>
            <a:ext cx="7890837" cy="42358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BD2C11-237D-4E13-860E-E8DA70EA6BFC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33AF98-E7BA-46E0-8630-A013544409FA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4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308DE1-BBA4-47A6-B05A-4305663E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856722"/>
            <a:ext cx="7704018" cy="41355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706D17-C679-47CE-97D8-75F65F15CA19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1CF58E-642A-4FC1-A0FE-2185CCA2B4BE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3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B088-3B87-4B01-BAEC-FD8A7B16D626}"/>
              </a:ext>
            </a:extLst>
          </p:cNvPr>
          <p:cNvSpPr txBox="1"/>
          <p:nvPr/>
        </p:nvSpPr>
        <p:spPr>
          <a:xfrm>
            <a:off x="802419" y="132342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latin typeface="+mn-ea"/>
              </a:rPr>
              <a:t>뾰로롱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5</a:t>
            </a:r>
            <a:endParaRPr lang="ko-KR" altLang="en-US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BFF52F-760A-4AB6-BD5F-A564378D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0" y="1944321"/>
            <a:ext cx="7470834" cy="40104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73D22-39DF-4718-B870-22B8F7D037A2}"/>
              </a:ext>
            </a:extLst>
          </p:cNvPr>
          <p:cNvSpPr txBox="1"/>
          <p:nvPr/>
        </p:nvSpPr>
        <p:spPr>
          <a:xfrm>
            <a:off x="8791663" y="2686920"/>
            <a:ext cx="2967479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투자 금액</a:t>
            </a:r>
            <a:r>
              <a:rPr lang="en-US" altLang="ko-KR" sz="1600" b="1" dirty="0">
                <a:latin typeface="+mn-ea"/>
              </a:rPr>
              <a:t>: 100,000,000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년 후 금액</a:t>
            </a:r>
            <a:r>
              <a:rPr lang="en-US" altLang="ko-KR" sz="1600" b="1" dirty="0">
                <a:latin typeface="+mn-ea"/>
              </a:rPr>
              <a:t>: 134,437,285</a:t>
            </a:r>
            <a:r>
              <a:rPr lang="ko-KR" altLang="en-US" sz="1600" b="1" dirty="0">
                <a:latin typeface="+mn-ea"/>
              </a:rPr>
              <a:t>원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총 수익</a:t>
            </a:r>
            <a:r>
              <a:rPr lang="en-US" altLang="ko-KR" sz="1600" b="1" dirty="0">
                <a:latin typeface="+mn-ea"/>
              </a:rPr>
              <a:t>: 34437285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수익률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: 34.4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02CBB-09A5-4E4E-9F7F-38611498005B}"/>
              </a:ext>
            </a:extLst>
          </p:cNvPr>
          <p:cNvSpPr/>
          <p:nvPr/>
        </p:nvSpPr>
        <p:spPr>
          <a:xfrm>
            <a:off x="8718671" y="2580306"/>
            <a:ext cx="2967479" cy="2334952"/>
          </a:xfrm>
          <a:prstGeom prst="rect">
            <a:avLst/>
          </a:prstGeom>
          <a:noFill/>
          <a:ln w="28575">
            <a:solidFill>
              <a:srgbClr val="1F4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수익률 비교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A61BB7-EB9C-4FBC-8433-BFC503F5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1252835"/>
            <a:ext cx="9554100" cy="51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8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A387F0-0A99-4B40-B013-CB8C5D85ECD0}"/>
              </a:ext>
            </a:extLst>
          </p:cNvPr>
          <p:cNvSpPr/>
          <p:nvPr/>
        </p:nvSpPr>
        <p:spPr>
          <a:xfrm>
            <a:off x="2370174" y="2223083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2CC7FF-C0A6-4D04-80CB-FA336F204EDF}"/>
              </a:ext>
            </a:extLst>
          </p:cNvPr>
          <p:cNvSpPr/>
          <p:nvPr/>
        </p:nvSpPr>
        <p:spPr>
          <a:xfrm>
            <a:off x="2370174" y="4278386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8E23C-5B5E-4EED-98B9-AEB95FC3896A}"/>
              </a:ext>
            </a:extLst>
          </p:cNvPr>
          <p:cNvSpPr txBox="1"/>
          <p:nvPr/>
        </p:nvSpPr>
        <p:spPr>
          <a:xfrm>
            <a:off x="3528598" y="2654764"/>
            <a:ext cx="5134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300" dirty="0">
                <a:solidFill>
                  <a:schemeClr val="bg1"/>
                </a:solidFill>
              </a:rPr>
              <a:t>Thank You</a:t>
            </a:r>
            <a:endParaRPr lang="ko-KR" altLang="en-US" sz="7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7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529898"/>
            <a:ext cx="7852096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고담 캐피털의 설립자이자 경영 파트너인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&lt;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주식시장을 이기는 작은 책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&gt;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의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저자 조엘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n-ea"/>
              </a:rPr>
              <a:t>그린블라트는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1985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 창립 이래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2005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년까지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약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년간 연간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40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퍼센트의 수익률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올렸다고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시장 수익률을 웃도는 수치입니다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br>
              <a:rPr lang="ko-KR" altLang="en-US" sz="1600" dirty="0">
                <a:latin typeface="+mn-ea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그는 수익률의 비결로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마법 공식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을 꼽습니다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감정을 배제하고 철저히 실적에 대입한 공식에 의거해 선별된 종목으로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구성된 포트폴리오를 가져가는 것이 바로 저자의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마법 공식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모멘텀이나 테마를 보는 것이 아니라 실적으로 평가하는 가치 투자이자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일종의 </a:t>
            </a:r>
            <a:r>
              <a:rPr lang="ko-KR" altLang="en-US" sz="1600" b="1" i="0" dirty="0" err="1">
                <a:solidFill>
                  <a:srgbClr val="1F4763"/>
                </a:solidFill>
                <a:effectLst/>
                <a:latin typeface="+mn-ea"/>
              </a:rPr>
              <a:t>퀀트</a:t>
            </a:r>
            <a:r>
              <a:rPr lang="ko-KR" altLang="en-US" sz="1600" b="0" i="0" dirty="0">
                <a:solidFill>
                  <a:srgbClr val="1F4763"/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투자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782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800" b="1" dirty="0">
                <a:latin typeface="+mn-ea"/>
              </a:rPr>
              <a:t>Joel </a:t>
            </a:r>
            <a:r>
              <a:rPr lang="en-US" altLang="ko-KR" sz="2800" b="1" dirty="0" err="1">
                <a:latin typeface="+mn-ea"/>
              </a:rPr>
              <a:t>greenblatt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“Magic Formula Investing”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조엘 그린블랫 - 나무위키">
            <a:extLst>
              <a:ext uri="{FF2B5EF4-FFF2-40B4-BE49-F238E27FC236}">
                <a16:creationId xmlns:a16="http://schemas.microsoft.com/office/drawing/2014/main" id="{E1D60ED9-10F6-40F4-9EF1-92117AB2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41" y="2238877"/>
            <a:ext cx="3281791" cy="218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230120"/>
            <a:ext cx="937889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자본수익률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(ROE)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이 높은 순서로 순위를 매기고 주가수익률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(PER)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이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낮은 순서로 순위를 매겨서 그 합의 순위가 높은 상위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마법의 공식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508091" y="2536472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PER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1137266" y="2593918"/>
            <a:ext cx="827154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PER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의 수치만큼 기간이 지난 후 시가총액만큼 회사 수입이 된다는 뜻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“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시가총액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당기순이익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 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508091" y="3072823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ROE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1137266" y="3124473"/>
            <a:ext cx="1101474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기업의 수익성을 나타내는 지표의 하나로서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주주가 갖고 있는 지분에 대한 이익의 창출 정도 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(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당기순이익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자기자본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) × 100 ”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D08B6-0E6A-4AC3-9567-F9FCA5493239}"/>
              </a:ext>
            </a:extLst>
          </p:cNvPr>
          <p:cNvSpPr txBox="1"/>
          <p:nvPr/>
        </p:nvSpPr>
        <p:spPr>
          <a:xfrm>
            <a:off x="508091" y="3609174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PBR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EB0E-C898-4054-8833-B014CF94B91C}"/>
              </a:ext>
            </a:extLst>
          </p:cNvPr>
          <p:cNvSpPr txBox="1"/>
          <p:nvPr/>
        </p:nvSpPr>
        <p:spPr>
          <a:xfrm>
            <a:off x="1137266" y="3655028"/>
            <a:ext cx="928186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주식가격이 기업의 순자산에 비해 몇 배로 거래되는지 알 수 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 시가총액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자본금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47813-CA7D-4B0F-9F90-8BDDC9C9B2E1}"/>
              </a:ext>
            </a:extLst>
          </p:cNvPr>
          <p:cNvSpPr txBox="1"/>
          <p:nvPr/>
        </p:nvSpPr>
        <p:spPr>
          <a:xfrm>
            <a:off x="508091" y="4145525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GP/A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EA0AC-5BCC-4294-9F94-EA35ABD91D77}"/>
              </a:ext>
            </a:extLst>
          </p:cNvPr>
          <p:cNvSpPr txBox="1"/>
          <p:nvPr/>
        </p:nvSpPr>
        <p:spPr>
          <a:xfrm>
            <a:off x="508091" y="4681876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PCR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3E757-FDCD-47B3-9502-A0B20784AA31}"/>
              </a:ext>
            </a:extLst>
          </p:cNvPr>
          <p:cNvSpPr txBox="1"/>
          <p:nvPr/>
        </p:nvSpPr>
        <p:spPr>
          <a:xfrm>
            <a:off x="508091" y="5218228"/>
            <a:ext cx="11073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rgbClr val="1F4763"/>
                </a:solidFill>
                <a:effectLst/>
                <a:latin typeface="+mn-ea"/>
              </a:rPr>
              <a:t>PSR</a:t>
            </a:r>
            <a:endParaRPr lang="ko-KR" altLang="en-US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4E8F0-809F-4012-B23D-B0E5773C003E}"/>
              </a:ext>
            </a:extLst>
          </p:cNvPr>
          <p:cNvSpPr txBox="1"/>
          <p:nvPr/>
        </p:nvSpPr>
        <p:spPr>
          <a:xfrm>
            <a:off x="1363768" y="4185583"/>
            <a:ext cx="928186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높을수록 자산 대비 이익의 효율성이 좋다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 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“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매출총이익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(Gross Profit) ÷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총자산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(Assets) ”</a:t>
            </a:r>
            <a:endParaRPr lang="en-US" altLang="ko-KR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5B60D-B062-4684-9233-FA4ECB31CEE5}"/>
              </a:ext>
            </a:extLst>
          </p:cNvPr>
          <p:cNvSpPr txBox="1"/>
          <p:nvPr/>
        </p:nvSpPr>
        <p:spPr>
          <a:xfrm>
            <a:off x="1137266" y="4716138"/>
            <a:ext cx="765075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현재주가의 기업 자금조달능력이나 영업성과의 비해 평가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시가총액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순현금흐름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C4D1B-ADDD-47C4-ADD6-5A2D748B2883}"/>
              </a:ext>
            </a:extLst>
          </p:cNvPr>
          <p:cNvSpPr txBox="1"/>
          <p:nvPr/>
        </p:nvSpPr>
        <p:spPr>
          <a:xfrm>
            <a:off x="1137266" y="5246693"/>
            <a:ext cx="765075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기업의 성장성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시가총액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sz="1600" b="1" dirty="0">
                <a:solidFill>
                  <a:srgbClr val="374151"/>
                </a:solidFill>
                <a:latin typeface="+mn-ea"/>
              </a:rPr>
              <a:t>매출액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“</a:t>
            </a:r>
            <a:endParaRPr lang="ko-KR" altLang="en-US" sz="1400" b="1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9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751913" y="5881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프로젝트 내용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166342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코스피와 코스닥에 존재하는 모든 기업들의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년치 재무제표를 받아온 후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마법의 공식과 신마법의 공식을 활용하여 매년 투자할 종목들을 선정한다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매년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일의 모든 기업들의 종가를 받아온 후 선정한 종목들로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년마다 포트폴리오의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Rebalancing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을 진행하며 수익률을 계산한다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최종 목표 및 결과물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공식들의 수익률과 시장 수익률을 비교해보며 유의미한 결과를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얻을 수 있는지 확인한 후 공식에 추가적인 조정을 하여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더 좋은 수익률을 얻을 수 있는 새로운 공식을 도출해 낸다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5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662729" y="588188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동기 및 프로젝트의 의미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18446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호재나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악재같은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뉴스나 사람의 감정을 배제하고 특정 조건을 설정한 후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기계적인 매매를 실행하는 기법이 흥미로워 프로젝트를 진행하게 되었다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한국시장에서는 마법의 공식이 어떤 결과를 얻을 수 있는지 확인할 수 있으며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세부 조건들을 변경해가며 어떤 조건에서 더 나은 수익이 보장되는지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알아볼 수 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614776"/>
            <a:ext cx="1051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필요한 데이터 소스 및 저장장소 및 데이터별 확보 방법 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716178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401916"/>
            <a:ext cx="989900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기업별 재무제표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– Dart-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fss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Dart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에서 데이터를 얻는다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–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네이버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파이낸스에서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웹크롤링을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활용하여 데이터를 얻는다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4DEF8-736E-419C-8C54-43184FB7056E}"/>
              </a:ext>
            </a:extLst>
          </p:cNvPr>
          <p:cNvSpPr txBox="1"/>
          <p:nvPr/>
        </p:nvSpPr>
        <p:spPr>
          <a:xfrm>
            <a:off x="662729" y="58818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적용기술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446B7901-7E32-4ABC-BF68-D679374B3778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EECA4-2BA0-4620-B8CE-E4A6E18EDA05}"/>
              </a:ext>
            </a:extLst>
          </p:cNvPr>
          <p:cNvSpPr txBox="1"/>
          <p:nvPr/>
        </p:nvSpPr>
        <p:spPr>
          <a:xfrm>
            <a:off x="662729" y="4256450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프로세스 및 일정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738066F6-C171-43D0-9D95-A7E00C975D62}"/>
              </a:ext>
            </a:extLst>
          </p:cNvPr>
          <p:cNvSpPr/>
          <p:nvPr/>
        </p:nvSpPr>
        <p:spPr>
          <a:xfrm>
            <a:off x="402672" y="4357852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3B806C9-7D93-4E7D-828E-59A618EAC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566121"/>
              </p:ext>
            </p:extLst>
          </p:nvPr>
        </p:nvGraphicFramePr>
        <p:xfrm>
          <a:off x="1134378" y="2959861"/>
          <a:ext cx="100900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473939-21AF-458D-97C8-D3C17B1356E0}"/>
              </a:ext>
            </a:extLst>
          </p:cNvPr>
          <p:cNvSpPr/>
          <p:nvPr/>
        </p:nvSpPr>
        <p:spPr>
          <a:xfrm>
            <a:off x="1268418" y="1449760"/>
            <a:ext cx="2753871" cy="2289325"/>
          </a:xfrm>
          <a:prstGeom prst="roundRect">
            <a:avLst/>
          </a:prstGeom>
          <a:solidFill>
            <a:srgbClr val="E4EEF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ECA0E-519F-49EF-BAA0-25670BBF6DE9}"/>
              </a:ext>
            </a:extLst>
          </p:cNvPr>
          <p:cNvSpPr txBox="1"/>
          <p:nvPr/>
        </p:nvSpPr>
        <p:spPr>
          <a:xfrm>
            <a:off x="1912188" y="1198246"/>
            <a:ext cx="1416320" cy="454292"/>
          </a:xfrm>
          <a:prstGeom prst="rect">
            <a:avLst/>
          </a:prstGeom>
          <a:solidFill>
            <a:srgbClr val="FCFCF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026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F3CC2631-EBE0-4483-A0A9-840A89C58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579" b="94064" l="20512" r="36233">
                        <a14:foregroundMark x1="23481" y1="87234" x2="23481" y2="87234"/>
                        <a14:foregroundMark x1="24586" y1="88298" x2="24586" y2="88298"/>
                        <a14:foregroundMark x1="27348" y1="89007" x2="27348" y2="89007"/>
                        <a14:foregroundMark x1="29282" y1="88652" x2="29282" y2="88652"/>
                        <a14:backgroundMark x1="25691" y1="70922" x2="25691" y2="70922"/>
                        <a14:backgroundMark x1="29972" y1="73759" x2="29972" y2="73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40643" r="61802"/>
          <a:stretch/>
        </p:blipFill>
        <p:spPr bwMode="auto">
          <a:xfrm>
            <a:off x="1343431" y="1632763"/>
            <a:ext cx="1065979" cy="125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1CAAF233-90E7-45C8-A9B3-7A7067AB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5" b="27305" l="35221" r="66989">
                        <a14:foregroundMark x1="37017" y1="14184" x2="37017" y2="14184"/>
                        <a14:foregroundMark x1="42127" y1="14539" x2="42127" y2="14539"/>
                        <a14:foregroundMark x1="44337" y1="15603" x2="44337" y2="15603"/>
                        <a14:foregroundMark x1="47238" y1="16667" x2="47238" y2="16667"/>
                        <a14:foregroundMark x1="48895" y1="12411" x2="48895" y2="12411"/>
                        <a14:foregroundMark x1="50276" y1="14184" x2="50276" y2="14184"/>
                        <a14:foregroundMark x1="50276" y1="10638" x2="50276" y2="10638"/>
                        <a14:foregroundMark x1="51657" y1="12411" x2="51657" y2="12411"/>
                        <a14:foregroundMark x1="53453" y1="15603" x2="53453" y2="15603"/>
                        <a14:foregroundMark x1="56215" y1="14184" x2="56215" y2="14184"/>
                        <a14:foregroundMark x1="60635" y1="13830" x2="60635" y2="13830"/>
                        <a14:foregroundMark x1="62293" y1="17730" x2="62293" y2="17730"/>
                        <a14:foregroundMark x1="64641" y1="17376" x2="64641" y2="17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28" r="31952" b="69813"/>
          <a:stretch/>
        </p:blipFill>
        <p:spPr bwMode="auto">
          <a:xfrm>
            <a:off x="1517914" y="2986716"/>
            <a:ext cx="1528105" cy="5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ingWithPython - Page 2 of 2 - 파이썬 실무">
            <a:extLst>
              <a:ext uri="{FF2B5EF4-FFF2-40B4-BE49-F238E27FC236}">
                <a16:creationId xmlns:a16="http://schemas.microsoft.com/office/drawing/2014/main" id="{C653DF13-9C4A-455F-94D6-2C2733B1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78" y="1836104"/>
            <a:ext cx="1139732" cy="6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F7704E9-779D-4C52-85F2-E6A506ED6011}"/>
              </a:ext>
            </a:extLst>
          </p:cNvPr>
          <p:cNvSpPr/>
          <p:nvPr/>
        </p:nvSpPr>
        <p:spPr>
          <a:xfrm>
            <a:off x="4771768" y="1449760"/>
            <a:ext cx="2753871" cy="2289325"/>
          </a:xfrm>
          <a:prstGeom prst="roundRect">
            <a:avLst/>
          </a:prstGeom>
          <a:solidFill>
            <a:srgbClr val="E4EEF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4D46-18B5-457C-A6A3-6EC7EE3FFA9B}"/>
              </a:ext>
            </a:extLst>
          </p:cNvPr>
          <p:cNvSpPr txBox="1"/>
          <p:nvPr/>
        </p:nvSpPr>
        <p:spPr>
          <a:xfrm>
            <a:off x="5252948" y="896051"/>
            <a:ext cx="1842955" cy="869790"/>
          </a:xfrm>
          <a:prstGeom prst="rect">
            <a:avLst/>
          </a:prstGeom>
          <a:solidFill>
            <a:srgbClr val="FCFCF6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데이터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+mn-ea"/>
              </a:rPr>
              <a:t>전처리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&amp; 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+mn-ea"/>
              </a:rPr>
              <a:t>데이터 분석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26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A4B8DD0B-AA68-490F-AC13-63D81F6CF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894" b="51418" l="8011" r="41989">
                        <a14:foregroundMark x1="24309" y1="32624" x2="24309" y2="32624"/>
                        <a14:foregroundMark x1="27762" y1="35816" x2="27762" y2="35816"/>
                        <a14:foregroundMark x1="30939" y1="34397" x2="30939" y2="34397"/>
                        <a14:foregroundMark x1="35773" y1="34397" x2="35773" y2="34397"/>
                        <a14:foregroundMark x1="39917" y1="36879" x2="39917" y2="36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7" t="14524" r="57216" b="46403"/>
          <a:stretch/>
        </p:blipFill>
        <p:spPr bwMode="auto">
          <a:xfrm>
            <a:off x="4970703" y="2973454"/>
            <a:ext cx="1623319" cy="6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6B3D39FA-0A5F-4D5B-AFF8-C98EBF6BE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050" b="48582" l="61602" r="90470">
                        <a14:foregroundMark x1="63674" y1="34043" x2="63674" y2="34043"/>
                        <a14:foregroundMark x1="65193" y1="27305" x2="65193" y2="27305"/>
                        <a14:foregroundMark x1="65331" y1="33688" x2="65331" y2="33688"/>
                        <a14:foregroundMark x1="65193" y1="39716" x2="65193" y2="39716"/>
                        <a14:foregroundMark x1="66575" y1="32979" x2="66575" y2="32979"/>
                        <a14:foregroundMark x1="66298" y1="37589" x2="66298" y2="37589"/>
                        <a14:foregroundMark x1="66575" y1="42199" x2="66575" y2="42199"/>
                        <a14:foregroundMark x1="67956" y1="33688" x2="67956" y2="33688"/>
                        <a14:foregroundMark x1="71133" y1="36525" x2="71133" y2="36525"/>
                        <a14:foregroundMark x1="76381" y1="36170" x2="76381" y2="36170"/>
                        <a14:foregroundMark x1="77624" y1="33688" x2="77624" y2="33688"/>
                        <a14:foregroundMark x1="84669" y1="32624" x2="84669" y2="32624"/>
                        <a14:foregroundMark x1="88950" y1="35106" x2="88950" y2="3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25" t="20264" r="8343" b="47657"/>
          <a:stretch/>
        </p:blipFill>
        <p:spPr bwMode="auto">
          <a:xfrm>
            <a:off x="5748079" y="2489939"/>
            <a:ext cx="1676486" cy="67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D0DD83-B66C-4FE1-90F3-01892A373A9E}"/>
              </a:ext>
            </a:extLst>
          </p:cNvPr>
          <p:cNvSpPr/>
          <p:nvPr/>
        </p:nvSpPr>
        <p:spPr>
          <a:xfrm>
            <a:off x="8363885" y="1440319"/>
            <a:ext cx="2753871" cy="2289325"/>
          </a:xfrm>
          <a:prstGeom prst="roundRect">
            <a:avLst/>
          </a:prstGeom>
          <a:solidFill>
            <a:srgbClr val="E4EEF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57F2C-42D4-4D0C-BC43-D00F6B299A53}"/>
              </a:ext>
            </a:extLst>
          </p:cNvPr>
          <p:cNvSpPr txBox="1"/>
          <p:nvPr/>
        </p:nvSpPr>
        <p:spPr>
          <a:xfrm>
            <a:off x="8934100" y="1188805"/>
            <a:ext cx="1656836" cy="454292"/>
          </a:xfrm>
          <a:prstGeom prst="rect">
            <a:avLst/>
          </a:prstGeom>
          <a:solidFill>
            <a:srgbClr val="FCFCF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>
                <a:solidFill>
                  <a:srgbClr val="374151"/>
                </a:solidFill>
                <a:effectLst/>
                <a:latin typeface="+mn-ea"/>
              </a:rPr>
              <a:t>데이터 </a:t>
            </a:r>
            <a:r>
              <a:rPr lang="ko-KR" altLang="en-US" b="1">
                <a:solidFill>
                  <a:srgbClr val="374151"/>
                </a:solidFill>
                <a:latin typeface="+mn-ea"/>
              </a:rPr>
              <a:t>시각화</a:t>
            </a:r>
            <a:endParaRPr lang="en-US" altLang="ko-KR" b="1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036" name="Picture 12" descr="Matplotlib スタイルによるグラフの見た目の変更 – Helve Tech Blog">
            <a:extLst>
              <a:ext uri="{FF2B5EF4-FFF2-40B4-BE49-F238E27FC236}">
                <a16:creationId xmlns:a16="http://schemas.microsoft.com/office/drawing/2014/main" id="{98D51626-0CAE-40D3-8586-FA359D2F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000" b="98000" l="0" r="98000">
                        <a14:foregroundMark x1="11500" y1="80500" x2="11500" y2="80500"/>
                        <a14:foregroundMark x1="25500" y1="89000" x2="25500" y2="89000"/>
                        <a14:foregroundMark x1="37500" y1="83000" x2="37500" y2="83000"/>
                        <a14:foregroundMark x1="43000" y1="92000" x2="43000" y2="92000"/>
                        <a14:foregroundMark x1="54500" y1="82000" x2="54500" y2="82000"/>
                        <a14:foregroundMark x1="65000" y1="86500" x2="65000" y2="86500"/>
                        <a14:foregroundMark x1="70500" y1="85000" x2="70500" y2="85000"/>
                        <a14:foregroundMark x1="77000" y1="83000" x2="77000" y2="83000"/>
                        <a14:foregroundMark x1="80500" y1="88500" x2="80500" y2="88500"/>
                        <a14:foregroundMark x1="83000" y1="80000" x2="83000" y2="80000"/>
                        <a14:foregroundMark x1="88000" y1="85000" x2="88000" y2="85000"/>
                        <a14:foregroundMark x1="22500" y1="80000" x2="22500" y2="80000"/>
                        <a14:foregroundMark x1="81500" y1="30000" x2="81500" y2="30000"/>
                        <a14:foregroundMark x1="34000" y1="11500" x2="34000" y2="11500"/>
                        <a14:foregroundMark x1="49500" y1="85000" x2="49500" y2="85000"/>
                        <a14:foregroundMark x1="88000" y1="80500" x2="88000" y2="80500"/>
                        <a14:foregroundMark x1="26000" y1="58500" x2="26000" y2="58500"/>
                        <a14:foregroundMark x1="34500" y1="65500" x2="34500" y2="65500"/>
                        <a14:foregroundMark x1="45000" y1="70000" x2="45000" y2="70000"/>
                        <a14:foregroundMark x1="33000" y1="84000" x2="33000" y2="84000"/>
                        <a14:backgroundMark x1="71000" y1="65500" x2="71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372" y="1746996"/>
            <a:ext cx="1079278" cy="10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Bootcamp for Data Science 2021 Numpy Pandas &amp;amp; Seaborn">
            <a:extLst>
              <a:ext uri="{FF2B5EF4-FFF2-40B4-BE49-F238E27FC236}">
                <a16:creationId xmlns:a16="http://schemas.microsoft.com/office/drawing/2014/main" id="{0F3C9980-822B-4AAC-8F87-1FF20B854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6148" b="70074" l="42167" r="59917">
                        <a14:foregroundMark x1="44167" y1="65333" x2="44167" y2="65333"/>
                        <a14:foregroundMark x1="46167" y1="66222" x2="46167" y2="66222"/>
                        <a14:foregroundMark x1="48333" y1="66963" x2="48333" y2="66963"/>
                        <a14:foregroundMark x1="50667" y1="65037" x2="50667" y2="65037"/>
                        <a14:foregroundMark x1="53417" y1="65926" x2="53417" y2="65926"/>
                        <a14:foregroundMark x1="56000" y1="65037" x2="56000" y2="65037"/>
                        <a14:foregroundMark x1="57417" y1="65037" x2="57417" y2="65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65" t="33945" r="37859" b="25755"/>
          <a:stretch/>
        </p:blipFill>
        <p:spPr bwMode="auto">
          <a:xfrm>
            <a:off x="9798671" y="1746996"/>
            <a:ext cx="990897" cy="10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플로틀리(Plotly) - 파이썬 데이터 시각화 - 정우일 블로그">
            <a:extLst>
              <a:ext uri="{FF2B5EF4-FFF2-40B4-BE49-F238E27FC236}">
                <a16:creationId xmlns:a16="http://schemas.microsoft.com/office/drawing/2014/main" id="{647B6EC5-1D06-4E21-9A3E-50948D67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77" y="2706242"/>
            <a:ext cx="1040805" cy="100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 Jupyter | Home">
            <a:extLst>
              <a:ext uri="{FF2B5EF4-FFF2-40B4-BE49-F238E27FC236}">
                <a16:creationId xmlns:a16="http://schemas.microsoft.com/office/drawing/2014/main" id="{745F83D8-D7D0-48C3-B326-13466474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21" y="2688726"/>
            <a:ext cx="1377203" cy="72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윈도우10에 파이썬 2.7 설치하기 — The S/W Developer">
            <a:extLst>
              <a:ext uri="{FF2B5EF4-FFF2-40B4-BE49-F238E27FC236}">
                <a16:creationId xmlns:a16="http://schemas.microsoft.com/office/drawing/2014/main" id="{F0DE9BD7-534D-4A19-8A5B-55CF092E3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51600" y1="33871" x2="51600" y2="33871"/>
                        <a14:foregroundMark x1="54122" y1="35887" x2="54122" y2="35887"/>
                        <a14:foregroundMark x1="60912" y1="29839" x2="60912" y2="29839"/>
                        <a14:foregroundMark x1="64791" y1="29435" x2="64791" y2="29435"/>
                        <a14:foregroundMark x1="70805" y1="35484" x2="70805" y2="35484"/>
                        <a14:foregroundMark x1="77304" y1="32863" x2="77304" y2="32863"/>
                        <a14:foregroundMark x1="47236" y1="53831" x2="47236" y2="53831"/>
                        <a14:foregroundMark x1="51115" y1="57460" x2="51115" y2="57460"/>
                        <a14:foregroundMark x1="50824" y1="60887" x2="50824" y2="60887"/>
                        <a14:foregroundMark x1="55286" y1="60081" x2="55286" y2="60081"/>
                        <a14:foregroundMark x1="56547" y1="57661" x2="56547" y2="57661"/>
                        <a14:foregroundMark x1="60039" y1="57056" x2="60039" y2="57056"/>
                        <a14:foregroundMark x1="63725" y1="58871" x2="63725" y2="58871"/>
                        <a14:foregroundMark x1="65276" y1="56855" x2="65276" y2="56855"/>
                        <a14:foregroundMark x1="70417" y1="57460" x2="70417" y2="57460"/>
                        <a14:foregroundMark x1="75170" y1="57258" x2="75170" y2="57258"/>
                        <a14:foregroundMark x1="75170" y1="54032" x2="75170" y2="54032"/>
                        <a14:foregroundMark x1="77013" y1="57460" x2="77013" y2="57460"/>
                        <a14:foregroundMark x1="80601" y1="56855" x2="80601" y2="5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27" y="1710550"/>
            <a:ext cx="2172452" cy="10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2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502D56-6EA2-4BE9-9D16-1814392FFB34}"/>
              </a:ext>
            </a:extLst>
          </p:cNvPr>
          <p:cNvSpPr/>
          <p:nvPr/>
        </p:nvSpPr>
        <p:spPr>
          <a:xfrm>
            <a:off x="50935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1265A84-152B-4683-B80E-65AC9C0D37ED}"/>
              </a:ext>
            </a:extLst>
          </p:cNvPr>
          <p:cNvSpPr/>
          <p:nvPr/>
        </p:nvSpPr>
        <p:spPr>
          <a:xfrm>
            <a:off x="84524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7F655-8C17-4C07-84C1-2BD6C14E53D0}"/>
              </a:ext>
            </a:extLst>
          </p:cNvPr>
          <p:cNvSpPr/>
          <p:nvPr/>
        </p:nvSpPr>
        <p:spPr>
          <a:xfrm>
            <a:off x="1654535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E28D58-5FC6-4742-AA77-13258D8BB9AD}"/>
              </a:ext>
            </a:extLst>
          </p:cNvPr>
          <p:cNvGrpSpPr/>
          <p:nvPr/>
        </p:nvGrpSpPr>
        <p:grpSpPr>
          <a:xfrm>
            <a:off x="1715162" y="1518426"/>
            <a:ext cx="2004968" cy="2004968"/>
            <a:chOff x="1715162" y="1518426"/>
            <a:chExt cx="2004968" cy="200496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B2E34D4-1AF7-4628-9F47-11FB833713F8}"/>
                </a:ext>
              </a:extLst>
            </p:cNvPr>
            <p:cNvSpPr/>
            <p:nvPr/>
          </p:nvSpPr>
          <p:spPr>
            <a:xfrm>
              <a:off x="171516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사람 픽토그램.AI :: Web Design Curating">
              <a:extLst>
                <a:ext uri="{FF2B5EF4-FFF2-40B4-BE49-F238E27FC236}">
                  <a16:creationId xmlns:a16="http://schemas.microsoft.com/office/drawing/2014/main" id="{3590C801-59FB-4AF1-A780-12B3B0503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210359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참가 인원 및 업무 분담 내용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3B0E85-30ED-4B57-BE6D-9262B67C626A}"/>
              </a:ext>
            </a:extLst>
          </p:cNvPr>
          <p:cNvGrpSpPr/>
          <p:nvPr/>
        </p:nvGrpSpPr>
        <p:grpSpPr>
          <a:xfrm>
            <a:off x="5093517" y="1518426"/>
            <a:ext cx="2004968" cy="2004968"/>
            <a:chOff x="5093517" y="1518426"/>
            <a:chExt cx="2004968" cy="200496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6B801B3-CD8C-44B4-BEE2-F69751CE9496}"/>
                </a:ext>
              </a:extLst>
            </p:cNvPr>
            <p:cNvSpPr/>
            <p:nvPr/>
          </p:nvSpPr>
          <p:spPr>
            <a:xfrm>
              <a:off x="5093517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사람 픽토그램.AI :: Web Design Curating">
              <a:extLst>
                <a:ext uri="{FF2B5EF4-FFF2-40B4-BE49-F238E27FC236}">
                  <a16:creationId xmlns:a16="http://schemas.microsoft.com/office/drawing/2014/main" id="{EDBA5B6A-156E-4D69-B696-AA0F2A08A7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5481950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EE3255-8068-4CE9-B790-25B473E3EE1A}"/>
              </a:ext>
            </a:extLst>
          </p:cNvPr>
          <p:cNvGrpSpPr/>
          <p:nvPr/>
        </p:nvGrpSpPr>
        <p:grpSpPr>
          <a:xfrm>
            <a:off x="8471872" y="1518426"/>
            <a:ext cx="2004968" cy="2004968"/>
            <a:chOff x="8471872" y="1518426"/>
            <a:chExt cx="2004968" cy="200496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8C70918-7BA4-4C20-B53A-A9570A191B67}"/>
                </a:ext>
              </a:extLst>
            </p:cNvPr>
            <p:cNvSpPr/>
            <p:nvPr/>
          </p:nvSpPr>
          <p:spPr>
            <a:xfrm>
              <a:off x="847187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사람 픽토그램.AI :: Web Design Curating">
              <a:extLst>
                <a:ext uri="{FF2B5EF4-FFF2-40B4-BE49-F238E27FC236}">
                  <a16:creationId xmlns:a16="http://schemas.microsoft.com/office/drawing/2014/main" id="{6132FA98-9691-4E0C-BB1F-3C06A733AC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886030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0B9FC7-6747-47F6-B72E-F152AB8BB7B6}"/>
              </a:ext>
            </a:extLst>
          </p:cNvPr>
          <p:cNvSpPr txBox="1"/>
          <p:nvPr/>
        </p:nvSpPr>
        <p:spPr>
          <a:xfrm>
            <a:off x="1457007" y="4490790"/>
            <a:ext cx="240383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데이터처리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12687-24F5-4412-995D-A8A844996D96}"/>
              </a:ext>
            </a:extLst>
          </p:cNvPr>
          <p:cNvSpPr txBox="1"/>
          <p:nvPr/>
        </p:nvSpPr>
        <p:spPr>
          <a:xfrm>
            <a:off x="4952807" y="4356263"/>
            <a:ext cx="2403832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산출물정리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D6C15-5233-4FFE-9338-FCCCDEAF57DE}"/>
              </a:ext>
            </a:extLst>
          </p:cNvPr>
          <p:cNvSpPr txBox="1"/>
          <p:nvPr/>
        </p:nvSpPr>
        <p:spPr>
          <a:xfrm>
            <a:off x="8331161" y="4306232"/>
            <a:ext cx="2403832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데이터시각화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2DD42-4881-45E8-8916-BDAD6BE5E2EB}"/>
              </a:ext>
            </a:extLst>
          </p:cNvPr>
          <p:cNvSpPr txBox="1"/>
          <p:nvPr/>
        </p:nvSpPr>
        <p:spPr>
          <a:xfrm>
            <a:off x="1515730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최제민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B5AB5-63D5-4450-8090-46BE1006479A}"/>
              </a:ext>
            </a:extLst>
          </p:cNvPr>
          <p:cNvSpPr txBox="1"/>
          <p:nvPr/>
        </p:nvSpPr>
        <p:spPr>
          <a:xfrm>
            <a:off x="495471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이지혜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D33CF-1C4E-4277-95A0-26E46419A47F}"/>
              </a:ext>
            </a:extLst>
          </p:cNvPr>
          <p:cNvSpPr txBox="1"/>
          <p:nvPr/>
        </p:nvSpPr>
        <p:spPr>
          <a:xfrm>
            <a:off x="831324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박건후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31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각 종목별 재무제표 데이터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87FC5-3349-4463-832C-12D36C819C48}"/>
              </a:ext>
            </a:extLst>
          </p:cNvPr>
          <p:cNvSpPr txBox="1"/>
          <p:nvPr/>
        </p:nvSpPr>
        <p:spPr>
          <a:xfrm>
            <a:off x="388409" y="1389448"/>
            <a:ext cx="1127933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우선주를 제외한 종목명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을 추출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하고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F79A5-1C1F-4BA9-B4C4-2FC46CC5A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9"/>
          <a:stretch/>
        </p:blipFill>
        <p:spPr>
          <a:xfrm>
            <a:off x="258381" y="1862407"/>
            <a:ext cx="5419344" cy="163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D68DF9-9D58-43A2-B297-8A10FFC40734}"/>
              </a:ext>
            </a:extLst>
          </p:cNvPr>
          <p:cNvSpPr txBox="1"/>
          <p:nvPr/>
        </p:nvSpPr>
        <p:spPr>
          <a:xfrm>
            <a:off x="5404441" y="950814"/>
            <a:ext cx="660468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DART(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  <a:hlinkClick r:id="rId3"/>
              </a:rPr>
              <a:t>https://dart.fss.or.kr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에 있는 재무제표 파일을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+mn-ea"/>
              </a:rPr>
              <a:t>dart_fss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모듈을 이용해 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수정요청이 많은 회사를 제외한 종목별 데이터를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xlsx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파일로 수집하였다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0426FD-2A01-4516-A41D-5A1F2BE57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46"/>
          <a:stretch/>
        </p:blipFill>
        <p:spPr>
          <a:xfrm>
            <a:off x="5954806" y="1843740"/>
            <a:ext cx="605431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950</Words>
  <Application>Microsoft Office PowerPoint</Application>
  <PresentationFormat>와이드스크린</PresentationFormat>
  <Paragraphs>198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lee doyeon</cp:lastModifiedBy>
  <cp:revision>79</cp:revision>
  <dcterms:created xsi:type="dcterms:W3CDTF">2022-02-11T05:30:04Z</dcterms:created>
  <dcterms:modified xsi:type="dcterms:W3CDTF">2022-02-18T07:55:46Z</dcterms:modified>
</cp:coreProperties>
</file>