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305" r:id="rId4"/>
    <p:sldId id="284" r:id="rId5"/>
    <p:sldId id="276" r:id="rId6"/>
    <p:sldId id="300" r:id="rId7"/>
    <p:sldId id="301" r:id="rId8"/>
    <p:sldId id="303" r:id="rId9"/>
    <p:sldId id="27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770204" y="2505670"/>
            <a:ext cx="465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Tesla </a:t>
            </a:r>
            <a:r>
              <a:rPr lang="ko-KR" altLang="en-US" sz="5400" dirty="0">
                <a:solidFill>
                  <a:schemeClr val="bg1"/>
                </a:solidFill>
              </a:rPr>
              <a:t>주가 예측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961715" y="391791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물, 자연, 산이(가) 표시된 사진&#10;&#10;자동 생성된 설명">
            <a:extLst>
              <a:ext uri="{FF2B5EF4-FFF2-40B4-BE49-F238E27FC236}">
                <a16:creationId xmlns:a16="http://schemas.microsoft.com/office/drawing/2014/main" id="{AF7170D3-AA47-4849-8576-B3290EFFB7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주제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목표 및 동기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데이터 확보 방법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진행계획 및 결과 예측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01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조원 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웃는 얼굴 10">
            <a:extLst>
              <a:ext uri="{FF2B5EF4-FFF2-40B4-BE49-F238E27FC236}">
                <a16:creationId xmlns:a16="http://schemas.microsoft.com/office/drawing/2014/main" id="{03A7B8AE-4A9D-4E6B-AFDE-9D63DE4A357E}"/>
              </a:ext>
            </a:extLst>
          </p:cNvPr>
          <p:cNvSpPr/>
          <p:nvPr/>
        </p:nvSpPr>
        <p:spPr>
          <a:xfrm>
            <a:off x="1878288" y="1382426"/>
            <a:ext cx="1041148" cy="1004934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웃는 얼굴 11">
            <a:extLst>
              <a:ext uri="{FF2B5EF4-FFF2-40B4-BE49-F238E27FC236}">
                <a16:creationId xmlns:a16="http://schemas.microsoft.com/office/drawing/2014/main" id="{1CB1EC33-DF6C-4299-A14A-26007164CD9C}"/>
              </a:ext>
            </a:extLst>
          </p:cNvPr>
          <p:cNvSpPr/>
          <p:nvPr/>
        </p:nvSpPr>
        <p:spPr>
          <a:xfrm>
            <a:off x="4359143" y="1382426"/>
            <a:ext cx="1041148" cy="1004934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웃는 얼굴 12">
            <a:extLst>
              <a:ext uri="{FF2B5EF4-FFF2-40B4-BE49-F238E27FC236}">
                <a16:creationId xmlns:a16="http://schemas.microsoft.com/office/drawing/2014/main" id="{F5E4BFA2-B7F6-443A-B6A1-0CFFB35FCF12}"/>
              </a:ext>
            </a:extLst>
          </p:cNvPr>
          <p:cNvSpPr/>
          <p:nvPr/>
        </p:nvSpPr>
        <p:spPr>
          <a:xfrm>
            <a:off x="6839998" y="1382426"/>
            <a:ext cx="1041148" cy="1004934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웃는 얼굴 13">
            <a:extLst>
              <a:ext uri="{FF2B5EF4-FFF2-40B4-BE49-F238E27FC236}">
                <a16:creationId xmlns:a16="http://schemas.microsoft.com/office/drawing/2014/main" id="{8A7725AD-BC04-41F2-8769-C03B579DA110}"/>
              </a:ext>
            </a:extLst>
          </p:cNvPr>
          <p:cNvSpPr/>
          <p:nvPr/>
        </p:nvSpPr>
        <p:spPr>
          <a:xfrm>
            <a:off x="9272564" y="1382426"/>
            <a:ext cx="1041148" cy="1004934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6CE84A-CBBB-40E5-8122-50051C0B75B6}"/>
              </a:ext>
            </a:extLst>
          </p:cNvPr>
          <p:cNvSpPr/>
          <p:nvPr/>
        </p:nvSpPr>
        <p:spPr>
          <a:xfrm>
            <a:off x="1437290" y="2507337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총괄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02BCCC-8967-4FCF-BF64-3448BDBB933F}"/>
              </a:ext>
            </a:extLst>
          </p:cNvPr>
          <p:cNvSpPr/>
          <p:nvPr/>
        </p:nvSpPr>
        <p:spPr>
          <a:xfrm>
            <a:off x="1437290" y="2507335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반치영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14D2CE-A2FD-45FE-9A99-EA016DDB9CB5}"/>
              </a:ext>
            </a:extLst>
          </p:cNvPr>
          <p:cNvSpPr/>
          <p:nvPr/>
        </p:nvSpPr>
        <p:spPr>
          <a:xfrm>
            <a:off x="3891911" y="2507335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수집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전처리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F6A720-090F-462D-B4D0-31639C6E080C}"/>
              </a:ext>
            </a:extLst>
          </p:cNvPr>
          <p:cNvSpPr/>
          <p:nvPr/>
        </p:nvSpPr>
        <p:spPr>
          <a:xfrm>
            <a:off x="3891911" y="2507333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이채림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BE25D0-C98D-4DE6-A171-E8478B579C39}"/>
              </a:ext>
            </a:extLst>
          </p:cNvPr>
          <p:cNvSpPr/>
          <p:nvPr/>
        </p:nvSpPr>
        <p:spPr>
          <a:xfrm>
            <a:off x="6346532" y="2507335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수집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전처리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4DBA5FF-8F1F-4670-90D1-BC22FD03E9A5}"/>
              </a:ext>
            </a:extLst>
          </p:cNvPr>
          <p:cNvSpPr/>
          <p:nvPr/>
        </p:nvSpPr>
        <p:spPr>
          <a:xfrm>
            <a:off x="6346532" y="2507333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박정연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F61E0E-3365-443C-9F7C-9B1FF25CFB56}"/>
              </a:ext>
            </a:extLst>
          </p:cNvPr>
          <p:cNvSpPr/>
          <p:nvPr/>
        </p:nvSpPr>
        <p:spPr>
          <a:xfrm>
            <a:off x="8849062" y="2507335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수집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전처리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AB1DD8-6164-4E3D-B7E2-449034AF2D70}"/>
              </a:ext>
            </a:extLst>
          </p:cNvPr>
          <p:cNvSpPr/>
          <p:nvPr/>
        </p:nvSpPr>
        <p:spPr>
          <a:xfrm>
            <a:off x="8849062" y="2507333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박건후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059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218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312934" y="137768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722634" y="137768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63770" y="15645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79728" y="1610854"/>
            <a:ext cx="7096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bg1"/>
                </a:solidFill>
                <a:latin typeface="+mn-ea"/>
              </a:rPr>
              <a:t>머신러닝으로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200" spc="-300" dirty="0" err="1">
                <a:solidFill>
                  <a:schemeClr val="bg1"/>
                </a:solidFill>
                <a:latin typeface="+mn-ea"/>
              </a:rPr>
              <a:t>테슬라의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주가를 예측해 보자</a:t>
            </a:r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0B6218-8546-403B-8EAF-81A1C7FD8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35" y="2850906"/>
            <a:ext cx="9651998" cy="358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목표 및 동기</a:t>
            </a: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A24ADCE6-0C4A-46CF-B1E4-BE5577903D68}"/>
              </a:ext>
            </a:extLst>
          </p:cNvPr>
          <p:cNvSpPr txBox="1"/>
          <p:nvPr/>
        </p:nvSpPr>
        <p:spPr>
          <a:xfrm>
            <a:off x="6463710" y="1888240"/>
            <a:ext cx="55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차 산업혁명과 더불어 기술주에 대한 관심은 커지고 있다</a:t>
            </a:r>
            <a:r>
              <a:rPr lang="en-US" altLang="ko-KR" dirty="0">
                <a:latin typeface="+mn-ea"/>
              </a:rPr>
              <a:t>.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46C5CCD6-6565-4701-A9D3-EEFDD1B2EBE0}"/>
              </a:ext>
            </a:extLst>
          </p:cNvPr>
          <p:cNvSpPr txBox="1"/>
          <p:nvPr/>
        </p:nvSpPr>
        <p:spPr>
          <a:xfrm>
            <a:off x="6537608" y="3059668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+mn-ea"/>
              </a:rPr>
              <a:t>전기차 시장은 점점 커지는 추세이다</a:t>
            </a:r>
            <a:r>
              <a:rPr kumimoji="1" lang="en-US" altLang="ko-KR" dirty="0">
                <a:latin typeface="+mn-ea"/>
              </a:rPr>
              <a:t>.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FA7B34B5-48C7-4AE1-9581-EE6381721C73}"/>
              </a:ext>
            </a:extLst>
          </p:cNvPr>
          <p:cNvSpPr txBox="1"/>
          <p:nvPr/>
        </p:nvSpPr>
        <p:spPr>
          <a:xfrm>
            <a:off x="6537608" y="3954098"/>
            <a:ext cx="431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전기차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위 기업인 </a:t>
            </a:r>
            <a:r>
              <a:rPr lang="ko-KR" altLang="en-US" dirty="0" err="1">
                <a:latin typeface="+mn-ea"/>
              </a:rPr>
              <a:t>테슬라를</a:t>
            </a:r>
            <a:r>
              <a:rPr lang="ko-KR" altLang="en-US" dirty="0">
                <a:latin typeface="+mn-ea"/>
              </a:rPr>
              <a:t> 분석해 보자</a:t>
            </a:r>
            <a:r>
              <a:rPr lang="en-US" altLang="ko-KR" dirty="0">
                <a:latin typeface="+mn-ea"/>
              </a:rPr>
              <a:t>.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03DC665-7B33-46DC-8C98-584948368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43" y="1481442"/>
            <a:ext cx="6134100" cy="3857625"/>
          </a:xfrm>
          <a:prstGeom prst="rect">
            <a:avLst/>
          </a:prstGeom>
        </p:spPr>
      </p:pic>
      <p:pic>
        <p:nvPicPr>
          <p:cNvPr id="6" name="그림 5" descr="텍스트, 하늘, 실외, 표지판이(가) 표시된 사진&#10;&#10;자동 생성된 설명">
            <a:extLst>
              <a:ext uri="{FF2B5EF4-FFF2-40B4-BE49-F238E27FC236}">
                <a16:creationId xmlns:a16="http://schemas.microsoft.com/office/drawing/2014/main" id="{D547D4A2-8072-4FD2-BD6C-3A3225123C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145" y="4681963"/>
            <a:ext cx="2781134" cy="185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목표 및 동기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D1617CB-422C-4200-B57E-F0448EE10BF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79" y="1145493"/>
            <a:ext cx="5498341" cy="309357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BC78C97-5CA9-4B15-BE8D-551135FFD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982" y="1145494"/>
            <a:ext cx="6020640" cy="3022736"/>
          </a:xfrm>
          <a:prstGeom prst="rect">
            <a:avLst/>
          </a:prstGeom>
        </p:spPr>
      </p:pic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7A29494F-8DD8-43B6-9599-1A5D747FF4E5}"/>
              </a:ext>
            </a:extLst>
          </p:cNvPr>
          <p:cNvSpPr txBox="1"/>
          <p:nvPr/>
        </p:nvSpPr>
        <p:spPr>
          <a:xfrm>
            <a:off x="1822167" y="4923087"/>
            <a:ext cx="883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핵심 부품 생산량과 원자재 가격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국제 유가 등 으로 </a:t>
            </a:r>
            <a:r>
              <a:rPr lang="ko-KR" altLang="en-US" dirty="0" err="1">
                <a:latin typeface="+mn-ea"/>
              </a:rPr>
              <a:t>테슬라의</a:t>
            </a:r>
            <a:r>
              <a:rPr lang="ko-KR" altLang="en-US" dirty="0">
                <a:latin typeface="+mn-ea"/>
              </a:rPr>
              <a:t> 주가를 예측할 수 있을까</a:t>
            </a:r>
            <a:r>
              <a:rPr lang="en-US" altLang="ko-KR" dirty="0">
                <a:latin typeface="+mn-ea"/>
              </a:rPr>
              <a:t>?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284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87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확보 방법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132750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132750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151438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1560674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야후 </a:t>
            </a:r>
            <a:r>
              <a:rPr lang="ko-KR" altLang="en-US" sz="3200" spc="-300" dirty="0" err="1">
                <a:solidFill>
                  <a:schemeClr val="bg1"/>
                </a:solidFill>
                <a:latin typeface="+mn-ea"/>
              </a:rPr>
              <a:t>파이낸스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264700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264700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284422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2858912"/>
            <a:ext cx="289694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런던 금속 거래소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B898E2-5625-4034-ADB4-C2E67B9CBC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28" y="3955138"/>
            <a:ext cx="5327762" cy="27769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A738F1-F003-46BE-9852-4173BC51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40" y="4015991"/>
            <a:ext cx="4889563" cy="251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0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760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확보한 데이터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7F48AA-313A-4FEB-852C-5DB47583CB04}"/>
              </a:ext>
            </a:extLst>
          </p:cNvPr>
          <p:cNvSpPr txBox="1"/>
          <p:nvPr/>
        </p:nvSpPr>
        <p:spPr>
          <a:xfrm>
            <a:off x="1342017" y="3242708"/>
            <a:ext cx="1682895" cy="850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테슬라 주가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테슬라  거래량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테슬라 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951DC4B-C0AB-4B81-893F-51F80E8375A1}"/>
              </a:ext>
            </a:extLst>
          </p:cNvPr>
          <p:cNvSpPr/>
          <p:nvPr/>
        </p:nvSpPr>
        <p:spPr>
          <a:xfrm>
            <a:off x="7109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82166D-C89B-4293-9522-DD5701C539AD}"/>
              </a:ext>
            </a:extLst>
          </p:cNvPr>
          <p:cNvSpPr/>
          <p:nvPr/>
        </p:nvSpPr>
        <p:spPr>
          <a:xfrm>
            <a:off x="710941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B5ACCD-7882-4017-A984-1A9EB4AACD96}"/>
              </a:ext>
            </a:extLst>
          </p:cNvPr>
          <p:cNvSpPr/>
          <p:nvPr/>
        </p:nvSpPr>
        <p:spPr>
          <a:xfrm>
            <a:off x="7477246" y="2033096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01C2A1-95EA-4DE3-9F1B-346D37534BE9}"/>
              </a:ext>
            </a:extLst>
          </p:cNvPr>
          <p:cNvSpPr/>
          <p:nvPr/>
        </p:nvSpPr>
        <p:spPr>
          <a:xfrm>
            <a:off x="296402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8458CF0-16D9-4633-8F73-C4517677076A}"/>
              </a:ext>
            </a:extLst>
          </p:cNvPr>
          <p:cNvSpPr/>
          <p:nvPr/>
        </p:nvSpPr>
        <p:spPr>
          <a:xfrm>
            <a:off x="5217101" y="2034827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7DC945-1B40-48CC-9E28-199A87D846F9}"/>
              </a:ext>
            </a:extLst>
          </p:cNvPr>
          <p:cNvSpPr txBox="1"/>
          <p:nvPr/>
        </p:nvSpPr>
        <p:spPr>
          <a:xfrm>
            <a:off x="904837" y="215152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테슬라 데이터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D32CF81-CD72-43F6-A833-376E3E622591}"/>
              </a:ext>
            </a:extLst>
          </p:cNvPr>
          <p:cNvSpPr/>
          <p:nvPr/>
        </p:nvSpPr>
        <p:spPr>
          <a:xfrm>
            <a:off x="2964020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6D24CB-A0B7-4F27-81F4-4EFAF4496D40}"/>
              </a:ext>
            </a:extLst>
          </p:cNvPr>
          <p:cNvSpPr txBox="1"/>
          <p:nvPr/>
        </p:nvSpPr>
        <p:spPr>
          <a:xfrm>
            <a:off x="3362300" y="2151529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ETF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데이터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B808F8D-57F6-4564-A4A1-6AB5F48A34A9}"/>
              </a:ext>
            </a:extLst>
          </p:cNvPr>
          <p:cNvSpPr/>
          <p:nvPr/>
        </p:nvSpPr>
        <p:spPr>
          <a:xfrm>
            <a:off x="5217099" y="2034825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315A8D-14DE-4591-B16E-2C981E1516B6}"/>
              </a:ext>
            </a:extLst>
          </p:cNvPr>
          <p:cNvSpPr txBox="1"/>
          <p:nvPr/>
        </p:nvSpPr>
        <p:spPr>
          <a:xfrm>
            <a:off x="5435039" y="214979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원자재 데이터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4A1D08-5E1B-4BDD-AA69-F0E16AB22893}"/>
              </a:ext>
            </a:extLst>
          </p:cNvPr>
          <p:cNvSpPr/>
          <p:nvPr/>
        </p:nvSpPr>
        <p:spPr>
          <a:xfrm>
            <a:off x="7477242" y="2033094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223A7-9D7A-41BD-A38F-066EC7E3F827}"/>
              </a:ext>
            </a:extLst>
          </p:cNvPr>
          <p:cNvSpPr txBox="1"/>
          <p:nvPr/>
        </p:nvSpPr>
        <p:spPr>
          <a:xfrm>
            <a:off x="7571538" y="2148067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재무제표 데이터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248D96-ECF2-4C08-A73E-C73F156EAB57}"/>
              </a:ext>
            </a:extLst>
          </p:cNvPr>
          <p:cNvSpPr txBox="1"/>
          <p:nvPr/>
        </p:nvSpPr>
        <p:spPr>
          <a:xfrm>
            <a:off x="916504" y="3532419"/>
            <a:ext cx="1682895" cy="1109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테슬라 주가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테슬라  거래량,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테슬라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구글  테슬라  검색  량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47414C-084C-400B-931E-8FDFCB9F380C}"/>
              </a:ext>
            </a:extLst>
          </p:cNvPr>
          <p:cNvSpPr txBox="1"/>
          <p:nvPr/>
        </p:nvSpPr>
        <p:spPr>
          <a:xfrm>
            <a:off x="3090302" y="2899278"/>
            <a:ext cx="1682895" cy="2401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중국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전지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ETF,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전기차 관련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ETF,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미국 반도체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ETF,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마국채금리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년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,10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년물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인버스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ETF,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배터리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ETF,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신재생에너지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ETF,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리튬전지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ETF,</a:t>
            </a: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439F87-5CF6-4204-942C-A62DD6471017}"/>
              </a:ext>
            </a:extLst>
          </p:cNvPr>
          <p:cNvSpPr txBox="1"/>
          <p:nvPr/>
        </p:nvSpPr>
        <p:spPr>
          <a:xfrm>
            <a:off x="5374704" y="3094419"/>
            <a:ext cx="1682895" cy="188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원유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구리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알루미늄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희토류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리튬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코발트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탄소배출권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A362F2-8374-4D1F-B1CB-8E952E911D2A}"/>
              </a:ext>
            </a:extLst>
          </p:cNvPr>
          <p:cNvSpPr txBox="1"/>
          <p:nvPr/>
        </p:nvSpPr>
        <p:spPr>
          <a:xfrm>
            <a:off x="7648663" y="3785758"/>
            <a:ext cx="1682895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제무제표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155F935-0D31-4220-8BC1-D9305E9F2D37}"/>
              </a:ext>
            </a:extLst>
          </p:cNvPr>
          <p:cNvSpPr/>
          <p:nvPr/>
        </p:nvSpPr>
        <p:spPr>
          <a:xfrm>
            <a:off x="9730324" y="2031365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9DF3DEB-7ABC-4DA7-BD8E-64D1EAB9C05E}"/>
              </a:ext>
            </a:extLst>
          </p:cNvPr>
          <p:cNvSpPr/>
          <p:nvPr/>
        </p:nvSpPr>
        <p:spPr>
          <a:xfrm>
            <a:off x="9730320" y="2041155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AEDE18-BC56-4D4B-BE97-E7BAC3F27825}"/>
              </a:ext>
            </a:extLst>
          </p:cNvPr>
          <p:cNvSpPr txBox="1"/>
          <p:nvPr/>
        </p:nvSpPr>
        <p:spPr>
          <a:xfrm>
            <a:off x="10027352" y="2166646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금융 데이터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CA319-F242-490F-8BB6-F3FD6411356E}"/>
              </a:ext>
            </a:extLst>
          </p:cNvPr>
          <p:cNvSpPr txBox="1"/>
          <p:nvPr/>
        </p:nvSpPr>
        <p:spPr>
          <a:xfrm>
            <a:off x="10002844" y="3231151"/>
            <a:ext cx="1682895" cy="1109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중국  상해지수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나스닥 지수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S&amp;P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지수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</a:p>
          <a:p>
            <a:pPr algn="just">
              <a:lnSpc>
                <a:spcPct val="120000"/>
              </a:lnSpc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297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98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진행계획 및 결과 예측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562144" y="2151529"/>
            <a:ext cx="74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03/07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343945" y="2151529"/>
            <a:ext cx="74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03/08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7103303" y="2151529"/>
            <a:ext cx="74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03/10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853632" y="2151529"/>
            <a:ext cx="74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03/11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133788" y="3532419"/>
            <a:ext cx="1682895" cy="84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Feature 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선정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확보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831357" y="3790951"/>
            <a:ext cx="1682895" cy="331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593318" y="3668615"/>
            <a:ext cx="1682895" cy="84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머신러닝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모델 생성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375317" y="3789220"/>
            <a:ext cx="1682895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머신러닝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모델 평가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249</Words>
  <Application>Microsoft Office PowerPoint</Application>
  <PresentationFormat>와이드스크린</PresentationFormat>
  <Paragraphs>92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박 건후</cp:lastModifiedBy>
  <cp:revision>35</cp:revision>
  <dcterms:created xsi:type="dcterms:W3CDTF">2020-11-18T01:48:02Z</dcterms:created>
  <dcterms:modified xsi:type="dcterms:W3CDTF">2022-03-10T05:11:20Z</dcterms:modified>
</cp:coreProperties>
</file>