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BC5"/>
    <a:srgbClr val="31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9"/>
  </p:normalViewPr>
  <p:slideViewPr>
    <p:cSldViewPr snapToGrid="0">
      <p:cViewPr varScale="1">
        <p:scale>
          <a:sx n="96" d="100"/>
          <a:sy n="96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AF92-F171-3643-F77D-E89833496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290A9-169E-27DD-202D-38C52622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40D4-29E3-1C61-D107-EC6D84A7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A3FF-4ADC-0658-431D-07520C98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D225-8659-C96E-463E-CBFD678F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E926-F807-0C67-F90C-83B5B7F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1011-C645-62FB-9132-35DC42B3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4960-D9F8-1B16-CDE7-B2CF0CDE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9BB3-3253-C8A8-CDE9-F11CF93C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051E-2059-9E2B-A67A-ACDD11DF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E6950-F746-05CF-6544-82068D2AE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4EE5B-C3FD-CDBD-1366-0F89D737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054A-6830-CF01-7EDE-CDC2970E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52C4-975F-C111-EF16-C70FFF94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2977-9952-0BE8-E681-640CD642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7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7563-D7F6-EEB3-8CEB-96C598C2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D899-4787-7E47-75A5-708BBE56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768B-896C-FDFF-4755-227E6B9A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B7BB-529D-61ED-A71F-50049829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9636-2A99-1396-1DA4-19ECD44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E6A1-E6FC-B819-5B66-FF2DDAC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D4D8-2F13-1F52-CE69-3EE26045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693E-1E1F-87DC-00C4-20D481F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36AB-C008-4A9E-DBAD-B74E76FC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563-C5FA-FB11-A198-639E00B9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EDB8-2DDD-2AE5-FB13-F91ECC8B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C34F-D80C-6474-FF47-7488EC96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A8DF-AE36-D9D6-EF73-CAC6C08C5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D4256-F02E-BCFB-40E1-B372D0C4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2DB6-3118-7D13-0B7F-6A4BCF7F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1ED3-1C3F-FCEC-A50C-D03D29AD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D77B-8C6F-7DAB-5128-97200F80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8CAF-FDC9-8BEB-C974-AE305E35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3E27-B81D-A28F-1C28-CD7A47BD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3118C-EA00-5AB6-0662-458BF8B4A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14199-AA7E-5CAA-ABE1-55DD0FE46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D5888-7E35-915F-E2A9-D05F7219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B0CAC-FE3C-127F-3283-9CE5670F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467D1-AA4E-DB02-2BC8-60976423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F0CA-4D7F-B759-123F-96BCAA9A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BC812-7D53-E8BE-5D5D-2D08483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FC62D-392E-7E25-FABC-EE8D934F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98A16-28BD-EEC0-1B67-E5A8759E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96288-E325-3F77-5CC6-91C22899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DA019-47A6-49D4-4688-7D793A2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A9758-D280-886C-9E56-8AF06425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B8B-EFF6-3F72-246A-4413DC2B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8C82-EDFE-AAA4-4085-FEEE4295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16ED4-3CC1-2B1E-7B65-4D91332E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86C50-DC83-DB7A-12F1-A8EAF071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F526F-F329-4E33-F583-2E0C9BB5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9C79-0189-F315-B96F-07C8E8B7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0EA2-0002-4D21-B68D-08DEC1BD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EDDC-E550-B83A-DDAE-38F294B3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F45E-393E-98E7-1620-FA3F2688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A02F-9217-C683-6143-638A8B7B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6495-B98E-ADD9-9265-D9BCA644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D8842-78DC-1337-5DE8-BE229F3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9C01C-4BA6-9C19-4113-618E0AD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44F9-4BDF-57A5-15DA-64C5FE40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EB5D-A89C-BCB1-BEC1-E52213271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F72BE-7D15-064E-B6B6-B7BA4673088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B2B4-9C5F-216F-B617-1E6DB79ED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26D0-F7DC-30EE-1A04-3001E32C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5BF4-7C7C-F245-80BB-4669D82D9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A880-BF83-A6C1-ED3D-D65EAB530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Holmusk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Senior Data Scientist Technical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F832F-4650-67EE-8739-A84340960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Rose Sisk, PhD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26/01/2024</a:t>
            </a:r>
          </a:p>
        </p:txBody>
      </p:sp>
    </p:spTree>
    <p:extLst>
      <p:ext uri="{BB962C8B-B14F-4D97-AF65-F5344CB8AC3E}">
        <p14:creationId xmlns:p14="http://schemas.microsoft.com/office/powerpoint/2010/main" val="269634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4" name="Round Same-side Corner of Rectangle 3">
            <a:extLst>
              <a:ext uri="{FF2B5EF4-FFF2-40B4-BE49-F238E27FC236}">
                <a16:creationId xmlns:a16="http://schemas.microsoft.com/office/drawing/2014/main" id="{BC28EBB4-8842-8DD9-14C7-917D5C2FF096}"/>
              </a:ext>
            </a:extLst>
          </p:cNvPr>
          <p:cNvSpPr/>
          <p:nvPr/>
        </p:nvSpPr>
        <p:spPr>
          <a:xfrm>
            <a:off x="0" y="1524000"/>
            <a:ext cx="9550400" cy="5539409"/>
          </a:xfrm>
          <a:prstGeom prst="round2Same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7724C-D3A8-1F2D-37B0-F91F66F94706}"/>
              </a:ext>
            </a:extLst>
          </p:cNvPr>
          <p:cNvSpPr txBox="1"/>
          <p:nvPr/>
        </p:nvSpPr>
        <p:spPr>
          <a:xfrm>
            <a:off x="507999" y="2411896"/>
            <a:ext cx="853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Unclear whether included episodes are from patients with an existing diagnosis of MDD.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 data on duration of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Not all adjunctive therapies are included in clinical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Clinically relevant confounders and interactions may have been missed.</a:t>
            </a:r>
          </a:p>
        </p:txBody>
      </p:sp>
    </p:spTree>
    <p:extLst>
      <p:ext uri="{BB962C8B-B14F-4D97-AF65-F5344CB8AC3E}">
        <p14:creationId xmlns:p14="http://schemas.microsoft.com/office/powerpoint/2010/main" val="103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97DD480-E7D6-03E5-683E-88A315264AA8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07B65-4E73-68AF-0D2E-525FC4842D68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Research question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2720D8-6415-F9F3-6EDE-85D3F18DCF21}"/>
              </a:ext>
            </a:extLst>
          </p:cNvPr>
          <p:cNvSpPr/>
          <p:nvPr/>
        </p:nvSpPr>
        <p:spPr>
          <a:xfrm>
            <a:off x="231913" y="1746976"/>
            <a:ext cx="11728174" cy="1436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8FAAC1-0DA7-6013-8587-DCF7CE20C307}"/>
              </a:ext>
            </a:extLst>
          </p:cNvPr>
          <p:cNvSpPr/>
          <p:nvPr/>
        </p:nvSpPr>
        <p:spPr>
          <a:xfrm>
            <a:off x="231913" y="3707314"/>
            <a:ext cx="11728174" cy="12017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10485-1FE1-7502-B3B6-A0E5C08D2599}"/>
              </a:ext>
            </a:extLst>
          </p:cNvPr>
          <p:cNvSpPr txBox="1"/>
          <p:nvPr/>
        </p:nvSpPr>
        <p:spPr>
          <a:xfrm>
            <a:off x="1727200" y="2171294"/>
            <a:ext cx="966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What proportion of patients presenting to emergency or inpatient care with Major Depressive Disorder are receiving the current treatment standard?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7F8AF-9EBE-33AF-AF33-7CE675511D25}"/>
              </a:ext>
            </a:extLst>
          </p:cNvPr>
          <p:cNvSpPr txBox="1"/>
          <p:nvPr/>
        </p:nvSpPr>
        <p:spPr>
          <a:xfrm>
            <a:off x="1807031" y="4130404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Which factors are associated with meeting the treatment standard?</a:t>
            </a:r>
          </a:p>
        </p:txBody>
      </p:sp>
      <p:pic>
        <p:nvPicPr>
          <p:cNvPr id="11" name="Graphic 10" descr="Badge Question Mark with solid fill">
            <a:extLst>
              <a:ext uri="{FF2B5EF4-FFF2-40B4-BE49-F238E27FC236}">
                <a16:creationId xmlns:a16="http://schemas.microsoft.com/office/drawing/2014/main" id="{B0C454FD-D3D5-8982-F1B5-B163B8D07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86" y="2022745"/>
            <a:ext cx="914400" cy="914400"/>
          </a:xfrm>
          <a:prstGeom prst="rect">
            <a:avLst/>
          </a:prstGeom>
        </p:spPr>
      </p:pic>
      <p:pic>
        <p:nvPicPr>
          <p:cNvPr id="12" name="Graphic 11" descr="Badge Question Mark with solid fill">
            <a:extLst>
              <a:ext uri="{FF2B5EF4-FFF2-40B4-BE49-F238E27FC236}">
                <a16:creationId xmlns:a16="http://schemas.microsoft.com/office/drawing/2014/main" id="{6C0BA6CA-04C9-13C0-5ACD-ED1078FF8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86" y="38214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Data summary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F31233-9244-CF1B-9E73-31A9423EDA4D}"/>
              </a:ext>
            </a:extLst>
          </p:cNvPr>
          <p:cNvSpPr/>
          <p:nvPr/>
        </p:nvSpPr>
        <p:spPr>
          <a:xfrm>
            <a:off x="601744" y="1817914"/>
            <a:ext cx="4223658" cy="914400"/>
          </a:xfrm>
          <a:prstGeom prst="roundRect">
            <a:avLst/>
          </a:prstGeom>
          <a:solidFill>
            <a:srgbClr val="3153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7BB1130A-D10E-2032-2609-95CF5B6C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116" y="181791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594F1-1478-9F34-F425-6434441BDDF5}"/>
              </a:ext>
            </a:extLst>
          </p:cNvPr>
          <p:cNvSpPr txBox="1"/>
          <p:nvPr/>
        </p:nvSpPr>
        <p:spPr>
          <a:xfrm>
            <a:off x="1777401" y="2015253"/>
            <a:ext cx="271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Demographics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8B4ABC-4CE8-B2C1-4A72-F08590D64FFF}"/>
              </a:ext>
            </a:extLst>
          </p:cNvPr>
          <p:cNvSpPr/>
          <p:nvPr/>
        </p:nvSpPr>
        <p:spPr>
          <a:xfrm>
            <a:off x="6198893" y="1783036"/>
            <a:ext cx="5237606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rt with pulse with solid fill">
            <a:extLst>
              <a:ext uri="{FF2B5EF4-FFF2-40B4-BE49-F238E27FC236}">
                <a16:creationId xmlns:a16="http://schemas.microsoft.com/office/drawing/2014/main" id="{080A5429-7A7A-CDD6-F57B-F1D5C3C8F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614" y="178303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07ECC1-E299-0A7D-5972-72151F82A69D}"/>
              </a:ext>
            </a:extLst>
          </p:cNvPr>
          <p:cNvSpPr txBox="1"/>
          <p:nvPr/>
        </p:nvSpPr>
        <p:spPr>
          <a:xfrm>
            <a:off x="7535471" y="1971103"/>
            <a:ext cx="271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Clinical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8CD01-BDBD-9ED2-B445-1282BB02CA45}"/>
              </a:ext>
            </a:extLst>
          </p:cNvPr>
          <p:cNvSpPr txBox="1"/>
          <p:nvPr/>
        </p:nvSpPr>
        <p:spPr>
          <a:xfrm>
            <a:off x="754143" y="2852005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3000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22E27-66B8-3695-BC09-195A403A762C}"/>
              </a:ext>
            </a:extLst>
          </p:cNvPr>
          <p:cNvSpPr txBox="1"/>
          <p:nvPr/>
        </p:nvSpPr>
        <p:spPr>
          <a:xfrm>
            <a:off x="2090056" y="2973671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Unique patients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B8A67-4D79-BC9D-27F5-50960B5E33F7}"/>
              </a:ext>
            </a:extLst>
          </p:cNvPr>
          <p:cNvSpPr txBox="1"/>
          <p:nvPr/>
        </p:nvSpPr>
        <p:spPr>
          <a:xfrm>
            <a:off x="6198893" y="2826669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3000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39B8F-B7E6-6750-C79B-1E81508D1A03}"/>
              </a:ext>
            </a:extLst>
          </p:cNvPr>
          <p:cNvSpPr txBox="1"/>
          <p:nvPr/>
        </p:nvSpPr>
        <p:spPr>
          <a:xfrm>
            <a:off x="7835380" y="2959976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Unique patients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3FE63-A82C-3934-2E1F-09C6F01EA056}"/>
              </a:ext>
            </a:extLst>
          </p:cNvPr>
          <p:cNvSpPr txBox="1"/>
          <p:nvPr/>
        </p:nvSpPr>
        <p:spPr>
          <a:xfrm>
            <a:off x="6198893" y="3497511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3400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6A157-950A-2B84-2962-693659164ABA}"/>
              </a:ext>
            </a:extLst>
          </p:cNvPr>
          <p:cNvSpPr txBox="1"/>
          <p:nvPr/>
        </p:nvSpPr>
        <p:spPr>
          <a:xfrm>
            <a:off x="7825284" y="3541928"/>
            <a:ext cx="373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Admissions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First admission per </a:t>
            </a:r>
            <a:r>
              <a:rPr lang="en-US" dirty="0" err="1">
                <a:latin typeface="Century Gothic" panose="020B0502020202020204" pitchFamily="34" charset="0"/>
              </a:rPr>
              <a:t>pt</a:t>
            </a:r>
            <a:r>
              <a:rPr lang="en-US" dirty="0">
                <a:latin typeface="Century Gothic" panose="020B0502020202020204" pitchFamily="34" charset="0"/>
              </a:rPr>
              <a:t> retained</a:t>
            </a:r>
          </a:p>
        </p:txBody>
      </p:sp>
      <p:pic>
        <p:nvPicPr>
          <p:cNvPr id="20" name="Graphic 19" descr="Female with solid fill">
            <a:extLst>
              <a:ext uri="{FF2B5EF4-FFF2-40B4-BE49-F238E27FC236}">
                <a16:creationId xmlns:a16="http://schemas.microsoft.com/office/drawing/2014/main" id="{1B0BE041-5BE6-D5B3-26D6-DED8DC9E5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054" y="3511340"/>
            <a:ext cx="749720" cy="749720"/>
          </a:xfrm>
          <a:prstGeom prst="rect">
            <a:avLst/>
          </a:prstGeom>
        </p:spPr>
      </p:pic>
      <p:pic>
        <p:nvPicPr>
          <p:cNvPr id="22" name="Graphic 21" descr="Male with solid fill">
            <a:extLst>
              <a:ext uri="{FF2B5EF4-FFF2-40B4-BE49-F238E27FC236}">
                <a16:creationId xmlns:a16="http://schemas.microsoft.com/office/drawing/2014/main" id="{DFD0DEB9-438C-8C48-032A-52AEDAF0C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6257" y="3557001"/>
            <a:ext cx="749720" cy="7497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4C9C77-A52F-E864-F83A-3888372E9A1E}"/>
              </a:ext>
            </a:extLst>
          </p:cNvPr>
          <p:cNvSpPr txBox="1"/>
          <p:nvPr/>
        </p:nvSpPr>
        <p:spPr>
          <a:xfrm>
            <a:off x="2098795" y="3701534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Gender (M/F)</a:t>
            </a:r>
          </a:p>
        </p:txBody>
      </p:sp>
      <p:pic>
        <p:nvPicPr>
          <p:cNvPr id="25" name="Graphic 24" descr="Earth Globe - Asia with solid fill">
            <a:extLst>
              <a:ext uri="{FF2B5EF4-FFF2-40B4-BE49-F238E27FC236}">
                <a16:creationId xmlns:a16="http://schemas.microsoft.com/office/drawing/2014/main" id="{EA03E477-52C7-762A-7F1E-893F7DEB2C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145" y="432335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EF9306-BDF2-C654-A5E6-E7F7C6F5AE55}"/>
              </a:ext>
            </a:extLst>
          </p:cNvPr>
          <p:cNvSpPr txBox="1"/>
          <p:nvPr/>
        </p:nvSpPr>
        <p:spPr>
          <a:xfrm>
            <a:off x="2082200" y="4429397"/>
            <a:ext cx="240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Ethnicity,</a:t>
            </a:r>
          </a:p>
          <a:p>
            <a:r>
              <a:rPr lang="en-US" dirty="0">
                <a:latin typeface="Century Gothic" panose="020B0502020202020204" pitchFamily="34" charset="0"/>
              </a:rPr>
              <a:t>residency status</a:t>
            </a:r>
          </a:p>
        </p:txBody>
      </p:sp>
      <p:pic>
        <p:nvPicPr>
          <p:cNvPr id="29" name="Graphic 28" descr="Medicine with solid fill">
            <a:extLst>
              <a:ext uri="{FF2B5EF4-FFF2-40B4-BE49-F238E27FC236}">
                <a16:creationId xmlns:a16="http://schemas.microsoft.com/office/drawing/2014/main" id="{351135F7-D066-903D-9BCE-55E30520DA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7847" y="4239868"/>
            <a:ext cx="786281" cy="7862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F2052E-6657-7D81-BA72-4DE4E9F3D2F2}"/>
              </a:ext>
            </a:extLst>
          </p:cNvPr>
          <p:cNvSpPr txBox="1"/>
          <p:nvPr/>
        </p:nvSpPr>
        <p:spPr>
          <a:xfrm>
            <a:off x="7840270" y="4420153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Current treatments</a:t>
            </a:r>
          </a:p>
        </p:txBody>
      </p:sp>
      <p:pic>
        <p:nvPicPr>
          <p:cNvPr id="32" name="Graphic 31" descr="Medical with solid fill">
            <a:extLst>
              <a:ext uri="{FF2B5EF4-FFF2-40B4-BE49-F238E27FC236}">
                <a16:creationId xmlns:a16="http://schemas.microsoft.com/office/drawing/2014/main" id="{3A7C8B8E-A33C-72BF-3AF9-069E131022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1808" y="5103720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811977-1417-C810-4025-F55DD73DE61C}"/>
              </a:ext>
            </a:extLst>
          </p:cNvPr>
          <p:cNvSpPr txBox="1"/>
          <p:nvPr/>
        </p:nvSpPr>
        <p:spPr>
          <a:xfrm>
            <a:off x="7835380" y="5237754"/>
            <a:ext cx="321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Medical history, comorbidities, severity</a:t>
            </a:r>
          </a:p>
        </p:txBody>
      </p:sp>
    </p:spTree>
    <p:extLst>
      <p:ext uri="{BB962C8B-B14F-4D97-AF65-F5344CB8AC3E}">
        <p14:creationId xmlns:p14="http://schemas.microsoft.com/office/powerpoint/2010/main" val="18299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13A84-77D2-C5F1-36AB-22F2CD250363}"/>
              </a:ext>
            </a:extLst>
          </p:cNvPr>
          <p:cNvSpPr/>
          <p:nvPr/>
        </p:nvSpPr>
        <p:spPr>
          <a:xfrm>
            <a:off x="-265675" y="1599176"/>
            <a:ext cx="12590197" cy="9345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52485-E358-2936-316F-DB86E5F8596E}"/>
              </a:ext>
            </a:extLst>
          </p:cNvPr>
          <p:cNvSpPr txBox="1"/>
          <p:nvPr/>
        </p:nvSpPr>
        <p:spPr>
          <a:xfrm>
            <a:off x="101600" y="1743307"/>
            <a:ext cx="211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Retrospective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cohort study</a:t>
            </a:r>
          </a:p>
        </p:txBody>
      </p:sp>
      <p:pic>
        <p:nvPicPr>
          <p:cNvPr id="6" name="Graphic 5" descr="Users with solid fill">
            <a:extLst>
              <a:ext uri="{FF2B5EF4-FFF2-40B4-BE49-F238E27FC236}">
                <a16:creationId xmlns:a16="http://schemas.microsoft.com/office/drawing/2014/main" id="{F2649C64-E8FF-9787-DA1E-7A3260C4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322" y="160927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02959-06EC-1597-BE9D-C76C753C2DB0}"/>
              </a:ext>
            </a:extLst>
          </p:cNvPr>
          <p:cNvSpPr txBox="1"/>
          <p:nvPr/>
        </p:nvSpPr>
        <p:spPr>
          <a:xfrm>
            <a:off x="3235171" y="1742621"/>
            <a:ext cx="155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67E18-2FF0-2D46-0133-367334C8C72C}"/>
              </a:ext>
            </a:extLst>
          </p:cNvPr>
          <p:cNvSpPr txBox="1"/>
          <p:nvPr/>
        </p:nvSpPr>
        <p:spPr>
          <a:xfrm>
            <a:off x="4393749" y="1743307"/>
            <a:ext cx="169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Unique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patients</a:t>
            </a:r>
          </a:p>
        </p:txBody>
      </p:sp>
      <p:pic>
        <p:nvPicPr>
          <p:cNvPr id="9" name="Graphic 8" descr="Medical with solid fill">
            <a:extLst>
              <a:ext uri="{FF2B5EF4-FFF2-40B4-BE49-F238E27FC236}">
                <a16:creationId xmlns:a16="http://schemas.microsoft.com/office/drawing/2014/main" id="{57356CA2-5127-5CD3-6E8E-85E1EDB42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5419" y="159917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03C983-43BD-F415-800F-60E589A67565}"/>
              </a:ext>
            </a:extLst>
          </p:cNvPr>
          <p:cNvSpPr txBox="1"/>
          <p:nvPr/>
        </p:nvSpPr>
        <p:spPr>
          <a:xfrm>
            <a:off x="6774306" y="1697981"/>
            <a:ext cx="240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Emergency &amp; inpatient episodes </a:t>
            </a:r>
          </a:p>
        </p:txBody>
      </p:sp>
      <p:pic>
        <p:nvPicPr>
          <p:cNvPr id="12" name="Graphic 11" descr="Flip calendar with solid fill">
            <a:extLst>
              <a:ext uri="{FF2B5EF4-FFF2-40B4-BE49-F238E27FC236}">
                <a16:creationId xmlns:a16="http://schemas.microsoft.com/office/drawing/2014/main" id="{61FA198B-A81E-1B99-B9FE-D5E6650E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334" y="15639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82345F-87E5-D391-B685-A29FC8C364AD}"/>
              </a:ext>
            </a:extLst>
          </p:cNvPr>
          <p:cNvSpPr txBox="1"/>
          <p:nvPr/>
        </p:nvSpPr>
        <p:spPr>
          <a:xfrm>
            <a:off x="10226734" y="1871710"/>
            <a:ext cx="24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2011-2015</a:t>
            </a:r>
          </a:p>
        </p:txBody>
      </p:sp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1D5FA3AF-B6FA-3774-244B-8B8708FBD9C1}"/>
              </a:ext>
            </a:extLst>
          </p:cNvPr>
          <p:cNvSpPr/>
          <p:nvPr/>
        </p:nvSpPr>
        <p:spPr>
          <a:xfrm>
            <a:off x="0" y="3180520"/>
            <a:ext cx="3861147" cy="367747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3D1DD-B718-D042-47EE-0DE8C8D82E48}"/>
              </a:ext>
            </a:extLst>
          </p:cNvPr>
          <p:cNvSpPr txBox="1"/>
          <p:nvPr/>
        </p:nvSpPr>
        <p:spPr>
          <a:xfrm>
            <a:off x="178052" y="3282539"/>
            <a:ext cx="38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Create composite outcome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21B7A9-14E1-06B1-73A5-8E1971F727CD}"/>
              </a:ext>
            </a:extLst>
          </p:cNvPr>
          <p:cNvSpPr txBox="1"/>
          <p:nvPr/>
        </p:nvSpPr>
        <p:spPr>
          <a:xfrm>
            <a:off x="375304" y="4018899"/>
            <a:ext cx="338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Treated with antidepressants (including SSRIs)</a:t>
            </a:r>
          </a:p>
        </p:txBody>
      </p:sp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88EE95CF-32C5-F1F9-F328-593740CC8F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3259" y="4912675"/>
            <a:ext cx="659854" cy="6598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3377B3-2887-088C-5F60-2098C0B459A3}"/>
              </a:ext>
            </a:extLst>
          </p:cNvPr>
          <p:cNvSpPr txBox="1"/>
          <p:nvPr/>
        </p:nvSpPr>
        <p:spPr>
          <a:xfrm>
            <a:off x="238538" y="5772063"/>
            <a:ext cx="33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Treated with therapy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09618C-E043-3BFB-A701-AABFAE6D5D5A}"/>
              </a:ext>
            </a:extLst>
          </p:cNvPr>
          <p:cNvCxnSpPr>
            <a:cxnSpLocks/>
          </p:cNvCxnSpPr>
          <p:nvPr/>
        </p:nvCxnSpPr>
        <p:spPr>
          <a:xfrm>
            <a:off x="0" y="3695901"/>
            <a:ext cx="38611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Diagonal Corner of Rectangle 23">
            <a:extLst>
              <a:ext uri="{FF2B5EF4-FFF2-40B4-BE49-F238E27FC236}">
                <a16:creationId xmlns:a16="http://schemas.microsoft.com/office/drawing/2014/main" id="{CDE21D79-F8C6-A014-6BE0-F4C040FCADAD}"/>
              </a:ext>
            </a:extLst>
          </p:cNvPr>
          <p:cNvSpPr/>
          <p:nvPr/>
        </p:nvSpPr>
        <p:spPr>
          <a:xfrm>
            <a:off x="3941662" y="3180519"/>
            <a:ext cx="4122875" cy="367747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D610CE-FC05-7FE4-550B-9BB58E1273A3}"/>
              </a:ext>
            </a:extLst>
          </p:cNvPr>
          <p:cNvSpPr txBox="1"/>
          <p:nvPr/>
        </p:nvSpPr>
        <p:spPr>
          <a:xfrm>
            <a:off x="4759723" y="3284905"/>
            <a:ext cx="38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entury Gothic" panose="020B0502020202020204" pitchFamily="34" charset="0"/>
              </a:rPr>
              <a:t>Summarise</a:t>
            </a:r>
            <a:r>
              <a:rPr lang="en-US" sz="2000" dirty="0">
                <a:latin typeface="Century Gothic" panose="020B0502020202020204" pitchFamily="34" charset="0"/>
              </a:rPr>
              <a:t>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692C50-FC85-C283-554C-610AC8E07A80}"/>
              </a:ext>
            </a:extLst>
          </p:cNvPr>
          <p:cNvCxnSpPr>
            <a:cxnSpLocks/>
          </p:cNvCxnSpPr>
          <p:nvPr/>
        </p:nvCxnSpPr>
        <p:spPr>
          <a:xfrm>
            <a:off x="3861147" y="3698096"/>
            <a:ext cx="42511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Diagonal Corner of Rectangle 26">
            <a:extLst>
              <a:ext uri="{FF2B5EF4-FFF2-40B4-BE49-F238E27FC236}">
                <a16:creationId xmlns:a16="http://schemas.microsoft.com/office/drawing/2014/main" id="{249F960C-8735-C996-8780-6A19646799F7}"/>
              </a:ext>
            </a:extLst>
          </p:cNvPr>
          <p:cNvSpPr/>
          <p:nvPr/>
        </p:nvSpPr>
        <p:spPr>
          <a:xfrm>
            <a:off x="8139807" y="3180521"/>
            <a:ext cx="4025799" cy="3677479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227F7-7FB8-4157-8EA8-99AA7396C28B}"/>
              </a:ext>
            </a:extLst>
          </p:cNvPr>
          <p:cNvSpPr txBox="1"/>
          <p:nvPr/>
        </p:nvSpPr>
        <p:spPr>
          <a:xfrm>
            <a:off x="8478695" y="3269971"/>
            <a:ext cx="355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Identify associated factors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4BA88C-A06B-48DF-E826-61E08F708ABA}"/>
              </a:ext>
            </a:extLst>
          </p:cNvPr>
          <p:cNvCxnSpPr>
            <a:cxnSpLocks/>
          </p:cNvCxnSpPr>
          <p:nvPr/>
        </p:nvCxnSpPr>
        <p:spPr>
          <a:xfrm>
            <a:off x="8145550" y="3685017"/>
            <a:ext cx="4055048" cy="108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894569-D39B-DEBA-0BD3-D6F84C8BC11F}"/>
              </a:ext>
            </a:extLst>
          </p:cNvPr>
          <p:cNvSpPr txBox="1"/>
          <p:nvPr/>
        </p:nvSpPr>
        <p:spPr>
          <a:xfrm>
            <a:off x="4164857" y="4030403"/>
            <a:ext cx="11742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entury Gothic" panose="020B0502020202020204" pitchFamily="34" charset="0"/>
              </a:rPr>
              <a:t>N (%)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E28A4C-F60A-4DD4-4C28-8CDFAFBDACDC}"/>
              </a:ext>
            </a:extLst>
          </p:cNvPr>
          <p:cNvSpPr txBox="1"/>
          <p:nvPr/>
        </p:nvSpPr>
        <p:spPr>
          <a:xfrm>
            <a:off x="4148972" y="4718754"/>
            <a:ext cx="11636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entury Gothic" panose="020B0502020202020204" pitchFamily="34" charset="0"/>
              </a:rPr>
              <a:t>Mean </a:t>
            </a:r>
          </a:p>
          <a:p>
            <a:r>
              <a:rPr lang="en-US" sz="2600" dirty="0">
                <a:latin typeface="Century Gothic" panose="020B0502020202020204" pitchFamily="34" charset="0"/>
              </a:rPr>
              <a:t>(SD)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73BB5D-AEFC-8174-D4F1-926DD28C3D32}"/>
              </a:ext>
            </a:extLst>
          </p:cNvPr>
          <p:cNvSpPr txBox="1"/>
          <p:nvPr/>
        </p:nvSpPr>
        <p:spPr>
          <a:xfrm>
            <a:off x="5239364" y="4099616"/>
            <a:ext cx="260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Categorical variables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B85431-AD0A-E3D0-8B71-ED6BFE355170}"/>
              </a:ext>
            </a:extLst>
          </p:cNvPr>
          <p:cNvSpPr txBox="1"/>
          <p:nvPr/>
        </p:nvSpPr>
        <p:spPr>
          <a:xfrm>
            <a:off x="5295395" y="4981384"/>
            <a:ext cx="258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Continuous variables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104BFD-1BBA-E001-E68F-B9CD155EAD99}"/>
              </a:ext>
            </a:extLst>
          </p:cNvPr>
          <p:cNvSpPr txBox="1"/>
          <p:nvPr/>
        </p:nvSpPr>
        <p:spPr>
          <a:xfrm>
            <a:off x="4127196" y="5965278"/>
            <a:ext cx="391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Overall &amp; by treatment standard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3DC2B-2818-B12D-AEB1-ED03BB032F87}"/>
              </a:ext>
            </a:extLst>
          </p:cNvPr>
          <p:cNvSpPr txBox="1"/>
          <p:nvPr/>
        </p:nvSpPr>
        <p:spPr>
          <a:xfrm>
            <a:off x="8412423" y="3948855"/>
            <a:ext cx="31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Logistic regression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49472B-533F-0474-386F-0848D613E59F}"/>
              </a:ext>
            </a:extLst>
          </p:cNvPr>
          <p:cNvSpPr txBox="1"/>
          <p:nvPr/>
        </p:nvSpPr>
        <p:spPr>
          <a:xfrm>
            <a:off x="8412423" y="4696094"/>
            <a:ext cx="34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Patient and clinical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61727A-35FA-A93B-F441-CF03777400C8}"/>
              </a:ext>
            </a:extLst>
          </p:cNvPr>
          <p:cNvSpPr txBox="1"/>
          <p:nvPr/>
        </p:nvSpPr>
        <p:spPr>
          <a:xfrm>
            <a:off x="8412423" y="5753208"/>
            <a:ext cx="34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Visualise</a:t>
            </a:r>
            <a:r>
              <a:rPr lang="en-US" dirty="0">
                <a:latin typeface="Century Gothic" panose="020B0502020202020204" pitchFamily="34" charset="0"/>
              </a:rPr>
              <a:t> results via forest plot</a:t>
            </a:r>
          </a:p>
        </p:txBody>
      </p:sp>
    </p:spTree>
    <p:extLst>
      <p:ext uri="{BB962C8B-B14F-4D97-AF65-F5344CB8AC3E}">
        <p14:creationId xmlns:p14="http://schemas.microsoft.com/office/powerpoint/2010/main" val="10134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B00078-E9FD-81F1-B8B1-B0E8DBF592F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19559-2588-9DA2-632D-6F5CEA854C89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4D2EEC-F349-B7F8-FD46-6AD54C89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63858"/>
              </p:ext>
            </p:extLst>
          </p:nvPr>
        </p:nvGraphicFramePr>
        <p:xfrm>
          <a:off x="7585292" y="2800487"/>
          <a:ext cx="3299791" cy="1639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895">
                  <a:extLst>
                    <a:ext uri="{9D8B030D-6E8A-4147-A177-3AD203B41FA5}">
                      <a16:colId xmlns:a16="http://schemas.microsoft.com/office/drawing/2014/main" val="2522424873"/>
                    </a:ext>
                  </a:extLst>
                </a:gridCol>
                <a:gridCol w="1113178">
                  <a:extLst>
                    <a:ext uri="{9D8B030D-6E8A-4147-A177-3AD203B41FA5}">
                      <a16:colId xmlns:a16="http://schemas.microsoft.com/office/drawing/2014/main" val="1892774252"/>
                    </a:ext>
                  </a:extLst>
                </a:gridCol>
                <a:gridCol w="1298718">
                  <a:extLst>
                    <a:ext uri="{9D8B030D-6E8A-4147-A177-3AD203B41FA5}">
                      <a16:colId xmlns:a16="http://schemas.microsoft.com/office/drawing/2014/main" val="1348009248"/>
                    </a:ext>
                  </a:extLst>
                </a:gridCol>
              </a:tblGrid>
              <a:tr h="546407">
                <a:tc>
                  <a:txBody>
                    <a:bodyPr/>
                    <a:lstStyle/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932504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414051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492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2254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9216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D078B9-4BEA-3FD0-F946-F45079AE17E5}"/>
              </a:ext>
            </a:extLst>
          </p:cNvPr>
          <p:cNvSpPr txBox="1"/>
          <p:nvPr/>
        </p:nvSpPr>
        <p:spPr>
          <a:xfrm>
            <a:off x="8897257" y="2294359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Therapy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E6888-0637-5CB4-C189-55B198C40311}"/>
              </a:ext>
            </a:extLst>
          </p:cNvPr>
          <p:cNvSpPr txBox="1"/>
          <p:nvPr/>
        </p:nvSpPr>
        <p:spPr>
          <a:xfrm rot="16200000">
            <a:off x="5707516" y="3153010"/>
            <a:ext cx="302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Antidepressants (AD)</a:t>
            </a:r>
          </a:p>
        </p:txBody>
      </p:sp>
      <p:pic>
        <p:nvPicPr>
          <p:cNvPr id="12" name="Picture 11" descr="A screenshot of a screenshot of a screen&#10;&#10;Description automatically generated">
            <a:extLst>
              <a:ext uri="{FF2B5EF4-FFF2-40B4-BE49-F238E27FC236}">
                <a16:creationId xmlns:a16="http://schemas.microsoft.com/office/drawing/2014/main" id="{C191043D-ED10-CD42-96BB-677A3BCA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7" y="1142765"/>
            <a:ext cx="5650751" cy="451157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8E9F6F-B2E0-4B6D-4AA2-1381BB3CB185}"/>
              </a:ext>
            </a:extLst>
          </p:cNvPr>
          <p:cNvSpPr/>
          <p:nvPr/>
        </p:nvSpPr>
        <p:spPr>
          <a:xfrm>
            <a:off x="344614" y="5715235"/>
            <a:ext cx="5459896" cy="4993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Figure 1: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Treemap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of treatment standard categories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77A7E8-D226-C432-1126-C3902246564A}"/>
              </a:ext>
            </a:extLst>
          </p:cNvPr>
          <p:cNvSpPr/>
          <p:nvPr/>
        </p:nvSpPr>
        <p:spPr>
          <a:xfrm>
            <a:off x="7033596" y="5715235"/>
            <a:ext cx="4379844" cy="4993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Table 1: Contingency table of treatment standard categories</a:t>
            </a:r>
          </a:p>
        </p:txBody>
      </p:sp>
    </p:spTree>
    <p:extLst>
      <p:ext uri="{BB962C8B-B14F-4D97-AF65-F5344CB8AC3E}">
        <p14:creationId xmlns:p14="http://schemas.microsoft.com/office/powerpoint/2010/main" val="367694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DEA885-07BE-4140-D9BC-C40F30DE9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89821"/>
              </p:ext>
            </p:extLst>
          </p:nvPr>
        </p:nvGraphicFramePr>
        <p:xfrm>
          <a:off x="1126434" y="1284058"/>
          <a:ext cx="9939132" cy="5077822"/>
        </p:xfrm>
        <a:graphic>
          <a:graphicData uri="http://schemas.openxmlformats.org/drawingml/2006/table">
            <a:tbl>
              <a:tblPr/>
              <a:tblGrid>
                <a:gridCol w="2484783">
                  <a:extLst>
                    <a:ext uri="{9D8B030D-6E8A-4147-A177-3AD203B41FA5}">
                      <a16:colId xmlns:a16="http://schemas.microsoft.com/office/drawing/2014/main" val="222369025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365196853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1923833139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1329216526"/>
                    </a:ext>
                  </a:extLst>
                </a:gridCol>
              </a:tblGrid>
              <a:tr h="27700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Characteristic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Overall</a:t>
                      </a:r>
                      <a:r>
                        <a:rPr lang="en-GB" sz="1800" b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3,000</a:t>
                      </a:r>
                      <a:r>
                        <a:rPr lang="en-GB" sz="1800" b="0" i="1" baseline="3000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Treatment Standard Met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263" marR="27030" marT="13515" marB="135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31922"/>
                  </a:ext>
                </a:extLst>
              </a:tr>
              <a:tr h="2806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No</a:t>
                      </a:r>
                      <a:r>
                        <a:rPr lang="en-GB" sz="1800" b="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, N = 746 (25%)</a:t>
                      </a:r>
                      <a:r>
                        <a:rPr lang="en-GB" sz="1800" b="0" i="1" baseline="300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Yes</a:t>
                      </a:r>
                      <a:r>
                        <a:rPr lang="en-GB" sz="1800" b="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, N = 2254 (75%)</a:t>
                      </a:r>
                      <a:r>
                        <a:rPr lang="en-GB" sz="1800" b="0" i="1" baseline="300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9379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Age at admission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52 (15)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52 (15)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52 (15)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9167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Gender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872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   Female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1,497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357 (48%)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1,140 (51%)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2349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    Male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1,503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389 (52%)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1,114 (49%)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3295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Race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86448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Chinese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1,915 (64%)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482 (65%)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1,433 (64%)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00081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Indian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295 (9.8%)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74 (9.9%)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221 (9.8%)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9156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Malay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629 (21%)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145 (19%)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484 (21%)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539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Others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161 (5.4%)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45 (6.0%)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116 (5.1%)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00797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Residential status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05596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Foreigner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143 (4.8%)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33 (4.4%)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110 (4.9%)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78453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Permanent resident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465 (16%)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113 (15%)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352 (16%)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82376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    Singapore citizen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2,392 (80%)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600 (80%)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1,792 (80%)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0136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1" baseline="300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Mean (SD); n (%)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8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2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A27F68-8B0E-3AEF-0798-AB482F9E5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65937"/>
              </p:ext>
            </p:extLst>
          </p:nvPr>
        </p:nvGraphicFramePr>
        <p:xfrm>
          <a:off x="692426" y="1355899"/>
          <a:ext cx="10807148" cy="4735928"/>
        </p:xfrm>
        <a:graphic>
          <a:graphicData uri="http://schemas.openxmlformats.org/drawingml/2006/table">
            <a:tbl>
              <a:tblPr/>
              <a:tblGrid>
                <a:gridCol w="3574774">
                  <a:extLst>
                    <a:ext uri="{9D8B030D-6E8A-4147-A177-3AD203B41FA5}">
                      <a16:colId xmlns:a16="http://schemas.microsoft.com/office/drawing/2014/main" val="3328846791"/>
                    </a:ext>
                  </a:extLst>
                </a:gridCol>
                <a:gridCol w="2119086">
                  <a:extLst>
                    <a:ext uri="{9D8B030D-6E8A-4147-A177-3AD203B41FA5}">
                      <a16:colId xmlns:a16="http://schemas.microsoft.com/office/drawing/2014/main" val="3769449266"/>
                    </a:ext>
                  </a:extLst>
                </a:gridCol>
                <a:gridCol w="2411501">
                  <a:extLst>
                    <a:ext uri="{9D8B030D-6E8A-4147-A177-3AD203B41FA5}">
                      <a16:colId xmlns:a16="http://schemas.microsoft.com/office/drawing/2014/main" val="4273067802"/>
                    </a:ext>
                  </a:extLst>
                </a:gridCol>
                <a:gridCol w="2701787">
                  <a:extLst>
                    <a:ext uri="{9D8B030D-6E8A-4147-A177-3AD203B41FA5}">
                      <a16:colId xmlns:a16="http://schemas.microsoft.com/office/drawing/2014/main" val="2926251562"/>
                    </a:ext>
                  </a:extLst>
                </a:gridCol>
              </a:tblGrid>
              <a:tr h="16307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Characteristic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Overall</a:t>
                      </a:r>
                      <a:r>
                        <a:rPr lang="en-GB" sz="1800" b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3,000</a:t>
                      </a:r>
                      <a:r>
                        <a:rPr lang="en-GB" sz="1800" b="0" i="1" baseline="3000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Treatment Standard Met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1263" marR="27030" marT="13515" marB="1351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59234"/>
                  </a:ext>
                </a:extLst>
              </a:tr>
              <a:tr h="163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r>
                        <a:rPr lang="en-GB" sz="1800" b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746 (25%)</a:t>
                      </a:r>
                      <a:r>
                        <a:rPr lang="en-GB" sz="1800" b="0" i="1" baseline="3000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Yes</a:t>
                      </a:r>
                      <a:r>
                        <a:rPr lang="en-GB" sz="1800" b="0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, N = 2254 (75%)</a:t>
                      </a:r>
                      <a:r>
                        <a:rPr lang="en-GB" sz="1800" b="0" i="1" baseline="30000" dirty="0">
                          <a:solidFill>
                            <a:srgbClr val="333333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800" b="0" dirty="0">
                        <a:solidFill>
                          <a:srgbClr val="333333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4078" marR="14078" marT="14078" marB="1689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4510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CGIS Severity Category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dirty="0">
                        <a:effectLst/>
                        <a:highlight>
                          <a:srgbClr val="FFFF00"/>
                        </a:highlight>
                        <a:latin typeface="Century Gothic" panose="020B0502020202020204" pitchFamily="34" charset="0"/>
                      </a:endParaRP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66614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    Mild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758 (25%)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215 (29%)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543 (24%)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11102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    Mod/severe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2,242 (75%)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531 (71%)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1,711 (76%)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5895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Substance abuse disorder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862 (31%)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228 (33%)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634 (30%)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00016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   Unknown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202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151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04582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Anxiety disorder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749 (25%)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202 (27%)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547 (24%)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709895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Other mood disorder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768 (26%)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194 (26%)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574 (25%)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23472"/>
                  </a:ext>
                </a:extLst>
              </a:tr>
              <a:tr h="2678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Treated with antidepressants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2,746 (92%)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492 (66%)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2,254 (100%)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689326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Treated with therapy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2,462 (82%)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208 (28%)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2,254 (100%)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8493"/>
                  </a:ext>
                </a:extLst>
              </a:tr>
              <a:tr h="1630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Treated with anxiolytics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1,500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374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1,126 (50%)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8224"/>
                  </a:ext>
                </a:extLst>
              </a:tr>
              <a:tr h="2678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Treated with anticonvulsants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1,763 (59%)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437 (59%)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1,326 (59%)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520611"/>
                  </a:ext>
                </a:extLst>
              </a:tr>
              <a:tr h="26789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Treated with other pysch. meds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2,218 (74%)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>
                          <a:effectLst/>
                          <a:latin typeface="Century Gothic" panose="020B0502020202020204" pitchFamily="34" charset="0"/>
                        </a:rPr>
                        <a:t>554 (74%)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1,664 (74%)</a:t>
                      </a:r>
                    </a:p>
                  </a:txBody>
                  <a:tcPr marL="14078" marR="14078" marT="22525" marB="22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8983"/>
                  </a:ext>
                </a:extLst>
              </a:tr>
              <a:tr h="133951">
                <a:tc gridSpan="4">
                  <a:txBody>
                    <a:bodyPr/>
                    <a:lstStyle/>
                    <a:p>
                      <a:r>
                        <a:rPr lang="en-GB" sz="1800" b="0" i="1" baseline="300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GB" sz="1800" dirty="0">
                          <a:effectLst/>
                          <a:latin typeface="Century Gothic" panose="020B0502020202020204" pitchFamily="34" charset="0"/>
                        </a:rPr>
                        <a:t> Mean (SD); n (%)</a:t>
                      </a:r>
                    </a:p>
                  </a:txBody>
                  <a:tcPr marL="14078" marR="14078" marT="11263" marB="112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4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1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79F619-D8F6-27B8-4474-8CCCFE1153EB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5909E-492C-E320-DECE-86C73162C6D8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Results</a:t>
            </a:r>
          </a:p>
        </p:txBody>
      </p:sp>
      <p:pic>
        <p:nvPicPr>
          <p:cNvPr id="11" name="Picture 10" descr="A graph with lines and dots&#10;&#10;Description automatically generated">
            <a:extLst>
              <a:ext uri="{FF2B5EF4-FFF2-40B4-BE49-F238E27FC236}">
                <a16:creationId xmlns:a16="http://schemas.microsoft.com/office/drawing/2014/main" id="{160CD7B1-E901-1E5F-2A5F-DC8F4D5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09" y="1192301"/>
            <a:ext cx="9544326" cy="48393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FC9BE9-EFF0-B77D-B30F-B5595BDF0FAC}"/>
              </a:ext>
            </a:extLst>
          </p:cNvPr>
          <p:cNvCxnSpPr/>
          <p:nvPr/>
        </p:nvCxnSpPr>
        <p:spPr>
          <a:xfrm flipH="1">
            <a:off x="3548309" y="6199494"/>
            <a:ext cx="320702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566F2-E81D-12A4-2CEE-D823F39DE0E2}"/>
              </a:ext>
            </a:extLst>
          </p:cNvPr>
          <p:cNvCxnSpPr>
            <a:cxnSpLocks/>
          </p:cNvCxnSpPr>
          <p:nvPr/>
        </p:nvCxnSpPr>
        <p:spPr>
          <a:xfrm>
            <a:off x="7316778" y="6191291"/>
            <a:ext cx="30754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F6F126-92B7-C291-F839-22F0D4701CD3}"/>
              </a:ext>
            </a:extLst>
          </p:cNvPr>
          <p:cNvSpPr txBox="1"/>
          <p:nvPr/>
        </p:nvSpPr>
        <p:spPr>
          <a:xfrm>
            <a:off x="2452539" y="6367312"/>
            <a:ext cx="448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Less</a:t>
            </a:r>
            <a:r>
              <a:rPr lang="en-US" dirty="0">
                <a:latin typeface="Century Gothic" panose="020B0502020202020204" pitchFamily="34" charset="0"/>
              </a:rPr>
              <a:t> likely to meet treatment standard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F44A8-2EBC-0761-D005-9A92F63089A4}"/>
              </a:ext>
            </a:extLst>
          </p:cNvPr>
          <p:cNvSpPr txBox="1"/>
          <p:nvPr/>
        </p:nvSpPr>
        <p:spPr>
          <a:xfrm>
            <a:off x="7112789" y="6426240"/>
            <a:ext cx="48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More</a:t>
            </a:r>
            <a:r>
              <a:rPr lang="en-US" dirty="0">
                <a:latin typeface="Century Gothic" panose="020B0502020202020204" pitchFamily="34" charset="0"/>
              </a:rPr>
              <a:t> likely to meet treatment standard</a:t>
            </a:r>
          </a:p>
        </p:txBody>
      </p:sp>
    </p:spTree>
    <p:extLst>
      <p:ext uri="{BB962C8B-B14F-4D97-AF65-F5344CB8AC3E}">
        <p14:creationId xmlns:p14="http://schemas.microsoft.com/office/powerpoint/2010/main" val="199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67ACFB-204A-0208-3DDA-5B35F1589B01}"/>
              </a:ext>
            </a:extLst>
          </p:cNvPr>
          <p:cNvSpPr/>
          <p:nvPr/>
        </p:nvSpPr>
        <p:spPr>
          <a:xfrm>
            <a:off x="-159657" y="914399"/>
            <a:ext cx="9710057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9C4A2-E56F-7B2B-B3CE-B9A1EAB32337}"/>
              </a:ext>
            </a:extLst>
          </p:cNvPr>
          <p:cNvSpPr txBox="1"/>
          <p:nvPr/>
        </p:nvSpPr>
        <p:spPr>
          <a:xfrm>
            <a:off x="101600" y="247094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Summary &amp; Interpretation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B2C4117D-EC2A-4BAD-0333-C06C4C676D23}"/>
              </a:ext>
            </a:extLst>
          </p:cNvPr>
          <p:cNvSpPr/>
          <p:nvPr/>
        </p:nvSpPr>
        <p:spPr>
          <a:xfrm>
            <a:off x="377372" y="1189248"/>
            <a:ext cx="4318000" cy="982621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92081-294C-F58B-D383-AE9132943A84}"/>
              </a:ext>
            </a:extLst>
          </p:cNvPr>
          <p:cNvSpPr txBox="1"/>
          <p:nvPr/>
        </p:nvSpPr>
        <p:spPr>
          <a:xfrm>
            <a:off x="493485" y="1310078"/>
            <a:ext cx="150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133F8-C570-3F3B-D3A6-E0AD08027B80}"/>
              </a:ext>
            </a:extLst>
          </p:cNvPr>
          <p:cNvSpPr txBox="1"/>
          <p:nvPr/>
        </p:nvSpPr>
        <p:spPr>
          <a:xfrm>
            <a:off x="1808291" y="1372894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Patients not meeting treatment standard</a:t>
            </a: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2A101E2D-AFDD-102A-297F-0C6D8C9A0E7A}"/>
              </a:ext>
            </a:extLst>
          </p:cNvPr>
          <p:cNvSpPr/>
          <p:nvPr/>
        </p:nvSpPr>
        <p:spPr>
          <a:xfrm>
            <a:off x="6738257" y="1164399"/>
            <a:ext cx="4318000" cy="982621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BF006-8E51-E89A-574F-7806AD9D406F}"/>
              </a:ext>
            </a:extLst>
          </p:cNvPr>
          <p:cNvSpPr txBox="1"/>
          <p:nvPr/>
        </p:nvSpPr>
        <p:spPr>
          <a:xfrm>
            <a:off x="7674430" y="1332543"/>
            <a:ext cx="33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Potential for preventative intervention in primary care</a:t>
            </a:r>
          </a:p>
        </p:txBody>
      </p:sp>
      <p:pic>
        <p:nvPicPr>
          <p:cNvPr id="11" name="Graphic 10" descr="Lights On outline">
            <a:extLst>
              <a:ext uri="{FF2B5EF4-FFF2-40B4-BE49-F238E27FC236}">
                <a16:creationId xmlns:a16="http://schemas.microsoft.com/office/drawing/2014/main" id="{602F1F75-BBD0-61F3-E5DE-65D2FE8D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7201" y="1271080"/>
            <a:ext cx="798286" cy="798286"/>
          </a:xfrm>
          <a:prstGeom prst="rect">
            <a:avLst/>
          </a:prstGeom>
        </p:spPr>
      </p:pic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5B8BE591-2C8A-2B12-91F9-F85C217CB86F}"/>
              </a:ext>
            </a:extLst>
          </p:cNvPr>
          <p:cNvSpPr/>
          <p:nvPr/>
        </p:nvSpPr>
        <p:spPr>
          <a:xfrm>
            <a:off x="377371" y="3315387"/>
            <a:ext cx="4318000" cy="982621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88BA1-C33C-C546-0A64-150F568E6C0A}"/>
              </a:ext>
            </a:extLst>
          </p:cNvPr>
          <p:cNvSpPr txBox="1"/>
          <p:nvPr/>
        </p:nvSpPr>
        <p:spPr>
          <a:xfrm>
            <a:off x="1577010" y="3483531"/>
            <a:ext cx="311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Higher severity associated with treatment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9B1ED57-50B6-AC8C-800A-A54F0E5A7B7B}"/>
              </a:ext>
            </a:extLst>
          </p:cNvPr>
          <p:cNvSpPr/>
          <p:nvPr/>
        </p:nvSpPr>
        <p:spPr>
          <a:xfrm>
            <a:off x="5325875" y="1537215"/>
            <a:ext cx="781878" cy="2782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B4E012-3868-9FF0-DC20-FEB785D1E945}"/>
              </a:ext>
            </a:extLst>
          </p:cNvPr>
          <p:cNvSpPr/>
          <p:nvPr/>
        </p:nvSpPr>
        <p:spPr>
          <a:xfrm>
            <a:off x="5332501" y="3680788"/>
            <a:ext cx="781878" cy="2782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DB4C3668-AAE7-2809-681E-B7942DB0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541" y="3395405"/>
            <a:ext cx="822581" cy="822581"/>
          </a:xfrm>
          <a:prstGeom prst="rect">
            <a:avLst/>
          </a:prstGeom>
        </p:spPr>
      </p:pic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758D61BD-DFC0-1D58-8A8B-E59C461A39A2}"/>
              </a:ext>
            </a:extLst>
          </p:cNvPr>
          <p:cNvSpPr/>
          <p:nvPr/>
        </p:nvSpPr>
        <p:spPr>
          <a:xfrm>
            <a:off x="6738257" y="3333501"/>
            <a:ext cx="4318000" cy="982621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8E4BB-E05B-12C6-6CEF-B1ABB9EEBBB9}"/>
              </a:ext>
            </a:extLst>
          </p:cNvPr>
          <p:cNvSpPr txBox="1"/>
          <p:nvPr/>
        </p:nvSpPr>
        <p:spPr>
          <a:xfrm>
            <a:off x="7659916" y="3485174"/>
            <a:ext cx="33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Opportunity for adjunctive therapies?</a:t>
            </a:r>
          </a:p>
        </p:txBody>
      </p:sp>
      <p:pic>
        <p:nvPicPr>
          <p:cNvPr id="23" name="Graphic 22" descr="Medicine outline">
            <a:extLst>
              <a:ext uri="{FF2B5EF4-FFF2-40B4-BE49-F238E27FC236}">
                <a16:creationId xmlns:a16="http://schemas.microsoft.com/office/drawing/2014/main" id="{C3211BCD-23E6-07EB-AEE8-DC7E7A285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7201" y="3377972"/>
            <a:ext cx="920237" cy="920237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E79DC07-11F4-D40C-6FCE-4A5A6A8032F0}"/>
              </a:ext>
            </a:extLst>
          </p:cNvPr>
          <p:cNvSpPr/>
          <p:nvPr/>
        </p:nvSpPr>
        <p:spPr>
          <a:xfrm>
            <a:off x="377371" y="4545496"/>
            <a:ext cx="10678886" cy="193481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Further research should work alongside domain area experts to understand the underlying care processes and clinical guidance relevant to the treatment of MDD.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F401961A-3733-0829-6238-5F6F2717DBF1}"/>
              </a:ext>
            </a:extLst>
          </p:cNvPr>
          <p:cNvSpPr/>
          <p:nvPr/>
        </p:nvSpPr>
        <p:spPr>
          <a:xfrm>
            <a:off x="377371" y="2247872"/>
            <a:ext cx="4318000" cy="982621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FE3FA-517F-7DFF-A43C-65FFD081F131}"/>
              </a:ext>
            </a:extLst>
          </p:cNvPr>
          <p:cNvSpPr txBox="1"/>
          <p:nvPr/>
        </p:nvSpPr>
        <p:spPr>
          <a:xfrm>
            <a:off x="1269526" y="2416016"/>
            <a:ext cx="35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More patients receiving antidepressants than therapy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0D5F2FE-42A6-8B42-E96D-8D21E1D817F4}"/>
              </a:ext>
            </a:extLst>
          </p:cNvPr>
          <p:cNvSpPr/>
          <p:nvPr/>
        </p:nvSpPr>
        <p:spPr>
          <a:xfrm>
            <a:off x="5332501" y="2613273"/>
            <a:ext cx="781878" cy="2782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Diagonal Corner of Rectangle 28">
            <a:extLst>
              <a:ext uri="{FF2B5EF4-FFF2-40B4-BE49-F238E27FC236}">
                <a16:creationId xmlns:a16="http://schemas.microsoft.com/office/drawing/2014/main" id="{19EA745C-247C-F921-6655-087FE5657272}"/>
              </a:ext>
            </a:extLst>
          </p:cNvPr>
          <p:cNvSpPr/>
          <p:nvPr/>
        </p:nvSpPr>
        <p:spPr>
          <a:xfrm>
            <a:off x="6738257" y="2265986"/>
            <a:ext cx="4318000" cy="982621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51D17-4AC3-F96B-081B-47A216D87803}"/>
              </a:ext>
            </a:extLst>
          </p:cNvPr>
          <p:cNvSpPr txBox="1"/>
          <p:nvPr/>
        </p:nvSpPr>
        <p:spPr>
          <a:xfrm>
            <a:off x="7659916" y="2417659"/>
            <a:ext cx="33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Offer therapy at same time as antidepressants</a:t>
            </a:r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E618A029-5515-801C-0222-8BF29092BE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41" y="2400999"/>
            <a:ext cx="788522" cy="788522"/>
          </a:xfrm>
          <a:prstGeom prst="rect">
            <a:avLst/>
          </a:prstGeom>
        </p:spPr>
      </p:pic>
      <p:pic>
        <p:nvPicPr>
          <p:cNvPr id="35" name="Graphic 34" descr="Care with solid fill">
            <a:extLst>
              <a:ext uri="{FF2B5EF4-FFF2-40B4-BE49-F238E27FC236}">
                <a16:creationId xmlns:a16="http://schemas.microsoft.com/office/drawing/2014/main" id="{F137251F-64AB-F7F9-D444-31C661BB5E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3685" y="2344204"/>
            <a:ext cx="845317" cy="8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664</Words>
  <Application>Microsoft Macintosh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Holmusk Senior Data Scientist Technical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Holmusk Senior Data Scientist Technical Task</dc:title>
  <dc:creator>Rose Sisk</dc:creator>
  <cp:lastModifiedBy>Rose Sisk</cp:lastModifiedBy>
  <cp:revision>16</cp:revision>
  <dcterms:created xsi:type="dcterms:W3CDTF">2024-01-24T11:33:58Z</dcterms:created>
  <dcterms:modified xsi:type="dcterms:W3CDTF">2024-01-24T15:22:13Z</dcterms:modified>
</cp:coreProperties>
</file>