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1bb4a29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1bb4a29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1bb4a29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1bb4a29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1bb4a29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81bb4a29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1bb4a29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1bb4a29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1bb4a29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1bb4a29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1bb4a29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1bb4a29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1bb4a2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1bb4a2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1bb4a29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1bb4a29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81bb4a29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81bb4a29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1bb4a29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81bb4a29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81bb4a29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81bb4a29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81bb4a29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81bb4a29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Data-a-Scientist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Becky Sleath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Regression: Predicting Age</a:t>
            </a:r>
            <a:endParaRPr/>
          </a:p>
        </p:txBody>
      </p:sp>
      <p:sp>
        <p:nvSpPr>
          <p:cNvPr id="128" name="Google Shape;128;p22"/>
          <p:cNvSpPr txBox="1"/>
          <p:nvPr>
            <p:ph idx="1" type="body"/>
          </p:nvPr>
        </p:nvSpPr>
        <p:spPr>
          <a:xfrm>
            <a:off x="4456175" y="1919075"/>
            <a:ext cx="4237800" cy="28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thought perhaps there could be a relationship between essay length and age, so I plotted one against the other, then fitted a line to try to predict age from essay length. </a:t>
            </a:r>
            <a:endParaRPr/>
          </a:p>
          <a:p>
            <a:pPr indent="0" lvl="0" marL="0" rtl="0" algn="l">
              <a:spcBef>
                <a:spcPts val="1600"/>
              </a:spcBef>
              <a:spcAft>
                <a:spcPts val="0"/>
              </a:spcAft>
              <a:buNone/>
            </a:pPr>
            <a:r>
              <a:rPr lang="en-GB"/>
              <a:t>Essay length is does not appear to be a good predictor of age on its own, although there might be a slight positive relationship. </a:t>
            </a:r>
            <a:endParaRPr/>
          </a:p>
          <a:p>
            <a:pPr indent="0" lvl="0" marL="0" rtl="0" algn="l">
              <a:spcBef>
                <a:spcPts val="1600"/>
              </a:spcBef>
              <a:spcAft>
                <a:spcPts val="1600"/>
              </a:spcAft>
              <a:buNone/>
            </a:pPr>
            <a:r>
              <a:t/>
            </a:r>
            <a:endParaRPr/>
          </a:p>
        </p:txBody>
      </p:sp>
      <p:pic>
        <p:nvPicPr>
          <p:cNvPr id="129" name="Google Shape;129;p22"/>
          <p:cNvPicPr preferRelativeResize="0"/>
          <p:nvPr/>
        </p:nvPicPr>
        <p:blipFill>
          <a:blip r:embed="rId3">
            <a:alphaModFix/>
          </a:blip>
          <a:stretch>
            <a:fillRect/>
          </a:stretch>
        </p:blipFill>
        <p:spPr>
          <a:xfrm>
            <a:off x="383663" y="2137450"/>
            <a:ext cx="3952875"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Multiple Linear Regression</a:t>
            </a:r>
            <a:endParaRPr/>
          </a:p>
        </p:txBody>
      </p:sp>
      <p:sp>
        <p:nvSpPr>
          <p:cNvPr id="135" name="Google Shape;135;p23"/>
          <p:cNvSpPr txBox="1"/>
          <p:nvPr>
            <p:ph idx="1" type="body"/>
          </p:nvPr>
        </p:nvSpPr>
        <p:spPr>
          <a:xfrm>
            <a:off x="3838500" y="1755050"/>
            <a:ext cx="4930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Adding more variables could make the linear model more accurate, so I added income, drinking and smoking data.</a:t>
            </a:r>
            <a:endParaRPr/>
          </a:p>
          <a:p>
            <a:pPr indent="0" lvl="0" marL="0" rtl="0" algn="l">
              <a:spcBef>
                <a:spcPts val="1600"/>
              </a:spcBef>
              <a:spcAft>
                <a:spcPts val="0"/>
              </a:spcAft>
              <a:buNone/>
            </a:pPr>
            <a:r>
              <a:rPr lang="en-GB"/>
              <a:t>Plotting the actual versus predicted results for age, there is clearly some sort of relationship. Based on the coefficients, the strongest predictor is still essay length.</a:t>
            </a:r>
            <a:endParaRPr/>
          </a:p>
          <a:p>
            <a:pPr indent="0" lvl="0" marL="0" rtl="0" algn="l">
              <a:spcBef>
                <a:spcPts val="1600"/>
              </a:spcBef>
              <a:spcAft>
                <a:spcPts val="1600"/>
              </a:spcAft>
              <a:buNone/>
            </a:pPr>
            <a:r>
              <a:rPr lang="en-GB"/>
              <a:t>However, the model still only explains 2% of the variance in the test data! </a:t>
            </a:r>
            <a:endParaRPr/>
          </a:p>
        </p:txBody>
      </p:sp>
      <p:pic>
        <p:nvPicPr>
          <p:cNvPr id="136" name="Google Shape;136;p23"/>
          <p:cNvPicPr preferRelativeResize="0"/>
          <p:nvPr/>
        </p:nvPicPr>
        <p:blipFill>
          <a:blip r:embed="rId3">
            <a:alphaModFix/>
          </a:blip>
          <a:stretch>
            <a:fillRect/>
          </a:stretch>
        </p:blipFill>
        <p:spPr>
          <a:xfrm>
            <a:off x="152400" y="1897824"/>
            <a:ext cx="3498575" cy="2424650"/>
          </a:xfrm>
          <a:prstGeom prst="rect">
            <a:avLst/>
          </a:prstGeom>
          <a:noFill/>
          <a:ln>
            <a:noFill/>
          </a:ln>
        </p:spPr>
      </p:pic>
      <p:sp>
        <p:nvSpPr>
          <p:cNvPr id="137" name="Google Shape;137;p23"/>
          <p:cNvSpPr txBox="1"/>
          <p:nvPr/>
        </p:nvSpPr>
        <p:spPr>
          <a:xfrm>
            <a:off x="143400" y="4401025"/>
            <a:ext cx="35187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Training</a:t>
            </a:r>
            <a:r>
              <a:rPr b="1" lang="en-GB"/>
              <a:t> score: </a:t>
            </a:r>
            <a:r>
              <a:rPr lang="en-GB"/>
              <a:t>0.030  </a:t>
            </a:r>
            <a:r>
              <a:rPr b="1" lang="en-GB"/>
              <a:t>Test score:</a:t>
            </a:r>
            <a:r>
              <a:rPr lang="en-GB"/>
              <a:t> 0.023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143" name="Google Shape;143;p24"/>
          <p:cNvSpPr txBox="1"/>
          <p:nvPr>
            <p:ph idx="1" type="body"/>
          </p:nvPr>
        </p:nvSpPr>
        <p:spPr>
          <a:xfrm>
            <a:off x="471900" y="1819800"/>
            <a:ext cx="8222100" cy="31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
            </a:r>
            <a:r>
              <a:rPr b="1" lang="en-GB"/>
              <a:t>redicting body type</a:t>
            </a:r>
            <a:endParaRPr b="1"/>
          </a:p>
          <a:p>
            <a:pPr indent="0" lvl="0" marL="0" rtl="0" algn="l">
              <a:spcBef>
                <a:spcPts val="1600"/>
              </a:spcBef>
              <a:spcAft>
                <a:spcPts val="0"/>
              </a:spcAft>
              <a:buNone/>
            </a:pPr>
            <a:r>
              <a:rPr lang="en-GB"/>
              <a:t>Neither KMeans nor SVC could do this reliably. KMeans was best,  but finding the optimal value of k took several minutes to run, while SVC was almost instantaneous but wildly inaccurate. Neither model is much more complicated than the other, either to run or to explain.</a:t>
            </a:r>
            <a:endParaRPr/>
          </a:p>
          <a:p>
            <a:pPr indent="0" lvl="0" marL="0" rtl="0" algn="l">
              <a:spcBef>
                <a:spcPts val="1600"/>
              </a:spcBef>
              <a:spcAft>
                <a:spcPts val="0"/>
              </a:spcAft>
              <a:buNone/>
            </a:pPr>
            <a:r>
              <a:rPr lang="en-GB"/>
              <a:t>Next steps: SVC results could probably be improved by experimenting with different values for C (harder and softer margins) but Kmeans looks like the better approach. I could try KMeans++ and experiement with different treatments of outliers, normalisation and handling incomplete data.</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Conclusions continued</a:t>
            </a:r>
            <a:endParaRPr/>
          </a:p>
        </p:txBody>
      </p:sp>
      <p:sp>
        <p:nvSpPr>
          <p:cNvPr id="149" name="Google Shape;149;p25"/>
          <p:cNvSpPr txBox="1"/>
          <p:nvPr>
            <p:ph idx="1" type="body"/>
          </p:nvPr>
        </p:nvSpPr>
        <p:spPr>
          <a:xfrm>
            <a:off x="471900" y="1919075"/>
            <a:ext cx="8352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Predicting Age</a:t>
            </a:r>
            <a:endParaRPr b="1"/>
          </a:p>
          <a:p>
            <a:pPr indent="0" lvl="0" marL="0" rtl="0" algn="l">
              <a:spcBef>
                <a:spcPts val="1600"/>
              </a:spcBef>
              <a:spcAft>
                <a:spcPts val="0"/>
              </a:spcAft>
              <a:buNone/>
            </a:pPr>
            <a:r>
              <a:rPr lang="en-GB"/>
              <a:t>The multilinear model had low scores, but it did show a clear relationship between essay length and age. Adding in more data compared to the first linear model made little difference either to runtime or accuracy but is more complicated.</a:t>
            </a:r>
            <a:endParaRPr/>
          </a:p>
          <a:p>
            <a:pPr indent="0" lvl="0" marL="0" rtl="0" algn="l">
              <a:spcBef>
                <a:spcPts val="1600"/>
              </a:spcBef>
              <a:spcAft>
                <a:spcPts val="1600"/>
              </a:spcAft>
              <a:buNone/>
            </a:pPr>
            <a:r>
              <a:rPr b="1" lang="en-GB"/>
              <a:t>Next Steps:</a:t>
            </a:r>
            <a:r>
              <a:rPr lang="en-GB"/>
              <a:t> I’d try a stepwise regression to identify which fields should be included (or at least experiment further with including different fields), then experiment with non-linear approaches.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Exploring the Data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 contains 3 numerical fields (age, height and income) and a variety of test fields.</a:t>
            </a:r>
            <a:endParaRPr/>
          </a:p>
          <a:p>
            <a:pPr indent="0" lvl="0" marL="0" rtl="0" algn="l">
              <a:spcBef>
                <a:spcPts val="1600"/>
              </a:spcBef>
              <a:spcAft>
                <a:spcPts val="0"/>
              </a:spcAft>
              <a:buNone/>
            </a:pPr>
            <a:r>
              <a:rPr lang="en-GB"/>
              <a:t>A summary of the numerical fields shows that income contains a large amount of -1s. This is not a valid income, but neither is it NaN, so I’ve handled this by replacing -1s here with the column’s mean.</a:t>
            </a:r>
            <a:endParaRPr/>
          </a:p>
          <a:p>
            <a:pPr indent="0" lvl="0" marL="0" rtl="0" algn="l">
              <a:spcBef>
                <a:spcPts val="1600"/>
              </a:spcBef>
              <a:spcAft>
                <a:spcPts val="1600"/>
              </a:spcAft>
              <a:buNone/>
            </a:pPr>
            <a:r>
              <a:rPr lang="en-GB"/>
              <a:t>Height has some unlikely-looking low values, but in low numbers. Age also has a couple of outliers,</a:t>
            </a:r>
            <a:r>
              <a:rPr lang="en-GB"/>
              <a:t> but I’ll leave them in because they are legitimate and maybe useful values</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Visualising the data</a:t>
            </a:r>
            <a:endParaRPr/>
          </a:p>
        </p:txBody>
      </p:sp>
      <p:sp>
        <p:nvSpPr>
          <p:cNvPr id="80" name="Google Shape;80;p15"/>
          <p:cNvSpPr txBox="1"/>
          <p:nvPr>
            <p:ph idx="1" type="body"/>
          </p:nvPr>
        </p:nvSpPr>
        <p:spPr>
          <a:xfrm>
            <a:off x="4787100" y="1919075"/>
            <a:ext cx="3906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Age skews right, with most people in their late 20s followed by the early 30s.</a:t>
            </a:r>
            <a:endParaRPr/>
          </a:p>
        </p:txBody>
      </p:sp>
      <p:pic>
        <p:nvPicPr>
          <p:cNvPr id="81" name="Google Shape;81;p15"/>
          <p:cNvPicPr preferRelativeResize="0"/>
          <p:nvPr/>
        </p:nvPicPr>
        <p:blipFill>
          <a:blip r:embed="rId3">
            <a:alphaModFix/>
          </a:blip>
          <a:stretch>
            <a:fillRect/>
          </a:stretch>
        </p:blipFill>
        <p:spPr>
          <a:xfrm>
            <a:off x="471900" y="1919063"/>
            <a:ext cx="4038600" cy="256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Body Types</a:t>
            </a:r>
            <a:endParaRPr/>
          </a:p>
        </p:txBody>
      </p:sp>
      <p:sp>
        <p:nvSpPr>
          <p:cNvPr id="87" name="Google Shape;87;p16"/>
          <p:cNvSpPr txBox="1"/>
          <p:nvPr>
            <p:ph idx="1" type="body"/>
          </p:nvPr>
        </p:nvSpPr>
        <p:spPr>
          <a:xfrm>
            <a:off x="5067571" y="1882550"/>
            <a:ext cx="3509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People have described themselves as having any of 12 different body types. </a:t>
            </a:r>
            <a:endParaRPr/>
          </a:p>
          <a:p>
            <a:pPr indent="0" lvl="0" marL="0" rtl="0" algn="l">
              <a:spcBef>
                <a:spcPts val="1600"/>
              </a:spcBef>
              <a:spcAft>
                <a:spcPts val="1600"/>
              </a:spcAft>
              <a:buNone/>
            </a:pPr>
            <a:r>
              <a:rPr lang="en-GB"/>
              <a:t>How might their body types relate to other features, for example age, height or income? </a:t>
            </a:r>
            <a:endParaRPr/>
          </a:p>
        </p:txBody>
      </p:sp>
      <p:pic>
        <p:nvPicPr>
          <p:cNvPr id="88" name="Google Shape;88;p16"/>
          <p:cNvPicPr preferRelativeResize="0"/>
          <p:nvPr/>
        </p:nvPicPr>
        <p:blipFill>
          <a:blip r:embed="rId3">
            <a:alphaModFix/>
          </a:blip>
          <a:stretch>
            <a:fillRect/>
          </a:stretch>
        </p:blipFill>
        <p:spPr>
          <a:xfrm>
            <a:off x="591300" y="1761225"/>
            <a:ext cx="3509625" cy="289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Body Type vs Age, Height and Income</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GB"/>
            </a:br>
            <a:endParaRPr/>
          </a:p>
        </p:txBody>
      </p:sp>
      <p:sp>
        <p:nvSpPr>
          <p:cNvPr id="95" name="Google Shape;95;p17"/>
          <p:cNvSpPr txBox="1"/>
          <p:nvPr/>
        </p:nvSpPr>
        <p:spPr>
          <a:xfrm>
            <a:off x="4709875" y="2117800"/>
            <a:ext cx="3783300" cy="23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After normalising the variables so that we can look at all 3 together, we can see that types ‘used up’ and ‘jacked’ have much higher incomes than other body types, but it turns out that most people haven’t entered their income so there are few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body types with the average highest ages are ‘overweight’, ‘full figured’ and ‘a little extra’. </a:t>
            </a:r>
            <a:endParaRPr/>
          </a:p>
        </p:txBody>
      </p:sp>
      <p:pic>
        <p:nvPicPr>
          <p:cNvPr id="96" name="Google Shape;96;p17"/>
          <p:cNvPicPr preferRelativeResize="0"/>
          <p:nvPr/>
        </p:nvPicPr>
        <p:blipFill>
          <a:blip r:embed="rId3">
            <a:alphaModFix/>
          </a:blip>
          <a:stretch>
            <a:fillRect/>
          </a:stretch>
        </p:blipFill>
        <p:spPr>
          <a:xfrm>
            <a:off x="311302" y="1716838"/>
            <a:ext cx="4155925" cy="31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Preparing the data</a:t>
            </a:r>
            <a:endParaRPr/>
          </a:p>
        </p:txBody>
      </p:sp>
      <p:sp>
        <p:nvSpPr>
          <p:cNvPr id="102" name="Google Shape;102;p18"/>
          <p:cNvSpPr txBox="1"/>
          <p:nvPr>
            <p:ph idx="1" type="body"/>
          </p:nvPr>
        </p:nvSpPr>
        <p:spPr>
          <a:xfrm>
            <a:off x="471900" y="1687625"/>
            <a:ext cx="8222100" cy="29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of the text fields can easily be made into numerical fields, which will sometimes be easier to work with.</a:t>
            </a:r>
            <a:endParaRPr/>
          </a:p>
          <a:p>
            <a:pPr indent="0" lvl="0" marL="457200" rtl="0" algn="l">
              <a:spcBef>
                <a:spcPts val="1600"/>
              </a:spcBef>
              <a:spcAft>
                <a:spcPts val="0"/>
              </a:spcAft>
              <a:buNone/>
            </a:pPr>
            <a:r>
              <a:rPr lang="en-GB"/>
              <a:t>-I’ve mapped each value for sex, smoking, drinking and body type to a number and saved them to new columns.</a:t>
            </a:r>
            <a:endParaRPr/>
          </a:p>
          <a:p>
            <a:pPr indent="0" lvl="0" marL="457200" rtl="0" algn="l">
              <a:spcBef>
                <a:spcPts val="1600"/>
              </a:spcBef>
              <a:spcAft>
                <a:spcPts val="0"/>
              </a:spcAft>
              <a:buNone/>
            </a:pPr>
            <a:r>
              <a:rPr lang="en-GB"/>
              <a:t>-I’ve created a new column containing the combined length of each essay in characters. </a:t>
            </a:r>
            <a:endParaRPr/>
          </a:p>
          <a:p>
            <a:pPr indent="0" lvl="0" marL="0" rtl="0" algn="l">
              <a:spcBef>
                <a:spcPts val="1600"/>
              </a:spcBef>
              <a:spcAft>
                <a:spcPts val="1600"/>
              </a:spcAft>
              <a:buNone/>
            </a:pPr>
            <a:r>
              <a:rPr lang="en-GB"/>
              <a:t>These values are all much smaller than some other fields like income, so I normalised all numeric fields using min-max.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Classification: Predicting Body Type</a:t>
            </a:r>
            <a:endParaRPr/>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was curious to see if body type could be predicted based on other values: perhaps drinking or smoking, or maybe male and female?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K-Means</a:t>
            </a:r>
            <a:endParaRPr/>
          </a:p>
        </p:txBody>
      </p:sp>
      <p:sp>
        <p:nvSpPr>
          <p:cNvPr id="114" name="Google Shape;114;p20"/>
          <p:cNvSpPr txBox="1"/>
          <p:nvPr>
            <p:ph idx="1" type="body"/>
          </p:nvPr>
        </p:nvSpPr>
        <p:spPr>
          <a:xfrm>
            <a:off x="471900" y="4092175"/>
            <a:ext cx="8021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highest accuracy I found was 25.8%, with k=96, although there was very little improvement above 60. Better than a chance pick between 12 types, but not great.</a:t>
            </a:r>
            <a:endParaRPr/>
          </a:p>
        </p:txBody>
      </p:sp>
      <p:pic>
        <p:nvPicPr>
          <p:cNvPr id="115" name="Google Shape;115;p20"/>
          <p:cNvPicPr preferRelativeResize="0"/>
          <p:nvPr/>
        </p:nvPicPr>
        <p:blipFill>
          <a:blip r:embed="rId3">
            <a:alphaModFix/>
          </a:blip>
          <a:stretch>
            <a:fillRect/>
          </a:stretch>
        </p:blipFill>
        <p:spPr>
          <a:xfrm>
            <a:off x="637725" y="1742600"/>
            <a:ext cx="3447123" cy="2302125"/>
          </a:xfrm>
          <a:prstGeom prst="rect">
            <a:avLst/>
          </a:prstGeom>
          <a:noFill/>
          <a:ln>
            <a:noFill/>
          </a:ln>
        </p:spPr>
      </p:pic>
      <p:pic>
        <p:nvPicPr>
          <p:cNvPr id="116" name="Google Shape;116;p20"/>
          <p:cNvPicPr preferRelativeResize="0"/>
          <p:nvPr/>
        </p:nvPicPr>
        <p:blipFill>
          <a:blip r:embed="rId4">
            <a:alphaModFix/>
          </a:blip>
          <a:stretch>
            <a:fillRect/>
          </a:stretch>
        </p:blipFill>
        <p:spPr>
          <a:xfrm>
            <a:off x="4793125" y="1742600"/>
            <a:ext cx="3609325" cy="230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Support Vector Classifiers</a:t>
            </a:r>
            <a:endParaRPr/>
          </a:p>
        </p:txBody>
      </p:sp>
      <p:sp>
        <p:nvSpPr>
          <p:cNvPr id="122" name="Google Shape;122;p21"/>
          <p:cNvSpPr txBox="1"/>
          <p:nvPr>
            <p:ph idx="1" type="body"/>
          </p:nvPr>
        </p:nvSpPr>
        <p:spPr>
          <a:xfrm>
            <a:off x="46095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ran 3 versions using 3 types of kernel: linear, polynomial and RBF.</a:t>
            </a:r>
            <a:endParaRPr/>
          </a:p>
          <a:p>
            <a:pPr indent="0" lvl="0" marL="0" rtl="0" algn="l">
              <a:spcBef>
                <a:spcPts val="1600"/>
              </a:spcBef>
              <a:spcAft>
                <a:spcPts val="0"/>
              </a:spcAft>
              <a:buNone/>
            </a:pPr>
            <a:r>
              <a:rPr lang="en-GB"/>
              <a:t>Accuracies were:</a:t>
            </a:r>
            <a:endParaRPr/>
          </a:p>
          <a:p>
            <a:pPr indent="0" lvl="0" marL="457200" rtl="0" algn="l">
              <a:spcBef>
                <a:spcPts val="1600"/>
              </a:spcBef>
              <a:spcAft>
                <a:spcPts val="0"/>
              </a:spcAft>
              <a:buNone/>
            </a:pPr>
            <a:r>
              <a:rPr i="1" lang="en-GB"/>
              <a:t>Linear: 0.061</a:t>
            </a:r>
            <a:endParaRPr i="1"/>
          </a:p>
          <a:p>
            <a:pPr indent="0" lvl="0" marL="457200" rtl="0" algn="l">
              <a:spcBef>
                <a:spcPts val="1600"/>
              </a:spcBef>
              <a:spcAft>
                <a:spcPts val="0"/>
              </a:spcAft>
              <a:buNone/>
            </a:pPr>
            <a:r>
              <a:rPr i="1" lang="en-GB"/>
              <a:t>Polynomial: 0.063</a:t>
            </a:r>
            <a:endParaRPr i="1"/>
          </a:p>
          <a:p>
            <a:pPr indent="0" lvl="0" marL="457200" rtl="0" algn="l">
              <a:spcBef>
                <a:spcPts val="1600"/>
              </a:spcBef>
              <a:spcAft>
                <a:spcPts val="0"/>
              </a:spcAft>
              <a:buNone/>
            </a:pPr>
            <a:r>
              <a:rPr i="1" lang="en-GB"/>
              <a:t>RBF: 0.061</a:t>
            </a:r>
            <a:endParaRPr i="1"/>
          </a:p>
          <a:p>
            <a:pPr indent="0" lvl="0" marL="0" rtl="0" algn="l">
              <a:spcBef>
                <a:spcPts val="1600"/>
              </a:spcBef>
              <a:spcAft>
                <a:spcPts val="0"/>
              </a:spcAft>
              <a:buNone/>
            </a:pPr>
            <a:r>
              <a:rPr lang="en-GB"/>
              <a:t>These are much lower even that the KMeans accuraracy!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