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5" r:id="rId3"/>
    <p:sldId id="276" r:id="rId4"/>
    <p:sldId id="260" r:id="rId5"/>
    <p:sldId id="262" r:id="rId6"/>
    <p:sldId id="274"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6D28BD5-BA4E-49DA-A9FB-9C994322F673}"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4447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28BD5-BA4E-49DA-A9FB-9C994322F673}"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61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28BD5-BA4E-49DA-A9FB-9C994322F673}"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52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28BD5-BA4E-49DA-A9FB-9C994322F673}"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764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28BD5-BA4E-49DA-A9FB-9C994322F673}"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414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28BD5-BA4E-49DA-A9FB-9C994322F673}"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06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D28BD5-BA4E-49DA-A9FB-9C994322F673}"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614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D28BD5-BA4E-49DA-A9FB-9C994322F673}"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356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D28BD5-BA4E-49DA-A9FB-9C994322F673}" type="slidenum">
              <a:rPr lang="en-IN" smtClean="0"/>
              <a:pPr/>
              <a:t>‹#›</a:t>
            </a:fld>
            <a:endParaRPr lang="en-IN"/>
          </a:p>
        </p:txBody>
      </p:sp>
    </p:spTree>
    <p:extLst>
      <p:ext uri="{BB962C8B-B14F-4D97-AF65-F5344CB8AC3E}">
        <p14:creationId xmlns:p14="http://schemas.microsoft.com/office/powerpoint/2010/main" val="271666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5626A-358F-4AC5-B7CC-DC47F69A2A6D}" type="datetimeFigureOut">
              <a:rPr lang="en-IN" smtClean="0"/>
              <a:pPr/>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28BD5-BA4E-49DA-A9FB-9C994322F673}"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030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A75626A-358F-4AC5-B7CC-DC47F69A2A6D}" type="datetimeFigureOut">
              <a:rPr lang="en-IN" smtClean="0"/>
              <a:pPr/>
              <a:t>10-04-2024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6D28BD5-BA4E-49DA-A9FB-9C994322F673}"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09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75626A-358F-4AC5-B7CC-DC47F69A2A6D}" type="datetimeFigureOut">
              <a:rPr lang="en-IN" smtClean="0"/>
              <a:pPr/>
              <a:t>10-04-2024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D28BD5-BA4E-49DA-A9FB-9C994322F673}"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966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mandeepbharti@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10FE-2FA6-4343-82E7-D5F301941615}"/>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OPEN MINOR</a:t>
            </a:r>
          </a:p>
        </p:txBody>
      </p:sp>
    </p:spTree>
    <p:extLst>
      <p:ext uri="{BB962C8B-B14F-4D97-AF65-F5344CB8AC3E}">
        <p14:creationId xmlns:p14="http://schemas.microsoft.com/office/powerpoint/2010/main" val="255960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E976-52F7-4F5F-B829-C6855DB85306}"/>
              </a:ext>
            </a:extLst>
          </p:cNvPr>
          <p:cNvSpPr>
            <a:spLocks noGrp="1"/>
          </p:cNvSpPr>
          <p:nvPr>
            <p:ph type="title"/>
          </p:nvPr>
        </p:nvSpPr>
        <p:spPr/>
        <p:txBody>
          <a:bodyPr/>
          <a:lstStyle/>
          <a:p>
            <a:r>
              <a:rPr lang="en-IN" dirty="0">
                <a:solidFill>
                  <a:schemeClr val="tx1"/>
                </a:solidFill>
              </a:rPr>
              <a:t>What is an Open Minor?</a:t>
            </a:r>
          </a:p>
        </p:txBody>
      </p:sp>
      <p:sp>
        <p:nvSpPr>
          <p:cNvPr id="3" name="Content Placeholder 2">
            <a:extLst>
              <a:ext uri="{FF2B5EF4-FFF2-40B4-BE49-F238E27FC236}">
                <a16:creationId xmlns:a16="http://schemas.microsoft.com/office/drawing/2014/main" id="{BB3795D0-FF50-4CA2-B969-FACEF1104216}"/>
              </a:ext>
            </a:extLst>
          </p:cNvPr>
          <p:cNvSpPr>
            <a:spLocks noGrp="1"/>
          </p:cNvSpPr>
          <p:nvPr>
            <p:ph idx="1"/>
          </p:nvPr>
        </p:nvSpPr>
        <p:spPr>
          <a:solidFill>
            <a:schemeClr val="accent6">
              <a:lumMod val="40000"/>
              <a:lumOff val="60000"/>
            </a:schemeClr>
          </a:solidFill>
        </p:spPr>
        <p:txBody>
          <a:bodyPr>
            <a:normAutofit fontScale="85000" lnSpcReduction="10000"/>
          </a:bodyPr>
          <a:lstStyle/>
          <a:p>
            <a:pPr marL="0" indent="0" algn="just">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Open Minor (OM) is a </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 of four courses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are </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outside the departmental discipline</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is designed for providing some additional skills. These courses </a:t>
            </a:r>
            <a:r>
              <a:rPr lang="en-US" sz="2400" dirty="0">
                <a:latin typeface="Times New Roman" panose="02020603050405020304" pitchFamily="18" charset="0"/>
                <a:ea typeface="Calibri" panose="020F0502020204030204" pitchFamily="34" charset="0"/>
                <a:cs typeface="Times New Roman" panose="02020603050405020304" pitchFamily="18" charset="0"/>
              </a:rPr>
              <a:t>helps in pursuing a different area of interest which might include areas like “Vacation Planning and Management”  and “Digital Transformation in Tourism and Hospitality” for engineering students and “Fundamentals of Python” for students of non-engineering programs.</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813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7716-3AD6-4008-8978-A97DC8E93F91}"/>
              </a:ext>
            </a:extLst>
          </p:cNvPr>
          <p:cNvSpPr>
            <a:spLocks noGrp="1"/>
          </p:cNvSpPr>
          <p:nvPr>
            <p:ph type="title"/>
          </p:nvPr>
        </p:nvSpPr>
        <p:spPr/>
        <p:txBody>
          <a:bodyPr/>
          <a:lstStyle/>
          <a:p>
            <a:r>
              <a:rPr lang="en-IN" dirty="0">
                <a:solidFill>
                  <a:schemeClr val="tx1"/>
                </a:solidFill>
              </a:rPr>
              <a:t>How Open Minor can help the students?</a:t>
            </a:r>
          </a:p>
        </p:txBody>
      </p:sp>
      <p:sp>
        <p:nvSpPr>
          <p:cNvPr id="3" name="Content Placeholder 2">
            <a:extLst>
              <a:ext uri="{FF2B5EF4-FFF2-40B4-BE49-F238E27FC236}">
                <a16:creationId xmlns:a16="http://schemas.microsoft.com/office/drawing/2014/main" id="{0BE668A2-9484-49EA-AA06-CB772C3C4733}"/>
              </a:ext>
            </a:extLst>
          </p:cNvPr>
          <p:cNvSpPr>
            <a:spLocks noGrp="1"/>
          </p:cNvSpPr>
          <p:nvPr>
            <p:ph idx="1"/>
          </p:nvPr>
        </p:nvSpPr>
        <p:spPr>
          <a:solidFill>
            <a:schemeClr val="accent6">
              <a:lumMod val="40000"/>
              <a:lumOff val="60000"/>
            </a:schemeClr>
          </a:solidFill>
        </p:spPr>
        <p:txBody>
          <a:bodyPr>
            <a:normAutofit/>
          </a:bodyPr>
          <a:lstStyle/>
          <a:p>
            <a:pPr marL="0" indent="0" algn="just">
              <a:lnSpc>
                <a:spcPct val="160000"/>
              </a:lnSpc>
              <a:buNone/>
            </a:pPr>
            <a:r>
              <a:rPr lang="en-US" dirty="0">
                <a:solidFill>
                  <a:schemeClr val="tx1"/>
                </a:solidFill>
                <a:latin typeface="Times New Roman" panose="02020603050405020304" pitchFamily="18" charset="0"/>
                <a:cs typeface="Times New Roman" panose="02020603050405020304" pitchFamily="18" charset="0"/>
              </a:rPr>
              <a:t>An Open Minor(OM) helps a student in </a:t>
            </a:r>
            <a:r>
              <a:rPr lang="en-US" b="1" dirty="0">
                <a:solidFill>
                  <a:schemeClr val="tx1"/>
                </a:solidFill>
                <a:latin typeface="Times New Roman" panose="02020603050405020304" pitchFamily="18" charset="0"/>
                <a:cs typeface="Times New Roman" panose="02020603050405020304" pitchFamily="18" charset="0"/>
              </a:rPr>
              <a:t>achieving an extra skill </a:t>
            </a:r>
            <a:r>
              <a:rPr lang="en-US" dirty="0">
                <a:solidFill>
                  <a:schemeClr val="tx1"/>
                </a:solidFill>
                <a:latin typeface="Times New Roman" panose="02020603050405020304" pitchFamily="18" charset="0"/>
                <a:cs typeface="Times New Roman" panose="02020603050405020304" pitchFamily="18" charset="0"/>
              </a:rPr>
              <a:t>by studying </a:t>
            </a:r>
            <a:r>
              <a:rPr lang="en-US" b="1" dirty="0">
                <a:solidFill>
                  <a:schemeClr val="tx1"/>
                </a:solidFill>
                <a:latin typeface="Times New Roman" panose="02020603050405020304" pitchFamily="18" charset="0"/>
                <a:cs typeface="Times New Roman" panose="02020603050405020304" pitchFamily="18" charset="0"/>
              </a:rPr>
              <a:t>four courses </a:t>
            </a:r>
            <a:r>
              <a:rPr lang="en-US" dirty="0">
                <a:solidFill>
                  <a:schemeClr val="tx1"/>
                </a:solidFill>
                <a:latin typeface="Times New Roman" panose="02020603050405020304" pitchFamily="18" charset="0"/>
                <a:cs typeface="Times New Roman" panose="02020603050405020304" pitchFamily="18" charset="0"/>
              </a:rPr>
              <a:t>relating to a specific area for gaining expertise over that area. Open Minor helps a student </a:t>
            </a:r>
            <a:r>
              <a:rPr lang="en-US" dirty="0">
                <a:latin typeface="Times New Roman" panose="02020603050405020304" pitchFamily="18" charset="0"/>
                <a:cs typeface="Times New Roman" panose="02020603050405020304" pitchFamily="18" charset="0"/>
              </a:rPr>
              <a:t>during the </a:t>
            </a:r>
            <a:r>
              <a:rPr lang="en-US" b="1" dirty="0">
                <a:latin typeface="Times New Roman" panose="02020603050405020304" pitchFamily="18" charset="0"/>
                <a:cs typeface="Times New Roman" panose="02020603050405020304" pitchFamily="18" charset="0"/>
              </a:rPr>
              <a:t>job search</a:t>
            </a:r>
            <a:r>
              <a:rPr lang="en-US" dirty="0">
                <a:latin typeface="Times New Roman" panose="02020603050405020304" pitchFamily="18" charset="0"/>
                <a:cs typeface="Times New Roman" panose="02020603050405020304" pitchFamily="18" charset="0"/>
              </a:rPr>
              <a:t> and provide support in </a:t>
            </a:r>
            <a:r>
              <a:rPr lang="en-US" b="1" dirty="0">
                <a:latin typeface="Times New Roman" panose="02020603050405020304" pitchFamily="18" charset="0"/>
                <a:cs typeface="Times New Roman" panose="02020603050405020304" pitchFamily="18" charset="0"/>
              </a:rPr>
              <a:t>building own enterprise</a:t>
            </a:r>
            <a:r>
              <a:rPr lang="en-US" dirty="0">
                <a:latin typeface="Times New Roman" panose="02020603050405020304" pitchFamily="18" charset="0"/>
                <a:cs typeface="Times New Roman" panose="02020603050405020304" pitchFamily="18" charset="0"/>
              </a:rPr>
              <a:t>. A student from engineering disciplines and from mass media and journalism can get knowledge about travel and tourism and by using this knowledge they can broadens their spectrum of career opportunities.</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93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A934-8F83-44D6-BCF3-7FF6A6324921}"/>
              </a:ext>
            </a:extLst>
          </p:cNvPr>
          <p:cNvSpPr>
            <a:spLocks noGrp="1"/>
          </p:cNvSpPr>
          <p:nvPr>
            <p:ph type="title"/>
          </p:nvPr>
        </p:nvSpPr>
        <p:spPr>
          <a:xfrm>
            <a:off x="1486085" y="318995"/>
            <a:ext cx="9603275" cy="1049235"/>
          </a:xfrm>
        </p:spPr>
        <p:txBody>
          <a:bodyPr>
            <a:normAutofit fontScale="90000"/>
          </a:bodyPr>
          <a:lstStyle/>
          <a:p>
            <a:r>
              <a:rPr lang="en-US" sz="3600" b="1" dirty="0">
                <a:solidFill>
                  <a:schemeClr val="tx1"/>
                </a:solidFill>
                <a:latin typeface="Times New Roman" panose="02020603050405020304" pitchFamily="18" charset="0"/>
                <a:cs typeface="Times New Roman" panose="02020603050405020304" pitchFamily="18" charset="0"/>
              </a:rPr>
              <a:t>V</a:t>
            </a:r>
            <a:r>
              <a:rPr lang="en-IN" sz="3600" b="1" dirty="0">
                <a:latin typeface="Times New Roman" panose="02020603050405020304" pitchFamily="18" charset="0"/>
                <a:cs typeface="Times New Roman" panose="02020603050405020304" pitchFamily="18" charset="0"/>
              </a:rPr>
              <a:t>ACATION PLANNING AND MANAGEMENT</a:t>
            </a:r>
            <a:endParaRPr lang="en-IN" sz="3600" dirty="0">
              <a:solidFill>
                <a:schemeClr val="tx1"/>
              </a:solidFill>
            </a:endParaRPr>
          </a:p>
        </p:txBody>
      </p:sp>
      <p:graphicFrame>
        <p:nvGraphicFramePr>
          <p:cNvPr id="4" name="Table 4">
            <a:extLst>
              <a:ext uri="{FF2B5EF4-FFF2-40B4-BE49-F238E27FC236}">
                <a16:creationId xmlns:a16="http://schemas.microsoft.com/office/drawing/2014/main" id="{5B1E170B-D3A4-45FB-A7B7-69F51317F960}"/>
              </a:ext>
            </a:extLst>
          </p:cNvPr>
          <p:cNvGraphicFramePr>
            <a:graphicFrameLocks noGrp="1"/>
          </p:cNvGraphicFramePr>
          <p:nvPr>
            <p:extLst>
              <p:ext uri="{D42A27DB-BD31-4B8C-83A1-F6EECF244321}">
                <p14:modId xmlns:p14="http://schemas.microsoft.com/office/powerpoint/2010/main" val="4054381123"/>
              </p:ext>
            </p:extLst>
          </p:nvPr>
        </p:nvGraphicFramePr>
        <p:xfrm>
          <a:off x="526211" y="1086374"/>
          <a:ext cx="11287225" cy="4685251"/>
        </p:xfrm>
        <a:graphic>
          <a:graphicData uri="http://schemas.openxmlformats.org/drawingml/2006/table">
            <a:tbl>
              <a:tblPr firstRow="1" bandRow="1">
                <a:tableStyleId>{93296810-A885-4BE3-A3E7-6D5BEEA58F35}</a:tableStyleId>
              </a:tblPr>
              <a:tblGrid>
                <a:gridCol w="5394750">
                  <a:extLst>
                    <a:ext uri="{9D8B030D-6E8A-4147-A177-3AD203B41FA5}">
                      <a16:colId xmlns:a16="http://schemas.microsoft.com/office/drawing/2014/main" val="1244388227"/>
                    </a:ext>
                  </a:extLst>
                </a:gridCol>
                <a:gridCol w="5892475">
                  <a:extLst>
                    <a:ext uri="{9D8B030D-6E8A-4147-A177-3AD203B41FA5}">
                      <a16:colId xmlns:a16="http://schemas.microsoft.com/office/drawing/2014/main" val="1058372661"/>
                    </a:ext>
                  </a:extLst>
                </a:gridCol>
              </a:tblGrid>
              <a:tr h="560926">
                <a:tc>
                  <a:txBody>
                    <a:bodyPr/>
                    <a:lstStyle/>
                    <a:p>
                      <a:pPr>
                        <a:lnSpc>
                          <a:spcPct val="150000"/>
                        </a:lnSpc>
                      </a:pPr>
                      <a:r>
                        <a:rPr lang="en-IN" sz="1800" b="1" dirty="0">
                          <a:latin typeface="Times New Roman" panose="02020603050405020304" pitchFamily="18" charset="0"/>
                          <a:cs typeface="Times New Roman" panose="02020603050405020304" pitchFamily="18" charset="0"/>
                        </a:rPr>
                        <a:t>Brief description  </a:t>
                      </a:r>
                      <a:endParaRPr lang="en-IN" sz="18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nSpc>
                          <a:spcPct val="150000"/>
                        </a:lnSpc>
                      </a:pPr>
                      <a:r>
                        <a:rPr lang="en-IN" sz="1800" dirty="0">
                          <a:latin typeface="Times New Roman" panose="02020603050405020304" pitchFamily="18" charset="0"/>
                          <a:cs typeface="Times New Roman" panose="02020603050405020304" pitchFamily="18" charset="0"/>
                        </a:rPr>
                        <a:t>Outcome</a:t>
                      </a:r>
                    </a:p>
                  </a:txBody>
                  <a:tcPr/>
                </a:tc>
                <a:extLst>
                  <a:ext uri="{0D108BD9-81ED-4DB2-BD59-A6C34878D82A}">
                    <a16:rowId xmlns:a16="http://schemas.microsoft.com/office/drawing/2014/main" val="3303888591"/>
                  </a:ext>
                </a:extLst>
              </a:tr>
              <a:tr h="3312311">
                <a:tc>
                  <a:txBody>
                    <a:bodyPr/>
                    <a:lstStyle/>
                    <a:p>
                      <a:pPr algn="just" fontAlgn="b">
                        <a:lnSpc>
                          <a:spcPct val="200000"/>
                        </a:lnSpc>
                      </a:pPr>
                      <a:r>
                        <a:rPr lang="en-US" sz="1800" b="0" u="none" strike="noStrike" dirty="0">
                          <a:solidFill>
                            <a:srgbClr val="000000"/>
                          </a:solidFill>
                          <a:effectLst/>
                          <a:latin typeface="Times New Roman" panose="02020603050405020304" pitchFamily="18" charset="0"/>
                          <a:cs typeface="Times New Roman" panose="02020603050405020304" pitchFamily="18" charset="0"/>
                        </a:rPr>
                        <a:t>Explore the dynamics of planning and managing vacations, including destination selection, itinerary design, accommodation booking, transportation logistics, budgeting, and customer service to create personalized and memorable travel experiences.</a:t>
                      </a:r>
                    </a:p>
                    <a:p>
                      <a:pPr algn="l" fontAlgn="b"/>
                      <a:br>
                        <a:rPr lang="en-US" sz="1800" b="0" u="none" strike="noStrike" dirty="0">
                          <a:solidFill>
                            <a:srgbClr val="000000"/>
                          </a:solidFill>
                          <a:effectLst/>
                          <a:latin typeface="Times New Roman" panose="02020603050405020304" pitchFamily="18" charset="0"/>
                          <a:cs typeface="Times New Roman" panose="02020603050405020304" pitchFamily="18" charset="0"/>
                        </a:rPr>
                      </a:b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lgn="just" fontAlgn="t">
                        <a:lnSpc>
                          <a:spcPct val="150000"/>
                        </a:lnSpc>
                        <a:buAutoNum type="arabicPeriod"/>
                      </a:pPr>
                      <a:r>
                        <a:rPr lang="en-US" sz="1800" b="0" u="none" strike="noStrike" dirty="0">
                          <a:solidFill>
                            <a:srgbClr val="000000"/>
                          </a:solidFill>
                          <a:latin typeface="Times New Roman" panose="02020603050405020304" pitchFamily="18" charset="0"/>
                          <a:cs typeface="Times New Roman" panose="02020603050405020304" pitchFamily="18" charset="0"/>
                        </a:rPr>
                        <a:t>Gain foundational knowledge about the travel industry's structure, trends, and economic significance.</a:t>
                      </a:r>
                    </a:p>
                    <a:p>
                      <a:pPr marL="342900" indent="-342900" algn="just" fontAlgn="t">
                        <a:lnSpc>
                          <a:spcPct val="150000"/>
                        </a:lnSpc>
                        <a:buAutoNum type="arabicPeriod"/>
                      </a:pPr>
                      <a:r>
                        <a:rPr lang="en-US" sz="1800" b="0" u="none" strike="noStrike" dirty="0">
                          <a:solidFill>
                            <a:srgbClr val="000000"/>
                          </a:solidFill>
                          <a:latin typeface="Times New Roman" panose="02020603050405020304" pitchFamily="18" charset="0"/>
                          <a:cs typeface="Times New Roman" panose="02020603050405020304" pitchFamily="18" charset="0"/>
                        </a:rPr>
                        <a:t>Develop skills in designing comprehensive travel plans tailored to diverse customer preferences and needs.</a:t>
                      </a:r>
                    </a:p>
                    <a:p>
                      <a:pPr marL="342900" indent="-342900" algn="just" fontAlgn="t">
                        <a:lnSpc>
                          <a:spcPct val="150000"/>
                        </a:lnSpc>
                        <a:buAutoNum type="arabicPeriod"/>
                      </a:pPr>
                      <a:r>
                        <a:rPr lang="en-US" sz="1800" b="0" u="none" strike="noStrike" dirty="0">
                          <a:solidFill>
                            <a:srgbClr val="000000"/>
                          </a:solidFill>
                          <a:latin typeface="Times New Roman" panose="02020603050405020304" pitchFamily="18" charset="0"/>
                          <a:cs typeface="Times New Roman" panose="02020603050405020304" pitchFamily="18" charset="0"/>
                        </a:rPr>
                        <a:t>Acquire managerial competencies essential for effectively leading and operating tourism and hospitality businesses.</a:t>
                      </a:r>
                    </a:p>
                    <a:p>
                      <a:pPr marL="342900" indent="-342900" algn="just" fontAlgn="t">
                        <a:lnSpc>
                          <a:spcPct val="150000"/>
                        </a:lnSpc>
                        <a:buAutoNum type="arabicPeriod"/>
                      </a:pPr>
                      <a:r>
                        <a:rPr lang="en-US" sz="1800" b="0" u="none" strike="noStrike" dirty="0">
                          <a:solidFill>
                            <a:srgbClr val="000000"/>
                          </a:solidFill>
                          <a:latin typeface="Times New Roman" panose="02020603050405020304" pitchFamily="18" charset="0"/>
                          <a:cs typeface="Times New Roman" panose="02020603050405020304" pitchFamily="18" charset="0"/>
                        </a:rPr>
                        <a:t>Understand the procedures and regulations involved in obtaining and managing travel documentation for individuals and groups.</a:t>
                      </a:r>
                    </a:p>
                    <a:p>
                      <a:pPr marL="342900" indent="-342900" algn="just" fontAlgn="t">
                        <a:lnSpc>
                          <a:spcPct val="150000"/>
                        </a:lnSpc>
                        <a:buAutoNum type="arabicPeriod"/>
                      </a:pPr>
                      <a:endParaRPr lang="en-IN" sz="1800" b="0" i="0" u="none" strike="noStrike" dirty="0">
                        <a:solidFill>
                          <a:srgbClr val="000000"/>
                        </a:solidFill>
                        <a:latin typeface="Times New Roman" panose="02020603050405020304" pitchFamily="18" charset="0"/>
                        <a:cs typeface="Times New Roman" panose="02020603050405020304" pitchFamily="18" charset="0"/>
                      </a:endParaRPr>
                    </a:p>
                  </a:txBody>
                  <a:tcPr marL="9525" marR="9525" marT="9525" marB="0">
                    <a:lnL w="12700" cap="flat" cmpd="sng" algn="ctr">
                      <a:noFill/>
                      <a:prstDash val="solid"/>
                      <a:round/>
                      <a:headEnd type="none" w="med" len="med"/>
                      <a:tailEnd type="none" w="med" len="med"/>
                    </a:lnL>
                  </a:tcPr>
                </a:tc>
                <a:extLst>
                  <a:ext uri="{0D108BD9-81ED-4DB2-BD59-A6C34878D82A}">
                    <a16:rowId xmlns:a16="http://schemas.microsoft.com/office/drawing/2014/main" val="2613562150"/>
                  </a:ext>
                </a:extLst>
              </a:tr>
            </a:tbl>
          </a:graphicData>
        </a:graphic>
      </p:graphicFrame>
    </p:spTree>
    <p:extLst>
      <p:ext uri="{BB962C8B-B14F-4D97-AF65-F5344CB8AC3E}">
        <p14:creationId xmlns:p14="http://schemas.microsoft.com/office/powerpoint/2010/main" val="362861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A228-2C42-4A7F-8EF9-8ED858BC4356}"/>
              </a:ext>
            </a:extLst>
          </p:cNvPr>
          <p:cNvSpPr>
            <a:spLocks noGrp="1"/>
          </p:cNvSpPr>
          <p:nvPr>
            <p:ph type="title"/>
          </p:nvPr>
        </p:nvSpPr>
        <p:spPr>
          <a:xfrm>
            <a:off x="1066800" y="381259"/>
            <a:ext cx="10058400" cy="748454"/>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V</a:t>
            </a:r>
            <a:r>
              <a:rPr lang="en-IN" sz="3600" b="1" dirty="0">
                <a:latin typeface="Times New Roman" panose="02020603050405020304" pitchFamily="18" charset="0"/>
                <a:cs typeface="Times New Roman" panose="02020603050405020304" pitchFamily="18" charset="0"/>
              </a:rPr>
              <a:t>ACATION PLANNING AND MANAGEMENT</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80507D-6852-4066-927D-807232F7A0A7}"/>
              </a:ext>
            </a:extLst>
          </p:cNvPr>
          <p:cNvSpPr>
            <a:spLocks noGrp="1"/>
          </p:cNvSpPr>
          <p:nvPr>
            <p:ph idx="1"/>
          </p:nvPr>
        </p:nvSpPr>
        <p:spPr>
          <a:xfrm>
            <a:off x="1066800" y="2008602"/>
            <a:ext cx="10058400" cy="4072602"/>
          </a:xfrm>
        </p:spPr>
        <p:txBody>
          <a:bodyPr/>
          <a:lstStyle/>
          <a:p>
            <a:pPr marL="0" indent="0">
              <a:buNone/>
            </a:pPr>
            <a:r>
              <a:rPr lang="en-IN" dirty="0"/>
              <a:t>.</a:t>
            </a:r>
          </a:p>
        </p:txBody>
      </p:sp>
      <p:graphicFrame>
        <p:nvGraphicFramePr>
          <p:cNvPr id="5" name="Table 4">
            <a:extLst>
              <a:ext uri="{FF2B5EF4-FFF2-40B4-BE49-F238E27FC236}">
                <a16:creationId xmlns:a16="http://schemas.microsoft.com/office/drawing/2014/main" id="{079C97E4-6404-4038-BC63-305A282B800F}"/>
              </a:ext>
            </a:extLst>
          </p:cNvPr>
          <p:cNvGraphicFramePr>
            <a:graphicFrameLocks noGrp="1"/>
          </p:cNvGraphicFramePr>
          <p:nvPr>
            <p:extLst>
              <p:ext uri="{D42A27DB-BD31-4B8C-83A1-F6EECF244321}">
                <p14:modId xmlns:p14="http://schemas.microsoft.com/office/powerpoint/2010/main" val="2650453994"/>
              </p:ext>
            </p:extLst>
          </p:nvPr>
        </p:nvGraphicFramePr>
        <p:xfrm>
          <a:off x="198407" y="1574798"/>
          <a:ext cx="11706045" cy="3140544"/>
        </p:xfrm>
        <a:graphic>
          <a:graphicData uri="http://schemas.openxmlformats.org/drawingml/2006/table">
            <a:tbl>
              <a:tblPr firstRow="1" bandRow="1">
                <a:tableStyleId>{93296810-A885-4BE3-A3E7-6D5BEEA58F35}</a:tableStyleId>
              </a:tblPr>
              <a:tblGrid>
                <a:gridCol w="1329655">
                  <a:extLst>
                    <a:ext uri="{9D8B030D-6E8A-4147-A177-3AD203B41FA5}">
                      <a16:colId xmlns:a16="http://schemas.microsoft.com/office/drawing/2014/main" val="2925664030"/>
                    </a:ext>
                  </a:extLst>
                </a:gridCol>
                <a:gridCol w="6508304">
                  <a:extLst>
                    <a:ext uri="{9D8B030D-6E8A-4147-A177-3AD203B41FA5}">
                      <a16:colId xmlns:a16="http://schemas.microsoft.com/office/drawing/2014/main" val="1667386616"/>
                    </a:ext>
                  </a:extLst>
                </a:gridCol>
                <a:gridCol w="877954">
                  <a:extLst>
                    <a:ext uri="{9D8B030D-6E8A-4147-A177-3AD203B41FA5}">
                      <a16:colId xmlns:a16="http://schemas.microsoft.com/office/drawing/2014/main" val="4031670694"/>
                    </a:ext>
                  </a:extLst>
                </a:gridCol>
                <a:gridCol w="897039">
                  <a:extLst>
                    <a:ext uri="{9D8B030D-6E8A-4147-A177-3AD203B41FA5}">
                      <a16:colId xmlns:a16="http://schemas.microsoft.com/office/drawing/2014/main" val="3945007386"/>
                    </a:ext>
                  </a:extLst>
                </a:gridCol>
                <a:gridCol w="820696">
                  <a:extLst>
                    <a:ext uri="{9D8B030D-6E8A-4147-A177-3AD203B41FA5}">
                      <a16:colId xmlns:a16="http://schemas.microsoft.com/office/drawing/2014/main" val="1780483538"/>
                    </a:ext>
                  </a:extLst>
                </a:gridCol>
                <a:gridCol w="1272397">
                  <a:extLst>
                    <a:ext uri="{9D8B030D-6E8A-4147-A177-3AD203B41FA5}">
                      <a16:colId xmlns:a16="http://schemas.microsoft.com/office/drawing/2014/main" val="1907629472"/>
                    </a:ext>
                  </a:extLst>
                </a:gridCol>
              </a:tblGrid>
              <a:tr h="697506">
                <a:tc>
                  <a:txBody>
                    <a:bodyPr/>
                    <a:lstStyle/>
                    <a:p>
                      <a:pPr algn="ctr"/>
                      <a:r>
                        <a:rPr lang="en-IN" sz="1700" dirty="0">
                          <a:latin typeface="Times New Roman" panose="02020603050405020304" pitchFamily="18" charset="0"/>
                          <a:cs typeface="Times New Roman" panose="02020603050405020304" pitchFamily="18" charset="0"/>
                        </a:rPr>
                        <a:t>Sr. No.</a:t>
                      </a:r>
                      <a:endParaRPr lang="en-GB" sz="17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Course Title</a:t>
                      </a:r>
                      <a:endParaRPr lang="en-GB" sz="17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L</a:t>
                      </a:r>
                      <a:endParaRPr lang="en-GB" sz="17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T</a:t>
                      </a:r>
                      <a:endParaRPr lang="en-GB" sz="17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P</a:t>
                      </a:r>
                      <a:endParaRPr lang="en-GB" sz="17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Credit</a:t>
                      </a:r>
                      <a:endParaRPr lang="en-GB" sz="17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7190161"/>
                  </a:ext>
                </a:extLst>
              </a:tr>
              <a:tr h="697506">
                <a:tc>
                  <a:txBody>
                    <a:bodyPr/>
                    <a:lstStyle/>
                    <a:p>
                      <a:pPr algn="ctr"/>
                      <a:r>
                        <a:rPr lang="en-IN" sz="1700" b="1" dirty="0">
                          <a:latin typeface="Times New Roman" panose="02020603050405020304" pitchFamily="18" charset="0"/>
                          <a:cs typeface="Times New Roman" panose="02020603050405020304" pitchFamily="18" charset="0"/>
                        </a:rPr>
                        <a:t>1</a:t>
                      </a:r>
                      <a:endParaRPr lang="en-GB" sz="1700" b="1"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1700" b="0" u="none" strike="noStrike" dirty="0">
                          <a:solidFill>
                            <a:srgbClr val="000000"/>
                          </a:solidFill>
                          <a:effectLst/>
                          <a:latin typeface="Times New Roman" panose="02020603050405020304" pitchFamily="18" charset="0"/>
                          <a:cs typeface="Times New Roman" panose="02020603050405020304" pitchFamily="18" charset="0"/>
                        </a:rPr>
                        <a:t>HMT-141 INTRODUCTION TO TRAVEL AND TOURISM INDUSTRY</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a:r>
                        <a:rPr lang="en-US" sz="1700" dirty="0">
                          <a:latin typeface="Times New Roman" panose="02020603050405020304" pitchFamily="18" charset="0"/>
                          <a:cs typeface="Times New Roman" panose="02020603050405020304" pitchFamily="18" charset="0"/>
                        </a:rPr>
                        <a:t>3</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0</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US" sz="1700" dirty="0">
                          <a:latin typeface="Times New Roman" panose="02020603050405020304" pitchFamily="18" charset="0"/>
                          <a:cs typeface="Times New Roman" panose="02020603050405020304" pitchFamily="18" charset="0"/>
                        </a:rPr>
                        <a:t>0</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US" sz="1700" dirty="0">
                          <a:latin typeface="Times New Roman" panose="02020603050405020304" pitchFamily="18" charset="0"/>
                          <a:cs typeface="Times New Roman" panose="02020603050405020304" pitchFamily="18" charset="0"/>
                        </a:rPr>
                        <a:t>3</a:t>
                      </a:r>
                      <a:endParaRPr lang="en-GB" sz="17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6886253"/>
                  </a:ext>
                </a:extLst>
              </a:tr>
              <a:tr h="697506">
                <a:tc>
                  <a:txBody>
                    <a:bodyPr/>
                    <a:lstStyle/>
                    <a:p>
                      <a:pPr algn="ctr"/>
                      <a:r>
                        <a:rPr lang="en-IN" sz="1700" b="1" dirty="0">
                          <a:latin typeface="Times New Roman" panose="02020603050405020304" pitchFamily="18" charset="0"/>
                          <a:cs typeface="Times New Roman" panose="02020603050405020304" pitchFamily="18" charset="0"/>
                        </a:rPr>
                        <a:t>2</a:t>
                      </a:r>
                      <a:endParaRPr lang="en-GB" sz="1700" b="1" dirty="0">
                        <a:latin typeface="Times New Roman" panose="02020603050405020304" pitchFamily="18" charset="0"/>
                        <a:cs typeface="Times New Roman" panose="02020603050405020304" pitchFamily="18" charset="0"/>
                      </a:endParaRPr>
                    </a:p>
                  </a:txBody>
                  <a:tcPr anchor="ctr"/>
                </a:tc>
                <a:tc>
                  <a:txBody>
                    <a:bodyPr/>
                    <a:lstStyle/>
                    <a:p>
                      <a:pPr algn="l" fontAlgn="b"/>
                      <a:r>
                        <a:rPr lang="en-IN" sz="1700" b="0" u="none" strike="noStrike" dirty="0">
                          <a:solidFill>
                            <a:srgbClr val="000000"/>
                          </a:solidFill>
                          <a:effectLst/>
                          <a:latin typeface="Times New Roman" panose="02020603050405020304" pitchFamily="18" charset="0"/>
                          <a:cs typeface="Times New Roman" panose="02020603050405020304" pitchFamily="18" charset="0"/>
                        </a:rPr>
                        <a:t>HMT-752 ITINERARY PLANNING AND MANAGEMENT</a:t>
                      </a:r>
                      <a:endParaRPr lang="en-IN"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a:r>
                        <a:rPr lang="en-IN" sz="1700" dirty="0">
                          <a:latin typeface="Times New Roman" panose="02020603050405020304" pitchFamily="18" charset="0"/>
                          <a:cs typeface="Times New Roman" panose="02020603050405020304" pitchFamily="18" charset="0"/>
                        </a:rPr>
                        <a:t>3</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0</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0</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US" sz="1700" dirty="0">
                          <a:latin typeface="Times New Roman" panose="02020603050405020304" pitchFamily="18" charset="0"/>
                          <a:cs typeface="Times New Roman" panose="02020603050405020304" pitchFamily="18" charset="0"/>
                        </a:rPr>
                        <a:t>3</a:t>
                      </a:r>
                      <a:endParaRPr lang="en-GB" sz="17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32699356"/>
                  </a:ext>
                </a:extLst>
              </a:tr>
              <a:tr h="697506">
                <a:tc>
                  <a:txBody>
                    <a:bodyPr/>
                    <a:lstStyle/>
                    <a:p>
                      <a:pPr algn="ctr"/>
                      <a:r>
                        <a:rPr lang="en-IN" sz="1700" b="1" dirty="0">
                          <a:latin typeface="Times New Roman" panose="02020603050405020304" pitchFamily="18" charset="0"/>
                          <a:cs typeface="Times New Roman" panose="02020603050405020304" pitchFamily="18" charset="0"/>
                        </a:rPr>
                        <a:t>3</a:t>
                      </a:r>
                      <a:endParaRPr lang="en-GB" sz="1700" b="1"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1700" b="0" u="none" strike="noStrike" dirty="0">
                          <a:solidFill>
                            <a:srgbClr val="000000"/>
                          </a:solidFill>
                          <a:effectLst/>
                          <a:latin typeface="Times New Roman" panose="02020603050405020304" pitchFamily="18" charset="0"/>
                          <a:cs typeface="Times New Roman" panose="02020603050405020304" pitchFamily="18" charset="0"/>
                        </a:rPr>
                        <a:t>HMT-712 MANAGEMENT FOR TOURISM AND HOSPITALITY</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a:r>
                        <a:rPr lang="en-US" sz="1700" dirty="0">
                          <a:latin typeface="Times New Roman" panose="02020603050405020304" pitchFamily="18" charset="0"/>
                          <a:cs typeface="Times New Roman" panose="02020603050405020304" pitchFamily="18" charset="0"/>
                        </a:rPr>
                        <a:t>3</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0</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US" sz="1700" dirty="0">
                          <a:latin typeface="Times New Roman" panose="02020603050405020304" pitchFamily="18" charset="0"/>
                          <a:cs typeface="Times New Roman" panose="02020603050405020304" pitchFamily="18" charset="0"/>
                        </a:rPr>
                        <a:t>0</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US" sz="1700" dirty="0">
                          <a:latin typeface="Times New Roman" panose="02020603050405020304" pitchFamily="18" charset="0"/>
                          <a:cs typeface="Times New Roman" panose="02020603050405020304" pitchFamily="18" charset="0"/>
                        </a:rPr>
                        <a:t>3</a:t>
                      </a:r>
                      <a:endParaRPr lang="en-GB" sz="17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147435"/>
                  </a:ext>
                </a:extLst>
              </a:tr>
              <a:tr h="0">
                <a:tc>
                  <a:txBody>
                    <a:bodyPr/>
                    <a:lstStyle/>
                    <a:p>
                      <a:pPr algn="ctr"/>
                      <a:r>
                        <a:rPr lang="en-IN" sz="1700" b="1" dirty="0">
                          <a:latin typeface="Times New Roman" panose="02020603050405020304" pitchFamily="18" charset="0"/>
                          <a:cs typeface="Times New Roman" panose="02020603050405020304" pitchFamily="18" charset="0"/>
                        </a:rPr>
                        <a:t>4</a:t>
                      </a:r>
                      <a:endParaRPr lang="en-GB" sz="1700" b="1" dirty="0">
                        <a:latin typeface="Times New Roman" panose="02020603050405020304" pitchFamily="18" charset="0"/>
                        <a:cs typeface="Times New Roman" panose="02020603050405020304" pitchFamily="18" charset="0"/>
                      </a:endParaRPr>
                    </a:p>
                  </a:txBody>
                  <a:tcPr anchor="ctr"/>
                </a:tc>
                <a:tc>
                  <a:txBody>
                    <a:bodyPr/>
                    <a:lstStyle/>
                    <a:p>
                      <a:pPr algn="l" fontAlgn="b"/>
                      <a:r>
                        <a:rPr lang="en-IN" sz="1700" b="0" u="none" strike="noStrike" dirty="0">
                          <a:solidFill>
                            <a:srgbClr val="000000"/>
                          </a:solidFill>
                          <a:effectLst/>
                          <a:latin typeface="Times New Roman" panose="02020603050405020304" pitchFamily="18" charset="0"/>
                          <a:cs typeface="Times New Roman" panose="02020603050405020304" pitchFamily="18" charset="0"/>
                        </a:rPr>
                        <a:t>HMT-754 TRAVEL DOCUMENTATION</a:t>
                      </a:r>
                      <a:endParaRPr lang="en-IN" sz="1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a:r>
                        <a:rPr lang="en-US" sz="1700" dirty="0">
                          <a:latin typeface="Times New Roman" panose="02020603050405020304" pitchFamily="18" charset="0"/>
                          <a:cs typeface="Times New Roman" panose="02020603050405020304" pitchFamily="18" charset="0"/>
                        </a:rPr>
                        <a:t>3</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a:latin typeface="Times New Roman" panose="02020603050405020304" pitchFamily="18" charset="0"/>
                          <a:cs typeface="Times New Roman" panose="02020603050405020304" pitchFamily="18" charset="0"/>
                        </a:rPr>
                        <a:t>0</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US" sz="1700" dirty="0">
                          <a:latin typeface="Times New Roman" panose="02020603050405020304" pitchFamily="18" charset="0"/>
                          <a:cs typeface="Times New Roman" panose="02020603050405020304" pitchFamily="18" charset="0"/>
                        </a:rPr>
                        <a:t>0</a:t>
                      </a:r>
                      <a:endParaRPr lang="en-GB" sz="1700" dirty="0">
                        <a:latin typeface="Times New Roman" panose="02020603050405020304" pitchFamily="18" charset="0"/>
                        <a:cs typeface="Times New Roman" panose="02020603050405020304" pitchFamily="18" charset="0"/>
                      </a:endParaRPr>
                    </a:p>
                  </a:txBody>
                  <a:tcPr anchor="ctr"/>
                </a:tc>
                <a:tc>
                  <a:txBody>
                    <a:bodyPr/>
                    <a:lstStyle/>
                    <a:p>
                      <a:pPr algn="ctr"/>
                      <a:r>
                        <a:rPr lang="en-US" sz="1700" dirty="0">
                          <a:latin typeface="Times New Roman" panose="02020603050405020304" pitchFamily="18" charset="0"/>
                          <a:cs typeface="Times New Roman" panose="02020603050405020304" pitchFamily="18" charset="0"/>
                        </a:rPr>
                        <a:t>3</a:t>
                      </a:r>
                      <a:endParaRPr lang="en-GB" sz="17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97078249"/>
                  </a:ext>
                </a:extLst>
              </a:tr>
            </a:tbl>
          </a:graphicData>
        </a:graphic>
      </p:graphicFrame>
    </p:spTree>
    <p:extLst>
      <p:ext uri="{BB962C8B-B14F-4D97-AF65-F5344CB8AC3E}">
        <p14:creationId xmlns:p14="http://schemas.microsoft.com/office/powerpoint/2010/main" val="240316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408" y="207016"/>
            <a:ext cx="10515600" cy="957675"/>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V</a:t>
            </a:r>
            <a:r>
              <a:rPr lang="en-IN" sz="3600" b="1" dirty="0">
                <a:latin typeface="Times New Roman" panose="02020603050405020304" pitchFamily="18" charset="0"/>
                <a:cs typeface="Times New Roman" panose="02020603050405020304" pitchFamily="18" charset="0"/>
              </a:rPr>
              <a:t>ACATION PLANNING AND MANAGEMENT</a:t>
            </a:r>
          </a:p>
        </p:txBody>
      </p:sp>
      <p:sp>
        <p:nvSpPr>
          <p:cNvPr id="3" name="Content Placeholder 2"/>
          <p:cNvSpPr>
            <a:spLocks noGrp="1"/>
          </p:cNvSpPr>
          <p:nvPr>
            <p:ph idx="1"/>
          </p:nvPr>
        </p:nvSpPr>
        <p:spPr>
          <a:xfrm>
            <a:off x="463826" y="990567"/>
            <a:ext cx="11198087" cy="5022044"/>
          </a:xfr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a:noAutofit/>
          </a:bodyPr>
          <a:lstStyle/>
          <a:p>
            <a:pPr marL="114300" indent="-342900" algn="just" rtl="0" eaLnBrk="1" fontAlgn="b" latinLnBrk="0" hangingPunct="1">
              <a:lnSpc>
                <a:spcPct val="150000"/>
              </a:lnSpc>
              <a:spcBef>
                <a:spcPts val="0"/>
              </a:spcBef>
              <a:spcAft>
                <a:spcPts val="0"/>
              </a:spcAft>
              <a:buFont typeface="+mj-lt"/>
              <a:buAutoNum type="arabicPeriod"/>
            </a:pPr>
            <a:r>
              <a:rPr lang="en-US" sz="2000" b="1" i="0" u="none" strike="noStrike" kern="1200" dirty="0">
                <a:solidFill>
                  <a:srgbClr val="000000"/>
                </a:solidFill>
                <a:effectLst/>
                <a:latin typeface="Times New Roman" panose="02020603050405020304" pitchFamily="18" charset="0"/>
                <a:cs typeface="Times New Roman" panose="02020603050405020304" pitchFamily="18" charset="0"/>
              </a:rPr>
              <a:t>INTRODUCTION TO TRAVEL AND TOURISM INDUSTRY</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 Understand the fundamentals of the travel and tourism sector, including its history, components, trends, and economic impact.</a:t>
            </a:r>
            <a:endParaRPr lang="en-IN" sz="2000" b="0" i="0" u="none" strike="noStrike" dirty="0">
              <a:effectLst/>
              <a:latin typeface="Times New Roman" panose="02020603050405020304" pitchFamily="18" charset="0"/>
              <a:cs typeface="Times New Roman" panose="02020603050405020304" pitchFamily="18" charset="0"/>
            </a:endParaRPr>
          </a:p>
          <a:p>
            <a:pPr marL="114300" indent="-342900" algn="just" rtl="0" eaLnBrk="1" fontAlgn="b" latinLnBrk="0" hangingPunct="1">
              <a:lnSpc>
                <a:spcPct val="150000"/>
              </a:lnSpc>
              <a:spcBef>
                <a:spcPts val="0"/>
              </a:spcBef>
              <a:spcAft>
                <a:spcPts val="0"/>
              </a:spcAft>
              <a:buFont typeface="+mj-lt"/>
              <a:buAutoNum type="arabicPeriod"/>
            </a:pPr>
            <a:r>
              <a:rPr lang="en-IN" sz="2000" b="1" i="0" u="none" strike="noStrike" kern="1200" dirty="0">
                <a:solidFill>
                  <a:srgbClr val="000000"/>
                </a:solidFill>
                <a:effectLst/>
                <a:latin typeface="Times New Roman" panose="02020603050405020304" pitchFamily="18" charset="0"/>
                <a:cs typeface="Times New Roman" panose="02020603050405020304" pitchFamily="18" charset="0"/>
              </a:rPr>
              <a:t>ITINERARY PLANNING AND MANAGEMENT</a:t>
            </a:r>
            <a:r>
              <a:rPr lang="en-IN" sz="2000" b="0" i="0" u="none" strike="noStrike" kern="1200" dirty="0">
                <a:solidFill>
                  <a:srgbClr val="000000"/>
                </a:solidFill>
                <a:effectLst/>
                <a:latin typeface="Times New Roman" panose="02020603050405020304" pitchFamily="18" charset="0"/>
                <a:cs typeface="Times New Roman" panose="02020603050405020304" pitchFamily="18" charset="0"/>
              </a:rPr>
              <a:t>:</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Learn to create and manage travel itineraries efficiently, considering factors like destination selection, transportation, accommodation, activities, and budget constraints.</a:t>
            </a:r>
            <a:endParaRPr lang="en-IN" sz="2000" b="0" i="0" u="none" strike="noStrike" dirty="0">
              <a:effectLst/>
              <a:latin typeface="Times New Roman" panose="02020603050405020304" pitchFamily="18" charset="0"/>
              <a:cs typeface="Times New Roman" panose="02020603050405020304" pitchFamily="18" charset="0"/>
            </a:endParaRPr>
          </a:p>
          <a:p>
            <a:pPr marL="114300" indent="-342900" algn="just" rtl="0" eaLnBrk="1" fontAlgn="b" latinLnBrk="0" hangingPunct="1">
              <a:lnSpc>
                <a:spcPct val="150000"/>
              </a:lnSpc>
              <a:spcBef>
                <a:spcPts val="0"/>
              </a:spcBef>
              <a:spcAft>
                <a:spcPts val="0"/>
              </a:spcAft>
              <a:buFont typeface="+mj-lt"/>
              <a:buAutoNum type="arabicPeriod"/>
            </a:pPr>
            <a:r>
              <a:rPr lang="en-US" sz="2000" b="1" i="0" u="none" strike="noStrike" kern="1200" dirty="0">
                <a:solidFill>
                  <a:srgbClr val="000000"/>
                </a:solidFill>
                <a:effectLst/>
                <a:latin typeface="Times New Roman" panose="02020603050405020304" pitchFamily="18" charset="0"/>
                <a:cs typeface="Times New Roman" panose="02020603050405020304" pitchFamily="18" charset="0"/>
              </a:rPr>
              <a:t>MANAGEMENT FOR TOURISM AND HOSPITALITY</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 Explore principles and practices of management specific to the tourism and hospitality industry, covering topics such as leadership, organizational behavior, service quality, and strategic planning.</a:t>
            </a:r>
            <a:endParaRPr lang="en-IN" sz="2000" b="0" i="0" u="none" strike="noStrike" dirty="0">
              <a:effectLst/>
              <a:latin typeface="Times New Roman" panose="02020603050405020304" pitchFamily="18" charset="0"/>
              <a:cs typeface="Times New Roman" panose="02020603050405020304" pitchFamily="18" charset="0"/>
            </a:endParaRPr>
          </a:p>
          <a:p>
            <a:pPr marL="114300" indent="-342900" algn="just" rtl="0" eaLnBrk="1" fontAlgn="b" latinLnBrk="0" hangingPunct="1">
              <a:lnSpc>
                <a:spcPct val="150000"/>
              </a:lnSpc>
              <a:spcBef>
                <a:spcPts val="0"/>
              </a:spcBef>
              <a:spcAft>
                <a:spcPts val="0"/>
              </a:spcAft>
              <a:buFont typeface="+mj-lt"/>
              <a:buAutoNum type="arabicPeriod"/>
            </a:pPr>
            <a:r>
              <a:rPr lang="en-IN" sz="2000" b="1" i="0" u="none" strike="noStrike" kern="1200" dirty="0">
                <a:solidFill>
                  <a:srgbClr val="000000"/>
                </a:solidFill>
                <a:effectLst/>
                <a:latin typeface="Times New Roman" panose="02020603050405020304" pitchFamily="18" charset="0"/>
                <a:cs typeface="Times New Roman" panose="02020603050405020304" pitchFamily="18" charset="0"/>
              </a:rPr>
              <a:t>TRAVEL DOCUMENTATION</a:t>
            </a:r>
            <a:r>
              <a:rPr lang="en-IN" sz="2000" b="0" i="0" u="none" strike="noStrike" kern="1200"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Master the processes and requirements for travel documentation, including visas, passports, permits, and other legal documents necessary for international and domestic travel.</a:t>
            </a:r>
          </a:p>
          <a:p>
            <a:pPr marL="114300" indent="-342900" algn="l" rtl="0" eaLnBrk="1" fontAlgn="b" latinLnBrk="0" hangingPunct="1">
              <a:spcBef>
                <a:spcPts val="0"/>
              </a:spcBef>
              <a:spcAft>
                <a:spcPts val="0"/>
              </a:spcAft>
              <a:buFont typeface="+mj-lt"/>
              <a:buAutoNum type="arabicPeriod"/>
            </a:pPr>
            <a:endParaRPr lang="en-IN" sz="1800" b="0" i="0" u="none" strike="noStrike" dirty="0">
              <a:effectLst/>
              <a:latin typeface="Arial" panose="020B0604020202020204" pitchFamily="34" charset="0"/>
            </a:endParaRPr>
          </a:p>
          <a:p>
            <a:pPr marL="514350" indent="-514350" algn="just">
              <a:lnSpc>
                <a:spcPct val="160000"/>
              </a:lnSpc>
              <a:buFont typeface="Arial" panose="020B0604020202020204" pitchFamily="34" charset="0"/>
              <a:buAutoNum type="arabicPeriod"/>
            </a:pP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6D70-0C4F-4356-931C-E5DE4D857033}"/>
              </a:ext>
            </a:extLst>
          </p:cNvPr>
          <p:cNvSpPr>
            <a:spLocks noGrp="1"/>
          </p:cNvSpPr>
          <p:nvPr>
            <p:ph type="title"/>
          </p:nvPr>
        </p:nvSpPr>
        <p:spPr/>
        <p:txBody>
          <a:bodyPr/>
          <a:lstStyle/>
          <a:p>
            <a:r>
              <a:rPr lang="en-IN" dirty="0"/>
              <a:t>Doubt Clearing</a:t>
            </a:r>
          </a:p>
        </p:txBody>
      </p:sp>
      <p:sp>
        <p:nvSpPr>
          <p:cNvPr id="3" name="Content Placeholder 2">
            <a:extLst>
              <a:ext uri="{FF2B5EF4-FFF2-40B4-BE49-F238E27FC236}">
                <a16:creationId xmlns:a16="http://schemas.microsoft.com/office/drawing/2014/main" id="{EA98BC30-357E-465B-965C-EC39FB4C904B}"/>
              </a:ext>
            </a:extLst>
          </p:cNvPr>
          <p:cNvSpPr>
            <a:spLocks noGrp="1"/>
          </p:cNvSpPr>
          <p:nvPr>
            <p:ph idx="1"/>
          </p:nvPr>
        </p:nvSpPr>
        <p:spPr>
          <a:xfrm>
            <a:off x="838200" y="1690688"/>
            <a:ext cx="10515600" cy="4351338"/>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5" name="Table 5">
            <a:extLst>
              <a:ext uri="{FF2B5EF4-FFF2-40B4-BE49-F238E27FC236}">
                <a16:creationId xmlns:a16="http://schemas.microsoft.com/office/drawing/2014/main" id="{4B53810E-09A8-42CE-B15B-E46EC3355CEC}"/>
              </a:ext>
            </a:extLst>
          </p:cNvPr>
          <p:cNvGraphicFramePr>
            <a:graphicFrameLocks noGrp="1"/>
          </p:cNvGraphicFramePr>
          <p:nvPr>
            <p:extLst>
              <p:ext uri="{D42A27DB-BD31-4B8C-83A1-F6EECF244321}">
                <p14:modId xmlns:p14="http://schemas.microsoft.com/office/powerpoint/2010/main" val="2867403228"/>
              </p:ext>
            </p:extLst>
          </p:nvPr>
        </p:nvGraphicFramePr>
        <p:xfrm>
          <a:off x="838200" y="2276047"/>
          <a:ext cx="10515600" cy="2305906"/>
        </p:xfrm>
        <a:graphic>
          <a:graphicData uri="http://schemas.openxmlformats.org/drawingml/2006/table">
            <a:tbl>
              <a:tblPr firstRow="1" bandRow="1">
                <a:tableStyleId>{93296810-A885-4BE3-A3E7-6D5BEEA58F35}</a:tableStyleId>
              </a:tblPr>
              <a:tblGrid>
                <a:gridCol w="2628900">
                  <a:extLst>
                    <a:ext uri="{9D8B030D-6E8A-4147-A177-3AD203B41FA5}">
                      <a16:colId xmlns:a16="http://schemas.microsoft.com/office/drawing/2014/main" val="469720722"/>
                    </a:ext>
                  </a:extLst>
                </a:gridCol>
                <a:gridCol w="1220014">
                  <a:extLst>
                    <a:ext uri="{9D8B030D-6E8A-4147-A177-3AD203B41FA5}">
                      <a16:colId xmlns:a16="http://schemas.microsoft.com/office/drawing/2014/main" val="1472577224"/>
                    </a:ext>
                  </a:extLst>
                </a:gridCol>
                <a:gridCol w="4037786">
                  <a:extLst>
                    <a:ext uri="{9D8B030D-6E8A-4147-A177-3AD203B41FA5}">
                      <a16:colId xmlns:a16="http://schemas.microsoft.com/office/drawing/2014/main" val="228117921"/>
                    </a:ext>
                  </a:extLst>
                </a:gridCol>
                <a:gridCol w="2628900">
                  <a:extLst>
                    <a:ext uri="{9D8B030D-6E8A-4147-A177-3AD203B41FA5}">
                      <a16:colId xmlns:a16="http://schemas.microsoft.com/office/drawing/2014/main" val="1510363158"/>
                    </a:ext>
                  </a:extLst>
                </a:gridCol>
              </a:tblGrid>
              <a:tr h="1075871">
                <a:tc>
                  <a:txBody>
                    <a:bodyPr/>
                    <a:lstStyle/>
                    <a:p>
                      <a:r>
                        <a:rPr lang="en-US" sz="2400" dirty="0">
                          <a:latin typeface="Times New Roman" panose="02020603050405020304" pitchFamily="18" charset="0"/>
                          <a:cs typeface="Times New Roman" panose="02020603050405020304" pitchFamily="18" charset="0"/>
                        </a:rPr>
                        <a:t>Name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UID</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Email ID</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Location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7458589"/>
                  </a:ext>
                </a:extLst>
              </a:tr>
              <a:tr h="1230035">
                <a:tc>
                  <a:txBody>
                    <a:bodyPr/>
                    <a:lstStyle/>
                    <a:p>
                      <a:r>
                        <a:rPr lang="en-IN" sz="2400" dirty="0">
                          <a:latin typeface="Times New Roman" panose="02020603050405020304" pitchFamily="18" charset="0"/>
                          <a:cs typeface="Times New Roman" panose="02020603050405020304" pitchFamily="18" charset="0"/>
                        </a:rPr>
                        <a:t>Dr. Mandeep Bharti</a:t>
                      </a:r>
                    </a:p>
                  </a:txBody>
                  <a:tcPr/>
                </a:tc>
                <a:tc>
                  <a:txBody>
                    <a:bodyPr/>
                    <a:lstStyle/>
                    <a:p>
                      <a:r>
                        <a:rPr lang="en-IN" sz="2400" dirty="0">
                          <a:latin typeface="Times New Roman" panose="02020603050405020304" pitchFamily="18" charset="0"/>
                          <a:cs typeface="Times New Roman" panose="02020603050405020304" pitchFamily="18" charset="0"/>
                        </a:rPr>
                        <a:t>28565</a:t>
                      </a:r>
                    </a:p>
                  </a:txBody>
                  <a:tcPr/>
                </a:tc>
                <a:tc>
                  <a:txBody>
                    <a:bodyPr/>
                    <a:lstStyle/>
                    <a:p>
                      <a:r>
                        <a:rPr lang="en-US" sz="2400" dirty="0">
                          <a:latin typeface="Times New Roman" panose="02020603050405020304" pitchFamily="18" charset="0"/>
                          <a:cs typeface="Times New Roman" panose="02020603050405020304" pitchFamily="18" charset="0"/>
                          <a:hlinkClick r:id="rId2"/>
                        </a:rPr>
                        <a:t>mandeepbharti@gmail.com</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15B-303</a:t>
                      </a:r>
                    </a:p>
                  </a:txBody>
                  <a:tcPr/>
                </a:tc>
                <a:extLst>
                  <a:ext uri="{0D108BD9-81ED-4DB2-BD59-A6C34878D82A}">
                    <a16:rowId xmlns:a16="http://schemas.microsoft.com/office/drawing/2014/main" val="1739417958"/>
                  </a:ext>
                </a:extLst>
              </a:tr>
            </a:tbl>
          </a:graphicData>
        </a:graphic>
      </p:graphicFrame>
    </p:spTree>
    <p:extLst>
      <p:ext uri="{BB962C8B-B14F-4D97-AF65-F5344CB8AC3E}">
        <p14:creationId xmlns:p14="http://schemas.microsoft.com/office/powerpoint/2010/main" val="306884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EC80-0CCF-44DE-81B7-7A39DD3F66F1}"/>
              </a:ext>
            </a:extLst>
          </p:cNvPr>
          <p:cNvSpPr>
            <a:spLocks noGrp="1"/>
          </p:cNvSpPr>
          <p:nvPr>
            <p:ph type="title"/>
          </p:nvPr>
        </p:nvSpPr>
        <p:spPr>
          <a:xfrm>
            <a:off x="3799643" y="2681057"/>
            <a:ext cx="4101484" cy="1002922"/>
          </a:xfrm>
        </p:spPr>
        <p:txBody>
          <a:bodyPr>
            <a:normAutofit/>
          </a:bodyPr>
          <a:lstStyle/>
          <a:p>
            <a:r>
              <a:rPr lang="en-IN" dirty="0"/>
              <a:t>Thank you</a:t>
            </a:r>
          </a:p>
        </p:txBody>
      </p:sp>
    </p:spTree>
    <p:extLst>
      <p:ext uri="{BB962C8B-B14F-4D97-AF65-F5344CB8AC3E}">
        <p14:creationId xmlns:p14="http://schemas.microsoft.com/office/powerpoint/2010/main" val="18047603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455</TotalTime>
  <Words>479</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OPEN MINOR</vt:lpstr>
      <vt:lpstr>What is an Open Minor?</vt:lpstr>
      <vt:lpstr>How Open Minor can help the students?</vt:lpstr>
      <vt:lpstr>VACATION PLANNING AND MANAGEMENT</vt:lpstr>
      <vt:lpstr>VACATION PLANNING AND MANAGEMENT</vt:lpstr>
      <vt:lpstr>VACATION PLANNING AND MANAGEMENT</vt:lpstr>
      <vt:lpstr>Doubt Clearing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MINORS</dc:title>
  <dc:creator>Saiyad Ameen</dc:creator>
  <cp:lastModifiedBy>user</cp:lastModifiedBy>
  <cp:revision>33</cp:revision>
  <dcterms:created xsi:type="dcterms:W3CDTF">2021-03-03T06:11:41Z</dcterms:created>
  <dcterms:modified xsi:type="dcterms:W3CDTF">2024-04-10T05:31:06Z</dcterms:modified>
</cp:coreProperties>
</file>