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5" r:id="rId2"/>
    <p:sldId id="264" r:id="rId3"/>
    <p:sldId id="263" r:id="rId4"/>
    <p:sldId id="436" r:id="rId5"/>
    <p:sldId id="437" r:id="rId6"/>
    <p:sldId id="438" r:id="rId7"/>
    <p:sldId id="262" r:id="rId8"/>
    <p:sldId id="435" r:id="rId9"/>
    <p:sldId id="261" r:id="rId10"/>
    <p:sldId id="260" r:id="rId11"/>
    <p:sldId id="259" r:id="rId12"/>
    <p:sldId id="258" r:id="rId13"/>
    <p:sldId id="257" r:id="rId14"/>
    <p:sldId id="274" r:id="rId15"/>
    <p:sldId id="276" r:id="rId16"/>
    <p:sldId id="278" r:id="rId17"/>
    <p:sldId id="279" r:id="rId18"/>
    <p:sldId id="288" r:id="rId19"/>
    <p:sldId id="289" r:id="rId20"/>
    <p:sldId id="290" r:id="rId21"/>
    <p:sldId id="280" r:id="rId22"/>
    <p:sldId id="285" r:id="rId23"/>
    <p:sldId id="286" r:id="rId24"/>
    <p:sldId id="281" r:id="rId25"/>
    <p:sldId id="282" r:id="rId26"/>
    <p:sldId id="283" r:id="rId27"/>
    <p:sldId id="284" r:id="rId28"/>
    <p:sldId id="287" r:id="rId29"/>
    <p:sldId id="292" r:id="rId30"/>
    <p:sldId id="293" r:id="rId31"/>
    <p:sldId id="294" r:id="rId32"/>
    <p:sldId id="295" r:id="rId33"/>
    <p:sldId id="297" r:id="rId34"/>
    <p:sldId id="298" r:id="rId35"/>
    <p:sldId id="299" r:id="rId36"/>
    <p:sldId id="300" r:id="rId37"/>
    <p:sldId id="301" r:id="rId38"/>
    <p:sldId id="302" r:id="rId39"/>
    <p:sldId id="425" r:id="rId40"/>
    <p:sldId id="421" r:id="rId41"/>
    <p:sldId id="422" r:id="rId42"/>
    <p:sldId id="306" r:id="rId43"/>
    <p:sldId id="307" r:id="rId44"/>
    <p:sldId id="308" r:id="rId45"/>
    <p:sldId id="309" r:id="rId46"/>
    <p:sldId id="310" r:id="rId47"/>
    <p:sldId id="311" r:id="rId48"/>
    <p:sldId id="312" r:id="rId49"/>
    <p:sldId id="313" r:id="rId50"/>
    <p:sldId id="314" r:id="rId51"/>
    <p:sldId id="315" r:id="rId52"/>
    <p:sldId id="316" r:id="rId53"/>
    <p:sldId id="318" r:id="rId54"/>
    <p:sldId id="368" r:id="rId55"/>
    <p:sldId id="319" r:id="rId56"/>
    <p:sldId id="369" r:id="rId57"/>
    <p:sldId id="320" r:id="rId58"/>
    <p:sldId id="375" r:id="rId59"/>
    <p:sldId id="374" r:id="rId60"/>
    <p:sldId id="321" r:id="rId61"/>
    <p:sldId id="371" r:id="rId62"/>
    <p:sldId id="370" r:id="rId63"/>
    <p:sldId id="426" r:id="rId64"/>
    <p:sldId id="428" r:id="rId65"/>
    <p:sldId id="429" r:id="rId66"/>
    <p:sldId id="430" r:id="rId67"/>
    <p:sldId id="431" r:id="rId68"/>
    <p:sldId id="432"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 id="348" r:id="rId90"/>
    <p:sldId id="349" r:id="rId91"/>
    <p:sldId id="350" r:id="rId92"/>
    <p:sldId id="351" r:id="rId93"/>
    <p:sldId id="352" r:id="rId94"/>
    <p:sldId id="353" r:id="rId95"/>
    <p:sldId id="354" r:id="rId96"/>
    <p:sldId id="355" r:id="rId97"/>
    <p:sldId id="356" r:id="rId98"/>
    <p:sldId id="357" r:id="rId99"/>
    <p:sldId id="358" r:id="rId100"/>
    <p:sldId id="359" r:id="rId101"/>
    <p:sldId id="360" r:id="rId10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t>1/11/2024</a:t>
            </a:fld>
            <a:endParaRPr lang="en-US"/>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1953260"/>
            <a:ext cx="10464800" cy="2515870"/>
          </a:xfrm>
        </p:spPr>
        <p:txBody>
          <a:bodyPr>
            <a:normAutofit fontScale="90000"/>
          </a:bodyPr>
          <a:lstStyle/>
          <a:p>
            <a:r>
              <a:rPr lang="en-US" sz="7335" b="1">
                <a:ln/>
                <a:solidFill>
                  <a:schemeClr val="tx1"/>
                </a:solidFill>
                <a:effectLst>
                  <a:outerShdw blurRad="38100" dist="19050" dir="2700000" algn="tl" rotWithShape="0">
                    <a:schemeClr val="dk1">
                      <a:alpha val="40000"/>
                    </a:schemeClr>
                  </a:outerShdw>
                </a:effectLst>
                <a:sym typeface="+mn-ea"/>
              </a:rPr>
              <a:t>INT219</a:t>
            </a:r>
            <a:br>
              <a:rPr lang="en-US" sz="7335" b="1">
                <a:ln/>
                <a:solidFill>
                  <a:schemeClr val="tx1"/>
                </a:solidFill>
                <a:effectLst>
                  <a:outerShdw blurRad="38100" dist="19050" dir="2700000" algn="tl" rotWithShape="0">
                    <a:schemeClr val="dk1">
                      <a:alpha val="40000"/>
                    </a:schemeClr>
                  </a:outerShdw>
                </a:effectLst>
                <a:sym typeface="+mn-ea"/>
              </a:rPr>
            </a:br>
            <a:r>
              <a:rPr lang="en-US" sz="7335" b="1">
                <a:ln/>
                <a:solidFill>
                  <a:schemeClr val="tx1"/>
                </a:solidFill>
                <a:effectLst>
                  <a:outerShdw blurRad="38100" dist="19050" dir="2700000" algn="tl" rotWithShape="0">
                    <a:schemeClr val="dk1">
                      <a:alpha val="40000"/>
                    </a:schemeClr>
                  </a:outerShdw>
                </a:effectLst>
                <a:sym typeface="+mn-ea"/>
              </a:rPr>
              <a:t>Front End Web Developer</a:t>
            </a:r>
            <a:r>
              <a:rPr lang="en-US" b="1"/>
              <a:t/>
            </a:r>
            <a:br>
              <a:rPr lang="en-US" b="1"/>
            </a:br>
            <a:endParaRPr lang="en-US" b="1"/>
          </a:p>
        </p:txBody>
      </p:sp>
      <p:sp>
        <p:nvSpPr>
          <p:cNvPr id="3" name="Subtitle 2"/>
          <p:cNvSpPr>
            <a:spLocks noGrp="1"/>
          </p:cNvSpPr>
          <p:nvPr>
            <p:ph type="subTitle" idx="1"/>
          </p:nvPr>
        </p:nvSpPr>
        <p:spPr>
          <a:xfrm>
            <a:off x="8174355" y="4855210"/>
            <a:ext cx="3229610" cy="958215"/>
          </a:xfrm>
        </p:spPr>
        <p:txBody>
          <a:bodyPr>
            <a:normAutofit/>
          </a:bodyPr>
          <a:lstStyle/>
          <a:p>
            <a:pPr algn="just"/>
            <a:r>
              <a:rPr lang="en-US" b="1" dirty="0">
                <a:sym typeface="+mn-ea"/>
              </a:rPr>
              <a:t>BY </a:t>
            </a:r>
            <a:r>
              <a:rPr lang="en-US" b="1" dirty="0" smtClean="0">
                <a:sym typeface="+mn-ea"/>
              </a:rPr>
              <a:t>:KEDAR NATH SINGH</a:t>
            </a:r>
            <a:endParaRPr lang="en-US" b="1" dirty="0"/>
          </a:p>
          <a:p>
            <a:pPr algn="just"/>
            <a:r>
              <a:rPr lang="en-US" b="1" dirty="0" smtClean="0">
                <a:sym typeface="+mn-ea"/>
              </a:rPr>
              <a:t>UID:29465</a:t>
            </a:r>
            <a:endParaRPr lang="en-US" b="1" dirty="0"/>
          </a:p>
          <a:p>
            <a:pPr algn="just"/>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7080"/>
          </a:xfrm>
        </p:spPr>
        <p:txBody>
          <a:bodyPr/>
          <a:lstStyle/>
          <a:p>
            <a:r>
              <a:rPr lang="en-US" b="1"/>
              <a:t>What is an HTML Element?</a:t>
            </a:r>
          </a:p>
        </p:txBody>
      </p:sp>
      <p:sp>
        <p:nvSpPr>
          <p:cNvPr id="3" name="Content Placeholder 2"/>
          <p:cNvSpPr>
            <a:spLocks noGrp="1"/>
          </p:cNvSpPr>
          <p:nvPr>
            <p:ph idx="1"/>
          </p:nvPr>
        </p:nvSpPr>
        <p:spPr>
          <a:xfrm>
            <a:off x="560705" y="1643380"/>
            <a:ext cx="10515600" cy="4351338"/>
          </a:xfrm>
        </p:spPr>
        <p:txBody>
          <a:bodyPr/>
          <a:lstStyle/>
          <a:p>
            <a:r>
              <a:rPr lang="en-US"/>
              <a:t>An HTML element is defined by a start tag, some content, and an end tag:</a:t>
            </a:r>
          </a:p>
          <a:p>
            <a:pPr marL="0" indent="0" algn="ctr">
              <a:buNone/>
            </a:pPr>
            <a:r>
              <a:rPr lang="en-US" i="1"/>
              <a:t>              </a:t>
            </a:r>
            <a:r>
              <a:rPr lang="en-US" i="1">
                <a:solidFill>
                  <a:srgbClr val="FF0000"/>
                </a:solidFill>
              </a:rPr>
              <a:t>&lt;tagname&gt; Content goes here... &lt;/tagname&gt;</a:t>
            </a:r>
          </a:p>
          <a:p>
            <a:pPr marL="0" indent="0" algn="ctr">
              <a:buNone/>
            </a:pPr>
            <a:endParaRPr lang="en-US" i="1"/>
          </a:p>
          <a:p>
            <a:r>
              <a:rPr lang="en-US"/>
              <a:t>The HTML element is everything from the start tag to the end tag:</a:t>
            </a:r>
          </a:p>
          <a:p>
            <a:endParaRPr lang="en-US"/>
          </a:p>
          <a:p>
            <a:pPr marL="0" indent="0" algn="ctr">
              <a:buNone/>
            </a:pPr>
            <a:r>
              <a:rPr lang="en-US" i="1">
                <a:solidFill>
                  <a:srgbClr val="FF0000"/>
                </a:solidFill>
              </a:rPr>
              <a:t>&lt;h1&gt;My First Heading&lt;/h1&gt;</a:t>
            </a:r>
          </a:p>
          <a:p>
            <a:pPr marL="0" indent="0" algn="ctr">
              <a:buNone/>
            </a:pPr>
            <a:r>
              <a:rPr lang="en-US" i="1">
                <a:solidFill>
                  <a:srgbClr val="FF0000"/>
                </a:solidFill>
              </a:rPr>
              <a:t>&lt;p&gt;My first paragraph.&lt;/p&gt;</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7550"/>
          </a:xfrm>
        </p:spPr>
        <p:txBody>
          <a:bodyPr/>
          <a:lstStyle/>
          <a:p>
            <a:r>
              <a:rPr lang="en-US" sz="2400"/>
              <a:t>JavaScript throw with try...catch</a:t>
            </a:r>
          </a:p>
        </p:txBody>
      </p:sp>
      <p:sp>
        <p:nvSpPr>
          <p:cNvPr id="3" name="Content Placeholder 2"/>
          <p:cNvSpPr>
            <a:spLocks noGrp="1"/>
          </p:cNvSpPr>
          <p:nvPr>
            <p:ph idx="1"/>
          </p:nvPr>
        </p:nvSpPr>
        <p:spPr>
          <a:xfrm>
            <a:off x="838200" y="1083310"/>
            <a:ext cx="10515600" cy="5093970"/>
          </a:xfrm>
        </p:spPr>
        <p:txBody>
          <a:bodyPr/>
          <a:lstStyle/>
          <a:p>
            <a:r>
              <a:rPr lang="en-US"/>
              <a:t>The syntax of try...catch...throw is:</a:t>
            </a:r>
          </a:p>
          <a:p>
            <a:pPr marL="0" indent="0">
              <a:buNone/>
            </a:pPr>
            <a:r>
              <a:rPr lang="en-US"/>
              <a:t>				try { // body of try</a:t>
            </a:r>
          </a:p>
          <a:p>
            <a:pPr marL="0" indent="0">
              <a:buNone/>
            </a:pPr>
            <a:r>
              <a:rPr lang="en-US"/>
              <a:t>   		 throw exception;        } </a:t>
            </a:r>
          </a:p>
          <a:p>
            <a:pPr marL="0" indent="0">
              <a:buNone/>
            </a:pPr>
            <a:r>
              <a:rPr lang="en-US"/>
              <a:t>			catch(error) {  // body of catch  }</a:t>
            </a:r>
          </a:p>
          <a:p>
            <a:pPr marL="0" indent="0">
              <a:buNone/>
            </a:pPr>
            <a:r>
              <a:rPr lang="en-US" b="1"/>
              <a:t>Note: When the throw statement is executed, it exits out of the block and goes to the catch block. And the code below the throw statement is not executed.</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6915"/>
          </a:xfrm>
        </p:spPr>
        <p:txBody>
          <a:bodyPr/>
          <a:lstStyle/>
          <a:p>
            <a:r>
              <a:rPr lang="en-US" sz="3200"/>
              <a:t>Example 1: try...catch...throw Example</a:t>
            </a:r>
          </a:p>
        </p:txBody>
      </p:sp>
      <p:sp>
        <p:nvSpPr>
          <p:cNvPr id="3" name="Content Placeholder 2"/>
          <p:cNvSpPr>
            <a:spLocks noGrp="1"/>
          </p:cNvSpPr>
          <p:nvPr>
            <p:ph idx="1"/>
          </p:nvPr>
        </p:nvSpPr>
        <p:spPr>
          <a:xfrm>
            <a:off x="838200" y="1082040"/>
            <a:ext cx="10515600" cy="5574665"/>
          </a:xfrm>
        </p:spPr>
        <p:txBody>
          <a:bodyPr>
            <a:normAutofit fontScale="75000" lnSpcReduction="20000"/>
          </a:bodyPr>
          <a:lstStyle/>
          <a:p>
            <a:pPr marL="0" indent="0">
              <a:buNone/>
            </a:pPr>
            <a:r>
              <a:rPr lang="en-US"/>
              <a:t>const number = 40;</a:t>
            </a:r>
          </a:p>
          <a:p>
            <a:pPr marL="0" indent="0">
              <a:buNone/>
            </a:pPr>
            <a:r>
              <a:rPr lang="en-US"/>
              <a:t>try {</a:t>
            </a:r>
          </a:p>
          <a:p>
            <a:pPr marL="0" indent="0">
              <a:buNone/>
            </a:pPr>
            <a:r>
              <a:rPr lang="en-US"/>
              <a:t>    	if(number &gt; 50) {</a:t>
            </a:r>
          </a:p>
          <a:p>
            <a:pPr marL="0" indent="0">
              <a:buNone/>
            </a:pPr>
            <a:r>
              <a:rPr lang="en-US"/>
              <a:t>        	console.log('Success');</a:t>
            </a:r>
          </a:p>
          <a:p>
            <a:pPr marL="0" indent="0">
              <a:buNone/>
            </a:pPr>
            <a:r>
              <a:rPr lang="en-US"/>
              <a:t>   		      }</a:t>
            </a:r>
          </a:p>
          <a:p>
            <a:pPr marL="0" indent="0">
              <a:buNone/>
            </a:pPr>
            <a:r>
              <a:rPr lang="en-US"/>
              <a:t>   	 else {</a:t>
            </a:r>
          </a:p>
          <a:p>
            <a:pPr marL="0" indent="0">
              <a:buNone/>
            </a:pPr>
            <a:r>
              <a:rPr lang="en-US"/>
              <a:t>        throw new Error('The number is low');		</a:t>
            </a:r>
            <a:r>
              <a:rPr lang="en-US">
                <a:sym typeface="+mn-ea"/>
              </a:rPr>
              <a:t>// user-defined throw statement</a:t>
            </a:r>
            <a:endParaRPr lang="en-US"/>
          </a:p>
          <a:p>
            <a:pPr marL="0" indent="0">
              <a:buNone/>
            </a:pPr>
            <a:r>
              <a:rPr lang="en-US"/>
              <a:t>   	 }</a:t>
            </a:r>
          </a:p>
          <a:p>
            <a:pPr marL="0" indent="0">
              <a:buNone/>
            </a:pPr>
            <a:r>
              <a:rPr lang="en-US"/>
              <a:t>    // if throw executes, the below code does not execute</a:t>
            </a:r>
          </a:p>
          <a:p>
            <a:pPr marL="0" indent="0">
              <a:buNone/>
            </a:pPr>
            <a:r>
              <a:rPr lang="en-US"/>
              <a:t>    console.log('hello');</a:t>
            </a:r>
          </a:p>
          <a:p>
            <a:pPr marL="0" indent="0">
              <a:buNone/>
            </a:pPr>
            <a:r>
              <a:rPr lang="en-US"/>
              <a:t>}</a:t>
            </a:r>
          </a:p>
          <a:p>
            <a:pPr marL="0" indent="0">
              <a:buNone/>
            </a:pPr>
            <a:r>
              <a:rPr lang="en-US"/>
              <a:t>catch(error) {</a:t>
            </a:r>
          </a:p>
          <a:p>
            <a:pPr marL="0" indent="0">
              <a:buNone/>
            </a:pPr>
            <a:r>
              <a:rPr lang="en-US"/>
              <a:t>    	console.log('An error caught'); </a:t>
            </a:r>
          </a:p>
          <a:p>
            <a:pPr marL="0" indent="0">
              <a:buNone/>
            </a:pPr>
            <a:r>
              <a:rPr lang="en-US"/>
              <a:t>    	console.log('Error message: ' + error);  </a:t>
            </a:r>
          </a:p>
          <a:p>
            <a:pPr marL="0" indent="0">
              <a:buNone/>
            </a:pPr>
            <a:r>
              <a:rPr lang="en-US"/>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2940"/>
          </a:xfrm>
        </p:spPr>
        <p:txBody>
          <a:bodyPr>
            <a:noAutofit/>
          </a:bodyPr>
          <a:lstStyle/>
          <a:p>
            <a:r>
              <a:rPr lang="en-US" b="1"/>
              <a:t>Various Tags :</a:t>
            </a:r>
          </a:p>
        </p:txBody>
      </p:sp>
      <p:sp>
        <p:nvSpPr>
          <p:cNvPr id="3" name="Content Placeholder 2"/>
          <p:cNvSpPr>
            <a:spLocks noGrp="1"/>
          </p:cNvSpPr>
          <p:nvPr>
            <p:ph idx="1"/>
          </p:nvPr>
        </p:nvSpPr>
        <p:spPr>
          <a:xfrm>
            <a:off x="517525" y="1287145"/>
            <a:ext cx="11172190" cy="5474970"/>
          </a:xfrm>
        </p:spPr>
        <p:txBody>
          <a:bodyPr>
            <a:normAutofit fontScale="85000" lnSpcReduction="20000"/>
          </a:bodyPr>
          <a:lstStyle/>
          <a:p>
            <a:r>
              <a:rPr lang="en-US" sz="4000" b="1"/>
              <a:t>HTML Headings:</a:t>
            </a:r>
          </a:p>
          <a:p>
            <a:pPr lvl="1">
              <a:buFont typeface="Wingdings" panose="05000000000000000000" charset="0"/>
              <a:buChar char=""/>
            </a:pPr>
            <a:r>
              <a:rPr lang="en-US" sz="2500">
                <a:sym typeface="+mn-ea"/>
              </a:rPr>
              <a:t>HTML headings are defined with the</a:t>
            </a:r>
            <a:r>
              <a:rPr lang="en-US" sz="2500">
                <a:solidFill>
                  <a:srgbClr val="FF0000"/>
                </a:solidFill>
                <a:sym typeface="+mn-ea"/>
              </a:rPr>
              <a:t> &lt;h1&gt; to &lt;h6&gt;</a:t>
            </a:r>
            <a:r>
              <a:rPr lang="en-US" sz="2500">
                <a:sym typeface="+mn-ea"/>
              </a:rPr>
              <a:t> tags.</a:t>
            </a:r>
            <a:endParaRPr lang="en-US" sz="2500"/>
          </a:p>
          <a:p>
            <a:pPr lvl="1">
              <a:buFont typeface="Wingdings" panose="05000000000000000000" charset="0"/>
              <a:buChar char=""/>
            </a:pPr>
            <a:r>
              <a:rPr lang="en-US" sz="2500">
                <a:sym typeface="+mn-ea"/>
              </a:rPr>
              <a:t>&lt;h1&gt; defines the most important heading. &lt;h6&gt; defines the least important heading.</a:t>
            </a:r>
          </a:p>
          <a:p>
            <a:pPr lvl="1">
              <a:buFont typeface="Wingdings" panose="05000000000000000000" charset="0"/>
              <a:buChar char=""/>
            </a:pPr>
            <a:endParaRPr lang="en-US"/>
          </a:p>
          <a:p>
            <a:r>
              <a:rPr lang="en-US" sz="4000" b="1"/>
              <a:t>HTML Paragraphs:</a:t>
            </a:r>
          </a:p>
          <a:p>
            <a:pPr lvl="1">
              <a:buFont typeface="Wingdings" panose="05000000000000000000" charset="0"/>
              <a:buChar char=""/>
            </a:pPr>
            <a:r>
              <a:rPr lang="en-US" sz="2855"/>
              <a:t>HTML paragraphs are defined with the</a:t>
            </a:r>
            <a:r>
              <a:rPr lang="en-US" sz="2855">
                <a:solidFill>
                  <a:srgbClr val="FF0000"/>
                </a:solidFill>
              </a:rPr>
              <a:t> &lt;p&gt;</a:t>
            </a:r>
            <a:r>
              <a:rPr lang="en-US" sz="2855"/>
              <a:t> tag.</a:t>
            </a:r>
          </a:p>
          <a:p>
            <a:pPr lvl="1">
              <a:buFont typeface="Wingdings" panose="05000000000000000000" charset="0"/>
              <a:buChar char=""/>
            </a:pPr>
            <a:endParaRPr lang="en-US" sz="2000"/>
          </a:p>
          <a:p>
            <a:pPr>
              <a:buFont typeface="Arial" panose="020B0604020202020204" pitchFamily="34" charset="0"/>
              <a:buChar char="•"/>
            </a:pPr>
            <a:r>
              <a:rPr lang="en-US" sz="4570" b="1"/>
              <a:t>HTML Links:</a:t>
            </a:r>
          </a:p>
          <a:p>
            <a:pPr lvl="1">
              <a:buFont typeface="Wingdings" panose="05000000000000000000" charset="0"/>
              <a:buChar char=""/>
            </a:pPr>
            <a:r>
              <a:rPr lang="en-US" sz="2855"/>
              <a:t>HTML links are defined with the </a:t>
            </a:r>
            <a:r>
              <a:rPr lang="en-US" sz="2855">
                <a:solidFill>
                  <a:srgbClr val="FF0000"/>
                </a:solidFill>
              </a:rPr>
              <a:t>&lt;a&gt;</a:t>
            </a:r>
            <a:r>
              <a:rPr lang="en-US" sz="2855"/>
              <a:t> tag.(Anchor Tag)</a:t>
            </a:r>
          </a:p>
          <a:p>
            <a:pPr lvl="1">
              <a:buFont typeface="Wingdings" panose="05000000000000000000" charset="0"/>
              <a:buChar char=""/>
            </a:pPr>
            <a:endParaRPr lang="en-US" sz="2855"/>
          </a:p>
          <a:p>
            <a:pPr marL="457200" lvl="1" indent="0" algn="ctr">
              <a:buFont typeface="Wingdings" panose="05000000000000000000" charset="0"/>
              <a:buNone/>
            </a:pPr>
            <a:r>
              <a:rPr lang="en-US" sz="2855">
                <a:gradFill>
                  <a:gsLst>
                    <a:gs pos="0">
                      <a:srgbClr val="012D86"/>
                    </a:gs>
                    <a:gs pos="100000">
                      <a:srgbClr val="0E2557"/>
                    </a:gs>
                  </a:gsLst>
                  <a:lin scaled="0"/>
                </a:gradFill>
              </a:rPr>
              <a:t>&lt;a href="https://www.youtube.com"&gt;This is a link&lt;/a&gt;</a:t>
            </a:r>
          </a:p>
          <a:p>
            <a:pPr marL="457200" lvl="1" indent="0" algn="ctr">
              <a:buFont typeface="Wingdings" panose="05000000000000000000" charset="0"/>
              <a:buNone/>
            </a:pPr>
            <a:endParaRPr lang="en-US" sz="2855">
              <a:gradFill>
                <a:gsLst>
                  <a:gs pos="0">
                    <a:srgbClr val="012D86"/>
                  </a:gs>
                  <a:gs pos="100000">
                    <a:srgbClr val="0E2557"/>
                  </a:gs>
                </a:gsLst>
                <a:lin scaled="0"/>
              </a:gradFill>
            </a:endParaRPr>
          </a:p>
          <a:p>
            <a:pPr lvl="1">
              <a:buFont typeface="Wingdings" panose="05000000000000000000" charset="0"/>
              <a:buChar char=""/>
            </a:pPr>
            <a:r>
              <a:rPr lang="en-US" sz="2855"/>
              <a:t>The link's destination is specified in the </a:t>
            </a:r>
            <a:r>
              <a:rPr lang="en-US" sz="2855">
                <a:solidFill>
                  <a:srgbClr val="FF0000"/>
                </a:solidFill>
              </a:rPr>
              <a:t>href</a:t>
            </a:r>
            <a:r>
              <a:rPr lang="en-US" sz="2855"/>
              <a:t> attribute. </a:t>
            </a:r>
          </a:p>
          <a:p>
            <a:endParaRPr lang="en-US"/>
          </a:p>
          <a:p>
            <a:pPr marL="0" indent="0">
              <a:buNone/>
            </a:pPr>
            <a:endParaRPr lang="en-US"/>
          </a:p>
          <a:p>
            <a:endParaRPr lang="en-US"/>
          </a:p>
          <a:p>
            <a:pPr lvl="1">
              <a:buFont typeface="Wingdings" panose="05000000000000000000" charset="0"/>
              <a:buChar char=""/>
            </a:pP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0570" y="672465"/>
            <a:ext cx="10544175" cy="5927725"/>
          </a:xfrm>
        </p:spPr>
        <p:txBody>
          <a:bodyPr>
            <a:normAutofit fontScale="90000" lnSpcReduction="20000"/>
          </a:bodyPr>
          <a:lstStyle/>
          <a:p>
            <a:r>
              <a:rPr lang="en-US" sz="3555" b="1">
                <a:sym typeface="+mn-ea"/>
              </a:rPr>
              <a:t>HTML Images:</a:t>
            </a:r>
          </a:p>
          <a:p>
            <a:pPr lvl="1">
              <a:buFont typeface="Wingdings" panose="05000000000000000000" charset="0"/>
              <a:buChar char=""/>
            </a:pPr>
            <a:r>
              <a:rPr lang="en-US" sz="2000">
                <a:sym typeface="+mn-ea"/>
              </a:rPr>
              <a:t>HTML images are defined with the </a:t>
            </a:r>
            <a:r>
              <a:rPr lang="en-US" sz="2000">
                <a:solidFill>
                  <a:srgbClr val="FF0000"/>
                </a:solidFill>
                <a:sym typeface="+mn-ea"/>
              </a:rPr>
              <a:t>&lt;img&gt;</a:t>
            </a:r>
            <a:r>
              <a:rPr lang="en-US" sz="2000">
                <a:sym typeface="+mn-ea"/>
              </a:rPr>
              <a:t> tag.</a:t>
            </a:r>
            <a:endParaRPr lang="en-US" sz="2000"/>
          </a:p>
          <a:p>
            <a:pPr lvl="1">
              <a:buFont typeface="Wingdings" panose="05000000000000000000" charset="0"/>
              <a:buChar char=""/>
            </a:pPr>
            <a:r>
              <a:rPr lang="en-US" sz="2000">
                <a:sym typeface="+mn-ea"/>
              </a:rPr>
              <a:t>The source file </a:t>
            </a:r>
            <a:r>
              <a:rPr lang="en-US" sz="2000">
                <a:solidFill>
                  <a:srgbClr val="FF0000"/>
                </a:solidFill>
                <a:sym typeface="+mn-ea"/>
              </a:rPr>
              <a:t>(src)</a:t>
            </a:r>
            <a:r>
              <a:rPr lang="en-US" sz="2000">
                <a:sym typeface="+mn-ea"/>
              </a:rPr>
              <a:t>, alternative text (</a:t>
            </a:r>
            <a:r>
              <a:rPr lang="en-US" sz="2000">
                <a:solidFill>
                  <a:srgbClr val="FF0000"/>
                </a:solidFill>
                <a:sym typeface="+mn-ea"/>
              </a:rPr>
              <a:t>alt</a:t>
            </a:r>
            <a:r>
              <a:rPr lang="en-US" sz="2000">
                <a:sym typeface="+mn-ea"/>
              </a:rPr>
              <a:t>), width, and height are provided as attributes.</a:t>
            </a:r>
          </a:p>
          <a:p>
            <a:pPr lvl="1">
              <a:buFont typeface="Wingdings" panose="05000000000000000000" charset="0"/>
              <a:buChar char=""/>
            </a:pPr>
            <a:endParaRPr lang="en-US" sz="2000"/>
          </a:p>
          <a:p>
            <a:pPr marL="457200" lvl="1" indent="0" algn="ctr">
              <a:buFont typeface="Wingdings" panose="05000000000000000000" charset="0"/>
              <a:buNone/>
            </a:pPr>
            <a:r>
              <a:rPr lang="en-US" sz="2220">
                <a:gradFill>
                  <a:gsLst>
                    <a:gs pos="0">
                      <a:srgbClr val="012D86"/>
                    </a:gs>
                    <a:gs pos="100000">
                      <a:srgbClr val="0E2557"/>
                    </a:gs>
                  </a:gsLst>
                  <a:lin scaled="0"/>
                </a:gradFill>
                <a:sym typeface="+mn-ea"/>
              </a:rPr>
              <a:t>&lt;img src="abcd.jpg" alt="this is an image" width="104" height="142"&gt;.</a:t>
            </a:r>
          </a:p>
          <a:p>
            <a:pPr marL="457200" lvl="1" indent="0" algn="ctr">
              <a:buFont typeface="Wingdings" panose="05000000000000000000" charset="0"/>
              <a:buNone/>
            </a:pPr>
            <a:endParaRPr lang="en-US" sz="2220">
              <a:gradFill>
                <a:gsLst>
                  <a:gs pos="0">
                    <a:srgbClr val="012D86"/>
                  </a:gs>
                  <a:gs pos="100000">
                    <a:srgbClr val="0E2557"/>
                  </a:gs>
                </a:gsLst>
                <a:lin scaled="0"/>
              </a:gradFill>
              <a:sym typeface="+mn-ea"/>
            </a:endParaRPr>
          </a:p>
          <a:p>
            <a:r>
              <a:rPr lang="en-US" sz="3555" b="1"/>
              <a:t>Line Break:</a:t>
            </a:r>
          </a:p>
          <a:p>
            <a:pPr marL="1028700" lvl="2" indent="-342900">
              <a:buFont typeface="Wingdings" panose="05000000000000000000" charset="0"/>
              <a:buChar char=""/>
            </a:pPr>
            <a:r>
              <a:rPr lang="en-US">
                <a:sym typeface="+mn-ea"/>
              </a:rPr>
              <a:t>The</a:t>
            </a:r>
            <a:r>
              <a:rPr lang="en-US">
                <a:solidFill>
                  <a:srgbClr val="FF0000"/>
                </a:solidFill>
                <a:sym typeface="+mn-ea"/>
              </a:rPr>
              <a:t> &lt;br&gt; </a:t>
            </a:r>
            <a:r>
              <a:rPr lang="en-US">
                <a:sym typeface="+mn-ea"/>
              </a:rPr>
              <a:t>tag defines a line break, and is an empty element without a closing tag.</a:t>
            </a:r>
            <a:endParaRPr lang="en-US"/>
          </a:p>
          <a:p>
            <a:r>
              <a:rPr lang="en-US" sz="3555" b="1">
                <a:sym typeface="+mn-ea"/>
              </a:rPr>
              <a:t>HTML Horizontal Rules:</a:t>
            </a:r>
          </a:p>
          <a:p>
            <a:pPr lvl="1">
              <a:buFont typeface="Wingdings" panose="05000000000000000000" charset="0"/>
              <a:buChar char=""/>
            </a:pPr>
            <a:r>
              <a:rPr lang="en-US" sz="2000"/>
              <a:t>The</a:t>
            </a:r>
            <a:r>
              <a:rPr lang="en-US" sz="2000">
                <a:solidFill>
                  <a:srgbClr val="FF0000"/>
                </a:solidFill>
              </a:rPr>
              <a:t> &lt;hr&gt; </a:t>
            </a:r>
            <a:r>
              <a:rPr lang="en-US" sz="2000"/>
              <a:t>tag defines a thematic break in an HTML page, and is most often displayed as a horizontal rule.</a:t>
            </a:r>
          </a:p>
          <a:p>
            <a:pPr lvl="1">
              <a:buFont typeface="Wingdings" panose="05000000000000000000" charset="0"/>
              <a:buChar char=""/>
            </a:pPr>
            <a:r>
              <a:rPr lang="en-US" sz="2000"/>
              <a:t>The</a:t>
            </a:r>
            <a:r>
              <a:rPr lang="en-US" sz="2000">
                <a:solidFill>
                  <a:srgbClr val="FF0000"/>
                </a:solidFill>
              </a:rPr>
              <a:t> &lt;hr&gt; </a:t>
            </a:r>
            <a:r>
              <a:rPr lang="en-US" sz="2000"/>
              <a:t>element is used to separate content (or define a change) in an HTML page.</a:t>
            </a:r>
          </a:p>
          <a:p>
            <a:pPr lvl="1">
              <a:buFont typeface="Wingdings" panose="05000000000000000000" charset="0"/>
              <a:buChar char=""/>
            </a:pPr>
            <a:r>
              <a:rPr lang="en-US" sz="2000"/>
              <a:t>The</a:t>
            </a:r>
            <a:r>
              <a:rPr lang="en-US" sz="2000">
                <a:solidFill>
                  <a:srgbClr val="FF0000"/>
                </a:solidFill>
              </a:rPr>
              <a:t> &lt;hr&gt;</a:t>
            </a:r>
            <a:r>
              <a:rPr lang="en-US" sz="2000"/>
              <a:t> tag is an empty tag, which means that it has no end tag.</a:t>
            </a:r>
          </a:p>
          <a:p>
            <a:pPr>
              <a:buFont typeface="Arial" panose="020B0604020202020204" pitchFamily="34" charset="0"/>
              <a:buChar char="•"/>
            </a:pPr>
            <a:r>
              <a:rPr lang="en-US" sz="3555" b="1">
                <a:sym typeface="+mn-ea"/>
              </a:rPr>
              <a:t>HTML &lt;pre&gt; Element:</a:t>
            </a:r>
          </a:p>
          <a:p>
            <a:pPr lvl="1">
              <a:buFont typeface="Wingdings" panose="05000000000000000000" charset="0"/>
              <a:buChar char=""/>
            </a:pPr>
            <a:r>
              <a:rPr lang="en-US" sz="2000"/>
              <a:t>The HTML </a:t>
            </a:r>
            <a:r>
              <a:rPr lang="en-US" sz="2000">
                <a:solidFill>
                  <a:srgbClr val="FF0000"/>
                </a:solidFill>
              </a:rPr>
              <a:t>&lt;pre&gt;</a:t>
            </a:r>
            <a:r>
              <a:rPr lang="en-US" sz="2000"/>
              <a:t> element defines preformatted text.</a:t>
            </a:r>
          </a:p>
          <a:p>
            <a:pPr lvl="1">
              <a:buFont typeface="Wingdings" panose="05000000000000000000" charset="0"/>
              <a:buChar char=""/>
            </a:pPr>
            <a:r>
              <a:rPr lang="en-US" sz="2000"/>
              <a:t>The text inside a </a:t>
            </a:r>
            <a:r>
              <a:rPr lang="en-US" sz="2000">
                <a:solidFill>
                  <a:srgbClr val="FF0000"/>
                </a:solidFill>
              </a:rPr>
              <a:t>&lt;pre&gt;</a:t>
            </a:r>
            <a:r>
              <a:rPr lang="en-US" sz="2000"/>
              <a:t> element is displayed in a fixed-width font (usually Courier), and it preserves both spaces and line breaks  (eg </a:t>
            </a:r>
            <a:r>
              <a:rPr lang="en-US" sz="2000">
                <a:solidFill>
                  <a:srgbClr val="FF0000"/>
                </a:solidFill>
              </a:rPr>
              <a:t> poem format</a:t>
            </a:r>
            <a:r>
              <a:rPr lang="en-US" sz="2000"/>
              <a:t>)</a:t>
            </a:r>
          </a:p>
          <a:p>
            <a:pPr lvl="1">
              <a:buFont typeface="Wingdings" panose="05000000000000000000" charset="0"/>
              <a:buChar char=""/>
            </a:pPr>
            <a:endParaRPr lang="en-US" sz="20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charset="0"/>
              <a:buChar char="§"/>
            </a:pPr>
            <a:r>
              <a:rPr lang="en-US" sz="2000"/>
              <a:t>The HTML style attribute is used to add styles to an element, such as color, font, size, and more.</a:t>
            </a:r>
          </a:p>
          <a:p>
            <a:pPr>
              <a:buFont typeface="Wingdings" panose="05000000000000000000" charset="0"/>
              <a:buChar char="§"/>
            </a:pPr>
            <a:r>
              <a:rPr lang="en-US" sz="2000"/>
              <a:t>Setting the style of an HTML element, can be done with the style attribute.</a:t>
            </a:r>
          </a:p>
          <a:p>
            <a:pPr>
              <a:buFont typeface="Wingdings" panose="05000000000000000000" charset="0"/>
              <a:buChar char="§"/>
            </a:pPr>
            <a:r>
              <a:rPr lang="en-US" sz="2000"/>
              <a:t>The HTML style attribute has the following syntax:</a:t>
            </a:r>
          </a:p>
          <a:p>
            <a:endParaRPr lang="en-US" sz="2000"/>
          </a:p>
          <a:p>
            <a:pPr marL="0" indent="0" algn="ctr">
              <a:buNone/>
            </a:pPr>
            <a:r>
              <a:rPr lang="en-US" sz="2000"/>
              <a:t>	</a:t>
            </a:r>
            <a:r>
              <a:rPr lang="en-US" sz="2000">
                <a:gradFill>
                  <a:gsLst>
                    <a:gs pos="0">
                      <a:srgbClr val="012D86"/>
                    </a:gs>
                    <a:gs pos="100000">
                      <a:srgbClr val="0E2557"/>
                    </a:gs>
                  </a:gsLst>
                  <a:lin scaled="0"/>
                </a:gradFill>
              </a:rPr>
              <a:t>&lt;tagname style="property:value;"&gt;</a:t>
            </a:r>
          </a:p>
          <a:p>
            <a:pPr>
              <a:buFont typeface="Arial" panose="020B0604020202020204" pitchFamily="34" charset="0"/>
              <a:buChar char="•"/>
            </a:pPr>
            <a:endParaRPr lang="en-US" sz="2400" b="1"/>
          </a:p>
          <a:p>
            <a:r>
              <a:rPr lang="en-US" b="1"/>
              <a:t>Background Color:</a:t>
            </a:r>
          </a:p>
          <a:p>
            <a:pPr>
              <a:buFont typeface="Wingdings" panose="05000000000000000000" charset="0"/>
              <a:buChar char="§"/>
            </a:pPr>
            <a:r>
              <a:rPr lang="en-US" sz="2000"/>
              <a:t>The CSS background-color property defines the background color for an HTML element.</a:t>
            </a:r>
          </a:p>
          <a:p>
            <a:pPr>
              <a:buFont typeface="Arial" panose="020B0604020202020204" pitchFamily="34" charset="0"/>
              <a:buChar char="•"/>
            </a:pPr>
            <a:endParaRPr lang="en-US" sz="2000"/>
          </a:p>
          <a:p>
            <a:pPr marL="457200" lvl="1" indent="0" algn="ctr">
              <a:buFont typeface="Arial" panose="020B0604020202020204" pitchFamily="34" charset="0"/>
              <a:buNone/>
            </a:pPr>
            <a:r>
              <a:rPr lang="en-US" sz="2000">
                <a:gradFill>
                  <a:gsLst>
                    <a:gs pos="0">
                      <a:srgbClr val="012D86"/>
                    </a:gs>
                    <a:gs pos="100000">
                      <a:srgbClr val="0E2557"/>
                    </a:gs>
                  </a:gsLst>
                  <a:lin scaled="0"/>
                </a:gradFill>
              </a:rPr>
              <a:t>&lt;body style="background-color:powderblue;"&gt;</a:t>
            </a:r>
          </a:p>
          <a:p>
            <a:pPr marL="457200" lvl="1" indent="0" algn="ctr">
              <a:buFont typeface="Arial" panose="020B0604020202020204" pitchFamily="34" charset="0"/>
              <a:buNone/>
            </a:pPr>
            <a:r>
              <a:rPr lang="en-US" sz="2000">
                <a:gradFill>
                  <a:gsLst>
                    <a:gs pos="0">
                      <a:srgbClr val="012D86"/>
                    </a:gs>
                    <a:gs pos="100000">
                      <a:srgbClr val="0E2557"/>
                    </a:gs>
                  </a:gsLst>
                  <a:lin scaled="0"/>
                </a:gradFill>
              </a:rPr>
              <a:t>&lt;h1 style="background-color:powderblue;"&gt;This is a heading&lt;/h1&gt;</a:t>
            </a:r>
          </a:p>
        </p:txBody>
      </p:sp>
      <p:sp>
        <p:nvSpPr>
          <p:cNvPr id="4" name="Text Box 3"/>
          <p:cNvSpPr txBox="1"/>
          <p:nvPr/>
        </p:nvSpPr>
        <p:spPr>
          <a:xfrm>
            <a:off x="838835" y="1009650"/>
            <a:ext cx="10515600" cy="583565"/>
          </a:xfrm>
          <a:prstGeom prst="rect">
            <a:avLst/>
          </a:prstGeom>
          <a:noFill/>
        </p:spPr>
        <p:txBody>
          <a:bodyPr wrap="square" rtlCol="0">
            <a:spAutoFit/>
          </a:bodyPr>
          <a:lstStyle/>
          <a:p>
            <a:pPr marL="457200" indent="-457200">
              <a:buFont typeface="Arial" panose="020B0604020202020204" pitchFamily="34" charset="0"/>
              <a:buChar char="•"/>
            </a:pPr>
            <a:r>
              <a:rPr lang="en-US" sz="3200" b="1"/>
              <a:t>HTML Styles: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9420"/>
            <a:ext cx="10515600" cy="5737860"/>
          </a:xfrm>
        </p:spPr>
        <p:txBody>
          <a:bodyPr/>
          <a:lstStyle/>
          <a:p>
            <a:r>
              <a:rPr lang="en-US" b="1">
                <a:sym typeface="+mn-ea"/>
              </a:rPr>
              <a:t>Text Color:</a:t>
            </a:r>
          </a:p>
          <a:p>
            <a:pPr lvl="1">
              <a:buFont typeface="Wingdings" panose="05000000000000000000" charset="0"/>
              <a:buChar char=""/>
            </a:pPr>
            <a:r>
              <a:rPr lang="en-US" sz="2000"/>
              <a:t>The CSS color property defines the text color for an HTML element:</a:t>
            </a:r>
          </a:p>
          <a:p>
            <a:pPr marL="457200" lvl="1" indent="0">
              <a:buFont typeface="Wingdings" panose="05000000000000000000" charset="0"/>
              <a:buNone/>
            </a:pPr>
            <a:r>
              <a:rPr lang="en-US" sz="2000">
                <a:solidFill>
                  <a:srgbClr val="FF0000"/>
                </a:solidFill>
              </a:rPr>
              <a:t>&lt;h1 style="color:blue;"&gt;This is a heading&lt;/h1&gt;</a:t>
            </a:r>
          </a:p>
          <a:p>
            <a:r>
              <a:rPr lang="en-US" b="1"/>
              <a:t>Fonts:</a:t>
            </a:r>
          </a:p>
          <a:p>
            <a:pPr lvl="1">
              <a:buFont typeface="Wingdings" panose="05000000000000000000" charset="0"/>
              <a:buChar char=""/>
            </a:pPr>
            <a:r>
              <a:rPr lang="en-US" sz="2000"/>
              <a:t>The CSS font-family property defines the font to be used for an HTML element:</a:t>
            </a:r>
          </a:p>
          <a:p>
            <a:pPr marL="457200" lvl="1" indent="0">
              <a:buFont typeface="Wingdings" panose="05000000000000000000" charset="0"/>
              <a:buNone/>
            </a:pPr>
            <a:r>
              <a:rPr lang="en-US" sz="2000">
                <a:solidFill>
                  <a:srgbClr val="FF0000"/>
                </a:solidFill>
              </a:rPr>
              <a:t>&lt;h1 style="font-family:verdana;"&gt;This is a heading&lt;/h1&gt;</a:t>
            </a:r>
          </a:p>
          <a:p>
            <a:r>
              <a:rPr lang="en-US" b="1"/>
              <a:t>Text Size:</a:t>
            </a:r>
          </a:p>
          <a:p>
            <a:pPr lvl="1">
              <a:buFont typeface="Wingdings" panose="05000000000000000000" charset="0"/>
              <a:buChar char=""/>
            </a:pPr>
            <a:r>
              <a:rPr lang="en-US" sz="2000"/>
              <a:t>The CSS font-size property defines the text size for an HTML element:</a:t>
            </a:r>
          </a:p>
          <a:p>
            <a:pPr marL="457200" lvl="1" indent="0">
              <a:buFont typeface="Wingdings" panose="05000000000000000000" charset="0"/>
              <a:buNone/>
            </a:pPr>
            <a:r>
              <a:rPr lang="en-US" sz="2000">
                <a:solidFill>
                  <a:srgbClr val="FF0000"/>
                </a:solidFill>
              </a:rPr>
              <a:t>&lt;h1 style="font-size:300%;"&gt;This is a heading&lt;/h1&gt;</a:t>
            </a:r>
          </a:p>
          <a:p>
            <a:r>
              <a:rPr lang="en-US" b="1"/>
              <a:t>Text Alignment:</a:t>
            </a:r>
          </a:p>
          <a:p>
            <a:pPr lvl="1">
              <a:buFont typeface="Wingdings" panose="05000000000000000000" charset="0"/>
              <a:buChar char=""/>
            </a:pPr>
            <a:r>
              <a:rPr lang="en-US" sz="2000"/>
              <a:t>The CSS text-align property defines the horizontal text alignment for an HTML element:</a:t>
            </a:r>
          </a:p>
          <a:p>
            <a:pPr marL="457200" lvl="1" indent="0">
              <a:buFont typeface="Wingdings" panose="05000000000000000000" charset="0"/>
              <a:buNone/>
            </a:pPr>
            <a:r>
              <a:rPr lang="en-US" sz="2000">
                <a:solidFill>
                  <a:srgbClr val="FF0000"/>
                </a:solidFill>
              </a:rPr>
              <a:t>&lt;h1 style="text-align:center;"&gt;Centered Heading&lt;/h1&gt;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6930"/>
          </a:xfrm>
        </p:spPr>
        <p:txBody>
          <a:bodyPr/>
          <a:lstStyle/>
          <a:p>
            <a:r>
              <a:rPr lang="en-US" sz="3200" b="1"/>
              <a:t>HTML Formatting Elements</a:t>
            </a:r>
          </a:p>
        </p:txBody>
      </p:sp>
      <p:sp>
        <p:nvSpPr>
          <p:cNvPr id="3" name="Content Placeholder 2"/>
          <p:cNvSpPr>
            <a:spLocks noGrp="1"/>
          </p:cNvSpPr>
          <p:nvPr>
            <p:ph idx="1"/>
          </p:nvPr>
        </p:nvSpPr>
        <p:spPr>
          <a:xfrm>
            <a:off x="838200" y="1400175"/>
            <a:ext cx="10515600" cy="4777105"/>
          </a:xfrm>
        </p:spPr>
        <p:txBody>
          <a:bodyPr>
            <a:normAutofit fontScale="80000" lnSpcReduction="20000"/>
          </a:bodyPr>
          <a:lstStyle/>
          <a:p>
            <a:r>
              <a:rPr lang="en-US"/>
              <a:t>Formatting elements were designed to display special types of text:</a:t>
            </a:r>
          </a:p>
          <a:p>
            <a:r>
              <a:rPr lang="en-US"/>
              <a:t>&lt;b&gt; - </a:t>
            </a:r>
            <a:r>
              <a:rPr lang="en-US">
                <a:solidFill>
                  <a:srgbClr val="FF0000"/>
                </a:solidFill>
              </a:rPr>
              <a:t>Bold text</a:t>
            </a:r>
          </a:p>
          <a:p>
            <a:r>
              <a:rPr lang="en-US"/>
              <a:t>&lt;strong&gt; - </a:t>
            </a:r>
            <a:r>
              <a:rPr lang="en-US">
                <a:solidFill>
                  <a:srgbClr val="FF0000"/>
                </a:solidFill>
              </a:rPr>
              <a:t>Important text</a:t>
            </a:r>
          </a:p>
          <a:p>
            <a:r>
              <a:rPr lang="en-US"/>
              <a:t>&lt;i&gt; - </a:t>
            </a:r>
            <a:r>
              <a:rPr lang="en-US">
                <a:solidFill>
                  <a:srgbClr val="FF0000"/>
                </a:solidFill>
              </a:rPr>
              <a:t>Italic text</a:t>
            </a:r>
          </a:p>
          <a:p>
            <a:r>
              <a:rPr lang="en-US"/>
              <a:t>&lt;em&gt; - </a:t>
            </a:r>
            <a:r>
              <a:rPr lang="en-US">
                <a:solidFill>
                  <a:srgbClr val="FF0000"/>
                </a:solidFill>
              </a:rPr>
              <a:t>Emphasized text</a:t>
            </a:r>
          </a:p>
          <a:p>
            <a:r>
              <a:rPr lang="en-US"/>
              <a:t>&lt;mark&gt; - </a:t>
            </a:r>
            <a:r>
              <a:rPr lang="en-US">
                <a:solidFill>
                  <a:srgbClr val="FF0000"/>
                </a:solidFill>
              </a:rPr>
              <a:t>Marked text</a:t>
            </a:r>
            <a:endParaRPr lang="en-US"/>
          </a:p>
          <a:p>
            <a:r>
              <a:rPr lang="en-US"/>
              <a:t>&lt;small&gt; -</a:t>
            </a:r>
            <a:r>
              <a:rPr lang="en-US">
                <a:solidFill>
                  <a:srgbClr val="FF0000"/>
                </a:solidFill>
              </a:rPr>
              <a:t> Smaller text</a:t>
            </a:r>
          </a:p>
          <a:p>
            <a:r>
              <a:rPr lang="en-US"/>
              <a:t>&lt;del&gt; - </a:t>
            </a:r>
            <a:r>
              <a:rPr lang="en-US">
                <a:solidFill>
                  <a:srgbClr val="FF0000"/>
                </a:solidFill>
              </a:rPr>
              <a:t>Deleted text</a:t>
            </a:r>
          </a:p>
          <a:p>
            <a:r>
              <a:rPr lang="en-US"/>
              <a:t>&lt;ins&gt; -</a:t>
            </a:r>
            <a:r>
              <a:rPr lang="en-US">
                <a:solidFill>
                  <a:srgbClr val="FF0000"/>
                </a:solidFill>
              </a:rPr>
              <a:t> Inserted text</a:t>
            </a:r>
          </a:p>
          <a:p>
            <a:r>
              <a:rPr lang="en-US"/>
              <a:t>&lt;sub&gt; - </a:t>
            </a:r>
            <a:r>
              <a:rPr lang="en-US">
                <a:solidFill>
                  <a:srgbClr val="FF0000"/>
                </a:solidFill>
              </a:rPr>
              <a:t>Subscript text</a:t>
            </a:r>
          </a:p>
          <a:p>
            <a:r>
              <a:rPr lang="en-US"/>
              <a:t>&lt;sup&gt; - </a:t>
            </a:r>
            <a:r>
              <a:rPr lang="en-US">
                <a:solidFill>
                  <a:srgbClr val="FF0000"/>
                </a:solidFill>
              </a:rPr>
              <a:t>Superscript text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8210"/>
          </a:xfrm>
        </p:spPr>
        <p:txBody>
          <a:bodyPr/>
          <a:lstStyle/>
          <a:p>
            <a:r>
              <a:rPr lang="en-US"/>
              <a:t>HTML Quotation</a:t>
            </a:r>
          </a:p>
        </p:txBody>
      </p:sp>
      <p:sp>
        <p:nvSpPr>
          <p:cNvPr id="3" name="Content Placeholder 2"/>
          <p:cNvSpPr>
            <a:spLocks noGrp="1"/>
          </p:cNvSpPr>
          <p:nvPr>
            <p:ph idx="1"/>
          </p:nvPr>
        </p:nvSpPr>
        <p:spPr>
          <a:xfrm>
            <a:off x="838200" y="1627505"/>
            <a:ext cx="10515600" cy="4759325"/>
          </a:xfrm>
        </p:spPr>
        <p:txBody>
          <a:bodyPr>
            <a:normAutofit fontScale="90000" lnSpcReduction="20000"/>
          </a:bodyPr>
          <a:lstStyle/>
          <a:p>
            <a:r>
              <a:rPr lang="en-US"/>
              <a:t>HTML &lt;q&gt; for Short Quotations:</a:t>
            </a:r>
          </a:p>
          <a:p>
            <a:pPr lvl="1">
              <a:buFont typeface="Wingdings" panose="05000000000000000000" charset="0"/>
              <a:buChar char=""/>
            </a:pPr>
            <a:r>
              <a:rPr lang="en-US" sz="2000"/>
              <a:t>The HTML &lt;q&gt; tag defines a short quotation.</a:t>
            </a:r>
          </a:p>
          <a:p>
            <a:pPr lvl="1">
              <a:buFont typeface="Wingdings" panose="05000000000000000000" charset="0"/>
              <a:buChar char=""/>
            </a:pPr>
            <a:endParaRPr lang="en-US" sz="2000"/>
          </a:p>
          <a:p>
            <a:pPr marL="457200" lvl="1" indent="0">
              <a:buFont typeface="Wingdings" panose="05000000000000000000" charset="0"/>
              <a:buNone/>
            </a:pPr>
            <a:r>
              <a:rPr lang="en-US" sz="2000" b="1">
                <a:solidFill>
                  <a:srgbClr val="FF0000"/>
                </a:solidFill>
              </a:rPr>
              <a:t>&lt;p&gt;WWF's goal is to: &lt;q&gt;Build a future where people live in harmony with nature.&lt;/q&gt;&lt;/p&gt;</a:t>
            </a:r>
            <a:endParaRPr lang="en-US" sz="2000"/>
          </a:p>
          <a:p>
            <a:pPr marL="457200" lvl="1" indent="0">
              <a:buFont typeface="Wingdings" panose="05000000000000000000" charset="0"/>
              <a:buNone/>
            </a:pPr>
            <a:endParaRPr lang="en-US"/>
          </a:p>
          <a:p>
            <a:r>
              <a:rPr lang="en-US"/>
              <a:t>HTML &lt;abbr&gt; for Abbreviations:</a:t>
            </a:r>
          </a:p>
          <a:p>
            <a:pPr lvl="1">
              <a:buFont typeface="Wingdings" panose="05000000000000000000" charset="0"/>
              <a:buChar char=""/>
            </a:pPr>
            <a:r>
              <a:rPr lang="en-US" sz="2000"/>
              <a:t>The HTML &lt;abbr&gt; tag defines an abbreviation or an acronym, like "HTML", "CSS", "Mr.", "Dr.", "ASAP", "ATM".</a:t>
            </a:r>
          </a:p>
          <a:p>
            <a:pPr marL="457200" lvl="1" indent="0">
              <a:buFont typeface="Wingdings" panose="05000000000000000000" charset="0"/>
              <a:buNone/>
            </a:pPr>
            <a:r>
              <a:rPr lang="en-US" sz="2000" b="1">
                <a:solidFill>
                  <a:srgbClr val="FF0000"/>
                </a:solidFill>
              </a:rPr>
              <a:t>&lt;p&gt;The &lt;abbr title="World Health Organization"&gt;WHO&lt;/abbr&gt; was founded in 1948.&lt;/p&gt;</a:t>
            </a:r>
          </a:p>
          <a:p>
            <a:pPr marL="457200" lvl="1" indent="0">
              <a:buFont typeface="Wingdings" panose="05000000000000000000" charset="0"/>
              <a:buNone/>
            </a:pPr>
            <a:endParaRPr lang="en-US" sz="2000"/>
          </a:p>
          <a:p>
            <a:r>
              <a:rPr lang="en-US"/>
              <a:t>HTML &lt;bdo&gt; for Bi-Directional Override:</a:t>
            </a:r>
          </a:p>
          <a:p>
            <a:pPr lvl="1">
              <a:buFont typeface="Wingdings" panose="05000000000000000000" charset="0"/>
              <a:buChar char=""/>
            </a:pPr>
            <a:r>
              <a:rPr lang="en-US" sz="2220"/>
              <a:t>BDO stands for Bi-Directional Override.</a:t>
            </a:r>
          </a:p>
          <a:p>
            <a:pPr lvl="1">
              <a:buFont typeface="Wingdings" panose="05000000000000000000" charset="0"/>
              <a:buChar char=""/>
            </a:pPr>
            <a:r>
              <a:rPr lang="en-US" sz="2220"/>
              <a:t>The HTML &lt;bdo&gt; tag is used to override the current text direction:</a:t>
            </a:r>
          </a:p>
          <a:p>
            <a:pPr marL="457200" lvl="1" indent="0">
              <a:buFont typeface="Wingdings" panose="05000000000000000000" charset="0"/>
              <a:buNone/>
            </a:pPr>
            <a:r>
              <a:rPr lang="en-US" sz="2220" b="1">
                <a:solidFill>
                  <a:srgbClr val="FF0000"/>
                </a:solidFill>
              </a:rPr>
              <a:t>&lt;bdo dir="rtl"&gt;This text will be written from right to left&lt;/bdo&gt;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9125"/>
            <a:ext cx="10515600" cy="5558155"/>
          </a:xfrm>
        </p:spPr>
        <p:txBody>
          <a:bodyPr/>
          <a:lstStyle/>
          <a:p>
            <a:r>
              <a:rPr lang="en-US" b="1">
                <a:sym typeface="+mn-ea"/>
              </a:rPr>
              <a:t>HTML Comments:</a:t>
            </a:r>
          </a:p>
          <a:p>
            <a:pPr lvl="1">
              <a:buFont typeface="Wingdings" panose="05000000000000000000" charset="0"/>
              <a:buChar char="§"/>
            </a:pPr>
            <a:r>
              <a:rPr lang="en-US"/>
              <a:t>Notice that there is an exclamation point (!) in the start tag, but not in the end tag.</a:t>
            </a:r>
          </a:p>
          <a:p>
            <a:pPr lvl="1">
              <a:buFont typeface="Wingdings" panose="05000000000000000000" charset="0"/>
              <a:buChar char="§"/>
            </a:pPr>
            <a:r>
              <a:rPr lang="en-US"/>
              <a:t>Comments are not displayed by the browser, but they can help document your HTML source code.</a:t>
            </a:r>
          </a:p>
          <a:p>
            <a:pPr lvl="1">
              <a:buFont typeface="Wingdings" panose="05000000000000000000" charset="0"/>
              <a:buChar char="§"/>
            </a:pPr>
            <a:endParaRPr lang="en-US"/>
          </a:p>
          <a:p>
            <a:pPr marL="457200" lvl="1" indent="0" algn="just">
              <a:buNone/>
            </a:pPr>
            <a:r>
              <a:rPr lang="en-US"/>
              <a:t>		</a:t>
            </a:r>
            <a:r>
              <a:rPr lang="en-US" b="1">
                <a:solidFill>
                  <a:srgbClr val="FF0000"/>
                </a:solidFill>
              </a:rPr>
              <a:t>&lt;!-- This is a comment --&gt;</a:t>
            </a:r>
          </a:p>
          <a:p>
            <a:pPr marL="457200" lvl="1" indent="0" algn="just">
              <a:buNone/>
            </a:pPr>
            <a:r>
              <a:rPr lang="en-US" b="1">
                <a:solidFill>
                  <a:srgbClr val="FF0000"/>
                </a:solidFill>
              </a:rPr>
              <a:t>		&lt;p&gt;This is a paragraph.&lt;/p&gt;</a:t>
            </a:r>
          </a:p>
          <a:p>
            <a:pPr marL="457200" lvl="1" indent="0" algn="just">
              <a:buNone/>
            </a:pPr>
            <a:r>
              <a:rPr lang="en-US" b="1">
                <a:solidFill>
                  <a:srgbClr val="FF0000"/>
                </a:solidFill>
              </a:rPr>
              <a:t>		&lt;!-- Remember to add more information here --&gt;</a:t>
            </a:r>
          </a:p>
          <a:p>
            <a:pPr marL="457200" lvl="1" indent="0" algn="just">
              <a:buNone/>
            </a:pPr>
            <a:endParaRPr lang="en-US" b="1">
              <a:solidFill>
                <a:srgbClr val="FF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10540"/>
          </a:xfrm>
        </p:spPr>
        <p:txBody>
          <a:bodyPr>
            <a:normAutofit fontScale="90000"/>
          </a:bodyPr>
          <a:lstStyle/>
          <a:p>
            <a:r>
              <a:rPr lang="en-US" b="1"/>
              <a:t>HTML Video</a:t>
            </a:r>
          </a:p>
        </p:txBody>
      </p:sp>
      <p:sp>
        <p:nvSpPr>
          <p:cNvPr id="3" name="Content Placeholder 2"/>
          <p:cNvSpPr>
            <a:spLocks noGrp="1"/>
          </p:cNvSpPr>
          <p:nvPr>
            <p:ph idx="1"/>
          </p:nvPr>
        </p:nvSpPr>
        <p:spPr>
          <a:xfrm>
            <a:off x="838200" y="1056640"/>
            <a:ext cx="10515600" cy="5120640"/>
          </a:xfrm>
        </p:spPr>
        <p:txBody>
          <a:bodyPr>
            <a:normAutofit fontScale="77500" lnSpcReduction="20000"/>
          </a:bodyPr>
          <a:lstStyle/>
          <a:p>
            <a:r>
              <a:rPr lang="en-US"/>
              <a:t>The HTML </a:t>
            </a:r>
            <a:r>
              <a:rPr lang="en-US">
                <a:solidFill>
                  <a:srgbClr val="FF0000"/>
                </a:solidFill>
              </a:rPr>
              <a:t>&lt;video&gt;</a:t>
            </a:r>
            <a:r>
              <a:rPr lang="en-US"/>
              <a:t> element is used to show a video on a web page.</a:t>
            </a:r>
          </a:p>
          <a:p>
            <a:r>
              <a:rPr lang="en-US"/>
              <a:t>To show a video in HTML, use the </a:t>
            </a:r>
            <a:r>
              <a:rPr lang="en-US">
                <a:solidFill>
                  <a:srgbClr val="FF0000"/>
                </a:solidFill>
              </a:rPr>
              <a:t>&lt;video&gt;</a:t>
            </a:r>
            <a:r>
              <a:rPr lang="en-US"/>
              <a:t> element:</a:t>
            </a:r>
          </a:p>
          <a:p>
            <a:pPr marL="2286000" lvl="5" indent="0">
              <a:buNone/>
            </a:pPr>
            <a:r>
              <a:rPr lang="en-US" sz="2800">
                <a:solidFill>
                  <a:srgbClr val="FF0000"/>
                </a:solidFill>
                <a:sym typeface="+mn-ea"/>
              </a:rPr>
              <a:t>&lt;video width="320" height="240" controls&gt;</a:t>
            </a:r>
            <a:endParaRPr lang="en-US" sz="2800">
              <a:solidFill>
                <a:srgbClr val="FF0000"/>
              </a:solidFill>
            </a:endParaRPr>
          </a:p>
          <a:p>
            <a:pPr marL="2286000" lvl="5" indent="0">
              <a:buNone/>
            </a:pPr>
            <a:r>
              <a:rPr lang="en-US" sz="2800">
                <a:solidFill>
                  <a:srgbClr val="FF0000"/>
                </a:solidFill>
                <a:sym typeface="+mn-ea"/>
              </a:rPr>
              <a:t>  &lt;source src="movie.mp4" type="video/mp4"&gt;</a:t>
            </a:r>
            <a:endParaRPr lang="en-US" sz="2800">
              <a:solidFill>
                <a:srgbClr val="FF0000"/>
              </a:solidFill>
            </a:endParaRPr>
          </a:p>
          <a:p>
            <a:pPr marL="2286000" lvl="5" indent="0">
              <a:buNone/>
            </a:pPr>
            <a:r>
              <a:rPr lang="en-US" sz="2800">
                <a:solidFill>
                  <a:srgbClr val="FF0000"/>
                </a:solidFill>
                <a:sym typeface="+mn-ea"/>
              </a:rPr>
              <a:t>  &lt;source src="movie.ogg" type="video/ogg"&gt;</a:t>
            </a:r>
            <a:endParaRPr lang="en-US" sz="2800">
              <a:solidFill>
                <a:srgbClr val="FF0000"/>
              </a:solidFill>
            </a:endParaRPr>
          </a:p>
          <a:p>
            <a:pPr marL="2286000" lvl="5" indent="0">
              <a:buNone/>
            </a:pPr>
            <a:r>
              <a:rPr lang="en-US" sz="2800">
                <a:solidFill>
                  <a:srgbClr val="FF0000"/>
                </a:solidFill>
                <a:sym typeface="+mn-ea"/>
              </a:rPr>
              <a:t>Your browser does not support the video tag.</a:t>
            </a:r>
            <a:endParaRPr lang="en-US" sz="2800">
              <a:solidFill>
                <a:srgbClr val="FF0000"/>
              </a:solidFill>
            </a:endParaRPr>
          </a:p>
          <a:p>
            <a:pPr marL="2286000" lvl="5" indent="0">
              <a:buNone/>
            </a:pPr>
            <a:r>
              <a:rPr lang="en-US" sz="2800">
                <a:solidFill>
                  <a:srgbClr val="FF0000"/>
                </a:solidFill>
                <a:sym typeface="+mn-ea"/>
              </a:rPr>
              <a:t>&lt;/video&gt;</a:t>
            </a:r>
            <a:endParaRPr lang="en-US">
              <a:solidFill>
                <a:srgbClr val="FF0000"/>
              </a:solidFill>
            </a:endParaRPr>
          </a:p>
          <a:p>
            <a:r>
              <a:rPr lang="en-US"/>
              <a:t>The controls attribute adds video controls, like play, pause, and volume.</a:t>
            </a:r>
          </a:p>
          <a:p>
            <a:r>
              <a:rPr lang="en-US"/>
              <a:t>It is a good idea to always include width and height attributes. If height and width are not set, the page might flicker while the video loads.</a:t>
            </a:r>
          </a:p>
          <a:p>
            <a:r>
              <a:rPr lang="en-US"/>
              <a:t>The </a:t>
            </a:r>
            <a:r>
              <a:rPr lang="en-US">
                <a:solidFill>
                  <a:srgbClr val="FF0000"/>
                </a:solidFill>
              </a:rPr>
              <a:t>&lt;source&gt; </a:t>
            </a:r>
            <a:r>
              <a:rPr lang="en-US"/>
              <a:t>element allows you to specify alternative video files which the browser may choose from. The browser will use the first recognized format.</a:t>
            </a:r>
          </a:p>
          <a:p>
            <a:r>
              <a:rPr lang="en-US"/>
              <a:t>The text between the </a:t>
            </a:r>
            <a:r>
              <a:rPr lang="en-US">
                <a:solidFill>
                  <a:srgbClr val="FF0000"/>
                </a:solidFill>
              </a:rPr>
              <a:t>&lt;video&gt;</a:t>
            </a:r>
            <a:r>
              <a:rPr lang="en-US"/>
              <a:t> and </a:t>
            </a:r>
            <a:r>
              <a:rPr lang="en-US">
                <a:solidFill>
                  <a:srgbClr val="FF0000"/>
                </a:solidFill>
              </a:rPr>
              <a:t>&lt;/video&gt;</a:t>
            </a:r>
            <a:r>
              <a:rPr lang="en-US"/>
              <a:t> tags will only be displayed in browsers that do not support the </a:t>
            </a:r>
            <a:r>
              <a:rPr lang="en-US">
                <a:solidFill>
                  <a:srgbClr val="FF0000"/>
                </a:solidFill>
              </a:rPr>
              <a:t>&lt;video&gt;</a:t>
            </a:r>
            <a:r>
              <a:rPr lang="en-US"/>
              <a:t> element.</a:t>
            </a:r>
          </a:p>
          <a:p>
            <a:pPr marL="2286000" lvl="5" indent="0">
              <a:buNone/>
            </a:pP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240"/>
          </a:xfrm>
        </p:spPr>
        <p:txBody>
          <a:bodyPr>
            <a:normAutofit fontScale="90000"/>
          </a:bodyPr>
          <a:lstStyle/>
          <a:p>
            <a:r>
              <a:rPr lang="en-US"/>
              <a:t>HTML Audio</a:t>
            </a:r>
          </a:p>
        </p:txBody>
      </p:sp>
      <p:sp>
        <p:nvSpPr>
          <p:cNvPr id="3" name="Content Placeholder 2"/>
          <p:cNvSpPr>
            <a:spLocks noGrp="1"/>
          </p:cNvSpPr>
          <p:nvPr>
            <p:ph idx="1"/>
          </p:nvPr>
        </p:nvSpPr>
        <p:spPr>
          <a:xfrm>
            <a:off x="838200" y="1231265"/>
            <a:ext cx="10515600" cy="4946015"/>
          </a:xfrm>
        </p:spPr>
        <p:txBody>
          <a:bodyPr>
            <a:normAutofit fontScale="80000" lnSpcReduction="20000"/>
          </a:bodyPr>
          <a:lstStyle/>
          <a:p>
            <a:r>
              <a:rPr lang="en-US"/>
              <a:t>To play an audio file in HTML, use the </a:t>
            </a:r>
            <a:r>
              <a:rPr lang="en-US">
                <a:solidFill>
                  <a:srgbClr val="FF0000"/>
                </a:solidFill>
              </a:rPr>
              <a:t>&lt;audio&gt;</a:t>
            </a:r>
            <a:r>
              <a:rPr lang="en-US"/>
              <a:t> element:The controls attribute adds audio controls, like play, pause, and volume.</a:t>
            </a:r>
          </a:p>
          <a:p>
            <a:pPr marL="3200400" lvl="7" indent="0">
              <a:buNone/>
            </a:pPr>
            <a:r>
              <a:rPr lang="en-US" sz="2800">
                <a:solidFill>
                  <a:srgbClr val="FF0000"/>
                </a:solidFill>
                <a:sym typeface="+mn-ea"/>
              </a:rPr>
              <a:t>&lt;audio controls&gt;</a:t>
            </a:r>
            <a:endParaRPr lang="en-US" sz="2800">
              <a:solidFill>
                <a:srgbClr val="FF0000"/>
              </a:solidFill>
            </a:endParaRPr>
          </a:p>
          <a:p>
            <a:pPr marL="3200400" lvl="7" indent="0">
              <a:buNone/>
            </a:pPr>
            <a:r>
              <a:rPr lang="en-US" sz="2800">
                <a:solidFill>
                  <a:srgbClr val="FF0000"/>
                </a:solidFill>
                <a:sym typeface="+mn-ea"/>
              </a:rPr>
              <a:t>  &lt;source src="horse.ogg" type="audio/ogg"&gt;</a:t>
            </a:r>
            <a:endParaRPr lang="en-US" sz="2800">
              <a:solidFill>
                <a:srgbClr val="FF0000"/>
              </a:solidFill>
            </a:endParaRPr>
          </a:p>
          <a:p>
            <a:pPr marL="3200400" lvl="7" indent="0">
              <a:buNone/>
            </a:pPr>
            <a:r>
              <a:rPr lang="en-US" sz="2800">
                <a:solidFill>
                  <a:srgbClr val="FF0000"/>
                </a:solidFill>
                <a:sym typeface="+mn-ea"/>
              </a:rPr>
              <a:t>  &lt;source src="horse.mp3" type="audio/mpeg"&gt;</a:t>
            </a:r>
            <a:endParaRPr lang="en-US" sz="2800">
              <a:solidFill>
                <a:srgbClr val="FF0000"/>
              </a:solidFill>
            </a:endParaRPr>
          </a:p>
          <a:p>
            <a:pPr marL="3200400" lvl="7" indent="0">
              <a:buNone/>
            </a:pPr>
            <a:r>
              <a:rPr lang="en-US" sz="2800">
                <a:solidFill>
                  <a:srgbClr val="FF0000"/>
                </a:solidFill>
                <a:sym typeface="+mn-ea"/>
              </a:rPr>
              <a:t>Your browser does not support the audio element.</a:t>
            </a:r>
            <a:endParaRPr lang="en-US" sz="2800">
              <a:solidFill>
                <a:srgbClr val="FF0000"/>
              </a:solidFill>
            </a:endParaRPr>
          </a:p>
          <a:p>
            <a:pPr marL="3200400" lvl="7" indent="0">
              <a:buNone/>
            </a:pPr>
            <a:r>
              <a:rPr lang="en-US" sz="2800">
                <a:solidFill>
                  <a:srgbClr val="FF0000"/>
                </a:solidFill>
                <a:sym typeface="+mn-ea"/>
              </a:rPr>
              <a:t>&lt;/audio&gt;</a:t>
            </a:r>
            <a:endParaRPr lang="en-US" sz="2800"/>
          </a:p>
          <a:p>
            <a:endParaRPr lang="en-US"/>
          </a:p>
          <a:p>
            <a:r>
              <a:rPr lang="en-US"/>
              <a:t>The </a:t>
            </a:r>
            <a:r>
              <a:rPr lang="en-US">
                <a:solidFill>
                  <a:srgbClr val="FF0000"/>
                </a:solidFill>
              </a:rPr>
              <a:t>&lt;source&gt;</a:t>
            </a:r>
            <a:r>
              <a:rPr lang="en-US"/>
              <a:t> element allows you to specify alternative audio files which the browser may choose from. The browser will use the first recognized format.</a:t>
            </a:r>
          </a:p>
          <a:p>
            <a:r>
              <a:rPr lang="en-US"/>
              <a:t>The text between the </a:t>
            </a:r>
            <a:r>
              <a:rPr lang="en-US">
                <a:solidFill>
                  <a:srgbClr val="FF0000"/>
                </a:solidFill>
              </a:rPr>
              <a:t>&lt;audio&gt;</a:t>
            </a:r>
            <a:r>
              <a:rPr lang="en-US"/>
              <a:t> and</a:t>
            </a:r>
            <a:r>
              <a:rPr lang="en-US">
                <a:solidFill>
                  <a:srgbClr val="FF0000"/>
                </a:solidFill>
              </a:rPr>
              <a:t> &lt;/audio&gt; </a:t>
            </a:r>
            <a:r>
              <a:rPr lang="en-US"/>
              <a:t>tags will only be displayed in browsers that do not support the &lt;audio&gt; element.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94385" y="1028065"/>
            <a:ext cx="10603865" cy="5047536"/>
          </a:xfrm>
          <a:prstGeom prst="rect">
            <a:avLst/>
          </a:prstGeom>
          <a:noFill/>
        </p:spPr>
        <p:txBody>
          <a:bodyPr wrap="square" rtlCol="0" anchor="t">
            <a:spAutoFit/>
          </a:bodyPr>
          <a:lstStyle/>
          <a:p>
            <a:pPr algn="ctr"/>
            <a:r>
              <a:rPr lang="en-US" sz="4400" b="1" dirty="0"/>
              <a:t>Unit I</a:t>
            </a:r>
          </a:p>
          <a:p>
            <a:pPr algn="ctr"/>
            <a:endParaRPr lang="en-US" sz="4400" b="1" dirty="0"/>
          </a:p>
          <a:p>
            <a:pPr algn="just">
              <a:lnSpc>
                <a:spcPct val="150000"/>
              </a:lnSpc>
            </a:pPr>
            <a:r>
              <a:rPr lang="en-US" sz="2600" b="1" dirty="0"/>
              <a:t>Overview of HTML, CSS and JavaScript</a:t>
            </a:r>
            <a:r>
              <a:rPr lang="en-US" sz="2600" dirty="0"/>
              <a:t> : Fundamentals of HTML, Creating Style Sheet, CSS Box Model- Border properties, Padding properties, Margin properties, Introduction to JavaScript, Working with Web Forms and validating user input, JavaScript functions and events, JavaScript Timing Events, JavaScript Image Slideshow, Recursive function in JavaScript, Error handling in JavaScript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8510"/>
          </a:xfrm>
        </p:spPr>
        <p:txBody>
          <a:bodyPr/>
          <a:lstStyle/>
          <a:p>
            <a:r>
              <a:rPr lang="en-US"/>
              <a:t>HTML YouTube Videos</a:t>
            </a:r>
          </a:p>
        </p:txBody>
      </p:sp>
      <p:sp>
        <p:nvSpPr>
          <p:cNvPr id="3" name="Content Placeholder 2"/>
          <p:cNvSpPr>
            <a:spLocks noGrp="1"/>
          </p:cNvSpPr>
          <p:nvPr>
            <p:ph idx="1"/>
          </p:nvPr>
        </p:nvSpPr>
        <p:spPr>
          <a:xfrm>
            <a:off x="838200" y="1290320"/>
            <a:ext cx="10515600" cy="4886960"/>
          </a:xfrm>
        </p:spPr>
        <p:txBody>
          <a:bodyPr>
            <a:normAutofit fontScale="97500" lnSpcReduction="10000"/>
          </a:bodyPr>
          <a:lstStyle/>
          <a:p>
            <a:r>
              <a:rPr lang="en-US" sz="2200"/>
              <a:t>The easiest way to play videos in HTML, is to use YouTube.</a:t>
            </a:r>
          </a:p>
          <a:p>
            <a:r>
              <a:rPr lang="en-US" sz="2200"/>
              <a:t>Converting videos to different formats can be difficult and time-consuming.</a:t>
            </a:r>
          </a:p>
          <a:p>
            <a:r>
              <a:rPr lang="en-US" sz="2200"/>
              <a:t>An easier solution is to let YouTube play the videos in your web page.</a:t>
            </a:r>
          </a:p>
          <a:p>
            <a:r>
              <a:rPr lang="en-US" sz="2200"/>
              <a:t>An HTML iframe is used to display a web page within a web page.</a:t>
            </a:r>
          </a:p>
          <a:p>
            <a:r>
              <a:rPr lang="en-US" sz="2200">
                <a:sym typeface="+mn-ea"/>
              </a:rPr>
              <a:t>The HTML</a:t>
            </a:r>
            <a:r>
              <a:rPr lang="en-US" sz="2200">
                <a:solidFill>
                  <a:srgbClr val="FF0000"/>
                </a:solidFill>
                <a:sym typeface="+mn-ea"/>
              </a:rPr>
              <a:t> &lt;iframe&gt;</a:t>
            </a:r>
            <a:r>
              <a:rPr lang="en-US" sz="2200">
                <a:sym typeface="+mn-ea"/>
              </a:rPr>
              <a:t> tag specifies an inline frame.</a:t>
            </a:r>
            <a:endParaRPr lang="en-US" sz="2200"/>
          </a:p>
          <a:p>
            <a:r>
              <a:rPr lang="en-US" sz="2200">
                <a:sym typeface="+mn-ea"/>
              </a:rPr>
              <a:t>An inline frame is used to embed another document within the current HTML document.</a:t>
            </a:r>
            <a:endParaRPr lang="en-US" sz="2200"/>
          </a:p>
          <a:p>
            <a:pPr marL="0" indent="0">
              <a:buNone/>
            </a:pPr>
            <a:r>
              <a:rPr lang="en-US" sz="2200">
                <a:sym typeface="+mn-ea"/>
              </a:rPr>
              <a:t>		</a:t>
            </a:r>
            <a:r>
              <a:rPr lang="en-US" sz="2200">
                <a:solidFill>
                  <a:srgbClr val="FF0000"/>
                </a:solidFill>
                <a:sym typeface="+mn-ea"/>
              </a:rPr>
              <a:t>&lt;iframe src="url" title="description"&gt;&lt;/iframe&gt;</a:t>
            </a:r>
          </a:p>
          <a:p>
            <a:pPr marL="0" indent="0">
              <a:buNone/>
            </a:pPr>
            <a:endParaRPr lang="en-US" sz="2200"/>
          </a:p>
          <a:p>
            <a:r>
              <a:rPr lang="en-US" sz="2200"/>
              <a:t>Example :</a:t>
            </a:r>
            <a:endParaRPr lang="en-US"/>
          </a:p>
          <a:p>
            <a:pPr marL="2743200" lvl="6" indent="0">
              <a:buNone/>
            </a:pPr>
            <a:r>
              <a:rPr lang="en-US" sz="2220">
                <a:solidFill>
                  <a:srgbClr val="FF0000"/>
                </a:solidFill>
              </a:rPr>
              <a:t>&lt;iframe width="420" height="315"</a:t>
            </a:r>
          </a:p>
          <a:p>
            <a:pPr marL="2743200" lvl="6" indent="0">
              <a:buNone/>
            </a:pPr>
            <a:r>
              <a:rPr lang="en-US" sz="2220">
                <a:solidFill>
                  <a:srgbClr val="FF0000"/>
                </a:solidFill>
              </a:rPr>
              <a:t>src="https://www.youtube.com/embed/tgbNymZ7vqY"&gt;</a:t>
            </a:r>
          </a:p>
          <a:p>
            <a:pPr marL="2743200" lvl="6" indent="0">
              <a:buNone/>
            </a:pPr>
            <a:r>
              <a:rPr lang="en-US" sz="2220">
                <a:solidFill>
                  <a:srgbClr val="FF0000"/>
                </a:solidFill>
              </a:rPr>
              <a:t>&lt;/iframe&gt;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8965"/>
          </a:xfrm>
        </p:spPr>
        <p:txBody>
          <a:bodyPr>
            <a:normAutofit fontScale="90000"/>
          </a:bodyPr>
          <a:lstStyle/>
          <a:p>
            <a:r>
              <a:rPr lang="en-US" sz="3555"/>
              <a:t>CSS</a:t>
            </a:r>
          </a:p>
        </p:txBody>
      </p:sp>
      <p:sp>
        <p:nvSpPr>
          <p:cNvPr id="3" name="Content Placeholder 2"/>
          <p:cNvSpPr>
            <a:spLocks noGrp="1"/>
          </p:cNvSpPr>
          <p:nvPr>
            <p:ph idx="1"/>
          </p:nvPr>
        </p:nvSpPr>
        <p:spPr>
          <a:xfrm>
            <a:off x="838200" y="1243330"/>
            <a:ext cx="10515600" cy="4933950"/>
          </a:xfrm>
        </p:spPr>
        <p:txBody>
          <a:bodyPr/>
          <a:lstStyle/>
          <a:p>
            <a:r>
              <a:rPr lang="en-US"/>
              <a:t>CSS stands for Cascading Style Sheets.</a:t>
            </a:r>
          </a:p>
          <a:p>
            <a:r>
              <a:rPr lang="en-US"/>
              <a:t>CSS is the language we use to style an HTML document.</a:t>
            </a:r>
          </a:p>
          <a:p>
            <a:r>
              <a:rPr lang="en-US"/>
              <a:t>CSS describes how HTML elements should be displayed.</a:t>
            </a:r>
          </a:p>
          <a:p>
            <a:r>
              <a:rPr lang="en-US"/>
              <a:t>CSS can be added to HTML documents in 3 ways:</a:t>
            </a:r>
          </a:p>
          <a:p>
            <a:pPr lvl="1"/>
            <a:r>
              <a:rPr lang="en-US"/>
              <a:t>Inline - by using the style attribute inside HTML elements.</a:t>
            </a:r>
          </a:p>
          <a:p>
            <a:pPr lvl="1"/>
            <a:r>
              <a:rPr lang="en-US"/>
              <a:t>Internal - by using a &lt;style&gt; element in the &lt;head&gt; section.</a:t>
            </a:r>
          </a:p>
          <a:p>
            <a:pPr lvl="1"/>
            <a:r>
              <a:rPr lang="en-US"/>
              <a:t>External - by using a &lt;link&gt; element to link to an external CSS file.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9940"/>
          </a:xfrm>
        </p:spPr>
        <p:txBody>
          <a:bodyPr/>
          <a:lstStyle/>
          <a:p>
            <a:r>
              <a:rPr lang="en-US" sz="3200"/>
              <a:t>CSS Syntax</a:t>
            </a:r>
          </a:p>
        </p:txBody>
      </p:sp>
      <p:sp>
        <p:nvSpPr>
          <p:cNvPr id="3" name="Content Placeholder 2"/>
          <p:cNvSpPr>
            <a:spLocks noGrp="1"/>
          </p:cNvSpPr>
          <p:nvPr>
            <p:ph idx="1"/>
          </p:nvPr>
        </p:nvSpPr>
        <p:spPr>
          <a:xfrm>
            <a:off x="838200" y="1609725"/>
            <a:ext cx="10515600" cy="4975860"/>
          </a:xfrm>
        </p:spPr>
        <p:txBody>
          <a:bodyPr>
            <a:normAutofit/>
          </a:bodyPr>
          <a:lstStyle/>
          <a:p>
            <a:r>
              <a:rPr lang="en-US" sz="2200"/>
              <a:t>A CSS rule consists of a selector and a declaration block.</a:t>
            </a:r>
          </a:p>
          <a:p>
            <a:r>
              <a:rPr lang="en-US" sz="2200"/>
              <a:t>The selector points to the HTML element you want to style.</a:t>
            </a:r>
          </a:p>
          <a:p>
            <a:r>
              <a:rPr lang="en-US" sz="2200"/>
              <a:t>The declaration block contains one or more declarations separated by semicolons.</a:t>
            </a:r>
          </a:p>
          <a:p>
            <a:r>
              <a:rPr lang="en-US" sz="2200"/>
              <a:t>Each declaration includes a CSS property name and a value, separated by a colon.</a:t>
            </a:r>
          </a:p>
          <a:p>
            <a:r>
              <a:rPr lang="en-US" sz="2200"/>
              <a:t>Multiple CSS declarations are separated with semicolons, and declaration blocks are surrounded by curly braces.</a:t>
            </a:r>
          </a:p>
          <a:p>
            <a:pPr lvl="1"/>
            <a:endParaRPr lang="en-US" sz="1885"/>
          </a:p>
          <a:p>
            <a:pPr marL="457200" lvl="1" indent="0">
              <a:buNone/>
            </a:pPr>
            <a:endParaRPr lang="en-US" sz="1885"/>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95325"/>
            <a:ext cx="10515600" cy="5481955"/>
          </a:xfrm>
        </p:spPr>
        <p:txBody>
          <a:bodyPr>
            <a:normAutofit/>
          </a:bodyPr>
          <a:lstStyle/>
          <a:p>
            <a:pPr lvl="1"/>
            <a:r>
              <a:rPr lang="en-US" sz="2800">
                <a:sym typeface="+mn-ea"/>
              </a:rPr>
              <a:t> selector { Declaration;Declaration}</a:t>
            </a:r>
            <a:endParaRPr lang="en-US" sz="2800"/>
          </a:p>
          <a:p>
            <a:pPr marL="2286000" lvl="5" indent="0">
              <a:buNone/>
            </a:pPr>
            <a:r>
              <a:rPr lang="en-US" sz="2800">
                <a:sym typeface="+mn-ea"/>
              </a:rPr>
              <a:t>p {</a:t>
            </a:r>
            <a:endParaRPr lang="en-US" sz="2800"/>
          </a:p>
          <a:p>
            <a:pPr marL="2286000" lvl="5" indent="0">
              <a:buNone/>
            </a:pPr>
            <a:r>
              <a:rPr lang="en-US" sz="2800">
                <a:sym typeface="+mn-ea"/>
              </a:rPr>
              <a:t>  color: red;</a:t>
            </a:r>
            <a:endParaRPr lang="en-US" sz="2800"/>
          </a:p>
          <a:p>
            <a:pPr marL="2286000" lvl="5" indent="0">
              <a:buNone/>
            </a:pPr>
            <a:r>
              <a:rPr lang="en-US" sz="2800">
                <a:sym typeface="+mn-ea"/>
              </a:rPr>
              <a:t>  text-align: center;</a:t>
            </a:r>
            <a:endParaRPr lang="en-US" sz="2800"/>
          </a:p>
          <a:p>
            <a:pPr marL="2286000" lvl="5" indent="0">
              <a:buNone/>
            </a:pPr>
            <a:r>
              <a:rPr lang="en-US" sz="2800">
                <a:sym typeface="+mn-ea"/>
              </a:rPr>
              <a:t>}</a:t>
            </a:r>
            <a:endParaRPr lang="en-US" sz="2800"/>
          </a:p>
          <a:p>
            <a:pPr marL="457200" lvl="1" indent="0">
              <a:buNone/>
            </a:pPr>
            <a:endParaRPr lang="en-US"/>
          </a:p>
          <a:p>
            <a:r>
              <a:rPr lang="en-US"/>
              <a:t>p is a selector in CSS (it points to the HTML element you want to style: &lt;p&gt;).</a:t>
            </a:r>
          </a:p>
          <a:p>
            <a:r>
              <a:rPr lang="en-US"/>
              <a:t>color is a property, and red is the property value</a:t>
            </a:r>
          </a:p>
          <a:p>
            <a:r>
              <a:rPr lang="en-US"/>
              <a:t>text-align is a property, and center is the property value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6930"/>
          </a:xfrm>
        </p:spPr>
        <p:txBody>
          <a:bodyPr/>
          <a:lstStyle/>
          <a:p>
            <a:r>
              <a:rPr lang="en-US"/>
              <a:t>Inline CSS</a:t>
            </a:r>
          </a:p>
        </p:txBody>
      </p:sp>
      <p:sp>
        <p:nvSpPr>
          <p:cNvPr id="3" name="Content Placeholder 2"/>
          <p:cNvSpPr>
            <a:spLocks noGrp="1"/>
          </p:cNvSpPr>
          <p:nvPr>
            <p:ph idx="1"/>
          </p:nvPr>
        </p:nvSpPr>
        <p:spPr>
          <a:xfrm>
            <a:off x="838200" y="1290320"/>
            <a:ext cx="10515600" cy="4886960"/>
          </a:xfrm>
        </p:spPr>
        <p:txBody>
          <a:bodyPr/>
          <a:lstStyle/>
          <a:p>
            <a:r>
              <a:rPr lang="en-US" sz="2200"/>
              <a:t>An inline CSS is used to apply a unique style to a single HTML element.</a:t>
            </a:r>
          </a:p>
          <a:p>
            <a:r>
              <a:rPr lang="en-US" sz="2200"/>
              <a:t>An inline CSS uses the style attribute of an HTML element.</a:t>
            </a:r>
          </a:p>
          <a:p>
            <a:r>
              <a:rPr lang="en-US" sz="2200"/>
              <a:t>The following example sets the text color of the &lt;h1&gt; element to blue, and the text color of the &lt;p&gt; element to red:</a:t>
            </a:r>
          </a:p>
          <a:p>
            <a:endParaRPr lang="en-US" sz="2200"/>
          </a:p>
          <a:p>
            <a:pPr lvl="1"/>
            <a:r>
              <a:rPr lang="en-US" sz="2000"/>
              <a:t>&lt;h1 style="color:blue;"&gt;A Blue Heading&lt;/h1&gt;</a:t>
            </a:r>
          </a:p>
          <a:p>
            <a:pPr lvl="1"/>
            <a:r>
              <a:rPr lang="en-US" sz="2000"/>
              <a:t>&lt;p style="color:red;"&gt;A red paragraph.&lt;/p&gt;</a:t>
            </a:r>
          </a:p>
          <a:p>
            <a:pPr marL="0" indent="0">
              <a:buNone/>
            </a:pPr>
            <a:endParaRPr lang="en-US" sz="2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5200"/>
          </a:xfrm>
        </p:spPr>
        <p:txBody>
          <a:bodyPr/>
          <a:lstStyle/>
          <a:p>
            <a:r>
              <a:rPr lang="en-US"/>
              <a:t>Internal CSS</a:t>
            </a:r>
          </a:p>
        </p:txBody>
      </p:sp>
      <p:sp>
        <p:nvSpPr>
          <p:cNvPr id="3" name="Content Placeholder 2"/>
          <p:cNvSpPr>
            <a:spLocks noGrp="1"/>
          </p:cNvSpPr>
          <p:nvPr>
            <p:ph idx="1"/>
          </p:nvPr>
        </p:nvSpPr>
        <p:spPr>
          <a:xfrm>
            <a:off x="838200" y="1429385"/>
            <a:ext cx="10515600" cy="5283835"/>
          </a:xfrm>
        </p:spPr>
        <p:txBody>
          <a:bodyPr>
            <a:normAutofit fontScale="80000" lnSpcReduction="20000"/>
          </a:bodyPr>
          <a:lstStyle/>
          <a:p>
            <a:r>
              <a:rPr lang="en-US"/>
              <a:t>An internal CSS is used to define a style for a single HTML page.</a:t>
            </a:r>
          </a:p>
          <a:p>
            <a:r>
              <a:rPr lang="en-US"/>
              <a:t>An internal CSS is defined in the &lt;head&gt; section of an HTML page, within a &lt;style&gt; element.</a:t>
            </a:r>
          </a:p>
          <a:p>
            <a:r>
              <a:rPr lang="en-US"/>
              <a:t>The following example sets the text color of ALL the &lt;h1&gt; elements (on that page) to blue, and the text color of ALL the &lt;p&gt; elements to red. In addition, the page will be displayed with a "powderblue" background color: </a:t>
            </a:r>
          </a:p>
          <a:p>
            <a:pPr marL="3657600" lvl="8" indent="0">
              <a:buNone/>
            </a:pPr>
            <a:r>
              <a:rPr lang="en-US"/>
              <a:t>&lt;!DOCTYPE html&gt;    &lt;html&gt;</a:t>
            </a:r>
          </a:p>
          <a:p>
            <a:pPr marL="3657600" lvl="8" indent="0">
              <a:buNone/>
            </a:pPr>
            <a:r>
              <a:rPr lang="en-US"/>
              <a:t>&lt;head&gt;</a:t>
            </a:r>
          </a:p>
          <a:p>
            <a:pPr marL="3657600" lvl="8" indent="0">
              <a:buNone/>
            </a:pPr>
            <a:r>
              <a:rPr lang="en-US"/>
              <a:t>&lt;style&gt;</a:t>
            </a:r>
          </a:p>
          <a:p>
            <a:pPr marL="3657600" lvl="8" indent="0">
              <a:buNone/>
            </a:pPr>
            <a:r>
              <a:rPr lang="en-US"/>
              <a:t>body {background-color: powderblue;}</a:t>
            </a:r>
          </a:p>
          <a:p>
            <a:pPr marL="3657600" lvl="8" indent="0">
              <a:buNone/>
            </a:pPr>
            <a:r>
              <a:rPr lang="en-US"/>
              <a:t>h1   {color: blue;}</a:t>
            </a:r>
          </a:p>
          <a:p>
            <a:pPr marL="3657600" lvl="8" indent="0">
              <a:buNone/>
            </a:pPr>
            <a:r>
              <a:rPr lang="en-US"/>
              <a:t>p    {color: red;}</a:t>
            </a:r>
          </a:p>
          <a:p>
            <a:pPr marL="3657600" lvl="8" indent="0">
              <a:buNone/>
            </a:pPr>
            <a:r>
              <a:rPr lang="en-US"/>
              <a:t>&lt;/style&gt;          &lt;/head&gt;</a:t>
            </a:r>
          </a:p>
          <a:p>
            <a:pPr marL="3657600" lvl="8" indent="0">
              <a:buNone/>
            </a:pPr>
            <a:r>
              <a:rPr lang="en-US"/>
              <a:t>&lt;body&gt;</a:t>
            </a:r>
          </a:p>
          <a:p>
            <a:pPr marL="3657600" lvl="8" indent="0">
              <a:buNone/>
            </a:pPr>
            <a:r>
              <a:rPr lang="en-US"/>
              <a:t>&lt;h1&gt;This is a heading&lt;/h1&gt;</a:t>
            </a:r>
          </a:p>
          <a:p>
            <a:pPr marL="3657600" lvl="8" indent="0">
              <a:buNone/>
            </a:pPr>
            <a:r>
              <a:rPr lang="en-US"/>
              <a:t>&lt;p&gt;This is a paragraph.&lt;/p&gt;</a:t>
            </a:r>
          </a:p>
          <a:p>
            <a:pPr marL="3657600" lvl="8" indent="0">
              <a:buNone/>
            </a:pPr>
            <a:r>
              <a:rPr lang="en-US"/>
              <a:t>&lt;/body&gt;&lt;/html&gt;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4080"/>
          </a:xfrm>
        </p:spPr>
        <p:txBody>
          <a:bodyPr/>
          <a:lstStyle/>
          <a:p>
            <a:r>
              <a:rPr lang="en-US"/>
              <a:t>External CSS</a:t>
            </a:r>
          </a:p>
        </p:txBody>
      </p:sp>
      <p:sp>
        <p:nvSpPr>
          <p:cNvPr id="3" name="Content Placeholder 2"/>
          <p:cNvSpPr>
            <a:spLocks noGrp="1"/>
          </p:cNvSpPr>
          <p:nvPr>
            <p:ph idx="1"/>
          </p:nvPr>
        </p:nvSpPr>
        <p:spPr>
          <a:xfrm>
            <a:off x="838200" y="1383665"/>
            <a:ext cx="10515600" cy="4793615"/>
          </a:xfrm>
        </p:spPr>
        <p:txBody>
          <a:bodyPr>
            <a:normAutofit/>
          </a:bodyPr>
          <a:lstStyle/>
          <a:p>
            <a:r>
              <a:rPr lang="en-US" sz="2200"/>
              <a:t>An external style sheet is used to define the style for many HTML pages.</a:t>
            </a:r>
          </a:p>
          <a:p>
            <a:r>
              <a:rPr lang="en-US" sz="2200"/>
              <a:t>To use an external style sheet, add a link to it in the &lt;head&gt; section of each HTML page:</a:t>
            </a:r>
          </a:p>
          <a:p>
            <a:pPr marL="0" indent="0">
              <a:buNone/>
            </a:pPr>
            <a:endParaRPr lang="en-US" sz="2200"/>
          </a:p>
          <a:p>
            <a:pPr marL="3200400" lvl="7" indent="0">
              <a:buNone/>
            </a:pPr>
            <a:r>
              <a:rPr lang="en-US" sz="1410"/>
              <a:t>&lt;!DOCTYPE html&gt;</a:t>
            </a:r>
          </a:p>
          <a:p>
            <a:pPr marL="3200400" lvl="7" indent="0">
              <a:buNone/>
            </a:pPr>
            <a:r>
              <a:rPr lang="en-US" sz="1410"/>
              <a:t>&lt;html&gt;</a:t>
            </a:r>
          </a:p>
          <a:p>
            <a:pPr marL="3200400" lvl="7" indent="0">
              <a:buNone/>
            </a:pPr>
            <a:r>
              <a:rPr lang="en-US" sz="1410"/>
              <a:t>&lt;head&gt;</a:t>
            </a:r>
          </a:p>
          <a:p>
            <a:pPr marL="3200400" lvl="7" indent="0">
              <a:buNone/>
            </a:pPr>
            <a:r>
              <a:rPr lang="en-US" sz="1410"/>
              <a:t> &lt;link rel="stylesheet" href="styles.css"&gt;</a:t>
            </a:r>
          </a:p>
          <a:p>
            <a:pPr marL="3200400" lvl="7" indent="0">
              <a:buNone/>
            </a:pPr>
            <a:r>
              <a:rPr lang="en-US" sz="1410"/>
              <a:t>&lt;/head&gt;</a:t>
            </a:r>
          </a:p>
          <a:p>
            <a:pPr marL="3200400" lvl="7" indent="0">
              <a:buNone/>
            </a:pPr>
            <a:r>
              <a:rPr lang="en-US" sz="1410"/>
              <a:t>&lt;body&gt;</a:t>
            </a:r>
          </a:p>
          <a:p>
            <a:pPr marL="3200400" lvl="7" indent="0">
              <a:buNone/>
            </a:pPr>
            <a:r>
              <a:rPr lang="en-US" sz="1410"/>
              <a:t>&lt;h1&gt;This is a heading&lt;/h1&gt;</a:t>
            </a:r>
          </a:p>
          <a:p>
            <a:pPr marL="3200400" lvl="7" indent="0">
              <a:buNone/>
            </a:pPr>
            <a:r>
              <a:rPr lang="en-US" sz="1410"/>
              <a:t>&lt;p&gt;This is a paragraph.&lt;/p&gt;</a:t>
            </a:r>
          </a:p>
          <a:p>
            <a:pPr marL="3200400" lvl="7" indent="0">
              <a:buNone/>
            </a:pPr>
            <a:r>
              <a:rPr lang="en-US" sz="1410"/>
              <a:t>&lt;/body&gt;</a:t>
            </a:r>
          </a:p>
          <a:p>
            <a:pPr marL="3200400" lvl="7" indent="0">
              <a:buNone/>
            </a:pPr>
            <a:r>
              <a:rPr lang="en-US" sz="1410"/>
              <a:t>&lt;/html&gt;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78865"/>
            <a:ext cx="10515600" cy="5098415"/>
          </a:xfrm>
        </p:spPr>
        <p:txBody>
          <a:bodyPr>
            <a:normAutofit/>
          </a:bodyPr>
          <a:lstStyle/>
          <a:p>
            <a:r>
              <a:rPr lang="en-US" sz="2200"/>
              <a:t>The external style sheet can be written in any text editor. The file must not contain any HTML code, and must be saved with a .css extension.</a:t>
            </a:r>
          </a:p>
          <a:p>
            <a:r>
              <a:rPr lang="en-US" sz="2200"/>
              <a:t>Here is what the "styles.css" file looks like:</a:t>
            </a:r>
          </a:p>
          <a:p>
            <a:pPr marL="0" indent="0">
              <a:buNone/>
            </a:pPr>
            <a:endParaRPr lang="en-US"/>
          </a:p>
          <a:p>
            <a:pPr marL="3657600" lvl="8" indent="0">
              <a:buNone/>
            </a:pPr>
            <a:r>
              <a:rPr lang="en-US" sz="1400"/>
              <a:t>body {</a:t>
            </a:r>
          </a:p>
          <a:p>
            <a:pPr marL="3657600" lvl="8" indent="0">
              <a:buNone/>
            </a:pPr>
            <a:r>
              <a:rPr lang="en-US" sz="1400"/>
              <a:t>  background-color: powderblue;</a:t>
            </a:r>
          </a:p>
          <a:p>
            <a:pPr marL="3657600" lvl="8" indent="0">
              <a:buNone/>
            </a:pPr>
            <a:r>
              <a:rPr lang="en-US" sz="1400"/>
              <a:t>}</a:t>
            </a:r>
          </a:p>
          <a:p>
            <a:pPr marL="3657600" lvl="8" indent="0">
              <a:buNone/>
            </a:pPr>
            <a:r>
              <a:rPr lang="en-US" sz="1400"/>
              <a:t>h1 {</a:t>
            </a:r>
          </a:p>
          <a:p>
            <a:pPr marL="3657600" lvl="8" indent="0">
              <a:buNone/>
            </a:pPr>
            <a:r>
              <a:rPr lang="en-US" sz="1400"/>
              <a:t>  color: blue;</a:t>
            </a:r>
          </a:p>
          <a:p>
            <a:pPr marL="3657600" lvl="8" indent="0">
              <a:buNone/>
            </a:pPr>
            <a:r>
              <a:rPr lang="en-US" sz="1400"/>
              <a:t>}</a:t>
            </a:r>
          </a:p>
          <a:p>
            <a:pPr marL="3657600" lvl="8" indent="0">
              <a:buNone/>
            </a:pPr>
            <a:r>
              <a:rPr lang="en-US" sz="1400"/>
              <a:t>p {</a:t>
            </a:r>
          </a:p>
          <a:p>
            <a:pPr marL="3657600" lvl="8" indent="0">
              <a:buNone/>
            </a:pPr>
            <a:r>
              <a:rPr lang="en-US" sz="1400"/>
              <a:t>  color: red;</a:t>
            </a:r>
          </a:p>
          <a:p>
            <a:pPr marL="3657600" lvl="8" indent="0">
              <a:buNone/>
            </a:pPr>
            <a:r>
              <a:rPr lang="en-US" sz="1400"/>
              <a:t>}</a:t>
            </a:r>
          </a:p>
          <a:p>
            <a:pPr marL="0" indent="0">
              <a:buNone/>
            </a:pPr>
            <a:endParaRPr lang="en-US" sz="1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7690"/>
          </a:xfrm>
        </p:spPr>
        <p:txBody>
          <a:bodyPr>
            <a:normAutofit fontScale="90000"/>
          </a:bodyPr>
          <a:lstStyle/>
          <a:p>
            <a:r>
              <a:rPr lang="en-US"/>
              <a:t>CSS Backgrounds</a:t>
            </a:r>
          </a:p>
        </p:txBody>
      </p:sp>
      <p:sp>
        <p:nvSpPr>
          <p:cNvPr id="3" name="Content Placeholder 2"/>
          <p:cNvSpPr>
            <a:spLocks noGrp="1"/>
          </p:cNvSpPr>
          <p:nvPr>
            <p:ph idx="1"/>
          </p:nvPr>
        </p:nvSpPr>
        <p:spPr>
          <a:xfrm>
            <a:off x="838200" y="1137920"/>
            <a:ext cx="10515600" cy="5039360"/>
          </a:xfrm>
        </p:spPr>
        <p:txBody>
          <a:bodyPr>
            <a:normAutofit lnSpcReduction="10000"/>
          </a:bodyPr>
          <a:lstStyle/>
          <a:p>
            <a:r>
              <a:rPr lang="en-US"/>
              <a:t>The CSS background properties are used to add background effects for elements.</a:t>
            </a:r>
          </a:p>
          <a:p>
            <a:r>
              <a:rPr lang="en-US"/>
              <a:t>CSS background-color:</a:t>
            </a:r>
          </a:p>
          <a:p>
            <a:pPr lvl="1"/>
            <a:r>
              <a:rPr lang="en-US" sz="2000">
                <a:sym typeface="+mn-ea"/>
              </a:rPr>
              <a:t>The background-color property specifies the background color of an element :</a:t>
            </a:r>
            <a:endParaRPr lang="en-US" sz="2000"/>
          </a:p>
          <a:p>
            <a:pPr marL="2743200" lvl="6" indent="0">
              <a:buNone/>
            </a:pPr>
            <a:r>
              <a:rPr lang="en-US" sz="2000">
                <a:sym typeface="+mn-ea"/>
              </a:rPr>
              <a:t>body {</a:t>
            </a:r>
            <a:endParaRPr lang="en-US" sz="2000"/>
          </a:p>
          <a:p>
            <a:pPr marL="2743200" lvl="6" indent="0">
              <a:buNone/>
            </a:pPr>
            <a:r>
              <a:rPr lang="en-US" sz="2000">
                <a:sym typeface="+mn-ea"/>
              </a:rPr>
              <a:t>  background-color: lightblue;</a:t>
            </a:r>
            <a:endParaRPr lang="en-US" sz="2000"/>
          </a:p>
          <a:p>
            <a:pPr marL="2743200" lvl="6" indent="0">
              <a:buNone/>
            </a:pPr>
            <a:r>
              <a:rPr lang="en-US" sz="2000">
                <a:sym typeface="+mn-ea"/>
              </a:rPr>
              <a:t>}</a:t>
            </a:r>
            <a:endParaRPr lang="en-US"/>
          </a:p>
          <a:p>
            <a:r>
              <a:rPr lang="en-US"/>
              <a:t>Opacity / Transparency:</a:t>
            </a:r>
          </a:p>
          <a:p>
            <a:pPr lvl="1"/>
            <a:r>
              <a:rPr lang="en-US" sz="2000"/>
              <a:t>The opacity property specifies the opacity/transparency of an element. It can take a value from 0.0 - 1.0. The lower value, the more transparent:</a:t>
            </a:r>
          </a:p>
          <a:p>
            <a:pPr marL="3200400" lvl="7" indent="0">
              <a:buNone/>
            </a:pPr>
            <a:r>
              <a:rPr lang="en-US" sz="1495"/>
              <a:t>div {</a:t>
            </a:r>
          </a:p>
          <a:p>
            <a:pPr marL="3200400" lvl="7" indent="0">
              <a:buNone/>
            </a:pPr>
            <a:r>
              <a:rPr lang="en-US" sz="1495"/>
              <a:t>  background-color: green;</a:t>
            </a:r>
          </a:p>
          <a:p>
            <a:pPr marL="3200400" lvl="7" indent="0">
              <a:buNone/>
            </a:pPr>
            <a:r>
              <a:rPr lang="en-US" sz="1495"/>
              <a:t>  opacity: 0.3;</a:t>
            </a:r>
          </a:p>
          <a:p>
            <a:pPr marL="3200400" lvl="7" indent="0">
              <a:buNone/>
            </a:pPr>
            <a:r>
              <a:rPr lang="en-US" sz="1495"/>
              <a:t>}</a:t>
            </a:r>
          </a:p>
          <a:p>
            <a:pPr marL="457200" lvl="1" indent="0">
              <a:buNone/>
            </a:pPr>
            <a:endParaRPr lang="en-US" sz="2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5625"/>
            <a:ext cx="10515600" cy="5621655"/>
          </a:xfrm>
        </p:spPr>
        <p:txBody>
          <a:bodyPr/>
          <a:lstStyle/>
          <a:p>
            <a:r>
              <a:rPr lang="en-US"/>
              <a:t>CSS background-image:</a:t>
            </a:r>
          </a:p>
          <a:p>
            <a:r>
              <a:rPr lang="en-US"/>
              <a:t>The background-image property specifies an image to use as the background of an element.</a:t>
            </a:r>
          </a:p>
          <a:p>
            <a:pPr marL="0" indent="0">
              <a:buNone/>
            </a:pPr>
            <a:endParaRPr lang="en-US"/>
          </a:p>
          <a:p>
            <a:pPr marL="3200400" lvl="7" indent="0">
              <a:buNone/>
            </a:pPr>
            <a:r>
              <a:rPr lang="en-US" sz="2000"/>
              <a:t>body {</a:t>
            </a:r>
          </a:p>
          <a:p>
            <a:pPr marL="3200400" lvl="7" indent="0">
              <a:buNone/>
            </a:pPr>
            <a:r>
              <a:rPr lang="en-US" sz="2000"/>
              <a:t>  background-image: url("bgdesert.jpg");</a:t>
            </a:r>
          </a:p>
          <a:p>
            <a:pPr marL="3200400" lvl="7" indent="0">
              <a:buNone/>
            </a:pPr>
            <a:r>
              <a:rPr lang="en-US" sz="2000"/>
              <a:t>  background-position: right top;</a:t>
            </a:r>
          </a:p>
          <a:p>
            <a:pPr marL="3200400" lvl="7" indent="0">
              <a:buNone/>
            </a:pPr>
            <a:r>
              <a:rPr lang="en-US" sz="2000"/>
              <a:t>  background-attachment: fixed;</a:t>
            </a:r>
          </a:p>
          <a:p>
            <a:pPr marL="3200400" lvl="7" indent="0">
              <a:buNone/>
            </a:pPr>
            <a:r>
              <a:rPr lang="en-US" sz="2000"/>
              <a:t>  background-attachment: scroll;</a:t>
            </a:r>
          </a:p>
          <a:p>
            <a:pPr marL="3200400" lvl="7" indent="0">
              <a:buNone/>
            </a:pPr>
            <a:r>
              <a:rPr lang="en-US" sz="200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5810"/>
          </a:xfrm>
        </p:spPr>
        <p:txBody>
          <a:bodyPr/>
          <a:lstStyle/>
          <a:p>
            <a:r>
              <a:rPr lang="en-US" b="1" dirty="0"/>
              <a:t>HTML:</a:t>
            </a:r>
          </a:p>
        </p:txBody>
      </p:sp>
      <p:sp>
        <p:nvSpPr>
          <p:cNvPr id="3" name="Content Placeholder 2"/>
          <p:cNvSpPr>
            <a:spLocks noGrp="1"/>
          </p:cNvSpPr>
          <p:nvPr>
            <p:ph idx="1"/>
          </p:nvPr>
        </p:nvSpPr>
        <p:spPr>
          <a:xfrm>
            <a:off x="270455" y="1383665"/>
            <a:ext cx="11784169" cy="5236076"/>
          </a:xfrm>
        </p:spPr>
        <p:txBody>
          <a:bodyPr>
            <a:normAutofit/>
          </a:bodyPr>
          <a:lstStyle/>
          <a:p>
            <a:pPr>
              <a:lnSpc>
                <a:spcPct val="110000"/>
              </a:lnSpc>
            </a:pPr>
            <a:r>
              <a:rPr lang="en-US" dirty="0"/>
              <a:t>HTML stands for Hyper Text Markup Language.</a:t>
            </a:r>
          </a:p>
          <a:p>
            <a:pPr>
              <a:lnSpc>
                <a:spcPct val="110000"/>
              </a:lnSpc>
            </a:pPr>
            <a:r>
              <a:rPr lang="en-US" dirty="0"/>
              <a:t>HTML is the standard markup language for creating Web pages.</a:t>
            </a:r>
          </a:p>
          <a:p>
            <a:pPr>
              <a:lnSpc>
                <a:spcPct val="110000"/>
              </a:lnSpc>
            </a:pPr>
            <a:r>
              <a:rPr lang="en-US" dirty="0"/>
              <a:t>HTML describes the structure of a Web page.</a:t>
            </a:r>
          </a:p>
          <a:p>
            <a:pPr>
              <a:lnSpc>
                <a:spcPct val="110000"/>
              </a:lnSpc>
            </a:pPr>
            <a:r>
              <a:rPr lang="en-US" dirty="0"/>
              <a:t>HTML consists of a series of elements.</a:t>
            </a:r>
          </a:p>
          <a:p>
            <a:pPr>
              <a:lnSpc>
                <a:spcPct val="110000"/>
              </a:lnSpc>
            </a:pPr>
            <a:r>
              <a:rPr lang="en-US" dirty="0"/>
              <a:t>HTML elements tell the browser how to display the content.</a:t>
            </a:r>
          </a:p>
          <a:p>
            <a:pPr>
              <a:lnSpc>
                <a:spcPct val="110000"/>
              </a:lnSpc>
            </a:pPr>
            <a:r>
              <a:rPr lang="en-US" dirty="0"/>
              <a:t>HTML elements label pieces of content such as "this is a heading", "this is a paragraph", "this is a link", etc.</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5960"/>
          </a:xfrm>
        </p:spPr>
        <p:txBody>
          <a:bodyPr>
            <a:normAutofit fontScale="90000"/>
          </a:bodyPr>
          <a:lstStyle/>
          <a:p>
            <a:r>
              <a:rPr lang="en-US"/>
              <a:t>CSS Box Model</a:t>
            </a:r>
          </a:p>
        </p:txBody>
      </p:sp>
      <p:sp>
        <p:nvSpPr>
          <p:cNvPr id="3" name="Content Placeholder 2"/>
          <p:cNvSpPr>
            <a:spLocks noGrp="1"/>
          </p:cNvSpPr>
          <p:nvPr>
            <p:ph idx="1"/>
          </p:nvPr>
        </p:nvSpPr>
        <p:spPr>
          <a:xfrm>
            <a:off x="838200" y="1149985"/>
            <a:ext cx="10515600" cy="5027295"/>
          </a:xfrm>
        </p:spPr>
        <p:txBody>
          <a:bodyPr>
            <a:normAutofit/>
          </a:bodyPr>
          <a:lstStyle/>
          <a:p>
            <a:r>
              <a:rPr lang="en-US" sz="2445"/>
              <a:t>In CSS, the term "box model" is used when talking about design and layout.</a:t>
            </a:r>
          </a:p>
          <a:p>
            <a:r>
              <a:rPr lang="en-US" sz="2445"/>
              <a:t>The CSS box model is essentially a box that wraps around every HTML element. It consists of: margins, borders, padding, and the actual content. </a:t>
            </a:r>
          </a:p>
          <a:p>
            <a:pPr marL="0" indent="0">
              <a:buNone/>
            </a:pPr>
            <a:endParaRPr lang="en-US" sz="2445"/>
          </a:p>
          <a:p>
            <a:r>
              <a:rPr lang="en-US" sz="2445"/>
              <a:t>Explanation of the different parts:</a:t>
            </a:r>
          </a:p>
          <a:p>
            <a:r>
              <a:rPr lang="en-US" sz="2445"/>
              <a:t>Content - The content of the box, where text and images appear</a:t>
            </a:r>
          </a:p>
          <a:p>
            <a:r>
              <a:rPr lang="en-US" sz="2445"/>
              <a:t>Padding - Clears an area around the content. The padding is transparent</a:t>
            </a:r>
          </a:p>
          <a:p>
            <a:r>
              <a:rPr lang="en-US" sz="2445"/>
              <a:t>Border - A border that goes around the padding and content</a:t>
            </a:r>
          </a:p>
          <a:p>
            <a:r>
              <a:rPr lang="en-US" sz="2445"/>
              <a:t>Margin - Clears an area outside the border. The margin is transparent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1520"/>
          </a:xfrm>
        </p:spPr>
        <p:txBody>
          <a:bodyPr>
            <a:normAutofit fontScale="90000"/>
          </a:bodyPr>
          <a:lstStyle/>
          <a:p>
            <a:r>
              <a:rPr lang="en-US">
                <a:sym typeface="+mn-ea"/>
              </a:rPr>
              <a:t>CSS Box Model</a:t>
            </a:r>
            <a:r>
              <a:rPr lang="en-US"/>
              <a:t/>
            </a:r>
            <a:br>
              <a:rPr lang="en-US"/>
            </a:br>
            <a:endParaRPr lang="en-US"/>
          </a:p>
        </p:txBody>
      </p:sp>
      <p:sp>
        <p:nvSpPr>
          <p:cNvPr id="3" name="Content Placeholder 2"/>
          <p:cNvSpPr>
            <a:spLocks noGrp="1"/>
          </p:cNvSpPr>
          <p:nvPr>
            <p:ph idx="1"/>
          </p:nvPr>
        </p:nvSpPr>
        <p:spPr>
          <a:xfrm>
            <a:off x="838200" y="1196975"/>
            <a:ext cx="10515600" cy="4980305"/>
          </a:xfrm>
        </p:spPr>
        <p:txBody>
          <a:bodyPr/>
          <a:lstStyle/>
          <a:p>
            <a:pPr marL="2743200" lvl="6" indent="0">
              <a:buNone/>
            </a:pPr>
            <a:r>
              <a:rPr lang="en-US" sz="2400"/>
              <a:t>div {</a:t>
            </a:r>
          </a:p>
          <a:p>
            <a:pPr marL="2743200" lvl="6" indent="0">
              <a:buNone/>
            </a:pPr>
            <a:r>
              <a:rPr lang="en-US" sz="2400"/>
              <a:t>  width: 300px;</a:t>
            </a:r>
          </a:p>
          <a:p>
            <a:pPr marL="2743200" lvl="6" indent="0">
              <a:buNone/>
            </a:pPr>
            <a:r>
              <a:rPr lang="en-US" sz="2400"/>
              <a:t>  border: 15px solid green;</a:t>
            </a:r>
          </a:p>
          <a:p>
            <a:pPr marL="2743200" lvl="6" indent="0">
              <a:buNone/>
            </a:pPr>
            <a:r>
              <a:rPr lang="en-US" sz="2400"/>
              <a:t>  padding: 50px;</a:t>
            </a:r>
          </a:p>
          <a:p>
            <a:pPr marL="2743200" lvl="6" indent="0">
              <a:buNone/>
            </a:pPr>
            <a:r>
              <a:rPr lang="en-US" sz="2400"/>
              <a:t>  margin: 20px;</a:t>
            </a:r>
          </a:p>
          <a:p>
            <a:pPr marL="2743200" lvl="6" indent="0">
              <a:buNone/>
            </a:pPr>
            <a:r>
              <a:rPr lang="en-US" sz="240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9940"/>
          </a:xfrm>
        </p:spPr>
        <p:txBody>
          <a:bodyPr/>
          <a:lstStyle/>
          <a:p>
            <a:r>
              <a:rPr lang="en-US"/>
              <a:t>JavaScript</a:t>
            </a:r>
          </a:p>
        </p:txBody>
      </p:sp>
      <p:sp>
        <p:nvSpPr>
          <p:cNvPr id="3" name="Content Placeholder 2"/>
          <p:cNvSpPr>
            <a:spLocks noGrp="1"/>
          </p:cNvSpPr>
          <p:nvPr>
            <p:ph idx="1"/>
          </p:nvPr>
        </p:nvSpPr>
        <p:spPr>
          <a:xfrm>
            <a:off x="838200" y="1383030"/>
            <a:ext cx="10515600" cy="4794250"/>
          </a:xfrm>
        </p:spPr>
        <p:txBody>
          <a:bodyPr>
            <a:normAutofit fontScale="85000" lnSpcReduction="20000"/>
          </a:bodyPr>
          <a:lstStyle/>
          <a:p>
            <a:r>
              <a:rPr lang="en-US">
                <a:latin typeface="Times New Roman Regular" panose="02020603050405020304" charset="0"/>
                <a:cs typeface="Times New Roman Regular" panose="02020603050405020304" charset="0"/>
                <a:sym typeface="+mn-ea"/>
              </a:rPr>
              <a:t>JavaScript was initially created to “make web pages alive”.</a:t>
            </a:r>
            <a:endParaRPr lang="en-US">
              <a:latin typeface="Times New Roman Regular" panose="02020603050405020304" charset="0"/>
              <a:cs typeface="Times New Roman Regular" panose="02020603050405020304" charset="0"/>
            </a:endParaRPr>
          </a:p>
          <a:p>
            <a:r>
              <a:rPr lang="en-US">
                <a:latin typeface="Times New Roman Regular" panose="02020603050405020304" charset="0"/>
                <a:cs typeface="Times New Roman Regular" panose="02020603050405020304" charset="0"/>
                <a:sym typeface="+mn-ea"/>
              </a:rPr>
              <a:t>The programs in this language are called scripts. They can be written right in a web page’s HTML and run automatically as the page loads.</a:t>
            </a:r>
            <a:endParaRPr lang="en-US">
              <a:latin typeface="Times New Roman Regular" panose="02020603050405020304" charset="0"/>
              <a:cs typeface="Times New Roman Regular" panose="02020603050405020304" charset="0"/>
            </a:endParaRPr>
          </a:p>
          <a:p>
            <a:r>
              <a:rPr lang="en-US">
                <a:latin typeface="Times New Roman Regular" panose="02020603050405020304" charset="0"/>
                <a:cs typeface="Times New Roman Regular" panose="02020603050405020304" charset="0"/>
                <a:sym typeface="+mn-ea"/>
              </a:rPr>
              <a:t>Scripts are provided and executed as plain text. They don’t need special preparation or compilation to run.</a:t>
            </a:r>
            <a:endParaRPr lang="en-US">
              <a:latin typeface="Times New Roman Regular" panose="02020603050405020304" charset="0"/>
              <a:cs typeface="Times New Roman Regular" panose="02020603050405020304" charset="0"/>
            </a:endParaRPr>
          </a:p>
          <a:p>
            <a:r>
              <a:rPr lang="en-US">
                <a:latin typeface="Times New Roman Regular" panose="02020603050405020304" charset="0"/>
                <a:cs typeface="Times New Roman Regular" panose="02020603050405020304" charset="0"/>
                <a:sym typeface="+mn-ea"/>
              </a:rPr>
              <a:t>In this aspect, JavaScript is very different from another language called Java.</a:t>
            </a:r>
            <a:endParaRPr lang="en-US">
              <a:latin typeface="Times New Roman Regular" panose="02020603050405020304" charset="0"/>
              <a:cs typeface="Times New Roman Regular" panose="02020603050405020304" charset="0"/>
            </a:endParaRPr>
          </a:p>
          <a:p>
            <a:r>
              <a:rPr lang="en-US">
                <a:latin typeface="Times New Roman Regular" panose="02020603050405020304" charset="0"/>
                <a:cs typeface="Times New Roman Regular" panose="02020603050405020304" charset="0"/>
                <a:sym typeface="+mn-ea"/>
              </a:rPr>
              <a:t>Today, JavaScript can execute not only in the browser, but also on the server, or actually on any device that has a special program called the JavaScript engine.</a:t>
            </a:r>
            <a:endParaRPr lang="en-US">
              <a:latin typeface="Times New Roman Regular" panose="02020603050405020304" charset="0"/>
              <a:cs typeface="Times New Roman Regular" panose="02020603050405020304" charset="0"/>
            </a:endParaRPr>
          </a:p>
          <a:p>
            <a:r>
              <a:rPr lang="en-US">
                <a:latin typeface="Times New Roman Regular" panose="02020603050405020304" charset="0"/>
                <a:cs typeface="Times New Roman Regular" panose="02020603050405020304" charset="0"/>
                <a:sym typeface="+mn-ea"/>
              </a:rPr>
              <a:t>The browser has an embedded engine sometimes called a “JavaScript virtual machine”.</a:t>
            </a:r>
            <a:endParaRPr lang="en-US">
              <a:latin typeface="Times New Roman Regular" panose="02020603050405020304" charset="0"/>
              <a:cs typeface="Times New Roman Regular" panose="02020603050405020304" charset="0"/>
            </a:endParaRPr>
          </a:p>
          <a:p>
            <a:endParaRPr lang="en-US">
              <a:latin typeface="Times New Roman Regular" panose="02020603050405020304" charset="0"/>
              <a:cs typeface="Times New Roman Regular" panose="02020603050405020304" charset="0"/>
            </a:endParaRPr>
          </a:p>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0090"/>
          </a:xfrm>
        </p:spPr>
        <p:txBody>
          <a:bodyPr>
            <a:normAutofit fontScale="90000"/>
          </a:bodyPr>
          <a:lstStyle/>
          <a:p>
            <a:r>
              <a:rPr lang="en-US"/>
              <a:t>JAVASCRIPT SYNTAX</a:t>
            </a:r>
          </a:p>
        </p:txBody>
      </p:sp>
      <p:sp>
        <p:nvSpPr>
          <p:cNvPr id="3" name="Content Placeholder 2"/>
          <p:cNvSpPr>
            <a:spLocks noGrp="1"/>
          </p:cNvSpPr>
          <p:nvPr>
            <p:ph idx="1"/>
          </p:nvPr>
        </p:nvSpPr>
        <p:spPr>
          <a:xfrm>
            <a:off x="838200" y="1205865"/>
            <a:ext cx="10515600" cy="5332730"/>
          </a:xfrm>
        </p:spPr>
        <p:txBody>
          <a:bodyPr>
            <a:normAutofit fontScale="92500" lnSpcReduction="20000"/>
          </a:bodyPr>
          <a:lstStyle/>
          <a:p>
            <a:r>
              <a:rPr lang="en-US" sz="2400">
                <a:latin typeface="Times New Roman Regular" panose="02020603050405020304" charset="0"/>
                <a:cs typeface="Times New Roman Regular" panose="02020603050405020304" charset="0"/>
              </a:rPr>
              <a:t>JavaScript programs can be inserted almost anywhere into an HTML document (HEAD &amp; BODY)using the &lt;script&gt; tag.</a:t>
            </a:r>
          </a:p>
          <a:p>
            <a:r>
              <a:rPr lang="en-US" sz="2400">
                <a:latin typeface="Times New Roman Regular" panose="02020603050405020304" charset="0"/>
                <a:cs typeface="Times New Roman Regular" panose="02020603050405020304" charset="0"/>
              </a:rPr>
              <a:t>The type and language attributes are not required.</a:t>
            </a:r>
          </a:p>
          <a:p>
            <a:r>
              <a:rPr lang="en-US" sz="2400">
                <a:latin typeface="Times New Roman Regular" panose="02020603050405020304" charset="0"/>
                <a:cs typeface="Times New Roman Regular" panose="02020603050405020304" charset="0"/>
              </a:rPr>
              <a:t>A script in an external file can be inserted with &lt;script src="path/to/script.js"&gt;&lt;/script&gt;.</a:t>
            </a:r>
          </a:p>
          <a:p>
            <a:r>
              <a:rPr lang="en-US" sz="2400">
                <a:latin typeface="Times New Roman Regular" panose="02020603050405020304" charset="0"/>
                <a:cs typeface="Times New Roman Regular" panose="02020603050405020304" charset="0"/>
              </a:rPr>
              <a:t>EXAMPLE:</a:t>
            </a:r>
          </a:p>
          <a:p>
            <a:pPr marL="0" indent="0">
              <a:buNone/>
            </a:pPr>
            <a:r>
              <a:rPr lang="en-US" sz="2400">
                <a:latin typeface="Times New Roman Regular" panose="02020603050405020304" charset="0"/>
                <a:cs typeface="Times New Roman Regular" panose="02020603050405020304" charset="0"/>
              </a:rPr>
              <a:t>			</a:t>
            </a:r>
            <a:r>
              <a:rPr lang="en-US" sz="2285">
                <a:latin typeface="Times New Roman Regular" panose="02020603050405020304" charset="0"/>
                <a:cs typeface="Times New Roman Regular" panose="02020603050405020304" charset="0"/>
              </a:rPr>
              <a:t>&lt;!DOCTYPE HTML&gt;</a:t>
            </a:r>
          </a:p>
          <a:p>
            <a:pPr marL="0" indent="0">
              <a:buNone/>
            </a:pPr>
            <a:r>
              <a:rPr lang="en-US" sz="2285">
                <a:latin typeface="Times New Roman Regular" panose="02020603050405020304" charset="0"/>
                <a:cs typeface="Times New Roman Regular" panose="02020603050405020304" charset="0"/>
              </a:rPr>
              <a:t>			&lt;html&gt;</a:t>
            </a:r>
          </a:p>
          <a:p>
            <a:pPr marL="0" indent="0">
              <a:buNone/>
            </a:pPr>
            <a:r>
              <a:rPr lang="en-US" sz="2285">
                <a:latin typeface="Times New Roman Regular" panose="02020603050405020304" charset="0"/>
                <a:cs typeface="Times New Roman Regular" panose="02020603050405020304" charset="0"/>
              </a:rPr>
              <a:t>			&lt;body&gt;</a:t>
            </a:r>
          </a:p>
          <a:p>
            <a:pPr marL="0" indent="0">
              <a:buNone/>
            </a:pPr>
            <a:r>
              <a:rPr lang="en-US" sz="2285">
                <a:latin typeface="Times New Roman Regular" panose="02020603050405020304" charset="0"/>
                <a:cs typeface="Times New Roman Regular" panose="02020603050405020304" charset="0"/>
              </a:rPr>
              <a:t>			&lt;p&gt;Before the script...&lt;/p&gt;</a:t>
            </a:r>
          </a:p>
          <a:p>
            <a:pPr marL="0" indent="0">
              <a:buNone/>
            </a:pPr>
            <a:r>
              <a:rPr lang="en-US" sz="2285">
                <a:latin typeface="Times New Roman Regular" panose="02020603050405020304" charset="0"/>
                <a:cs typeface="Times New Roman Regular" panose="02020603050405020304" charset="0"/>
              </a:rPr>
              <a:t>			&lt;script&gt;</a:t>
            </a:r>
          </a:p>
          <a:p>
            <a:pPr marL="0" indent="0">
              <a:buNone/>
            </a:pPr>
            <a:r>
              <a:rPr lang="en-US" sz="2285">
                <a:latin typeface="Times New Roman Regular" panose="02020603050405020304" charset="0"/>
                <a:cs typeface="Times New Roman Regular" panose="02020603050405020304" charset="0"/>
              </a:rPr>
              <a:t>  				  alert( 'Hello, world!' );</a:t>
            </a:r>
          </a:p>
          <a:p>
            <a:pPr marL="0" indent="0">
              <a:buNone/>
            </a:pPr>
            <a:r>
              <a:rPr lang="en-US" sz="2285">
                <a:latin typeface="Times New Roman Regular" panose="02020603050405020304" charset="0"/>
                <a:cs typeface="Times New Roman Regular" panose="02020603050405020304" charset="0"/>
              </a:rPr>
              <a:t>  			&lt;/script&gt;</a:t>
            </a:r>
          </a:p>
          <a:p>
            <a:pPr marL="0" indent="0">
              <a:buNone/>
            </a:pPr>
            <a:r>
              <a:rPr lang="en-US" sz="2285">
                <a:latin typeface="Times New Roman Regular" panose="02020603050405020304" charset="0"/>
                <a:cs typeface="Times New Roman Regular" panose="02020603050405020304" charset="0"/>
              </a:rPr>
              <a:t>			&lt;p&gt;...After the script.&lt;/p&gt;</a:t>
            </a:r>
          </a:p>
          <a:p>
            <a:pPr marL="0" indent="0">
              <a:buNone/>
            </a:pPr>
            <a:r>
              <a:rPr lang="en-US" sz="2285">
                <a:latin typeface="Times New Roman Regular" panose="02020603050405020304" charset="0"/>
                <a:cs typeface="Times New Roman Regular" panose="02020603050405020304" charset="0"/>
              </a:rPr>
              <a:t>			&lt;/body&gt;</a:t>
            </a:r>
          </a:p>
          <a:p>
            <a:pPr marL="0" indent="0">
              <a:buNone/>
            </a:pPr>
            <a:r>
              <a:rPr lang="en-US" sz="2285">
                <a:latin typeface="Times New Roman Regular" panose="02020603050405020304" charset="0"/>
                <a:cs typeface="Times New Roman Regular" panose="02020603050405020304" charset="0"/>
              </a:rPr>
              <a:t>			&lt;/html&gt;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1520"/>
          </a:xfrm>
        </p:spPr>
        <p:txBody>
          <a:bodyPr>
            <a:normAutofit fontScale="90000"/>
          </a:bodyPr>
          <a:lstStyle/>
          <a:p>
            <a:r>
              <a:rPr lang="en-US"/>
              <a:t>JavaScript Output</a:t>
            </a:r>
          </a:p>
        </p:txBody>
      </p:sp>
      <p:sp>
        <p:nvSpPr>
          <p:cNvPr id="3" name="Content Placeholder 2"/>
          <p:cNvSpPr>
            <a:spLocks noGrp="1"/>
          </p:cNvSpPr>
          <p:nvPr>
            <p:ph idx="1"/>
          </p:nvPr>
        </p:nvSpPr>
        <p:spPr>
          <a:xfrm>
            <a:off x="838200" y="1219835"/>
            <a:ext cx="10515600" cy="4957445"/>
          </a:xfrm>
        </p:spPr>
        <p:txBody>
          <a:bodyPr>
            <a:normAutofit/>
          </a:bodyPr>
          <a:lstStyle/>
          <a:p>
            <a:r>
              <a:rPr lang="en-US"/>
              <a:t>JavaScript can "display" data in different ways:</a:t>
            </a:r>
          </a:p>
          <a:p>
            <a:pPr lvl="1"/>
            <a:r>
              <a:rPr lang="en-US" sz="2800">
                <a:sym typeface="+mn-ea"/>
              </a:rPr>
              <a:t>Writing into an HTML element, using innerHTML.</a:t>
            </a:r>
            <a:endParaRPr lang="en-US" sz="2800"/>
          </a:p>
          <a:p>
            <a:pPr lvl="1"/>
            <a:r>
              <a:rPr lang="en-US" sz="2800">
                <a:sym typeface="+mn-ea"/>
              </a:rPr>
              <a:t>Writing into the HTML output using document.write().</a:t>
            </a:r>
            <a:endParaRPr lang="en-US" sz="2800"/>
          </a:p>
          <a:p>
            <a:pPr lvl="1"/>
            <a:r>
              <a:rPr lang="en-US" sz="2800">
                <a:sym typeface="+mn-ea"/>
              </a:rPr>
              <a:t>Writing into an alert box, using alert().</a:t>
            </a:r>
            <a:endParaRPr lang="en-US" sz="2800"/>
          </a:p>
          <a:p>
            <a:pPr lvl="1"/>
            <a:r>
              <a:rPr lang="en-US" sz="2800">
                <a:sym typeface="+mn-ea"/>
              </a:rPr>
              <a:t>Writing into the browser console, using console.log().</a:t>
            </a:r>
            <a:endParaRPr lang="en-US"/>
          </a:p>
          <a:p>
            <a:pPr lvl="1"/>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6930"/>
          </a:xfrm>
        </p:spPr>
        <p:txBody>
          <a:bodyPr/>
          <a:lstStyle/>
          <a:p>
            <a:r>
              <a:rPr lang="en-US">
                <a:sym typeface="+mn-ea"/>
              </a:rPr>
              <a:t>Using innerHTML</a:t>
            </a:r>
            <a:endParaRPr lang="en-US"/>
          </a:p>
        </p:txBody>
      </p:sp>
      <p:sp>
        <p:nvSpPr>
          <p:cNvPr id="3" name="Content Placeholder 2"/>
          <p:cNvSpPr>
            <a:spLocks noGrp="1"/>
          </p:cNvSpPr>
          <p:nvPr>
            <p:ph idx="1"/>
          </p:nvPr>
        </p:nvSpPr>
        <p:spPr>
          <a:xfrm>
            <a:off x="838200" y="1313180"/>
            <a:ext cx="10515600" cy="4864100"/>
          </a:xfrm>
        </p:spPr>
        <p:txBody>
          <a:bodyPr>
            <a:normAutofit fontScale="90000" lnSpcReduction="10000"/>
          </a:bodyPr>
          <a:lstStyle/>
          <a:p>
            <a:r>
              <a:rPr lang="en-US" sz="2800">
                <a:sym typeface="+mn-ea"/>
              </a:rPr>
              <a:t>To access an HTML element, JavaScript can use the document.getElementById(id) method.</a:t>
            </a:r>
            <a:endParaRPr lang="en-US" sz="2800"/>
          </a:p>
          <a:p>
            <a:r>
              <a:rPr lang="en-US" sz="2800">
                <a:sym typeface="+mn-ea"/>
              </a:rPr>
              <a:t>The id attribute defines the HTML element. The innerHTML property defines the HTML content:</a:t>
            </a:r>
          </a:p>
          <a:p>
            <a:pPr marL="3200400" lvl="7" indent="0">
              <a:buNone/>
            </a:pPr>
            <a:r>
              <a:rPr lang="en-US" sz="1800"/>
              <a:t>&lt;!DOCTYPE html&gt;</a:t>
            </a:r>
          </a:p>
          <a:p>
            <a:pPr marL="3200400" lvl="7" indent="0">
              <a:buNone/>
            </a:pPr>
            <a:r>
              <a:rPr lang="en-US" sz="1800"/>
              <a:t>&lt;html&gt;</a:t>
            </a:r>
          </a:p>
          <a:p>
            <a:pPr marL="3200400" lvl="7" indent="0">
              <a:buNone/>
            </a:pPr>
            <a:r>
              <a:rPr lang="en-US" sz="1800"/>
              <a:t>&lt;body&gt;</a:t>
            </a:r>
          </a:p>
          <a:p>
            <a:pPr marL="3200400" lvl="7" indent="0">
              <a:buNone/>
            </a:pPr>
            <a:r>
              <a:rPr lang="en-US" sz="1800"/>
              <a:t>&lt;h1&gt;My First Web Page&lt;/h1&gt;</a:t>
            </a:r>
          </a:p>
          <a:p>
            <a:pPr marL="3200400" lvl="7" indent="0">
              <a:buNone/>
            </a:pPr>
            <a:r>
              <a:rPr lang="en-US" sz="1800"/>
              <a:t>&lt;p&gt;My First Paragraph&lt;/p&gt;</a:t>
            </a:r>
          </a:p>
          <a:p>
            <a:pPr marL="3200400" lvl="7" indent="0">
              <a:buNone/>
            </a:pPr>
            <a:r>
              <a:rPr lang="en-US" sz="1800"/>
              <a:t>&lt;p id="demo"&gt;&lt;/p&gt;</a:t>
            </a:r>
          </a:p>
          <a:p>
            <a:pPr marL="3200400" lvl="7" indent="0">
              <a:buNone/>
            </a:pPr>
            <a:r>
              <a:rPr lang="en-US" sz="1800"/>
              <a:t>&lt;script&gt;</a:t>
            </a:r>
          </a:p>
          <a:p>
            <a:pPr marL="3200400" lvl="7" indent="0">
              <a:buNone/>
            </a:pPr>
            <a:r>
              <a:rPr lang="en-US" sz="1800"/>
              <a:t>document.getElementById("demo").innerHTML = 5 + 6;</a:t>
            </a:r>
          </a:p>
          <a:p>
            <a:pPr marL="3200400" lvl="7" indent="0">
              <a:buNone/>
            </a:pPr>
            <a:r>
              <a:rPr lang="en-US" sz="1800"/>
              <a:t>&lt;/script&gt;</a:t>
            </a:r>
          </a:p>
          <a:p>
            <a:pPr marL="3200400" lvl="7" indent="0">
              <a:buNone/>
            </a:pPr>
            <a:r>
              <a:rPr lang="en-US" sz="1800"/>
              <a:t>&lt;/body&gt;</a:t>
            </a:r>
          </a:p>
          <a:p>
            <a:pPr marL="3200400" lvl="7" indent="0">
              <a:buNone/>
            </a:pPr>
            <a:r>
              <a:rPr lang="en-US" sz="1800"/>
              <a:t>&lt;/html&gt;</a:t>
            </a:r>
          </a:p>
          <a:p>
            <a:pPr marL="457200" lvl="1" indent="0">
              <a:buNone/>
            </a:pPr>
            <a:endParaRPr lang="en-US" sz="2800"/>
          </a:p>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875"/>
          </a:xfrm>
        </p:spPr>
        <p:txBody>
          <a:bodyPr>
            <a:normAutofit fontScale="90000"/>
          </a:bodyPr>
          <a:lstStyle/>
          <a:p>
            <a:r>
              <a:rPr lang="en-US"/>
              <a:t>Using document.write()</a:t>
            </a:r>
          </a:p>
        </p:txBody>
      </p:sp>
      <p:sp>
        <p:nvSpPr>
          <p:cNvPr id="3" name="Content Placeholder 2"/>
          <p:cNvSpPr>
            <a:spLocks noGrp="1"/>
          </p:cNvSpPr>
          <p:nvPr>
            <p:ph idx="1"/>
          </p:nvPr>
        </p:nvSpPr>
        <p:spPr>
          <a:xfrm>
            <a:off x="838200" y="1185545"/>
            <a:ext cx="10515600" cy="4991735"/>
          </a:xfrm>
        </p:spPr>
        <p:txBody>
          <a:bodyPr>
            <a:normAutofit fontScale="90000" lnSpcReduction="10000"/>
          </a:bodyPr>
          <a:lstStyle/>
          <a:p>
            <a:pPr marL="0" indent="0">
              <a:buNone/>
            </a:pPr>
            <a:r>
              <a:rPr lang="en-US"/>
              <a:t>&lt;!DOCTYPE html&gt;</a:t>
            </a:r>
          </a:p>
          <a:p>
            <a:pPr marL="0" indent="0">
              <a:buNone/>
            </a:pPr>
            <a:r>
              <a:rPr lang="en-US"/>
              <a:t>&lt;html&gt;</a:t>
            </a:r>
          </a:p>
          <a:p>
            <a:pPr marL="0" indent="0">
              <a:buNone/>
            </a:pPr>
            <a:r>
              <a:rPr lang="en-US"/>
              <a:t>&lt;body&gt;</a:t>
            </a:r>
          </a:p>
          <a:p>
            <a:pPr marL="0" indent="0">
              <a:buNone/>
            </a:pPr>
            <a:r>
              <a:rPr lang="en-US"/>
              <a:t>&lt;h1&gt;My First Web Page&lt;/h1&gt;</a:t>
            </a:r>
          </a:p>
          <a:p>
            <a:pPr marL="0" indent="0">
              <a:buNone/>
            </a:pPr>
            <a:r>
              <a:rPr lang="en-US"/>
              <a:t>&lt;p&gt;My first paragraph.&lt;/p&gt;</a:t>
            </a:r>
          </a:p>
          <a:p>
            <a:pPr marL="0" indent="0">
              <a:buNone/>
            </a:pPr>
            <a:r>
              <a:rPr lang="en-US"/>
              <a:t>&lt;script&gt;</a:t>
            </a:r>
          </a:p>
          <a:p>
            <a:pPr marL="0" indent="0">
              <a:buNone/>
            </a:pPr>
            <a:r>
              <a:rPr lang="en-US"/>
              <a:t>document.write(5 + 6);</a:t>
            </a:r>
          </a:p>
          <a:p>
            <a:pPr marL="0" indent="0">
              <a:buNone/>
            </a:pPr>
            <a:r>
              <a:rPr lang="en-US"/>
              <a:t>&lt;/script&gt;</a:t>
            </a:r>
          </a:p>
          <a:p>
            <a:pPr marL="0" indent="0">
              <a:buNone/>
            </a:pPr>
            <a:r>
              <a:rPr lang="en-US"/>
              <a:t>&lt;/body&gt;</a:t>
            </a:r>
          </a:p>
          <a:p>
            <a:pPr marL="0" indent="0">
              <a:buNone/>
            </a:pPr>
            <a:r>
              <a:rPr lang="en-US"/>
              <a:t>&lt;/html&gt;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Task :</a:t>
            </a:r>
          </a:p>
        </p:txBody>
      </p:sp>
      <p:sp>
        <p:nvSpPr>
          <p:cNvPr id="3" name="Content Placeholder 2"/>
          <p:cNvSpPr>
            <a:spLocks noGrp="1"/>
          </p:cNvSpPr>
          <p:nvPr>
            <p:ph idx="1"/>
          </p:nvPr>
        </p:nvSpPr>
        <p:spPr/>
        <p:txBody>
          <a:bodyPr/>
          <a:lstStyle/>
          <a:p>
            <a:r>
              <a:rPr lang="en-US"/>
              <a:t>Create a button named : “Click Me” and on clicking the button should disappear and the following content should be displayed  “ This is the information i got after clicking on button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a:t>
            </a:r>
          </a:p>
        </p:txBody>
      </p:sp>
      <p:sp>
        <p:nvSpPr>
          <p:cNvPr id="3" name="Content Placeholder 2"/>
          <p:cNvSpPr>
            <a:spLocks noGrp="1"/>
          </p:cNvSpPr>
          <p:nvPr>
            <p:ph idx="1"/>
          </p:nvPr>
        </p:nvSpPr>
        <p:spPr/>
        <p:txBody>
          <a:bodyPr>
            <a:normAutofit/>
          </a:bodyPr>
          <a:lstStyle/>
          <a:p>
            <a:pPr marL="0" indent="0">
              <a:buNone/>
            </a:pPr>
            <a:r>
              <a:rPr lang="en-US"/>
              <a:t>&lt;!DOCTYPE html&gt;</a:t>
            </a:r>
          </a:p>
          <a:p>
            <a:pPr marL="0" indent="0">
              <a:buNone/>
            </a:pPr>
            <a:r>
              <a:rPr lang="en-US"/>
              <a:t>&lt;html&gt;</a:t>
            </a:r>
          </a:p>
          <a:p>
            <a:pPr marL="0" indent="0">
              <a:buNone/>
            </a:pPr>
            <a:r>
              <a:rPr lang="en-US"/>
              <a:t>&lt;body&gt;</a:t>
            </a:r>
          </a:p>
          <a:p>
            <a:pPr marL="0" indent="0">
              <a:buNone/>
            </a:pPr>
            <a:r>
              <a:rPr lang="en-US"/>
              <a:t>&lt;button type="button" onclick=’document.write(“</a:t>
            </a:r>
            <a:r>
              <a:rPr lang="en-US">
                <a:sym typeface="+mn-ea"/>
              </a:rPr>
              <a:t>This is the information i got after clicking on button”)’</a:t>
            </a:r>
            <a:r>
              <a:rPr lang="en-US"/>
              <a:t>&gt;Click Me&lt;/button&gt;</a:t>
            </a:r>
          </a:p>
          <a:p>
            <a:pPr marL="0" indent="0">
              <a:buNone/>
            </a:pPr>
            <a:r>
              <a:rPr lang="en-US"/>
              <a:t>&lt;/body&gt;</a:t>
            </a:r>
          </a:p>
          <a:p>
            <a:pPr marL="0" indent="0">
              <a:buNone/>
            </a:pPr>
            <a:r>
              <a:rPr lang="en-US"/>
              <a:t>&lt;/html&gt;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3100"/>
          </a:xfrm>
        </p:spPr>
        <p:txBody>
          <a:bodyPr>
            <a:normAutofit fontScale="90000"/>
          </a:bodyPr>
          <a:lstStyle/>
          <a:p>
            <a:r>
              <a:rPr lang="en-US"/>
              <a:t>JavaScript Print</a:t>
            </a:r>
          </a:p>
        </p:txBody>
      </p:sp>
      <p:sp>
        <p:nvSpPr>
          <p:cNvPr id="3" name="Content Placeholder 2"/>
          <p:cNvSpPr>
            <a:spLocks noGrp="1"/>
          </p:cNvSpPr>
          <p:nvPr>
            <p:ph idx="1"/>
          </p:nvPr>
        </p:nvSpPr>
        <p:spPr>
          <a:xfrm>
            <a:off x="838200" y="1266825"/>
            <a:ext cx="10515600" cy="4910455"/>
          </a:xfrm>
        </p:spPr>
        <p:txBody>
          <a:bodyPr>
            <a:normAutofit/>
          </a:bodyPr>
          <a:lstStyle/>
          <a:p>
            <a:r>
              <a:rPr lang="en-US" sz="2200"/>
              <a:t>JavaScript does not have any print object or print methods.</a:t>
            </a:r>
          </a:p>
          <a:p>
            <a:r>
              <a:rPr lang="en-US" sz="2200"/>
              <a:t>You cannot access output devices from JavaScript.</a:t>
            </a:r>
          </a:p>
          <a:p>
            <a:r>
              <a:rPr lang="en-US" sz="2200"/>
              <a:t>The only exception is that you can call the window.print() method in the browser to print the content of the current window.</a:t>
            </a:r>
          </a:p>
          <a:p>
            <a:pPr marL="2743200" lvl="6" indent="0">
              <a:buNone/>
            </a:pPr>
            <a:r>
              <a:rPr lang="en-US" sz="2400"/>
              <a:t>&lt;!DOCTYPE html&gt;</a:t>
            </a:r>
          </a:p>
          <a:p>
            <a:pPr marL="2743200" lvl="6" indent="0">
              <a:buNone/>
            </a:pPr>
            <a:r>
              <a:rPr lang="en-US" sz="2400"/>
              <a:t>&lt;html&gt;</a:t>
            </a:r>
          </a:p>
          <a:p>
            <a:pPr marL="2743200" lvl="6" indent="0">
              <a:buNone/>
            </a:pPr>
            <a:r>
              <a:rPr lang="en-US" sz="2400"/>
              <a:t>&lt;body&gt;</a:t>
            </a:r>
          </a:p>
          <a:p>
            <a:pPr marL="2743200" lvl="6" indent="0">
              <a:buNone/>
            </a:pPr>
            <a:r>
              <a:rPr lang="en-US" sz="2400"/>
              <a:t>&lt;button onclick="window.print()"&gt;Print this page&lt;/button&gt;</a:t>
            </a:r>
          </a:p>
          <a:p>
            <a:pPr marL="2743200" lvl="6" indent="0">
              <a:buNone/>
            </a:pPr>
            <a:r>
              <a:rPr lang="en-US" sz="2400"/>
              <a:t>&lt;/body&gt;</a:t>
            </a:r>
          </a:p>
          <a:p>
            <a:pPr marL="2743200" lvl="6" indent="0">
              <a:buNone/>
            </a:pPr>
            <a:r>
              <a:rPr lang="en-US" sz="2400"/>
              <a:t>&lt;/html&gt;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HTML(contd.)</a:t>
            </a:r>
            <a:endParaRPr lang="en-IN" dirty="0"/>
          </a:p>
        </p:txBody>
      </p:sp>
      <p:sp>
        <p:nvSpPr>
          <p:cNvPr id="3" name="Content Placeholder 2"/>
          <p:cNvSpPr>
            <a:spLocks noGrp="1"/>
          </p:cNvSpPr>
          <p:nvPr>
            <p:ph idx="1"/>
          </p:nvPr>
        </p:nvSpPr>
        <p:spPr/>
        <p:txBody>
          <a:bodyPr/>
          <a:lstStyle/>
          <a:p>
            <a:pPr marL="457200" indent="-457200" algn="just">
              <a:lnSpc>
                <a:spcPct val="150000"/>
              </a:lnSpc>
            </a:pPr>
            <a:r>
              <a:rPr lang="en-IN" sz="2700" dirty="0">
                <a:latin typeface="Times New Roman" panose="02020603050405020304" pitchFamily="18" charset="0"/>
                <a:cs typeface="Times New Roman" panose="02020603050405020304" pitchFamily="18" charset="0"/>
              </a:rPr>
              <a:t>HTML was originally developed by Tim Berners-Lee in 1990. He is also known as the father of the web. </a:t>
            </a:r>
          </a:p>
          <a:p>
            <a:pPr marL="457200" indent="-457200" algn="just">
              <a:lnSpc>
                <a:spcPct val="150000"/>
              </a:lnSpc>
            </a:pPr>
            <a:r>
              <a:rPr lang="en-IN" sz="2700" dirty="0">
                <a:latin typeface="Times New Roman" panose="02020603050405020304" pitchFamily="18" charset="0"/>
                <a:cs typeface="Times New Roman" panose="02020603050405020304" pitchFamily="18" charset="0"/>
              </a:rPr>
              <a:t>In 1996, the World Wide Web Consortium (W3C) became the authority to maintain the HTML specifications. HTML also became an international standard (ISO) in 2000. </a:t>
            </a:r>
          </a:p>
          <a:p>
            <a:pPr marL="457200" indent="-457200" algn="just">
              <a:lnSpc>
                <a:spcPct val="150000"/>
              </a:lnSpc>
            </a:pPr>
            <a:r>
              <a:rPr lang="en-IN" sz="2700" dirty="0">
                <a:latin typeface="Times New Roman" panose="02020603050405020304" pitchFamily="18" charset="0"/>
                <a:cs typeface="Times New Roman" panose="02020603050405020304" pitchFamily="18" charset="0"/>
              </a:rPr>
              <a:t>HTML5 is the latest version of HTML. HTML5 provides a faster and more robust approach to web development.</a:t>
            </a:r>
            <a:endParaRPr lang="en-US" sz="2700" dirty="0">
              <a:latin typeface="Times New Roman" panose="02020603050405020304" pitchFamily="18" charset="0"/>
              <a:cs typeface="Times New Roman" panose="02020603050405020304" pitchFamily="18" charset="0"/>
            </a:endParaRPr>
          </a:p>
          <a:p>
            <a:pPr marL="0" indent="0">
              <a:buNone/>
            </a:pPr>
            <a:endParaRPr lang="en-IN" b="1" dirty="0"/>
          </a:p>
        </p:txBody>
      </p:sp>
    </p:spTree>
    <p:extLst>
      <p:ext uri="{BB962C8B-B14F-4D97-AF65-F5344CB8AC3E}">
        <p14:creationId xmlns:p14="http://schemas.microsoft.com/office/powerpoint/2010/main" val="35619537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normAutofit fontScale="90000"/>
          </a:bodyPr>
          <a:lstStyle/>
          <a:p>
            <a:r>
              <a:rPr lang="en-US"/>
              <a:t>Functions</a:t>
            </a:r>
          </a:p>
        </p:txBody>
      </p:sp>
      <p:sp>
        <p:nvSpPr>
          <p:cNvPr id="3" name="Content Placeholder 2"/>
          <p:cNvSpPr>
            <a:spLocks noGrp="1"/>
          </p:cNvSpPr>
          <p:nvPr>
            <p:ph idx="1"/>
          </p:nvPr>
        </p:nvSpPr>
        <p:spPr>
          <a:xfrm>
            <a:off x="838200" y="1097280"/>
            <a:ext cx="10515600" cy="5080000"/>
          </a:xfrm>
        </p:spPr>
        <p:txBody>
          <a:bodyPr/>
          <a:lstStyle/>
          <a:p>
            <a:r>
              <a:rPr lang="en-US" sz="2400">
                <a:latin typeface="Times New Roman Regular" panose="02020603050405020304" charset="0"/>
                <a:cs typeface="Times New Roman Regular" panose="02020603050405020304" charset="0"/>
              </a:rPr>
              <a:t>Functions are the main “building blocks” of the program. They allow the code to be called many times without repetition.</a:t>
            </a:r>
          </a:p>
          <a:p>
            <a:r>
              <a:rPr lang="en-US" sz="2400">
                <a:latin typeface="Times New Roman Regular" panose="02020603050405020304" charset="0"/>
                <a:cs typeface="Times New Roman Regular" panose="02020603050405020304" charset="0"/>
              </a:rPr>
              <a:t>We’ve already seen examples of built-in functions, like alert(message), prompt(message, default) and confirm(question). But we can create functions of our own as well.</a:t>
            </a:r>
          </a:p>
          <a:p>
            <a:pPr>
              <a:buFont typeface="Wingdings" panose="05000000000000000000" charset="0"/>
              <a:buChar char=""/>
            </a:pPr>
            <a:r>
              <a:rPr lang="en-US" sz="2400" b="1">
                <a:latin typeface="Times New Roman Bold" panose="02020603050405020304" charset="0"/>
                <a:cs typeface="Times New Roman Bold" panose="02020603050405020304" charset="0"/>
              </a:rPr>
              <a:t>Function Declaration</a:t>
            </a:r>
          </a:p>
          <a:p>
            <a:r>
              <a:rPr lang="en-US" sz="2400">
                <a:latin typeface="Times New Roman Regular" panose="02020603050405020304" charset="0"/>
                <a:cs typeface="Times New Roman Regular" panose="02020603050405020304" charset="0"/>
              </a:rPr>
              <a:t>To create a function we can use a function declaration.</a:t>
            </a:r>
          </a:p>
          <a:p>
            <a:pPr marL="0" indent="0">
              <a:buNone/>
            </a:pPr>
            <a:r>
              <a:rPr lang="en-US" sz="2400">
                <a:latin typeface="Times New Roman Regular" panose="02020603050405020304" charset="0"/>
                <a:cs typeface="Times New Roman Regular" panose="02020603050405020304" charset="0"/>
              </a:rPr>
              <a:t>			function showMessage() {</a:t>
            </a:r>
          </a:p>
          <a:p>
            <a:pPr marL="0" indent="0">
              <a:buNone/>
            </a:pPr>
            <a:r>
              <a:rPr lang="en-US" sz="2400">
                <a:latin typeface="Times New Roman Regular" panose="02020603050405020304" charset="0"/>
                <a:cs typeface="Times New Roman Regular" panose="02020603050405020304" charset="0"/>
              </a:rPr>
              <a:t>  				alert( 'Hello everyone!' );</a:t>
            </a:r>
          </a:p>
          <a:p>
            <a:pPr marL="0" indent="0">
              <a:buNone/>
            </a:pPr>
            <a:r>
              <a:rPr lang="en-US" sz="2400">
                <a:latin typeface="Times New Roman Regular" panose="02020603050405020304" charset="0"/>
                <a:cs typeface="Times New Roman Regular" panose="02020603050405020304" charset="0"/>
              </a:rPr>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71930"/>
            <a:ext cx="10515600" cy="4705350"/>
          </a:xfrm>
        </p:spPr>
        <p:txBody>
          <a:bodyPr/>
          <a:lstStyle/>
          <a:p>
            <a:r>
              <a:rPr lang="en-US" sz="2400">
                <a:latin typeface="Times New Roman Regular" panose="02020603050405020304" charset="0"/>
                <a:cs typeface="Times New Roman Regular" panose="02020603050405020304" charset="0"/>
              </a:rPr>
              <a:t>The function keyword goes first, then goes the name of the function, then a list of parameters between the parentheses (comma-separated, empty in the example ) and finally the code of the function, also named “the function body”, between curly braces.</a:t>
            </a:r>
          </a:p>
          <a:p>
            <a:endParaRPr lang="en-US" sz="2400">
              <a:latin typeface="Times New Roman Regular" panose="02020603050405020304" charset="0"/>
              <a:cs typeface="Times New Roman Regular" panose="0202060305040502030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4050"/>
          </a:xfrm>
        </p:spPr>
        <p:txBody>
          <a:bodyPr>
            <a:normAutofit fontScale="90000"/>
          </a:bodyPr>
          <a:lstStyle/>
          <a:p>
            <a:r>
              <a:rPr lang="en-US"/>
              <a:t>VARIABLES</a:t>
            </a:r>
          </a:p>
        </p:txBody>
      </p:sp>
      <p:sp>
        <p:nvSpPr>
          <p:cNvPr id="3" name="Content Placeholder 2"/>
          <p:cNvSpPr>
            <a:spLocks noGrp="1"/>
          </p:cNvSpPr>
          <p:nvPr>
            <p:ph idx="1"/>
          </p:nvPr>
        </p:nvSpPr>
        <p:spPr>
          <a:xfrm>
            <a:off x="838200" y="1129030"/>
            <a:ext cx="10515600" cy="5048250"/>
          </a:xfrm>
        </p:spPr>
        <p:txBody>
          <a:bodyPr/>
          <a:lstStyle/>
          <a:p>
            <a:r>
              <a:rPr lang="en-US" sz="2400">
                <a:latin typeface="Times New Roman Regular" panose="02020603050405020304" charset="0"/>
                <a:cs typeface="Times New Roman Regular" panose="02020603050405020304" charset="0"/>
              </a:rPr>
              <a:t>Most of the time, a JavaScript application needs to work with information. Here are two examples:</a:t>
            </a:r>
          </a:p>
          <a:p>
            <a:pPr lvl="1"/>
            <a:r>
              <a:rPr lang="en-US" sz="2055">
                <a:latin typeface="Times New Roman Regular" panose="02020603050405020304" charset="0"/>
                <a:cs typeface="Times New Roman Regular" panose="02020603050405020304" charset="0"/>
              </a:rPr>
              <a:t>An online shop – the information might include goods being sold and a shopping cart.</a:t>
            </a:r>
          </a:p>
          <a:p>
            <a:pPr lvl="1"/>
            <a:r>
              <a:rPr lang="en-US" sz="2055">
                <a:latin typeface="Times New Roman Regular" panose="02020603050405020304" charset="0"/>
                <a:cs typeface="Times New Roman Regular" panose="02020603050405020304" charset="0"/>
              </a:rPr>
              <a:t>A chat application – the information might include users, messages, and much more.</a:t>
            </a:r>
          </a:p>
          <a:p>
            <a:r>
              <a:rPr lang="en-US" sz="2400">
                <a:latin typeface="Times New Roman Regular" panose="02020603050405020304" charset="0"/>
                <a:cs typeface="Times New Roman Regular" panose="02020603050405020304" charset="0"/>
              </a:rPr>
              <a:t>Variables are used to store this information.</a:t>
            </a:r>
          </a:p>
          <a:p>
            <a:r>
              <a:rPr lang="en-US" sz="2400">
                <a:latin typeface="Times New Roman Regular" panose="02020603050405020304" charset="0"/>
                <a:cs typeface="Times New Roman Regular" panose="02020603050405020304" charset="0"/>
              </a:rPr>
              <a:t>A variable is a “named storage” for data. We can use variables to store goodies, visitors, and other data.</a:t>
            </a:r>
          </a:p>
          <a:p>
            <a:r>
              <a:rPr lang="en-US" sz="2400">
                <a:latin typeface="Times New Roman Regular" panose="02020603050405020304" charset="0"/>
                <a:cs typeface="Times New Roman Regular" panose="02020603050405020304" charset="0"/>
              </a:rPr>
              <a:t>To create a variable in JavaScript, use the let keyword.</a:t>
            </a:r>
          </a:p>
          <a:p>
            <a:r>
              <a:rPr lang="en-US" sz="2400">
                <a:latin typeface="Times New Roman Regular" panose="02020603050405020304" charset="0"/>
                <a:cs typeface="Times New Roman Regular" panose="02020603050405020304" charset="0"/>
              </a:rPr>
              <a:t>The statement below creates (in other words: declares) a variable with the name “message”:</a:t>
            </a:r>
            <a:r>
              <a:rPr lang="en-US" sz="2800">
                <a:highlight>
                  <a:srgbClr val="C0C0C0"/>
                </a:highlight>
                <a:latin typeface="Times New Roman Regular" panose="02020603050405020304" charset="0"/>
                <a:cs typeface="Times New Roman Regular" panose="02020603050405020304" charset="0"/>
              </a:rPr>
              <a:t>  </a:t>
            </a:r>
          </a:p>
          <a:p>
            <a:pPr marL="3657600" lvl="8" indent="0">
              <a:buNone/>
            </a:pPr>
            <a:r>
              <a:rPr lang="en-US" sz="2800">
                <a:highlight>
                  <a:srgbClr val="C0C0C0"/>
                </a:highlight>
                <a:latin typeface="Times New Roman Regular" panose="02020603050405020304" charset="0"/>
                <a:cs typeface="Times New Roman Regular" panose="02020603050405020304" charset="0"/>
              </a:rPr>
              <a:t>let message;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8120"/>
            <a:ext cx="10515600" cy="5979160"/>
          </a:xfrm>
        </p:spPr>
        <p:txBody>
          <a:bodyPr/>
          <a:lstStyle/>
          <a:p>
            <a:pPr marL="0" indent="0">
              <a:buNone/>
            </a:pPr>
            <a:r>
              <a:rPr lang="en-US" sz="2400" b="1">
                <a:solidFill>
                  <a:schemeClr val="tx1"/>
                </a:solidFill>
                <a:effectLst>
                  <a:outerShdw blurRad="38100" dist="19050" dir="2700000" algn="tl" rotWithShape="0">
                    <a:schemeClr val="dk1">
                      <a:alpha val="40000"/>
                      <a:alpha val="40000"/>
                    </a:schemeClr>
                  </a:outerShdw>
                </a:effectLst>
                <a:latin typeface="Times New Roman Bold" panose="02020603050405020304" charset="0"/>
                <a:cs typeface="Times New Roman Bold" panose="02020603050405020304" charset="0"/>
              </a:rPr>
              <a:t>Constants:</a:t>
            </a:r>
          </a:p>
          <a:p>
            <a:r>
              <a:rPr lang="en-US" sz="2400">
                <a:latin typeface="Times New Roman Regular" panose="02020603050405020304" charset="0"/>
                <a:cs typeface="Times New Roman Regular" panose="02020603050405020304" charset="0"/>
              </a:rPr>
              <a:t>To declare a constant (unchanging) variable, use const instead of let:</a:t>
            </a:r>
          </a:p>
          <a:p>
            <a:pPr marL="0" indent="0">
              <a:buNone/>
            </a:pPr>
            <a:r>
              <a:rPr lang="en-US" sz="2400">
                <a:latin typeface="Times New Roman Regular" panose="02020603050405020304" charset="0"/>
                <a:cs typeface="Times New Roman Regular" panose="02020603050405020304" charset="0"/>
              </a:rPr>
              <a:t>			</a:t>
            </a:r>
            <a:r>
              <a:rPr lang="en-US" sz="2400">
                <a:highlight>
                  <a:srgbClr val="00FF00"/>
                </a:highlight>
                <a:latin typeface="Times New Roman Regular" panose="02020603050405020304" charset="0"/>
                <a:cs typeface="Times New Roman Regular" panose="02020603050405020304" charset="0"/>
              </a:rPr>
              <a:t>const myBirthday = '18.04.1982';</a:t>
            </a:r>
          </a:p>
          <a:p>
            <a:r>
              <a:rPr lang="en-US" sz="2400">
                <a:latin typeface="Times New Roman Regular" panose="02020603050405020304" charset="0"/>
                <a:cs typeface="Times New Roman Regular" panose="02020603050405020304" charset="0"/>
              </a:rPr>
              <a:t>Variables declared using const are called “constants”. They cannot be reassigned. An attempt to do so would cause an error:</a:t>
            </a:r>
          </a:p>
          <a:p>
            <a:pPr marL="0" indent="0">
              <a:buNone/>
            </a:pPr>
            <a:r>
              <a:rPr lang="en-US" sz="2400">
                <a:latin typeface="Times New Roman Regular" panose="02020603050405020304" charset="0"/>
                <a:cs typeface="Times New Roman Regular" panose="02020603050405020304" charset="0"/>
              </a:rPr>
              <a:t>		</a:t>
            </a:r>
            <a:r>
              <a:rPr lang="en-US" sz="2400">
                <a:highlight>
                  <a:srgbClr val="00FF00"/>
                </a:highlight>
                <a:latin typeface="Times New Roman Regular" panose="02020603050405020304" charset="0"/>
                <a:cs typeface="Times New Roman Regular" panose="02020603050405020304" charset="0"/>
              </a:rPr>
              <a:t>const myBirthday = '18.04.1982';</a:t>
            </a:r>
          </a:p>
          <a:p>
            <a:pPr marL="0" indent="0">
              <a:buNone/>
            </a:pPr>
            <a:r>
              <a:rPr lang="en-US" sz="2400">
                <a:highlight>
                  <a:srgbClr val="00FF00"/>
                </a:highlight>
                <a:latin typeface="Times New Roman Regular" panose="02020603050405020304" charset="0"/>
                <a:cs typeface="Times New Roman Regular" panose="02020603050405020304" charset="0"/>
              </a:rPr>
              <a:t>		myBirthday = '01.01.2001'; // error, can't reassign the constant!</a:t>
            </a:r>
          </a:p>
          <a:p>
            <a:r>
              <a:rPr lang="en-US" sz="2400">
                <a:latin typeface="Times New Roman Regular" panose="02020603050405020304" charset="0"/>
                <a:cs typeface="Times New Roman Regular" panose="02020603050405020304" charset="0"/>
              </a:rPr>
              <a:t>When a programmer is sure that a variable will never change, they can declare it with const to guarantee and clearly communicate that fact to everyone.</a:t>
            </a:r>
          </a:p>
          <a:p>
            <a:endParaRPr lang="en-US" sz="2400">
              <a:latin typeface="Times New Roman Regular" panose="02020603050405020304" charset="0"/>
              <a:cs typeface="Times New Roman Regular" panose="0202060305040502030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1060"/>
          </a:xfrm>
        </p:spPr>
        <p:txBody>
          <a:bodyPr/>
          <a:lstStyle/>
          <a:p>
            <a:r>
              <a:rPr lang="en-US"/>
              <a:t>SCOPE</a:t>
            </a:r>
          </a:p>
        </p:txBody>
      </p:sp>
      <p:sp>
        <p:nvSpPr>
          <p:cNvPr id="3" name="Content Placeholder 2"/>
          <p:cNvSpPr>
            <a:spLocks noGrp="1"/>
          </p:cNvSpPr>
          <p:nvPr>
            <p:ph idx="1"/>
          </p:nvPr>
        </p:nvSpPr>
        <p:spPr>
          <a:xfrm>
            <a:off x="838200" y="1497965"/>
            <a:ext cx="10515600" cy="4679315"/>
          </a:xfrm>
        </p:spPr>
        <p:txBody>
          <a:bodyPr>
            <a:normAutofit/>
          </a:bodyPr>
          <a:lstStyle/>
          <a:p>
            <a:r>
              <a:rPr lang="en-US"/>
              <a:t>Scope determines the accessibility (visibility) of variables.</a:t>
            </a:r>
          </a:p>
          <a:p>
            <a:r>
              <a:rPr lang="en-US"/>
              <a:t>Before ES6 (2015), JavaScript had only Global Scope and Function Scope(local scope)</a:t>
            </a:r>
          </a:p>
          <a:p>
            <a:r>
              <a:rPr lang="en-US"/>
              <a:t>ES6 introduced two important new JavaScript keywords: let and const.</a:t>
            </a:r>
          </a:p>
          <a:p>
            <a:r>
              <a:rPr lang="en-US"/>
              <a:t>These two keywords provide Block Scope in JavaScript.</a:t>
            </a:r>
          </a:p>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9260"/>
            <a:ext cx="10515600" cy="5935980"/>
          </a:xfrm>
        </p:spPr>
        <p:txBody>
          <a:bodyPr>
            <a:normAutofit fontScale="85000" lnSpcReduction="20000"/>
          </a:bodyPr>
          <a:lstStyle/>
          <a:p>
            <a:r>
              <a:rPr lang="en-US"/>
              <a:t>JavaScript has 3 types of scope:</a:t>
            </a:r>
          </a:p>
          <a:p>
            <a:pPr lvl="1"/>
            <a:r>
              <a:rPr lang="en-US"/>
              <a:t>Block scope</a:t>
            </a:r>
          </a:p>
          <a:p>
            <a:pPr lvl="1"/>
            <a:r>
              <a:rPr lang="en-US"/>
              <a:t>Function scope</a:t>
            </a:r>
          </a:p>
          <a:p>
            <a:pPr lvl="1"/>
            <a:r>
              <a:rPr lang="en-US"/>
              <a:t>Global scope</a:t>
            </a:r>
          </a:p>
          <a:p>
            <a:r>
              <a:rPr lang="en-US"/>
              <a:t>1. Block Scope:</a:t>
            </a:r>
          </a:p>
          <a:p>
            <a:pPr lvl="1"/>
            <a:r>
              <a:rPr lang="en-US">
                <a:sym typeface="+mn-ea"/>
              </a:rPr>
              <a:t>Variables declared inside a { } block cannot be accessed from outside the block:</a:t>
            </a:r>
            <a:endParaRPr lang="en-US"/>
          </a:p>
          <a:p>
            <a:pPr lvl="1"/>
            <a:r>
              <a:rPr lang="en-US">
                <a:sym typeface="+mn-ea"/>
              </a:rPr>
              <a:t>Variables declared with the var keyword can NOT have block scope.</a:t>
            </a:r>
            <a:endParaRPr lang="en-US"/>
          </a:p>
          <a:p>
            <a:pPr lvl="1"/>
            <a:r>
              <a:rPr lang="en-US">
                <a:sym typeface="+mn-ea"/>
              </a:rPr>
              <a:t>Variables declared inside a { } block can be accessed from outside the block.</a:t>
            </a:r>
          </a:p>
          <a:p>
            <a:pPr lvl="1"/>
            <a:endParaRPr lang="en-US">
              <a:sym typeface="+mn-ea"/>
            </a:endParaRPr>
          </a:p>
          <a:p>
            <a:pPr marL="0" indent="0">
              <a:buNone/>
            </a:pPr>
            <a:r>
              <a:rPr lang="en-US"/>
              <a:t>EXAMPLE:			{ 		</a:t>
            </a:r>
          </a:p>
          <a:p>
            <a:pPr marL="0" indent="0">
              <a:buNone/>
            </a:pPr>
            <a:r>
              <a:rPr lang="en-US"/>
              <a:t>			var x = 2;</a:t>
            </a:r>
          </a:p>
          <a:p>
            <a:pPr marL="457200" lvl="1" indent="0">
              <a:buNone/>
            </a:pPr>
            <a:r>
              <a:rPr lang="en-US"/>
              <a:t>				}</a:t>
            </a:r>
          </a:p>
          <a:p>
            <a:pPr marL="457200" lvl="1" indent="0">
              <a:buNone/>
            </a:pPr>
            <a:r>
              <a:rPr lang="en-US"/>
              <a:t>		// x CAN be used here</a:t>
            </a:r>
          </a:p>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8490"/>
            <a:ext cx="10515600" cy="6036945"/>
          </a:xfrm>
        </p:spPr>
        <p:txBody>
          <a:bodyPr>
            <a:normAutofit fontScale="92500" lnSpcReduction="20000"/>
          </a:bodyPr>
          <a:lstStyle/>
          <a:p>
            <a:r>
              <a:rPr lang="en-US"/>
              <a:t>2. Local Scope</a:t>
            </a:r>
          </a:p>
          <a:p>
            <a:pPr lvl="1"/>
            <a:r>
              <a:rPr lang="en-US"/>
              <a:t>Variables declared within a JavaScript function, become LOCAL to the function , i.e it can only be accessed within a function.</a:t>
            </a:r>
          </a:p>
          <a:p>
            <a:pPr lvl="1"/>
            <a:r>
              <a:rPr lang="en-US"/>
              <a:t>Example:</a:t>
            </a:r>
          </a:p>
          <a:p>
            <a:pPr marL="457200" lvl="1" indent="0">
              <a:buNone/>
            </a:pPr>
            <a:r>
              <a:rPr lang="en-US"/>
              <a:t>			let a = "hello";</a:t>
            </a:r>
          </a:p>
          <a:p>
            <a:pPr marL="457200" lvl="1" indent="0">
              <a:buNone/>
            </a:pPr>
            <a:r>
              <a:rPr lang="en-US"/>
              <a:t>			function greet() </a:t>
            </a:r>
          </a:p>
          <a:p>
            <a:pPr marL="457200" lvl="1" indent="0">
              <a:buNone/>
            </a:pPr>
            <a:r>
              <a:rPr lang="en-US"/>
              <a:t>					{</a:t>
            </a:r>
          </a:p>
          <a:p>
            <a:pPr marL="457200" lvl="1" indent="0">
              <a:buNone/>
            </a:pPr>
            <a:r>
              <a:rPr lang="en-US"/>
              <a:t>			let b = "World"</a:t>
            </a:r>
          </a:p>
          <a:p>
            <a:pPr marL="457200" lvl="1" indent="0">
              <a:buNone/>
            </a:pPr>
            <a:r>
              <a:rPr lang="en-US"/>
              <a:t>    				console.log(a + b);</a:t>
            </a:r>
          </a:p>
          <a:p>
            <a:pPr marL="457200" lvl="1" indent="0">
              <a:buNone/>
            </a:pPr>
            <a:r>
              <a:rPr lang="en-US"/>
              <a:t>					}</a:t>
            </a:r>
          </a:p>
          <a:p>
            <a:pPr marL="457200" lvl="1" indent="0">
              <a:buNone/>
            </a:pPr>
            <a:r>
              <a:rPr lang="en-US"/>
              <a:t>					greet();</a:t>
            </a:r>
          </a:p>
          <a:p>
            <a:pPr marL="457200" lvl="1" indent="0">
              <a:buNone/>
            </a:pPr>
            <a:r>
              <a:rPr lang="en-US"/>
              <a:t>			console.log(a + b); // error</a:t>
            </a:r>
          </a:p>
          <a:p>
            <a:pPr marL="457200" lvl="1" indent="0">
              <a:buNone/>
            </a:pPr>
            <a:endParaRPr lang="en-US"/>
          </a:p>
          <a:p>
            <a:pPr marL="457200" lvl="2"/>
            <a:r>
              <a:rPr lang="en-US" sz="2330">
                <a:sym typeface="+mn-ea"/>
              </a:rPr>
              <a:t>In the above program, variable a is a global variable and variable b is a local variable. The variable b can be accessed only inside the function greet. Hence, when we try to access variable b outside of the function, an error occurs.</a:t>
            </a:r>
            <a:endParaRPr lang="en-US" sz="2330"/>
          </a:p>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6395"/>
            <a:ext cx="10515600" cy="6226175"/>
          </a:xfrm>
        </p:spPr>
        <p:txBody>
          <a:bodyPr>
            <a:normAutofit fontScale="82500" lnSpcReduction="20000"/>
          </a:bodyPr>
          <a:lstStyle/>
          <a:p>
            <a:r>
              <a:rPr lang="en-US" b="1"/>
              <a:t>let is Block Scoped:</a:t>
            </a:r>
          </a:p>
          <a:p>
            <a:pPr lvl="1"/>
            <a:r>
              <a:rPr lang="en-US"/>
              <a:t>The let keyword is block-scoped (variable can be accessed only in the immediate block).</a:t>
            </a:r>
          </a:p>
          <a:p>
            <a:pPr lvl="1"/>
            <a:r>
              <a:rPr lang="en-US"/>
              <a:t>Example:</a:t>
            </a:r>
          </a:p>
          <a:p>
            <a:pPr marL="457200" lvl="1" indent="0">
              <a:buNone/>
            </a:pPr>
            <a:r>
              <a:rPr lang="en-US"/>
              <a:t>			// global variable</a:t>
            </a:r>
          </a:p>
          <a:p>
            <a:pPr marL="457200" lvl="1" indent="0">
              <a:buNone/>
            </a:pPr>
            <a:r>
              <a:rPr lang="en-US"/>
              <a:t>			let a = 'Hello';</a:t>
            </a:r>
          </a:p>
          <a:p>
            <a:pPr marL="457200" lvl="1" indent="0">
              <a:buNone/>
            </a:pPr>
            <a:r>
              <a:rPr lang="en-US"/>
              <a:t>			function greet() {</a:t>
            </a:r>
          </a:p>
          <a:p>
            <a:pPr marL="0" lvl="1" indent="0">
              <a:buNone/>
            </a:pPr>
            <a:r>
              <a:rPr lang="en-US"/>
              <a:t>    			let b = 'World';		</a:t>
            </a:r>
            <a:r>
              <a:rPr lang="en-US">
                <a:sym typeface="+mn-ea"/>
              </a:rPr>
              <a:t>    // local variable</a:t>
            </a:r>
            <a:endParaRPr lang="en-US"/>
          </a:p>
          <a:p>
            <a:pPr marL="457200" lvl="1" indent="0">
              <a:buNone/>
            </a:pPr>
            <a:r>
              <a:rPr lang="en-US"/>
              <a:t>    			console.log(a + ' ' + b);</a:t>
            </a:r>
          </a:p>
          <a:p>
            <a:pPr marL="457200" lvl="1" indent="0">
              <a:buNone/>
            </a:pPr>
            <a:r>
              <a:rPr lang="en-US"/>
              <a:t>    			if (b == 'World') {</a:t>
            </a:r>
          </a:p>
          <a:p>
            <a:pPr marL="0" lvl="1" indent="0">
              <a:buNone/>
            </a:pPr>
            <a:r>
              <a:rPr lang="en-US"/>
              <a:t>             		  let c = 'hello';			</a:t>
            </a:r>
            <a:r>
              <a:rPr lang="en-US">
                <a:sym typeface="+mn-ea"/>
              </a:rPr>
              <a:t> // block-scoped variable</a:t>
            </a:r>
            <a:endParaRPr lang="en-US"/>
          </a:p>
          <a:p>
            <a:pPr marL="457200" lvl="1" indent="0">
              <a:buNone/>
            </a:pPr>
            <a:r>
              <a:rPr lang="en-US"/>
              <a:t>     			  console.log(a + ' ' + b + ' ' + c);</a:t>
            </a:r>
          </a:p>
          <a:p>
            <a:pPr marL="457200" lvl="1" indent="0">
              <a:buNone/>
            </a:pPr>
            <a:r>
              <a:rPr lang="en-US"/>
              <a:t>   				 }</a:t>
            </a:r>
          </a:p>
          <a:p>
            <a:pPr marL="0" lvl="1" indent="0">
              <a:buNone/>
            </a:pPr>
            <a:r>
              <a:rPr lang="en-US"/>
              <a:t>       console.log(a + ' ' + b + ' ' + c);	    </a:t>
            </a:r>
            <a:r>
              <a:rPr lang="en-US">
                <a:sym typeface="+mn-ea"/>
              </a:rPr>
              <a:t>// variable c cannot be accessed here</a:t>
            </a:r>
            <a:endParaRPr lang="en-US"/>
          </a:p>
          <a:p>
            <a:pPr marL="457200" lvl="1" indent="0">
              <a:buNone/>
            </a:pPr>
            <a:r>
              <a:rPr lang="en-US"/>
              <a:t>				}</a:t>
            </a:r>
          </a:p>
          <a:p>
            <a:pPr marL="457200" lvl="1" indent="0">
              <a:buNone/>
            </a:pPr>
            <a:r>
              <a:rPr lang="en-US"/>
              <a:t>				greet();</a:t>
            </a:r>
          </a:p>
          <a:p>
            <a:pPr lvl="1"/>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6395"/>
            <a:ext cx="10515600" cy="5810885"/>
          </a:xfrm>
        </p:spPr>
        <p:txBody>
          <a:bodyPr>
            <a:normAutofit/>
          </a:bodyPr>
          <a:lstStyle/>
          <a:p>
            <a:r>
              <a:rPr lang="en-US" sz="2400">
                <a:latin typeface="Arial" panose="020B0604020202020204" pitchFamily="34" charset="0"/>
                <a:cs typeface="Arial" panose="020B0604020202020204" pitchFamily="34" charset="0"/>
              </a:rPr>
              <a:t>In the above program, variable</a:t>
            </a:r>
          </a:p>
          <a:p>
            <a:pPr lvl="1"/>
            <a:r>
              <a:rPr lang="en-US" sz="2055">
                <a:latin typeface="Arial" panose="020B0604020202020204" pitchFamily="34" charset="0"/>
                <a:cs typeface="Arial" panose="020B0604020202020204" pitchFamily="34" charset="0"/>
              </a:rPr>
              <a:t>a is a global variable. It can be accessed anywhere in the program.</a:t>
            </a:r>
          </a:p>
          <a:p>
            <a:pPr lvl="1"/>
            <a:r>
              <a:rPr lang="en-US" sz="2055">
                <a:latin typeface="Arial" panose="020B0604020202020204" pitchFamily="34" charset="0"/>
                <a:cs typeface="Arial" panose="020B0604020202020204" pitchFamily="34" charset="0"/>
              </a:rPr>
              <a:t>b is a local variable. It can be accessed only inside the function greet.</a:t>
            </a:r>
          </a:p>
          <a:p>
            <a:pPr lvl="1"/>
            <a:r>
              <a:rPr lang="en-US" sz="2055">
                <a:latin typeface="Arial" panose="020B0604020202020204" pitchFamily="34" charset="0"/>
                <a:cs typeface="Arial" panose="020B0604020202020204" pitchFamily="34" charset="0"/>
              </a:rPr>
              <a:t>c is a block-scoped variable. It can be accessed only inside the if statement block.</a:t>
            </a:r>
          </a:p>
          <a:p>
            <a:r>
              <a:rPr lang="en-US" sz="2400">
                <a:latin typeface="Arial" panose="020B0604020202020204" pitchFamily="34" charset="0"/>
                <a:cs typeface="Arial" panose="020B0604020202020204" pitchFamily="34" charset="0"/>
              </a:rPr>
              <a:t>Hence, in the above program, the first two console.log() work without any issue.</a:t>
            </a:r>
          </a:p>
          <a:p>
            <a:r>
              <a:rPr lang="en-US" sz="2400">
                <a:latin typeface="Arial" panose="020B0604020202020204" pitchFamily="34" charset="0"/>
                <a:cs typeface="Arial" panose="020B0604020202020204" pitchFamily="34" charset="0"/>
              </a:rPr>
              <a:t>However, we are trying to access the block-scoped variable c outside of the block in the third console.log(). This will throw an error.</a:t>
            </a:r>
          </a:p>
          <a:p>
            <a:pPr marL="0" indent="0">
              <a:buNone/>
            </a:pPr>
            <a:endParaRPr lang="en-US" sz="2400">
              <a:latin typeface="Arial" panose="020B0604020202020204" pitchFamily="34" charset="0"/>
              <a:cs typeface="Arial" panose="020B0604020202020204" pitchFamily="34" charset="0"/>
            </a:endParaRPr>
          </a:p>
          <a:p>
            <a:pPr marL="0" indent="0">
              <a:buNone/>
            </a:pPr>
            <a:endParaRPr lang="en-US" sz="2055">
              <a:latin typeface="Arial" panose="020B0604020202020204" pitchFamily="34" charset="0"/>
              <a:cs typeface="Arial" panose="020B0604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1465"/>
            <a:ext cx="10515600" cy="5885815"/>
          </a:xfrm>
        </p:spPr>
        <p:txBody>
          <a:bodyPr/>
          <a:lstStyle/>
          <a:p>
            <a:r>
              <a:rPr lang="en-US" sz="2800" b="1">
                <a:latin typeface="Arial Bold" panose="020B0604020202020204" charset="0"/>
                <a:cs typeface="Arial Bold" panose="020B0604020202020204" charset="0"/>
                <a:sym typeface="+mn-ea"/>
              </a:rPr>
              <a:t>3. GLOBAL SCOPE</a:t>
            </a:r>
            <a:endParaRPr lang="en-US" sz="2800" b="1">
              <a:latin typeface="Arial Bold" panose="020B0604020202020204" charset="0"/>
              <a:cs typeface="Arial Bold" panose="020B0604020202020204" charset="0"/>
            </a:endParaRPr>
          </a:p>
          <a:p>
            <a:pPr lvl="1"/>
            <a:r>
              <a:rPr lang="en-US" sz="2800">
                <a:latin typeface="Arial" panose="020B0604020202020204" pitchFamily="34" charset="0"/>
                <a:cs typeface="Arial" panose="020B0604020202020204" pitchFamily="34" charset="0"/>
                <a:sym typeface="+mn-ea"/>
              </a:rPr>
              <a:t>A variable declared at the top of a program or outside of a function is considered a global scope variable.</a:t>
            </a:r>
          </a:p>
          <a:p>
            <a:pPr lvl="1"/>
            <a:r>
              <a:rPr lang="en-US" sz="2800">
                <a:latin typeface="Arial" panose="020B0604020202020204" pitchFamily="34" charset="0"/>
                <a:cs typeface="Arial" panose="020B0604020202020204" pitchFamily="34" charset="0"/>
                <a:sym typeface="+mn-ea"/>
              </a:rPr>
              <a:t>Example:</a:t>
            </a:r>
          </a:p>
          <a:p>
            <a:pPr marL="457200" lvl="1" indent="0">
              <a:buNone/>
            </a:pPr>
            <a:r>
              <a:rPr lang="en-US"/>
              <a:t>				let a = "hello";</a:t>
            </a:r>
          </a:p>
          <a:p>
            <a:pPr marL="457200" lvl="1" indent="0">
              <a:buNone/>
            </a:pPr>
            <a:r>
              <a:rPr lang="en-US"/>
              <a:t>				function greet () {</a:t>
            </a:r>
          </a:p>
          <a:p>
            <a:pPr marL="457200" lvl="1" indent="0">
              <a:buNone/>
            </a:pPr>
            <a:r>
              <a:rPr lang="en-US"/>
              <a:t>    				console.log(a);</a:t>
            </a:r>
          </a:p>
          <a:p>
            <a:pPr marL="457200" lvl="1" indent="0">
              <a:buNone/>
            </a:pPr>
            <a:r>
              <a:rPr lang="en-US"/>
              <a:t>					}</a:t>
            </a:r>
          </a:p>
          <a:p>
            <a:pPr marL="457200" lvl="1" indent="0">
              <a:buNone/>
            </a:pPr>
            <a:r>
              <a:rPr lang="en-US"/>
              <a:t>				greet(); // hello</a:t>
            </a:r>
          </a:p>
          <a:p>
            <a:pPr lvl="1"/>
            <a:r>
              <a:rPr lang="en-US"/>
              <a:t>In the above program, variable a is declared at the top of a program and is a global variable. It means the variable a can be used anywhere in the program.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Versions </a:t>
            </a:r>
            <a:r>
              <a:rPr lang="en-IN" b="1" dirty="0" smtClean="0"/>
              <a:t>of </a:t>
            </a:r>
            <a:r>
              <a:rPr lang="en-IN" b="1" dirty="0"/>
              <a:t>HTML(contd.)</a:t>
            </a:r>
            <a:endParaRPr lang="en-IN" dirty="0"/>
          </a:p>
        </p:txBody>
      </p:sp>
      <p:sp>
        <p:nvSpPr>
          <p:cNvPr id="3" name="Content Placeholder 2"/>
          <p:cNvSpPr>
            <a:spLocks noGrp="1"/>
          </p:cNvSpPr>
          <p:nvPr>
            <p:ph idx="1"/>
          </p:nvPr>
        </p:nvSpPr>
        <p:spPr/>
        <p:txBody>
          <a:bodyPr/>
          <a:lstStyle/>
          <a:p>
            <a:pPr>
              <a:lnSpc>
                <a:spcPct val="150000"/>
              </a:lnSpc>
            </a:pPr>
            <a:r>
              <a:rPr lang="en-IN" dirty="0"/>
              <a:t>HTML 1.0: released in 1991</a:t>
            </a:r>
          </a:p>
          <a:p>
            <a:pPr>
              <a:lnSpc>
                <a:spcPct val="150000"/>
              </a:lnSpc>
            </a:pPr>
            <a:r>
              <a:rPr lang="en-IN" dirty="0"/>
              <a:t>HTML 2.0: released in 1995</a:t>
            </a:r>
          </a:p>
          <a:p>
            <a:pPr>
              <a:lnSpc>
                <a:spcPct val="150000"/>
              </a:lnSpc>
            </a:pPr>
            <a:r>
              <a:rPr lang="en-IN" dirty="0"/>
              <a:t>HTML 3.2: released in 1997</a:t>
            </a:r>
          </a:p>
          <a:p>
            <a:pPr>
              <a:lnSpc>
                <a:spcPct val="150000"/>
              </a:lnSpc>
            </a:pPr>
            <a:r>
              <a:rPr lang="en-IN" dirty="0"/>
              <a:t>HTML 4.01: released in 1999</a:t>
            </a:r>
          </a:p>
          <a:p>
            <a:pPr>
              <a:lnSpc>
                <a:spcPct val="150000"/>
              </a:lnSpc>
            </a:pPr>
            <a:r>
              <a:rPr lang="en-IN" dirty="0"/>
              <a:t>HTML5: released in 2014</a:t>
            </a:r>
          </a:p>
          <a:p>
            <a:pPr marL="0" indent="0">
              <a:buNone/>
            </a:pPr>
            <a:endParaRPr lang="en-IN" dirty="0"/>
          </a:p>
        </p:txBody>
      </p:sp>
    </p:spTree>
    <p:extLst>
      <p:ext uri="{BB962C8B-B14F-4D97-AF65-F5344CB8AC3E}">
        <p14:creationId xmlns:p14="http://schemas.microsoft.com/office/powerpoint/2010/main" val="5975114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0665"/>
            <a:ext cx="10515600" cy="5936615"/>
          </a:xfrm>
        </p:spPr>
        <p:txBody>
          <a:bodyPr/>
          <a:lstStyle/>
          <a:p>
            <a:r>
              <a:rPr lang="en-US" b="1"/>
              <a:t>Note: It is a good practice to avoid using global variables because the value of a global variable can change in different areas in the program. It can introduce unknown results in the program.</a:t>
            </a:r>
          </a:p>
          <a:p>
            <a:r>
              <a:rPr lang="en-US"/>
              <a:t>In JavaScript, a variable can also be used without declaring it. If a variable is used without declaring it, that variable automatically becomes a global variable.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3250"/>
          </a:xfrm>
        </p:spPr>
        <p:txBody>
          <a:bodyPr>
            <a:normAutofit fontScale="90000"/>
          </a:bodyPr>
          <a:lstStyle/>
          <a:p>
            <a:r>
              <a:rPr lang="en-US"/>
              <a:t>JAVASCRIPT DATATYPES</a:t>
            </a:r>
          </a:p>
        </p:txBody>
      </p:sp>
      <p:sp>
        <p:nvSpPr>
          <p:cNvPr id="3" name="Content Placeholder 2"/>
          <p:cNvSpPr>
            <a:spLocks noGrp="1"/>
          </p:cNvSpPr>
          <p:nvPr>
            <p:ph idx="1"/>
          </p:nvPr>
        </p:nvSpPr>
        <p:spPr>
          <a:xfrm>
            <a:off x="838200" y="1089025"/>
            <a:ext cx="10515600" cy="5088255"/>
          </a:xfrm>
        </p:spPr>
        <p:txBody>
          <a:bodyPr/>
          <a:lstStyle/>
          <a:p>
            <a:r>
              <a:rPr lang="en-US" sz="2400">
                <a:latin typeface="Times New Roman Regular" panose="02020603050405020304" charset="0"/>
                <a:cs typeface="Times New Roman Regular" panose="02020603050405020304" charset="0"/>
              </a:rPr>
              <a:t>A value in JavaScript is always of a certain type. For example, a string or a number.</a:t>
            </a:r>
          </a:p>
          <a:p>
            <a:r>
              <a:rPr lang="en-US" sz="2400">
                <a:latin typeface="Times New Roman Regular" panose="02020603050405020304" charset="0"/>
                <a:cs typeface="Times New Roman Regular" panose="02020603050405020304" charset="0"/>
              </a:rPr>
              <a:t>There are eight basic data types in JavaScript.</a:t>
            </a:r>
          </a:p>
          <a:p>
            <a:r>
              <a:rPr lang="en-US" sz="2400">
                <a:latin typeface="Times New Roman Regular" panose="02020603050405020304" charset="0"/>
                <a:cs typeface="Times New Roman Regular" panose="02020603050405020304" charset="0"/>
              </a:rPr>
              <a:t>We can put any type in a variable. For example, a variable can at one moment be a string and then store a number:</a:t>
            </a:r>
          </a:p>
          <a:p>
            <a:pPr marL="0" indent="0">
              <a:buNone/>
            </a:pPr>
            <a:r>
              <a:rPr lang="en-US" sz="2400">
                <a:latin typeface="Times New Roman Regular" panose="02020603050405020304" charset="0"/>
                <a:cs typeface="Times New Roman Regular" panose="02020603050405020304" charset="0"/>
              </a:rPr>
              <a:t>			</a:t>
            </a:r>
            <a:r>
              <a:rPr lang="en-US" sz="2400">
                <a:highlight>
                  <a:srgbClr val="00FF00"/>
                </a:highlight>
                <a:latin typeface="Times New Roman Regular" panose="02020603050405020304" charset="0"/>
                <a:cs typeface="Times New Roman Regular" panose="02020603050405020304" charset="0"/>
              </a:rPr>
              <a:t>let message = "hello";</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a:highlight>
                  <a:srgbClr val="00FF00"/>
                </a:highlight>
                <a:latin typeface="Times New Roman Regular" panose="02020603050405020304" charset="0"/>
                <a:cs typeface="Times New Roman Regular" panose="02020603050405020304" charset="0"/>
              </a:rPr>
              <a:t>message = 123456;</a:t>
            </a:r>
          </a:p>
          <a:p>
            <a:r>
              <a:rPr lang="en-US" sz="2400">
                <a:latin typeface="Times New Roman Regular" panose="02020603050405020304" charset="0"/>
                <a:cs typeface="Times New Roman Regular" panose="02020603050405020304" charset="0"/>
              </a:rPr>
              <a:t>Programming languages that allow such things, such as JavaScript, are called “dynamically typed”, meaning that there exist data types, but variables are not bound to any of them.</a:t>
            </a:r>
          </a:p>
          <a:p>
            <a:pPr marL="0" indent="0">
              <a:buNone/>
            </a:pPr>
            <a:endParaRPr lang="en-US" sz="2400">
              <a:latin typeface="Times New Roman Regular" panose="02020603050405020304" charset="0"/>
              <a:cs typeface="Times New Roman Regular" panose="0202060305040502030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4790"/>
            <a:ext cx="10515600" cy="5952490"/>
          </a:xfrm>
        </p:spPr>
        <p:txBody>
          <a:bodyPr>
            <a:normAutofit fontScale="90000" lnSpcReduction="20000"/>
          </a:bodyPr>
          <a:lstStyle/>
          <a:p>
            <a:pPr marL="0" indent="0">
              <a:buNone/>
            </a:pPr>
            <a:r>
              <a:rPr lang="en-US" b="1">
                <a:solidFill>
                  <a:schemeClr val="tx1"/>
                </a:solidFill>
                <a:effectLst>
                  <a:outerShdw blurRad="38100" dist="19050" dir="2700000" algn="tl" rotWithShape="0">
                    <a:schemeClr val="dk1">
                      <a:alpha val="40000"/>
                      <a:alpha val="40000"/>
                    </a:schemeClr>
                  </a:outerShdw>
                </a:effectLst>
              </a:rPr>
              <a:t>Seven primitive data types:</a:t>
            </a:r>
          </a:p>
          <a:p>
            <a:r>
              <a:rPr lang="en-US"/>
              <a:t>number for numbers of any kind: integer or floating-point, integers are limited by ±(253-1).</a:t>
            </a:r>
          </a:p>
          <a:p>
            <a:r>
              <a:rPr lang="en-US"/>
              <a:t>bigint for integer numbers of arbitrary length.</a:t>
            </a:r>
          </a:p>
          <a:p>
            <a:r>
              <a:rPr lang="en-US"/>
              <a:t>string for strings. A string may have zero or more characters, there’s no separate single-character type.</a:t>
            </a:r>
          </a:p>
          <a:p>
            <a:r>
              <a:rPr lang="en-US"/>
              <a:t>boolean for true/false.</a:t>
            </a:r>
          </a:p>
          <a:p>
            <a:r>
              <a:rPr lang="en-US"/>
              <a:t>null for unknown values – a standalone type that has a single value null.</a:t>
            </a:r>
          </a:p>
          <a:p>
            <a:r>
              <a:rPr lang="en-US"/>
              <a:t>undefined for unassigned values – a standalone type that has a single value undefined.</a:t>
            </a:r>
          </a:p>
          <a:p>
            <a:r>
              <a:rPr lang="en-US"/>
              <a:t>symbol for unique identifiers.</a:t>
            </a:r>
          </a:p>
          <a:p>
            <a:pPr marL="0" indent="0">
              <a:buNone/>
            </a:pPr>
            <a:r>
              <a:rPr lang="en-US" b="1">
                <a:solidFill>
                  <a:schemeClr val="tx1"/>
                </a:solidFill>
                <a:effectLst>
                  <a:outerShdw blurRad="38100" dist="19050" dir="2700000" algn="tl" rotWithShape="0">
                    <a:schemeClr val="dk1">
                      <a:alpha val="40000"/>
                      <a:alpha val="40000"/>
                    </a:schemeClr>
                  </a:outerShdw>
                </a:effectLst>
              </a:rPr>
              <a:t>And one non-primitive data type:</a:t>
            </a:r>
          </a:p>
          <a:p>
            <a:r>
              <a:rPr lang="en-US"/>
              <a:t>object for more complex data structures.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9555"/>
            <a:ext cx="10515600" cy="602615"/>
          </a:xfrm>
        </p:spPr>
        <p:txBody>
          <a:bodyPr>
            <a:normAutofit fontScale="90000"/>
          </a:bodyPr>
          <a:lstStyle/>
          <a:p>
            <a:r>
              <a:rPr lang="en-US"/>
              <a:t>OPERATORS</a:t>
            </a:r>
          </a:p>
        </p:txBody>
      </p:sp>
      <p:sp>
        <p:nvSpPr>
          <p:cNvPr id="3" name="Content Placeholder 2"/>
          <p:cNvSpPr>
            <a:spLocks noGrp="1"/>
          </p:cNvSpPr>
          <p:nvPr>
            <p:ph idx="1"/>
          </p:nvPr>
        </p:nvSpPr>
        <p:spPr>
          <a:xfrm>
            <a:off x="838200" y="948055"/>
            <a:ext cx="10515600" cy="5448300"/>
          </a:xfrm>
        </p:spPr>
        <p:txBody>
          <a:bodyPr/>
          <a:lstStyle/>
          <a:p>
            <a:r>
              <a:rPr lang="en-US" sz="2400">
                <a:latin typeface="Times New Roman Regular" panose="02020603050405020304" charset="0"/>
                <a:cs typeface="Times New Roman Regular" panose="02020603050405020304" charset="0"/>
              </a:rPr>
              <a:t>An operand – is what operators are applied to. For instance, in the multiplication of 5 * 2 there are two operands: the left operand is 5 and the right operand is 2. Sometimes, people call these “arguments” instead of “operands”.</a:t>
            </a:r>
          </a:p>
          <a:p>
            <a:r>
              <a:rPr lang="en-US" sz="2400">
                <a:latin typeface="Times New Roman Regular" panose="02020603050405020304" charset="0"/>
                <a:cs typeface="Times New Roman Regular" panose="02020603050405020304" charset="0"/>
              </a:rPr>
              <a:t>ARITHEMATIC  OPERATORS:</a:t>
            </a:r>
          </a:p>
        </p:txBody>
      </p:sp>
      <p:pic>
        <p:nvPicPr>
          <p:cNvPr id="4" name="Picture 3" descr="Screenshot 2023-01-19 at 11.59.08 PM"/>
          <p:cNvPicPr>
            <a:picLocks noChangeAspect="1"/>
          </p:cNvPicPr>
          <p:nvPr/>
        </p:nvPicPr>
        <p:blipFill>
          <a:blip r:embed="rId2"/>
          <a:stretch>
            <a:fillRect/>
          </a:stretch>
        </p:blipFill>
        <p:spPr>
          <a:xfrm>
            <a:off x="1116965" y="2678430"/>
            <a:ext cx="10516235" cy="3717925"/>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1485"/>
          </a:xfrm>
        </p:spPr>
        <p:txBody>
          <a:bodyPr>
            <a:normAutofit fontScale="90000"/>
          </a:bodyPr>
          <a:lstStyle/>
          <a:p>
            <a:r>
              <a:rPr lang="en-US"/>
              <a:t>Arithematic </a:t>
            </a:r>
          </a:p>
        </p:txBody>
      </p:sp>
      <p:sp>
        <p:nvSpPr>
          <p:cNvPr id="3" name="Content Placeholder 2"/>
          <p:cNvSpPr>
            <a:spLocks noGrp="1"/>
          </p:cNvSpPr>
          <p:nvPr>
            <p:ph idx="1"/>
          </p:nvPr>
        </p:nvSpPr>
        <p:spPr>
          <a:xfrm>
            <a:off x="838200" y="997585"/>
            <a:ext cx="10515600" cy="5179695"/>
          </a:xfrm>
        </p:spPr>
        <p:txBody>
          <a:bodyPr>
            <a:normAutofit fontScale="92500" lnSpcReduction="10000"/>
          </a:bodyPr>
          <a:lstStyle/>
          <a:p>
            <a:r>
              <a:rPr lang="en-US"/>
              <a:t>&lt;!DOCTYPE html&gt;</a:t>
            </a:r>
          </a:p>
          <a:p>
            <a:r>
              <a:rPr lang="en-US"/>
              <a:t>&lt;html&gt;</a:t>
            </a:r>
          </a:p>
          <a:p>
            <a:r>
              <a:rPr lang="en-US"/>
              <a:t>&lt;body&gt;</a:t>
            </a:r>
          </a:p>
          <a:p>
            <a:r>
              <a:rPr lang="en-US"/>
              <a:t>&lt;p id="demo"&gt;&lt;/p&gt;</a:t>
            </a:r>
          </a:p>
          <a:p>
            <a:r>
              <a:rPr lang="en-US"/>
              <a:t>&lt;script&gt;</a:t>
            </a:r>
          </a:p>
          <a:p>
            <a:r>
              <a:rPr lang="en-US"/>
              <a:t>let x = 100 + 50;</a:t>
            </a:r>
          </a:p>
          <a:p>
            <a:r>
              <a:rPr lang="en-US"/>
              <a:t>document.getElementById("demo").innerHTML = x;</a:t>
            </a:r>
          </a:p>
          <a:p>
            <a:r>
              <a:rPr lang="en-US"/>
              <a:t>&lt;/script&gt;</a:t>
            </a:r>
          </a:p>
          <a:p>
            <a:r>
              <a:rPr lang="en-US"/>
              <a:t>&lt;/body&gt;</a:t>
            </a:r>
          </a:p>
          <a:p>
            <a:r>
              <a:rPr lang="en-US"/>
              <a:t>&lt;/html&gt;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023-01-19 at 11.59.32 PM"/>
          <p:cNvPicPr>
            <a:picLocks noChangeAspect="1"/>
          </p:cNvPicPr>
          <p:nvPr/>
        </p:nvPicPr>
        <p:blipFill>
          <a:blip r:embed="rId2"/>
          <a:stretch>
            <a:fillRect/>
          </a:stretch>
        </p:blipFill>
        <p:spPr>
          <a:xfrm>
            <a:off x="647065" y="290195"/>
            <a:ext cx="10924540" cy="627634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47345"/>
          </a:xfrm>
        </p:spPr>
        <p:txBody>
          <a:bodyPr>
            <a:normAutofit fontScale="90000"/>
          </a:bodyPr>
          <a:lstStyle/>
          <a:p>
            <a:r>
              <a:rPr lang="en-US"/>
              <a:t>Example:</a:t>
            </a:r>
          </a:p>
        </p:txBody>
      </p:sp>
      <p:sp>
        <p:nvSpPr>
          <p:cNvPr id="3" name="Content Placeholder 2"/>
          <p:cNvSpPr>
            <a:spLocks noGrp="1"/>
          </p:cNvSpPr>
          <p:nvPr>
            <p:ph idx="1"/>
          </p:nvPr>
        </p:nvSpPr>
        <p:spPr>
          <a:xfrm>
            <a:off x="838200" y="975360"/>
            <a:ext cx="10515600" cy="5702935"/>
          </a:xfrm>
        </p:spPr>
        <p:txBody>
          <a:bodyPr>
            <a:normAutofit/>
          </a:bodyPr>
          <a:lstStyle/>
          <a:p>
            <a:r>
              <a:rPr lang="en-US" sz="2000"/>
              <a:t>&lt;!DOCTYPE html&gt; &lt;html&gt; &lt;body&gt;</a:t>
            </a:r>
          </a:p>
          <a:p>
            <a:r>
              <a:rPr lang="en-US" sz="2000"/>
              <a:t>&lt;p&gt;Assign 5 to x, and display the value of the comparison (x == 5):&lt;/p&gt;</a:t>
            </a:r>
          </a:p>
          <a:p>
            <a:r>
              <a:rPr lang="en-US" sz="2000"/>
              <a:t>&lt;p&gt;Assign 5 to x, and display the value of the comparison (x === "5").&lt;/p&gt;</a:t>
            </a:r>
          </a:p>
          <a:p>
            <a:r>
              <a:rPr lang="en-US" sz="2000"/>
              <a:t>&lt;p id="demo"&gt;&lt;/p&gt;</a:t>
            </a:r>
          </a:p>
          <a:p>
            <a:r>
              <a:rPr lang="en-US" sz="2000"/>
              <a:t>&lt;script&gt;</a:t>
            </a:r>
          </a:p>
          <a:p>
            <a:r>
              <a:rPr lang="en-US" sz="2000"/>
              <a:t>let x = 5;</a:t>
            </a:r>
          </a:p>
          <a:p>
            <a:r>
              <a:rPr lang="en-US" sz="2000"/>
              <a:t>document.getElementById("demo").innerHTML = (x == "5");</a:t>
            </a:r>
          </a:p>
          <a:p>
            <a:r>
              <a:rPr lang="en-US" sz="2000"/>
              <a:t>document.getElementById("demo").innerHTML = (x === "5");</a:t>
            </a:r>
          </a:p>
          <a:p>
            <a:r>
              <a:rPr lang="en-US" sz="2000"/>
              <a:t>&lt;/script&gt;&lt;/body&gt;&lt;/html&gt;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023-01-19 at 11.59.48 PM"/>
          <p:cNvPicPr>
            <a:picLocks noChangeAspect="1"/>
          </p:cNvPicPr>
          <p:nvPr/>
        </p:nvPicPr>
        <p:blipFill>
          <a:blip r:embed="rId2"/>
          <a:stretch>
            <a:fillRect/>
          </a:stretch>
        </p:blipFill>
        <p:spPr>
          <a:xfrm>
            <a:off x="888365" y="393065"/>
            <a:ext cx="10725150" cy="591566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023-08-18 at 9.57.57 AM"/>
          <p:cNvPicPr>
            <a:picLocks noChangeAspect="1"/>
          </p:cNvPicPr>
          <p:nvPr/>
        </p:nvPicPr>
        <p:blipFill>
          <a:blip r:embed="rId2"/>
          <a:stretch>
            <a:fillRect/>
          </a:stretch>
        </p:blipFill>
        <p:spPr>
          <a:xfrm>
            <a:off x="1228090" y="1043940"/>
            <a:ext cx="10074275" cy="409448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56260"/>
          </a:xfrm>
        </p:spPr>
        <p:txBody>
          <a:bodyPr>
            <a:normAutofit fontScale="90000"/>
          </a:bodyPr>
          <a:lstStyle/>
          <a:p>
            <a:r>
              <a:rPr lang="en-US"/>
              <a:t>Example:</a:t>
            </a:r>
          </a:p>
        </p:txBody>
      </p:sp>
      <p:sp>
        <p:nvSpPr>
          <p:cNvPr id="3" name="Content Placeholder 2"/>
          <p:cNvSpPr>
            <a:spLocks noGrp="1"/>
          </p:cNvSpPr>
          <p:nvPr>
            <p:ph idx="1"/>
          </p:nvPr>
        </p:nvSpPr>
        <p:spPr>
          <a:xfrm>
            <a:off x="838200" y="1162050"/>
            <a:ext cx="10515600" cy="5015230"/>
          </a:xfrm>
        </p:spPr>
        <p:txBody>
          <a:bodyPr>
            <a:normAutofit fontScale="85000" lnSpcReduction="10000"/>
          </a:bodyPr>
          <a:lstStyle/>
          <a:p>
            <a:r>
              <a:rPr lang="en-US"/>
              <a:t>&lt;!DOCTYPE html&gt;</a:t>
            </a:r>
          </a:p>
          <a:p>
            <a:r>
              <a:rPr lang="en-US"/>
              <a:t>&lt;html&gt;</a:t>
            </a:r>
          </a:p>
          <a:p>
            <a:r>
              <a:rPr lang="en-US"/>
              <a:t>&lt;body&gt;</a:t>
            </a:r>
          </a:p>
          <a:p>
            <a:r>
              <a:rPr lang="en-US"/>
              <a:t>&lt;h1&gt;JavaScript Bitwise AND&lt;/h1&gt;</a:t>
            </a:r>
          </a:p>
          <a:p>
            <a:r>
              <a:rPr lang="en-US"/>
              <a:t>&lt;h2&gt;The &amp; Operator&lt;/h2&gt;</a:t>
            </a:r>
          </a:p>
          <a:p>
            <a:r>
              <a:rPr lang="en-US"/>
              <a:t>&lt;p id="demo"&gt;&lt;/p&gt;</a:t>
            </a:r>
          </a:p>
          <a:p>
            <a:r>
              <a:rPr lang="en-US"/>
              <a:t>&lt;script&gt;</a:t>
            </a:r>
          </a:p>
          <a:p>
            <a:r>
              <a:rPr lang="en-US"/>
              <a:t>document.getElementById("demo").innerHTML = 5 &amp; 1;</a:t>
            </a:r>
          </a:p>
          <a:p>
            <a:r>
              <a:rPr lang="en-US"/>
              <a:t>document.getElementById("demo").innerHTML = 5 | 1;</a:t>
            </a:r>
          </a:p>
          <a:p>
            <a:r>
              <a:rPr lang="en-US"/>
              <a:t>document.getElementById("demo").innerHTML = 5 ^ 1;</a:t>
            </a:r>
          </a:p>
          <a:p>
            <a:r>
              <a:rPr lang="en-US"/>
              <a:t>&lt;/script&gt; &lt;/body&gt; &lt;/html&gt;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2406309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023-01-20 at 12.00.04 AM"/>
          <p:cNvPicPr>
            <a:picLocks noChangeAspect="1"/>
          </p:cNvPicPr>
          <p:nvPr/>
        </p:nvPicPr>
        <p:blipFill>
          <a:blip r:embed="rId2"/>
          <a:stretch>
            <a:fillRect/>
          </a:stretch>
        </p:blipFill>
        <p:spPr>
          <a:xfrm>
            <a:off x="849630" y="401955"/>
            <a:ext cx="9276715" cy="248920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35280"/>
          </a:xfrm>
        </p:spPr>
        <p:txBody>
          <a:bodyPr>
            <a:normAutofit fontScale="90000"/>
          </a:bodyPr>
          <a:lstStyle/>
          <a:p>
            <a:r>
              <a:rPr lang="en-US"/>
              <a:t>Example:</a:t>
            </a:r>
          </a:p>
        </p:txBody>
      </p:sp>
      <p:sp>
        <p:nvSpPr>
          <p:cNvPr id="3" name="Content Placeholder 2"/>
          <p:cNvSpPr>
            <a:spLocks noGrp="1"/>
          </p:cNvSpPr>
          <p:nvPr>
            <p:ph idx="1"/>
          </p:nvPr>
        </p:nvSpPr>
        <p:spPr>
          <a:xfrm>
            <a:off x="838200" y="835660"/>
            <a:ext cx="10515600" cy="5341620"/>
          </a:xfrm>
        </p:spPr>
        <p:txBody>
          <a:bodyPr>
            <a:normAutofit/>
          </a:bodyPr>
          <a:lstStyle/>
          <a:p>
            <a:r>
              <a:rPr lang="en-US" sz="2000"/>
              <a:t>&lt;!DOCTYPE html&gt; &lt;html&gt; &lt;body&gt;</a:t>
            </a:r>
          </a:p>
          <a:p>
            <a:r>
              <a:rPr lang="en-US" sz="2000"/>
              <a:t>&lt;h2&gt;The &amp;&amp; Operator (Logical AND)&lt;/h2&gt;</a:t>
            </a:r>
          </a:p>
          <a:p>
            <a:r>
              <a:rPr lang="en-US" sz="2000"/>
              <a:t>&lt;p&gt;The &amp;&amp; operator returns true if both expressions are true, otherwise it returns false.&lt;/p&gt;</a:t>
            </a:r>
          </a:p>
          <a:p>
            <a:r>
              <a:rPr lang="en-US" sz="2000"/>
              <a:t>&lt;p id="demo"&gt;&lt;/p&gt;</a:t>
            </a:r>
          </a:p>
          <a:p>
            <a:r>
              <a:rPr lang="en-US" sz="2000"/>
              <a:t>&lt;script&gt;</a:t>
            </a:r>
          </a:p>
          <a:p>
            <a:r>
              <a:rPr lang="en-US" sz="2000"/>
              <a:t>let x = 6;</a:t>
            </a:r>
          </a:p>
          <a:p>
            <a:r>
              <a:rPr lang="en-US" sz="2000"/>
              <a:t>let y = 3;</a:t>
            </a:r>
          </a:p>
          <a:p>
            <a:r>
              <a:rPr lang="en-US" sz="2000"/>
              <a:t>document.getElementById("demo").innerHTML = </a:t>
            </a:r>
          </a:p>
          <a:p>
            <a:r>
              <a:rPr lang="en-US" sz="2000"/>
              <a:t>(x &lt; 10 &amp;&amp; y &gt; 1) + "&lt;br&gt;" + </a:t>
            </a:r>
          </a:p>
          <a:p>
            <a:r>
              <a:rPr lang="en-US" sz="2000"/>
              <a:t>(x &lt; 10 &amp;&amp; y &lt; 1);</a:t>
            </a:r>
          </a:p>
          <a:p>
            <a:r>
              <a:rPr lang="en-US" sz="2000"/>
              <a:t>&lt;/script&gt; &lt;/body&gt; &lt;/html&gt;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shot 2023-01-20 at 12.00.20 AM"/>
          <p:cNvPicPr>
            <a:picLocks noGrp="1" noChangeAspect="1"/>
          </p:cNvPicPr>
          <p:nvPr>
            <p:ph idx="1"/>
          </p:nvPr>
        </p:nvPicPr>
        <p:blipFill>
          <a:blip r:embed="rId2"/>
          <a:stretch>
            <a:fillRect/>
          </a:stretch>
        </p:blipFill>
        <p:spPr>
          <a:xfrm>
            <a:off x="894080" y="723265"/>
            <a:ext cx="10461625" cy="508762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3100"/>
          </a:xfrm>
        </p:spPr>
        <p:txBody>
          <a:bodyPr>
            <a:normAutofit fontScale="90000"/>
          </a:bodyPr>
          <a:lstStyle/>
          <a:p>
            <a:r>
              <a:rPr lang="en-US"/>
              <a:t>Recursive function </a:t>
            </a:r>
          </a:p>
        </p:txBody>
      </p:sp>
      <p:sp>
        <p:nvSpPr>
          <p:cNvPr id="3" name="Content Placeholder 2"/>
          <p:cNvSpPr>
            <a:spLocks noGrp="1"/>
          </p:cNvSpPr>
          <p:nvPr>
            <p:ph idx="1"/>
          </p:nvPr>
        </p:nvSpPr>
        <p:spPr>
          <a:xfrm>
            <a:off x="838200" y="1196975"/>
            <a:ext cx="10515600" cy="5330190"/>
          </a:xfrm>
        </p:spPr>
        <p:txBody>
          <a:bodyPr>
            <a:noAutofit/>
          </a:bodyPr>
          <a:lstStyle/>
          <a:p>
            <a:pPr marL="0" indent="0">
              <a:buNone/>
            </a:pPr>
            <a:r>
              <a:rPr lang="en-US" sz="1900"/>
              <a:t>&lt;script&gt;</a:t>
            </a:r>
          </a:p>
          <a:p>
            <a:pPr marL="0" indent="0">
              <a:buNone/>
            </a:pPr>
            <a:r>
              <a:rPr lang="en-US" sz="1900"/>
              <a:t>   // program to count down numbers to 1</a:t>
            </a:r>
          </a:p>
          <a:p>
            <a:pPr marL="0" indent="0">
              <a:buNone/>
            </a:pPr>
            <a:r>
              <a:rPr lang="en-US" sz="1900"/>
              <a:t>		function countDown(number) {</a:t>
            </a:r>
          </a:p>
          <a:p>
            <a:pPr marL="0" indent="0">
              <a:buNone/>
            </a:pPr>
            <a:r>
              <a:rPr lang="en-US" sz="1900"/>
              <a:t> // display the number</a:t>
            </a:r>
          </a:p>
          <a:p>
            <a:pPr marL="0" indent="0">
              <a:buNone/>
            </a:pPr>
            <a:r>
              <a:rPr lang="en-US" sz="1900"/>
              <a:t>   		 document.write(number, "&lt;br&gt;");</a:t>
            </a:r>
          </a:p>
          <a:p>
            <a:pPr marL="0" indent="0">
              <a:buNone/>
            </a:pPr>
            <a:r>
              <a:rPr lang="en-US" sz="1900"/>
              <a:t> // decrease the number value</a:t>
            </a:r>
          </a:p>
          <a:p>
            <a:pPr marL="0" indent="0">
              <a:buNone/>
            </a:pPr>
            <a:r>
              <a:rPr lang="en-US" sz="1900"/>
              <a:t>  		  const newNumber = number - 1;</a:t>
            </a:r>
          </a:p>
          <a:p>
            <a:pPr marL="0" indent="0">
              <a:buNone/>
            </a:pPr>
            <a:r>
              <a:rPr lang="en-US" sz="1900"/>
              <a:t>// base case</a:t>
            </a:r>
          </a:p>
          <a:p>
            <a:pPr marL="0" indent="0">
              <a:buNone/>
            </a:pPr>
            <a:r>
              <a:rPr lang="en-US" sz="1900"/>
              <a:t>  		  if (newNumber &gt; 0) {</a:t>
            </a:r>
          </a:p>
          <a:p>
            <a:pPr marL="0" indent="0">
              <a:buNone/>
            </a:pPr>
            <a:r>
              <a:rPr lang="en-US" sz="1900"/>
              <a:t>       		 countDown(newNumber);</a:t>
            </a:r>
          </a:p>
          <a:p>
            <a:pPr marL="0" indent="0">
              <a:buNone/>
            </a:pPr>
            <a:r>
              <a:rPr lang="en-US" sz="1900"/>
              <a:t>  		  }</a:t>
            </a:r>
          </a:p>
          <a:p>
            <a:pPr marL="0" indent="0">
              <a:buNone/>
            </a:pPr>
            <a:r>
              <a:rPr lang="en-US" sz="1900"/>
              <a:t>		}</a:t>
            </a:r>
          </a:p>
          <a:p>
            <a:pPr marL="0" indent="0">
              <a:buNone/>
            </a:pPr>
            <a:r>
              <a:rPr lang="en-US" sz="1900"/>
              <a:t>			countDown(4);</a:t>
            </a:r>
          </a:p>
          <a:p>
            <a:pPr marL="0" indent="0">
              <a:buNone/>
            </a:pPr>
            <a:r>
              <a:rPr lang="en-US" sz="1900"/>
              <a:t>        &lt;/script&gt;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9755"/>
          </a:xfrm>
        </p:spPr>
        <p:txBody>
          <a:bodyPr>
            <a:normAutofit fontScale="90000"/>
          </a:bodyPr>
          <a:lstStyle/>
          <a:p>
            <a:r>
              <a:rPr lang="en-US"/>
              <a:t>Events</a:t>
            </a:r>
          </a:p>
        </p:txBody>
      </p:sp>
      <p:sp>
        <p:nvSpPr>
          <p:cNvPr id="3" name="Content Placeholder 2"/>
          <p:cNvSpPr>
            <a:spLocks noGrp="1"/>
          </p:cNvSpPr>
          <p:nvPr>
            <p:ph idx="1"/>
          </p:nvPr>
        </p:nvSpPr>
        <p:spPr>
          <a:xfrm>
            <a:off x="838200" y="944880"/>
            <a:ext cx="10515600" cy="5232400"/>
          </a:xfrm>
        </p:spPr>
        <p:txBody>
          <a:bodyPr>
            <a:normAutofit/>
          </a:bodyPr>
          <a:lstStyle/>
          <a:p>
            <a:r>
              <a:rPr lang="en-US" sz="2400"/>
              <a:t>An HTML event can be something the browser does, or something a user does.</a:t>
            </a:r>
          </a:p>
          <a:p>
            <a:r>
              <a:rPr lang="en-US" sz="2400"/>
              <a:t>Here are some examples of HTML events:</a:t>
            </a:r>
          </a:p>
          <a:p>
            <a:pPr lvl="2"/>
            <a:r>
              <a:rPr lang="en-US"/>
              <a:t>An HTML web page has finished loading</a:t>
            </a:r>
          </a:p>
          <a:p>
            <a:pPr lvl="2"/>
            <a:r>
              <a:rPr lang="en-US"/>
              <a:t>An HTML input field was changed</a:t>
            </a:r>
          </a:p>
          <a:p>
            <a:pPr lvl="2"/>
            <a:r>
              <a:rPr lang="en-US"/>
              <a:t>An HTML button was clicked</a:t>
            </a:r>
          </a:p>
          <a:p>
            <a:r>
              <a:rPr lang="en-US" sz="2400"/>
              <a:t>Often, when events happen, you may want to do something.</a:t>
            </a:r>
          </a:p>
          <a:p>
            <a:r>
              <a:rPr lang="en-US" sz="2400"/>
              <a:t>JavaScript lets you execute code when events are detected.</a:t>
            </a:r>
          </a:p>
          <a:p>
            <a:endParaRPr lang="en-US" sz="24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5465"/>
          </a:xfrm>
        </p:spPr>
        <p:txBody>
          <a:bodyPr>
            <a:normAutofit fontScale="90000"/>
          </a:bodyPr>
          <a:lstStyle/>
          <a:p>
            <a:r>
              <a:rPr lang="en-US"/>
              <a:t>Common HTML Events</a:t>
            </a:r>
          </a:p>
        </p:txBody>
      </p:sp>
      <p:sp>
        <p:nvSpPr>
          <p:cNvPr id="3" name="Content Placeholder 2"/>
          <p:cNvSpPr>
            <a:spLocks noGrp="1"/>
          </p:cNvSpPr>
          <p:nvPr>
            <p:ph idx="1"/>
          </p:nvPr>
        </p:nvSpPr>
        <p:spPr>
          <a:xfrm>
            <a:off x="838200" y="1137920"/>
            <a:ext cx="10515600" cy="5039360"/>
          </a:xfrm>
        </p:spPr>
        <p:txBody>
          <a:bodyPr/>
          <a:lstStyle/>
          <a:p>
            <a:r>
              <a:rPr lang="en-US"/>
              <a:t>Here is a list of some common HTML events:</a:t>
            </a:r>
          </a:p>
          <a:p>
            <a:pPr marL="0" indent="0">
              <a:buNone/>
            </a:pPr>
            <a:endParaRPr lang="en-US"/>
          </a:p>
        </p:txBody>
      </p:sp>
      <p:pic>
        <p:nvPicPr>
          <p:cNvPr id="4" name="Picture 3" descr="Screenshot 2023-08-11 at 1.06.35 AM"/>
          <p:cNvPicPr>
            <a:picLocks noChangeAspect="1"/>
          </p:cNvPicPr>
          <p:nvPr/>
        </p:nvPicPr>
        <p:blipFill>
          <a:blip r:embed="rId2"/>
          <a:stretch>
            <a:fillRect/>
          </a:stretch>
        </p:blipFill>
        <p:spPr>
          <a:xfrm>
            <a:off x="1539875" y="2061845"/>
            <a:ext cx="9579610" cy="3816985"/>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2455"/>
          </a:xfrm>
        </p:spPr>
        <p:txBody>
          <a:bodyPr>
            <a:normAutofit fontScale="90000"/>
          </a:bodyPr>
          <a:lstStyle/>
          <a:p>
            <a:r>
              <a:rPr lang="en-US"/>
              <a:t>Java Script Function Example :</a:t>
            </a:r>
          </a:p>
        </p:txBody>
      </p:sp>
      <p:sp>
        <p:nvSpPr>
          <p:cNvPr id="3" name="Content Placeholder 2"/>
          <p:cNvSpPr>
            <a:spLocks noGrp="1"/>
          </p:cNvSpPr>
          <p:nvPr>
            <p:ph idx="1"/>
          </p:nvPr>
        </p:nvSpPr>
        <p:spPr>
          <a:xfrm>
            <a:off x="838200" y="1126490"/>
            <a:ext cx="10515600" cy="5050790"/>
          </a:xfrm>
        </p:spPr>
        <p:txBody>
          <a:bodyPr>
            <a:normAutofit fontScale="67500" lnSpcReduction="20000"/>
          </a:bodyPr>
          <a:lstStyle/>
          <a:p>
            <a:pPr marL="0" indent="0">
              <a:buNone/>
            </a:pPr>
            <a:r>
              <a:rPr lang="en-US"/>
              <a:t>&lt;html&gt;    </a:t>
            </a:r>
          </a:p>
          <a:p>
            <a:pPr marL="0" indent="0">
              <a:buNone/>
            </a:pPr>
            <a:r>
              <a:rPr lang="en-US"/>
              <a:t>&lt;head&gt;    &lt;title&gt;Add function&lt;/title&gt;     &lt;/head&gt;</a:t>
            </a:r>
          </a:p>
          <a:p>
            <a:pPr marL="0" indent="0">
              <a:buNone/>
            </a:pPr>
            <a:endParaRPr lang="en-US"/>
          </a:p>
          <a:p>
            <a:pPr marL="0" indent="0">
              <a:buNone/>
            </a:pPr>
            <a:r>
              <a:rPr lang="en-US"/>
              <a:t>&lt;body onload="add()"&gt;   // Execute a JavaScript immediately after a page has been loaded</a:t>
            </a:r>
          </a:p>
          <a:p>
            <a:pPr marL="0" indent="0">
              <a:buNone/>
            </a:pPr>
            <a:r>
              <a:rPr lang="en-US"/>
              <a:t>    &lt;script&gt;</a:t>
            </a:r>
          </a:p>
          <a:p>
            <a:pPr marL="0" indent="0">
              <a:buNone/>
            </a:pPr>
            <a:r>
              <a:rPr lang="en-US"/>
              <a:t>        var i=Number(prompt("Enter 1st variable"));</a:t>
            </a:r>
          </a:p>
          <a:p>
            <a:pPr marL="0" indent="0">
              <a:buNone/>
            </a:pPr>
            <a:r>
              <a:rPr lang="en-US"/>
              <a:t>        var j=Number(prompt("enter 2nd varialbe"));</a:t>
            </a:r>
          </a:p>
          <a:p>
            <a:pPr marL="0" indent="0">
              <a:buNone/>
            </a:pPr>
            <a:r>
              <a:rPr lang="en-US"/>
              <a:t>        function add()</a:t>
            </a:r>
          </a:p>
          <a:p>
            <a:pPr marL="0" indent="0">
              <a:buNone/>
            </a:pPr>
            <a:r>
              <a:rPr lang="en-US"/>
              <a:t>        {</a:t>
            </a:r>
          </a:p>
          <a:p>
            <a:pPr marL="0" indent="0">
              <a:buNone/>
            </a:pPr>
            <a:r>
              <a:rPr lang="en-US"/>
              <a:t>        document.write("the sum is ",(i+j));</a:t>
            </a:r>
          </a:p>
          <a:p>
            <a:pPr marL="0" indent="0">
              <a:buNone/>
            </a:pPr>
            <a:r>
              <a:rPr lang="en-US"/>
              <a:t>        }</a:t>
            </a:r>
          </a:p>
          <a:p>
            <a:pPr marL="0" indent="0">
              <a:buNone/>
            </a:pPr>
            <a:r>
              <a:rPr lang="en-US"/>
              <a:t>        &lt;/script&gt;</a:t>
            </a:r>
          </a:p>
          <a:p>
            <a:pPr marL="0" indent="0">
              <a:buNone/>
            </a:pPr>
            <a:r>
              <a:rPr lang="en-US"/>
              <a:t>&lt;/body&gt;</a:t>
            </a:r>
          </a:p>
          <a:p>
            <a:pPr marL="0" indent="0">
              <a:buNone/>
            </a:pPr>
            <a:r>
              <a:rPr lang="en-US"/>
              <a:t>&lt;/html&gt;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5350"/>
          </a:xfrm>
        </p:spPr>
        <p:txBody>
          <a:bodyPr/>
          <a:lstStyle/>
          <a:p>
            <a:r>
              <a:rPr lang="en-US"/>
              <a:t>Javascript Event Example:</a:t>
            </a:r>
          </a:p>
        </p:txBody>
      </p:sp>
      <p:sp>
        <p:nvSpPr>
          <p:cNvPr id="3" name="Content Placeholder 2"/>
          <p:cNvSpPr>
            <a:spLocks noGrp="1"/>
          </p:cNvSpPr>
          <p:nvPr>
            <p:ph idx="1"/>
          </p:nvPr>
        </p:nvSpPr>
        <p:spPr/>
        <p:txBody>
          <a:bodyPr/>
          <a:lstStyle/>
          <a:p>
            <a:pPr marL="0" indent="0">
              <a:buNone/>
            </a:pPr>
            <a:r>
              <a:rPr lang="en-US"/>
              <a:t>&lt;html&gt;</a:t>
            </a:r>
          </a:p>
          <a:p>
            <a:pPr marL="0" indent="0">
              <a:buNone/>
            </a:pPr>
            <a:r>
              <a:rPr lang="en-US"/>
              <a:t>&lt;input type="button" value="Hover" id="btn"</a:t>
            </a:r>
          </a:p>
          <a:p>
            <a:pPr marL="0" indent="0">
              <a:buNone/>
            </a:pPr>
            <a:r>
              <a:rPr lang="en-US"/>
              <a:t>onmouseover="this.style.background='red'; this.style.color='yellow'"</a:t>
            </a:r>
          </a:p>
          <a:p>
            <a:pPr marL="0" indent="0">
              <a:buNone/>
            </a:pPr>
            <a:r>
              <a:rPr lang="en-US"/>
              <a:t>onmouseout="this.style.background='cadetblue'; this.style.color='white'"/&gt;</a:t>
            </a:r>
          </a:p>
          <a:p>
            <a:pPr marL="0" indent="0">
              <a:buNone/>
            </a:pPr>
            <a:r>
              <a:rPr lang="en-US"/>
              <a:t>&lt;/html&gt;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6100"/>
          </a:xfrm>
        </p:spPr>
        <p:txBody>
          <a:bodyPr>
            <a:normAutofit fontScale="90000"/>
          </a:bodyPr>
          <a:lstStyle/>
          <a:p>
            <a:r>
              <a:rPr lang="en-US"/>
              <a:t>Javascript Example 2 :</a:t>
            </a:r>
          </a:p>
        </p:txBody>
      </p:sp>
      <p:sp>
        <p:nvSpPr>
          <p:cNvPr id="3" name="Content Placeholder 2"/>
          <p:cNvSpPr>
            <a:spLocks noGrp="1"/>
          </p:cNvSpPr>
          <p:nvPr>
            <p:ph idx="1"/>
          </p:nvPr>
        </p:nvSpPr>
        <p:spPr>
          <a:xfrm>
            <a:off x="838200" y="1032510"/>
            <a:ext cx="10515600" cy="5144770"/>
          </a:xfrm>
        </p:spPr>
        <p:txBody>
          <a:bodyPr>
            <a:normAutofit fontScale="65000" lnSpcReduction="20000"/>
          </a:bodyPr>
          <a:lstStyle/>
          <a:p>
            <a:pPr marL="0" indent="0">
              <a:buNone/>
            </a:pPr>
            <a:r>
              <a:rPr lang="en-US"/>
              <a:t>&lt;html&gt;     &lt;input type="button" value="Click me" id="btn"</a:t>
            </a:r>
          </a:p>
          <a:p>
            <a:pPr marL="0" indent="0">
              <a:buNone/>
            </a:pPr>
            <a:r>
              <a:rPr lang="en-US"/>
              <a:t>onmouseover="changeColorOnMouseOver(this)"</a:t>
            </a:r>
          </a:p>
          <a:p>
            <a:pPr marL="0" indent="0">
              <a:buNone/>
            </a:pPr>
            <a:r>
              <a:rPr lang="en-US"/>
              <a:t>onmouseout="changeColorOnMouseOut(this)"/&gt;</a:t>
            </a:r>
          </a:p>
          <a:p>
            <a:pPr marL="0" indent="0">
              <a:buNone/>
            </a:pPr>
            <a:r>
              <a:rPr lang="en-US"/>
              <a:t>&lt;script type="text/javascript"&gt;</a:t>
            </a:r>
          </a:p>
          <a:p>
            <a:pPr marL="0" indent="0">
              <a:buNone/>
            </a:pPr>
            <a:r>
              <a:rPr lang="en-US"/>
              <a:t>function changeColorOnMouseOver(x)</a:t>
            </a:r>
          </a:p>
          <a:p>
            <a:pPr marL="0" indent="0">
              <a:buNone/>
            </a:pPr>
            <a:r>
              <a:rPr lang="en-US"/>
              <a:t>{</a:t>
            </a:r>
          </a:p>
          <a:p>
            <a:pPr marL="0" indent="0">
              <a:buNone/>
            </a:pPr>
            <a:r>
              <a:rPr lang="en-US"/>
              <a:t>x.style.background='red';</a:t>
            </a:r>
          </a:p>
          <a:p>
            <a:pPr marL="0" indent="0">
              <a:buNone/>
            </a:pPr>
            <a:r>
              <a:rPr lang="en-US"/>
              <a:t>x.style.color='yellow';</a:t>
            </a:r>
          </a:p>
          <a:p>
            <a:pPr marL="0" indent="0">
              <a:buNone/>
            </a:pPr>
            <a:r>
              <a:rPr lang="en-US"/>
              <a:t>}</a:t>
            </a:r>
          </a:p>
          <a:p>
            <a:pPr marL="0" indent="0">
              <a:buNone/>
            </a:pPr>
            <a:r>
              <a:rPr lang="en-US"/>
              <a:t>function changeColorOnMouseOut(x)</a:t>
            </a:r>
          </a:p>
          <a:p>
            <a:pPr marL="0" indent="0">
              <a:buNone/>
            </a:pPr>
            <a:r>
              <a:rPr lang="en-US"/>
              <a:t>{</a:t>
            </a:r>
          </a:p>
          <a:p>
            <a:pPr marL="0" indent="0">
              <a:buNone/>
            </a:pPr>
            <a:r>
              <a:rPr lang="en-US"/>
              <a:t>x.style.background='cadetblue';</a:t>
            </a:r>
          </a:p>
          <a:p>
            <a:pPr marL="0" indent="0">
              <a:buNone/>
            </a:pPr>
            <a:r>
              <a:rPr lang="en-US"/>
              <a:t>x.style.color='white';</a:t>
            </a:r>
          </a:p>
          <a:p>
            <a:pPr marL="0" indent="0">
              <a:buNone/>
            </a:pPr>
            <a:r>
              <a:rPr lang="en-US"/>
              <a:t>}</a:t>
            </a:r>
          </a:p>
          <a:p>
            <a:pPr marL="0" indent="0">
              <a:buNone/>
            </a:pPr>
            <a:r>
              <a:rPr lang="en-US"/>
              <a:t>&lt;/script&gt;</a:t>
            </a:r>
          </a:p>
          <a:p>
            <a:pPr marL="0" indent="0">
              <a:buNone/>
            </a:pPr>
            <a:r>
              <a:rPr lang="en-US"/>
              <a:t>&lt;/html&gt;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6430"/>
          </a:xfrm>
        </p:spPr>
        <p:txBody>
          <a:bodyPr>
            <a:normAutofit fontScale="90000"/>
          </a:bodyPr>
          <a:lstStyle/>
          <a:p>
            <a:r>
              <a:rPr lang="en-US"/>
              <a:t>JavaScript Arrow Function</a:t>
            </a:r>
          </a:p>
        </p:txBody>
      </p:sp>
      <p:sp>
        <p:nvSpPr>
          <p:cNvPr id="3" name="Content Placeholder 2"/>
          <p:cNvSpPr>
            <a:spLocks noGrp="1"/>
          </p:cNvSpPr>
          <p:nvPr>
            <p:ph idx="1"/>
          </p:nvPr>
        </p:nvSpPr>
        <p:spPr>
          <a:xfrm>
            <a:off x="838200" y="1012190"/>
            <a:ext cx="10515600" cy="5165090"/>
          </a:xfrm>
        </p:spPr>
        <p:txBody>
          <a:bodyPr/>
          <a:lstStyle/>
          <a:p>
            <a:pPr lvl="1"/>
            <a:r>
              <a:rPr lang="en-US"/>
              <a:t>Arrow function is one of the features introduced in the ES6 version of JavaScript. It allows you to create functions in a cleaner way compared to regular functions. For example,</a:t>
            </a:r>
          </a:p>
          <a:p>
            <a:pPr lvl="1"/>
            <a:r>
              <a:rPr lang="en-US"/>
              <a:t>This function</a:t>
            </a:r>
          </a:p>
          <a:p>
            <a:pPr marL="457200" lvl="1" indent="0">
              <a:buNone/>
            </a:pPr>
            <a:r>
              <a:rPr lang="en-US"/>
              <a:t>			// function expression</a:t>
            </a:r>
          </a:p>
          <a:p>
            <a:pPr marL="457200" lvl="1" indent="0">
              <a:buNone/>
            </a:pPr>
            <a:r>
              <a:rPr lang="en-US"/>
              <a:t>			let x = function(x, y) {</a:t>
            </a:r>
          </a:p>
          <a:p>
            <a:pPr marL="457200" lvl="1" indent="0">
              <a:buNone/>
            </a:pPr>
            <a:r>
              <a:rPr lang="en-US"/>
              <a:t>  				 return x * y;</a:t>
            </a:r>
          </a:p>
          <a:p>
            <a:pPr marL="457200" lvl="1" indent="0">
              <a:buNone/>
            </a:pPr>
            <a:r>
              <a:rPr lang="en-US"/>
              <a:t>						}</a:t>
            </a:r>
          </a:p>
          <a:p>
            <a:pPr marL="457200" lvl="1" indent="0">
              <a:buNone/>
            </a:pPr>
            <a:r>
              <a:rPr lang="en-US"/>
              <a:t>can be written as</a:t>
            </a:r>
          </a:p>
          <a:p>
            <a:pPr marL="457200" lvl="1" indent="0">
              <a:buNone/>
            </a:pPr>
            <a:r>
              <a:rPr lang="en-US"/>
              <a:t>			// using arrow functions</a:t>
            </a:r>
          </a:p>
          <a:p>
            <a:pPr marL="457200" lvl="1" indent="0">
              <a:buNone/>
            </a:pPr>
            <a:r>
              <a:rPr lang="en-US"/>
              <a:t>			let x = (x, y) =&gt; x * y;</a:t>
            </a:r>
          </a:p>
          <a:p>
            <a:pPr marL="457200" lvl="1" indent="0">
              <a:buNone/>
            </a:pPr>
            <a:endParaRPr lang="en-US"/>
          </a:p>
          <a:p>
            <a:pPr marL="457200" lvl="1" indent="0">
              <a:buNone/>
            </a:pPr>
            <a:r>
              <a:rPr lang="en-US"/>
              <a:t>using an arrow function.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7535"/>
            <a:ext cx="10515600" cy="918210"/>
          </a:xfrm>
        </p:spPr>
        <p:txBody>
          <a:bodyPr>
            <a:normAutofit fontScale="90000"/>
          </a:bodyPr>
          <a:lstStyle/>
          <a:p>
            <a:r>
              <a:rPr lang="en-US" sz="4890" b="1">
                <a:sym typeface="+mn-ea"/>
              </a:rPr>
              <a:t>STRUCTURE:</a:t>
            </a:r>
            <a:r>
              <a:rPr lang="en-US"/>
              <a:t/>
            </a:r>
            <a:br>
              <a:rPr lang="en-US"/>
            </a:br>
            <a:endParaRPr lang="en-US"/>
          </a:p>
        </p:txBody>
      </p:sp>
      <p:sp>
        <p:nvSpPr>
          <p:cNvPr id="3" name="Content Placeholder 2"/>
          <p:cNvSpPr>
            <a:spLocks noGrp="1"/>
          </p:cNvSpPr>
          <p:nvPr>
            <p:ph idx="1"/>
          </p:nvPr>
        </p:nvSpPr>
        <p:spPr>
          <a:xfrm>
            <a:off x="838200" y="1367790"/>
            <a:ext cx="10515600" cy="4444365"/>
          </a:xfrm>
        </p:spPr>
        <p:txBody>
          <a:bodyPr>
            <a:normAutofit fontScale="82500" lnSpcReduction="20000"/>
          </a:bodyPr>
          <a:lstStyle/>
          <a:p>
            <a:pPr marL="3657600" lvl="8" indent="0" algn="l">
              <a:buNone/>
            </a:pPr>
            <a:r>
              <a:rPr lang="en-US" sz="2800" dirty="0">
                <a:sym typeface="+mn-ea"/>
              </a:rPr>
              <a:t>&lt;!DOCTYPE html&gt;</a:t>
            </a:r>
            <a:endParaRPr lang="en-US" sz="2800" dirty="0"/>
          </a:p>
          <a:p>
            <a:pPr marL="3657600" lvl="8" indent="0" algn="l">
              <a:buNone/>
            </a:pPr>
            <a:r>
              <a:rPr lang="en-US" sz="2800" dirty="0">
                <a:sym typeface="+mn-ea"/>
              </a:rPr>
              <a:t>&lt;html&gt;</a:t>
            </a:r>
            <a:endParaRPr lang="en-US" sz="2800" dirty="0"/>
          </a:p>
          <a:p>
            <a:pPr marL="3657600" lvl="8" indent="0" algn="l">
              <a:buNone/>
            </a:pPr>
            <a:r>
              <a:rPr lang="en-US" sz="2800" dirty="0">
                <a:sym typeface="+mn-ea"/>
              </a:rPr>
              <a:t>&lt;head&gt;</a:t>
            </a:r>
            <a:endParaRPr lang="en-US" sz="2800" dirty="0"/>
          </a:p>
          <a:p>
            <a:pPr marL="3657600" lvl="8" indent="0" algn="l">
              <a:buNone/>
            </a:pPr>
            <a:r>
              <a:rPr lang="en-US" sz="2800" dirty="0">
                <a:sym typeface="+mn-ea"/>
              </a:rPr>
              <a:t>&lt;title&gt;Page Title&lt;/title&gt;</a:t>
            </a:r>
            <a:endParaRPr lang="en-US" sz="2800" dirty="0"/>
          </a:p>
          <a:p>
            <a:pPr marL="3657600" lvl="8" indent="0" algn="l">
              <a:buNone/>
            </a:pPr>
            <a:r>
              <a:rPr lang="en-US" sz="2800" dirty="0">
                <a:sym typeface="+mn-ea"/>
              </a:rPr>
              <a:t>&lt;/head&gt;</a:t>
            </a:r>
            <a:endParaRPr lang="en-US" sz="2800" dirty="0"/>
          </a:p>
          <a:p>
            <a:pPr marL="3657600" lvl="8" indent="0" algn="l">
              <a:buNone/>
            </a:pPr>
            <a:r>
              <a:rPr lang="en-US" sz="2800" dirty="0">
                <a:sym typeface="+mn-ea"/>
              </a:rPr>
              <a:t>&lt;body&gt;</a:t>
            </a:r>
          </a:p>
          <a:p>
            <a:pPr marL="3657600" lvl="8" indent="0" algn="l">
              <a:buNone/>
            </a:pPr>
            <a:endParaRPr lang="en-US" sz="2800" dirty="0"/>
          </a:p>
          <a:p>
            <a:pPr marL="3657600" lvl="8" indent="0" algn="l">
              <a:buNone/>
            </a:pPr>
            <a:r>
              <a:rPr lang="en-US" sz="2800" dirty="0">
                <a:sym typeface="+mn-ea"/>
              </a:rPr>
              <a:t>&lt;h1&gt;This is a Heading&lt;/h1&gt;</a:t>
            </a:r>
            <a:endParaRPr lang="en-US" sz="2800" dirty="0"/>
          </a:p>
          <a:p>
            <a:pPr marL="3657600" lvl="8" indent="0" algn="l">
              <a:buNone/>
            </a:pPr>
            <a:r>
              <a:rPr lang="en-US" sz="2800" dirty="0">
                <a:sym typeface="+mn-ea"/>
              </a:rPr>
              <a:t>&lt;p&gt;This is a paragraph.&lt;/p&gt;</a:t>
            </a:r>
          </a:p>
          <a:p>
            <a:pPr marL="3657600" lvl="8" indent="0" algn="l">
              <a:buNone/>
            </a:pPr>
            <a:endParaRPr lang="en-US" sz="2800" dirty="0"/>
          </a:p>
          <a:p>
            <a:pPr marL="3657600" lvl="8" indent="0" algn="l">
              <a:buNone/>
            </a:pPr>
            <a:r>
              <a:rPr lang="en-US" sz="2800" dirty="0">
                <a:sym typeface="+mn-ea"/>
              </a:rPr>
              <a:t>&lt;/body&gt;</a:t>
            </a:r>
            <a:endParaRPr lang="en-US" sz="2800" dirty="0"/>
          </a:p>
          <a:p>
            <a:pPr marL="3657600" lvl="8" indent="0" algn="l">
              <a:buNone/>
            </a:pPr>
            <a:r>
              <a:rPr lang="en-US" sz="2800" dirty="0">
                <a:sym typeface="+mn-ea"/>
              </a:rPr>
              <a:t>&lt;/html&gt;</a:t>
            </a:r>
            <a:endParaRPr lang="en-US" sz="2800" dirty="0"/>
          </a:p>
          <a:p>
            <a:pPr algn="l"/>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8295"/>
            <a:ext cx="10515600" cy="5848985"/>
          </a:xfrm>
        </p:spPr>
        <p:txBody>
          <a:bodyPr>
            <a:normAutofit fontScale="92500" lnSpcReduction="10000"/>
          </a:bodyPr>
          <a:lstStyle/>
          <a:p>
            <a:r>
              <a:rPr lang="en-US"/>
              <a:t>Arrow Function Syntax</a:t>
            </a:r>
          </a:p>
          <a:p>
            <a:pPr marL="0" indent="0">
              <a:buNone/>
            </a:pPr>
            <a:r>
              <a:rPr lang="en-US"/>
              <a:t>	The syntax of the arrow function is:</a:t>
            </a:r>
          </a:p>
          <a:p>
            <a:pPr marL="0" indent="0">
              <a:buNone/>
            </a:pPr>
            <a:r>
              <a:rPr lang="en-US"/>
              <a:t>		</a:t>
            </a:r>
            <a:r>
              <a:rPr lang="en-US" b="1"/>
              <a:t>let myFunction = (arg1, arg2, ...argN) =&gt; {</a:t>
            </a:r>
          </a:p>
          <a:p>
            <a:pPr marL="0" indent="0">
              <a:buNone/>
            </a:pPr>
            <a:r>
              <a:rPr lang="en-US" b="1"/>
              <a:t>   			 statement(s)</a:t>
            </a:r>
          </a:p>
          <a:p>
            <a:pPr marL="0" indent="0">
              <a:buNone/>
            </a:pPr>
            <a:r>
              <a:rPr lang="en-US" b="1"/>
              <a:t>				}</a:t>
            </a:r>
          </a:p>
          <a:p>
            <a:r>
              <a:rPr lang="en-US"/>
              <a:t>Here,myFunction is the name of the function arg1, arg2, ...argN are the function argumentsstatement(s) is the function body</a:t>
            </a:r>
          </a:p>
          <a:p>
            <a:r>
              <a:rPr lang="en-US"/>
              <a:t>If the body has single statement or expression, you can write arrow function as:</a:t>
            </a:r>
          </a:p>
          <a:p>
            <a:pPr marL="0" indent="0">
              <a:buNone/>
            </a:pPr>
            <a:endParaRPr lang="en-US"/>
          </a:p>
          <a:p>
            <a:pPr marL="0" indent="0">
              <a:buNone/>
            </a:pPr>
            <a:r>
              <a:rPr lang="en-US"/>
              <a:t>	</a:t>
            </a:r>
            <a:r>
              <a:rPr lang="en-US" b="1"/>
              <a:t>let myFunction = (arg1, arg2, ...argN) =&gt; expression</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8480"/>
          </a:xfrm>
        </p:spPr>
        <p:txBody>
          <a:bodyPr>
            <a:normAutofit fontScale="90000"/>
          </a:bodyPr>
          <a:lstStyle/>
          <a:p>
            <a:r>
              <a:rPr lang="en-US"/>
              <a:t>Java Script Objects</a:t>
            </a:r>
          </a:p>
        </p:txBody>
      </p:sp>
      <p:sp>
        <p:nvSpPr>
          <p:cNvPr id="3" name="Content Placeholder 2"/>
          <p:cNvSpPr>
            <a:spLocks noGrp="1"/>
          </p:cNvSpPr>
          <p:nvPr>
            <p:ph idx="1"/>
          </p:nvPr>
        </p:nvSpPr>
        <p:spPr>
          <a:xfrm>
            <a:off x="838200" y="1400175"/>
            <a:ext cx="10515600" cy="4777105"/>
          </a:xfrm>
        </p:spPr>
        <p:txBody>
          <a:bodyPr/>
          <a:lstStyle/>
          <a:p>
            <a:r>
              <a:rPr lang="en-US" sz="2400">
                <a:latin typeface="Times New Roman Regular" panose="02020603050405020304" charset="0"/>
                <a:cs typeface="Times New Roman Regular" panose="02020603050405020304" charset="0"/>
              </a:rPr>
              <a:t>As we know from the chapter Data types, there are eight data types in JavaScript. Seven of them are called “primitive”, because their values contain only a single thing (be it a string or a number or whatever).</a:t>
            </a:r>
          </a:p>
          <a:p>
            <a:r>
              <a:rPr lang="en-US" sz="2400">
                <a:latin typeface="Times New Roman Regular" panose="02020603050405020304" charset="0"/>
                <a:cs typeface="Times New Roman Regular" panose="02020603050405020304" charset="0"/>
              </a:rPr>
              <a:t>In contrast, objects are used to store keyed collections of various data and more complex entities. In JavaScript, objects penetrate almost every aspect of the language. So we must understand them first before going in-depth anywhere else.</a:t>
            </a:r>
          </a:p>
          <a:p>
            <a:r>
              <a:rPr lang="en-US" sz="2400">
                <a:latin typeface="Times New Roman Regular" panose="02020603050405020304" charset="0"/>
                <a:cs typeface="Times New Roman Regular" panose="02020603050405020304" charset="0"/>
              </a:rPr>
              <a:t>An object can be created with figure brackets {…} with an optional list of properties. A property is a “key: value” pair, where key is a string (also called a “property name”), and value can be anything.</a:t>
            </a:r>
          </a:p>
          <a:p>
            <a:r>
              <a:rPr lang="en-US" sz="2400">
                <a:latin typeface="Times New Roman Regular" panose="02020603050405020304" charset="0"/>
                <a:cs typeface="Times New Roman Regular" panose="02020603050405020304" charset="0"/>
              </a:rPr>
              <a:t>We can imagine an object as a cabinet with signed files. Every piece of data is stored in its file by the key. It’s easy to find a file by its name or add/remove a file.</a:t>
            </a:r>
          </a:p>
          <a:p>
            <a:endParaRPr lang="en-US" sz="2400">
              <a:latin typeface="Times New Roman Regular" panose="02020603050405020304" charset="0"/>
              <a:cs typeface="Times New Roman Regular" panose="0202060305040502030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0360"/>
            <a:ext cx="10515600" cy="5836920"/>
          </a:xfrm>
        </p:spPr>
        <p:txBody>
          <a:bodyPr/>
          <a:lstStyle/>
          <a:p>
            <a:r>
              <a:rPr lang="en-US" sz="2400">
                <a:latin typeface="Times New Roman Regular" panose="02020603050405020304" charset="0"/>
                <a:cs typeface="Times New Roman Regular" panose="02020603050405020304" charset="0"/>
              </a:rPr>
              <a:t>An empty object (“empty cabinet”) can be created using one of two syntaxes:</a:t>
            </a:r>
          </a:p>
          <a:p>
            <a:pPr marL="0" indent="0">
              <a:buNone/>
            </a:pPr>
            <a:r>
              <a:rPr lang="en-US" sz="2400">
                <a:latin typeface="Times New Roman Regular" panose="02020603050405020304" charset="0"/>
                <a:cs typeface="Times New Roman Regular" panose="02020603050405020304" charset="0"/>
              </a:rPr>
              <a:t>	let user = new Object(); // "object constructor" syntax</a:t>
            </a:r>
          </a:p>
          <a:p>
            <a:pPr marL="0" indent="0">
              <a:buNone/>
            </a:pPr>
            <a:r>
              <a:rPr lang="en-US" sz="2400">
                <a:latin typeface="Times New Roman Regular" panose="02020603050405020304" charset="0"/>
                <a:cs typeface="Times New Roman Regular" panose="02020603050405020304" charset="0"/>
              </a:rPr>
              <a:t>	let user = {};  // "object literal" syntax</a:t>
            </a:r>
          </a:p>
          <a:p>
            <a:r>
              <a:rPr lang="en-US" sz="2400">
                <a:latin typeface="Times New Roman Regular" panose="02020603050405020304" charset="0"/>
                <a:cs typeface="Times New Roman Regular" panose="02020603050405020304" charset="0"/>
              </a:rPr>
              <a:t>Usually, the figure brackets {...} are used. That declaration is called an object literal.</a:t>
            </a:r>
          </a:p>
          <a:p>
            <a:endParaRPr lang="en-US" sz="2400">
              <a:latin typeface="Times New Roman Regular" panose="02020603050405020304" charset="0"/>
              <a:cs typeface="Times New Roman Regular" panose="0202060305040502030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1800"/>
            <a:ext cx="10515600" cy="5745480"/>
          </a:xfrm>
        </p:spPr>
        <p:txBody>
          <a:bodyPr/>
          <a:lstStyle/>
          <a:p>
            <a:r>
              <a:rPr lang="en-US" sz="2400"/>
              <a:t>JavaScript object is a non-primitive data-type that allows you to store multiple collections of data.</a:t>
            </a:r>
          </a:p>
          <a:p>
            <a:r>
              <a:rPr lang="en-US" sz="2400" b="1"/>
              <a:t>Note: If you are familiar with other programming languages, JavaScript objects are a bit different. You do not need to create classes in order to create objects.</a:t>
            </a:r>
          </a:p>
          <a:p>
            <a:r>
              <a:rPr lang="en-US" sz="2400"/>
              <a:t>Example:</a:t>
            </a:r>
          </a:p>
          <a:p>
            <a:pPr marL="0" indent="0">
              <a:buNone/>
            </a:pPr>
            <a:r>
              <a:rPr lang="en-US" sz="2400" b="1"/>
              <a:t>		// object</a:t>
            </a:r>
          </a:p>
          <a:p>
            <a:pPr marL="0" indent="0">
              <a:buNone/>
            </a:pPr>
            <a:r>
              <a:rPr lang="en-US" sz="2400" b="1"/>
              <a:t>		const student = {</a:t>
            </a:r>
          </a:p>
          <a:p>
            <a:pPr marL="0" indent="0">
              <a:buNone/>
            </a:pPr>
            <a:r>
              <a:rPr lang="en-US" sz="2400" b="1"/>
              <a:t>		 			firstName: 'ram',</a:t>
            </a:r>
          </a:p>
          <a:p>
            <a:pPr marL="0" indent="0">
              <a:buNone/>
            </a:pPr>
            <a:r>
              <a:rPr lang="en-US" sz="2400" b="1"/>
              <a:t>		    			class: 10</a:t>
            </a:r>
          </a:p>
          <a:p>
            <a:pPr marL="0" indent="0">
              <a:buNone/>
            </a:pPr>
            <a:r>
              <a:rPr lang="en-US" sz="2400" b="1"/>
              <a:t>				};</a:t>
            </a:r>
          </a:p>
          <a:p>
            <a:pPr marL="0" indent="0">
              <a:buNone/>
            </a:pPr>
            <a:r>
              <a:rPr lang="en-US" sz="2400" b="1"/>
              <a:t>Here, student is an object that stores values such as strings and numbers.</a:t>
            </a:r>
          </a:p>
        </p:txBody>
      </p:sp>
      <p:sp>
        <p:nvSpPr>
          <p:cNvPr id="4" name="Text Box 3"/>
          <p:cNvSpPr txBox="1"/>
          <p:nvPr/>
        </p:nvSpPr>
        <p:spPr>
          <a:xfrm>
            <a:off x="619125" y="2750185"/>
            <a:ext cx="309880" cy="368300"/>
          </a:xfrm>
          <a:prstGeom prst="rect">
            <a:avLst/>
          </a:prstGeom>
          <a:noFill/>
        </p:spPr>
        <p:txBody>
          <a:bodyPr wrap="none" rtlCol="0">
            <a:spAutoFit/>
          </a:bodyPr>
          <a:lstStyle/>
          <a:p>
            <a:endParaRPr lang="en-US">
              <a:latin typeface="Arial Bold" panose="020B0604020202020204" charset="0"/>
              <a:cs typeface="Arial Bold" panose="020B060402020202020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2105"/>
            <a:ext cx="10515600" cy="5845175"/>
          </a:xfrm>
        </p:spPr>
        <p:txBody>
          <a:bodyPr>
            <a:normAutofit/>
          </a:bodyPr>
          <a:lstStyle/>
          <a:p>
            <a:r>
              <a:rPr lang="en-US" b="1"/>
              <a:t>JavaScript Object Declaration</a:t>
            </a:r>
          </a:p>
          <a:p>
            <a:pPr lvl="1"/>
            <a:r>
              <a:rPr lang="en-US"/>
              <a:t>The syntax to declare an object is:</a:t>
            </a:r>
          </a:p>
          <a:p>
            <a:pPr marL="0" indent="0">
              <a:buNone/>
            </a:pPr>
            <a:r>
              <a:rPr lang="en-US"/>
              <a:t>		</a:t>
            </a:r>
            <a:r>
              <a:rPr lang="en-US" sz="2400"/>
              <a:t>const object_name = {</a:t>
            </a:r>
          </a:p>
          <a:p>
            <a:pPr marL="0" indent="0">
              <a:buNone/>
            </a:pPr>
            <a:r>
              <a:rPr lang="en-US" sz="2400"/>
              <a:t>		key1: value1,</a:t>
            </a:r>
          </a:p>
          <a:p>
            <a:pPr marL="0" indent="0">
              <a:buNone/>
            </a:pPr>
            <a:r>
              <a:rPr lang="en-US" sz="2400"/>
              <a:t>		key2: value2		}</a:t>
            </a:r>
          </a:p>
          <a:p>
            <a:r>
              <a:rPr lang="en-US" sz="2400" b="1"/>
              <a:t>Accessing Object Properties:</a:t>
            </a:r>
          </a:p>
          <a:p>
            <a:pPr lvl="1"/>
            <a:r>
              <a:rPr lang="en-US" sz="2055"/>
              <a:t>You can access the value of a property by using its key.</a:t>
            </a:r>
          </a:p>
          <a:p>
            <a:pPr marL="0" indent="0">
              <a:buNone/>
            </a:pPr>
            <a:r>
              <a:rPr lang="en-US" sz="2400"/>
              <a:t> 1. Using dot Notation</a:t>
            </a:r>
          </a:p>
          <a:p>
            <a:pPr lvl="1"/>
            <a:r>
              <a:rPr lang="en-US" sz="2055"/>
              <a:t>Here's the syntax of the dot notation.</a:t>
            </a:r>
          </a:p>
          <a:p>
            <a:pPr marL="457200" lvl="1" indent="0">
              <a:buNone/>
            </a:pPr>
            <a:r>
              <a:rPr lang="en-US" sz="2055"/>
              <a:t>				</a:t>
            </a:r>
            <a:r>
              <a:rPr lang="en-US" sz="2055" b="1"/>
              <a:t>objectName.key</a:t>
            </a:r>
            <a:endParaRPr lang="en-US" sz="2055"/>
          </a:p>
          <a:p>
            <a:pPr marL="0" indent="0">
              <a:buNone/>
            </a:pPr>
            <a:r>
              <a:rPr lang="en-US" sz="2400"/>
              <a:t>  </a:t>
            </a:r>
            <a:r>
              <a:rPr lang="en-US" sz="2400">
                <a:sym typeface="+mn-ea"/>
              </a:rPr>
              <a:t>2. Using bracket Notation</a:t>
            </a:r>
            <a:endParaRPr lang="en-US" sz="2400"/>
          </a:p>
          <a:p>
            <a:pPr lvl="1"/>
            <a:r>
              <a:rPr lang="en-US" sz="2055">
                <a:sym typeface="+mn-ea"/>
              </a:rPr>
              <a:t>Here is the syntax of the bracket notation.</a:t>
            </a:r>
            <a:endParaRPr lang="en-US" sz="2055"/>
          </a:p>
          <a:p>
            <a:pPr marL="457200" lvl="1" indent="0">
              <a:buNone/>
            </a:pPr>
            <a:r>
              <a:rPr lang="en-US" sz="2055">
                <a:sym typeface="+mn-ea"/>
              </a:rPr>
              <a:t>			</a:t>
            </a:r>
            <a:r>
              <a:rPr lang="en-US" sz="2055" b="1">
                <a:sym typeface="+mn-ea"/>
              </a:rPr>
              <a:t>objectName["propertyName"]</a:t>
            </a:r>
            <a:endParaRPr lang="en-US" sz="2055"/>
          </a:p>
          <a:p>
            <a:pPr marL="0" indent="0">
              <a:buNone/>
            </a:pPr>
            <a:endParaRPr lang="en-US" sz="2055"/>
          </a:p>
          <a:p>
            <a:pPr marL="0" indent="0">
              <a:buNone/>
            </a:pPr>
            <a:endParaRPr lang="en-US" sz="2055"/>
          </a:p>
          <a:p>
            <a:pPr marL="0" indent="0">
              <a:buNone/>
            </a:pPr>
            <a:endParaRPr lang="en-US" sz="24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1035"/>
          </a:xfrm>
        </p:spPr>
        <p:txBody>
          <a:bodyPr>
            <a:normAutofit fontScale="90000"/>
          </a:bodyPr>
          <a:lstStyle/>
          <a:p>
            <a:r>
              <a:rPr lang="en-US"/>
              <a:t>JavaScript Methods and this Keyword</a:t>
            </a:r>
          </a:p>
        </p:txBody>
      </p:sp>
      <p:sp>
        <p:nvSpPr>
          <p:cNvPr id="3" name="Content Placeholder 2"/>
          <p:cNvSpPr>
            <a:spLocks noGrp="1"/>
          </p:cNvSpPr>
          <p:nvPr>
            <p:ph idx="1"/>
          </p:nvPr>
        </p:nvSpPr>
        <p:spPr>
          <a:xfrm>
            <a:off x="838200" y="1110615"/>
            <a:ext cx="10515600" cy="5066665"/>
          </a:xfrm>
        </p:spPr>
        <p:txBody>
          <a:bodyPr>
            <a:normAutofit/>
          </a:bodyPr>
          <a:lstStyle/>
          <a:p>
            <a:r>
              <a:rPr lang="en-US"/>
              <a:t>In JavaScript, objects can also contain functions. For example,</a:t>
            </a:r>
          </a:p>
          <a:p>
            <a:pPr marL="0" indent="0">
              <a:buNone/>
            </a:pPr>
            <a:r>
              <a:rPr lang="en-US"/>
              <a:t>		</a:t>
            </a:r>
            <a:r>
              <a:rPr lang="en-US" sz="2400"/>
              <a:t>// object containing method</a:t>
            </a:r>
          </a:p>
          <a:p>
            <a:pPr marL="0" indent="0">
              <a:buNone/>
            </a:pPr>
            <a:r>
              <a:rPr lang="en-US" sz="2400"/>
              <a:t>			const person = {</a:t>
            </a:r>
          </a:p>
          <a:p>
            <a:pPr marL="0" indent="0">
              <a:buNone/>
            </a:pPr>
            <a:r>
              <a:rPr lang="en-US" sz="2400"/>
              <a:t>  			 name: 'John',</a:t>
            </a:r>
          </a:p>
          <a:p>
            <a:pPr marL="0" indent="0">
              <a:buNone/>
            </a:pPr>
            <a:r>
              <a:rPr lang="en-US" sz="2400"/>
              <a:t>   		greet: function() { console.log('hello'); }</a:t>
            </a:r>
          </a:p>
          <a:p>
            <a:pPr marL="0" indent="0">
              <a:buNone/>
            </a:pPr>
            <a:r>
              <a:rPr lang="en-US" sz="2400"/>
              <a:t>						};</a:t>
            </a:r>
          </a:p>
          <a:p>
            <a:r>
              <a:rPr lang="en-US" sz="2400"/>
              <a:t>In the above example, a person object has two keys (name and greet), which have a string value and a function value, respectively.</a:t>
            </a:r>
          </a:p>
          <a:p>
            <a:r>
              <a:rPr lang="en-US" sz="2400"/>
              <a:t>Hence basically, the JavaScript method is an object property that has a function value.</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3100"/>
          </a:xfrm>
        </p:spPr>
        <p:txBody>
          <a:bodyPr>
            <a:normAutofit fontScale="90000"/>
          </a:bodyPr>
          <a:lstStyle/>
          <a:p>
            <a:r>
              <a:rPr lang="en-US"/>
              <a:t>Accessing Object Methods</a:t>
            </a:r>
          </a:p>
        </p:txBody>
      </p:sp>
      <p:sp>
        <p:nvSpPr>
          <p:cNvPr id="3" name="Content Placeholder 2"/>
          <p:cNvSpPr>
            <a:spLocks noGrp="1"/>
          </p:cNvSpPr>
          <p:nvPr>
            <p:ph idx="1"/>
          </p:nvPr>
        </p:nvSpPr>
        <p:spPr>
          <a:xfrm>
            <a:off x="838200" y="1038225"/>
            <a:ext cx="10515600" cy="5264150"/>
          </a:xfrm>
        </p:spPr>
        <p:txBody>
          <a:bodyPr>
            <a:noAutofit/>
          </a:bodyPr>
          <a:lstStyle/>
          <a:p>
            <a:r>
              <a:rPr lang="en-US" sz="1700"/>
              <a:t>You can access an object method using a dot notation. The syntax is:    </a:t>
            </a:r>
            <a:r>
              <a:rPr lang="en-US" sz="1700" b="1"/>
              <a:t>objectName.methodKey()</a:t>
            </a:r>
            <a:endParaRPr lang="en-US" sz="1700"/>
          </a:p>
          <a:p>
            <a:r>
              <a:rPr lang="en-US" sz="1700"/>
              <a:t>You can access property by calling an objectName and a key. You can access a method by calling an objectName and a key for that method along with (). For example,</a:t>
            </a:r>
          </a:p>
          <a:p>
            <a:pPr marL="0" indent="0" algn="ctr">
              <a:buNone/>
            </a:pPr>
            <a:r>
              <a:rPr lang="en-US" sz="1700" b="1"/>
              <a:t>// accessing method and property</a:t>
            </a:r>
          </a:p>
          <a:p>
            <a:pPr marL="0" indent="0" algn="ctr">
              <a:buNone/>
            </a:pPr>
            <a:r>
              <a:rPr lang="en-US" sz="1700" b="1"/>
              <a:t>const person = {</a:t>
            </a:r>
          </a:p>
          <a:p>
            <a:pPr marL="0" indent="0" algn="ctr">
              <a:buNone/>
            </a:pPr>
            <a:r>
              <a:rPr lang="en-US" sz="1700" b="1"/>
              <a:t>    name: 'John',</a:t>
            </a:r>
          </a:p>
          <a:p>
            <a:pPr marL="0" indent="0" algn="ctr">
              <a:buNone/>
            </a:pPr>
            <a:r>
              <a:rPr lang="en-US" sz="1700" b="1"/>
              <a:t>    greet: function() { console.log('hello'); }</a:t>
            </a:r>
          </a:p>
          <a:p>
            <a:pPr marL="0" indent="0" algn="ctr">
              <a:buNone/>
            </a:pPr>
            <a:r>
              <a:rPr lang="en-US" sz="1700" b="1"/>
              <a:t>};</a:t>
            </a:r>
          </a:p>
          <a:p>
            <a:pPr marL="0" indent="0" algn="ctr">
              <a:buNone/>
            </a:pPr>
            <a:r>
              <a:rPr lang="en-US" sz="1700" b="1"/>
              <a:t>// accessing property</a:t>
            </a:r>
          </a:p>
          <a:p>
            <a:pPr marL="0" indent="0" algn="ctr">
              <a:buNone/>
            </a:pPr>
            <a:r>
              <a:rPr lang="en-US" sz="1700" b="1"/>
              <a:t>person.name; // John</a:t>
            </a:r>
          </a:p>
          <a:p>
            <a:pPr marL="0" indent="0" algn="ctr">
              <a:buNone/>
            </a:pPr>
            <a:r>
              <a:rPr lang="en-US" sz="1700" b="1"/>
              <a:t>// accessing method</a:t>
            </a:r>
          </a:p>
          <a:p>
            <a:pPr marL="0" indent="0" algn="ctr">
              <a:buNone/>
            </a:pPr>
            <a:r>
              <a:rPr lang="en-US" sz="1700" b="1"/>
              <a:t>person.greet(); // hello</a:t>
            </a:r>
          </a:p>
          <a:p>
            <a:pPr marL="0" indent="0" algn="l">
              <a:buNone/>
            </a:pPr>
            <a:endParaRPr lang="en-US" sz="1700"/>
          </a:p>
          <a:p>
            <a:pPr marL="0" indent="0" algn="l">
              <a:buNone/>
            </a:pPr>
            <a:r>
              <a:rPr lang="en-US" sz="1700"/>
              <a:t>Here, the greet method is accessed as person.greet() instead of person.greet.</a:t>
            </a:r>
          </a:p>
          <a:p>
            <a:pPr marL="0" indent="0" algn="l">
              <a:buNone/>
            </a:pPr>
            <a:r>
              <a:rPr lang="en-US" sz="1700"/>
              <a:t>If you try to access the method with only person.greet, it will give you a function definition.</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2465"/>
          </a:xfrm>
        </p:spPr>
        <p:txBody>
          <a:bodyPr>
            <a:normAutofit fontScale="90000"/>
          </a:bodyPr>
          <a:lstStyle/>
          <a:p>
            <a:r>
              <a:rPr lang="en-US"/>
              <a:t>JavaScript this Keyword</a:t>
            </a:r>
          </a:p>
        </p:txBody>
      </p:sp>
      <p:sp>
        <p:nvSpPr>
          <p:cNvPr id="3" name="Content Placeholder 2"/>
          <p:cNvSpPr>
            <a:spLocks noGrp="1"/>
          </p:cNvSpPr>
          <p:nvPr>
            <p:ph idx="1"/>
          </p:nvPr>
        </p:nvSpPr>
        <p:spPr>
          <a:xfrm>
            <a:off x="838200" y="1385570"/>
            <a:ext cx="10515600" cy="4791710"/>
          </a:xfrm>
        </p:spPr>
        <p:txBody>
          <a:bodyPr>
            <a:normAutofit fontScale="82500" lnSpcReduction="10000"/>
          </a:bodyPr>
          <a:lstStyle/>
          <a:p>
            <a:r>
              <a:rPr lang="en-US"/>
              <a:t>To access a property of an object from within a method of the same object, you need to use the this keyword. Let's consider an example.</a:t>
            </a:r>
          </a:p>
          <a:p>
            <a:pPr marL="0" indent="0" algn="ctr">
              <a:buNone/>
            </a:pPr>
            <a:r>
              <a:rPr lang="en-US" b="1"/>
              <a:t>const person = {</a:t>
            </a:r>
          </a:p>
          <a:p>
            <a:pPr marL="0" indent="0" algn="ctr">
              <a:buNone/>
            </a:pPr>
            <a:r>
              <a:rPr lang="en-US" b="1"/>
              <a:t>   name: 'John',</a:t>
            </a:r>
          </a:p>
          <a:p>
            <a:pPr marL="0" indent="0" algn="ctr">
              <a:buNone/>
            </a:pPr>
            <a:r>
              <a:rPr lang="en-US" b="1"/>
              <a:t>    age: 30,</a:t>
            </a:r>
          </a:p>
          <a:p>
            <a:pPr algn="ctr"/>
            <a:endParaRPr lang="en-US" b="1"/>
          </a:p>
          <a:p>
            <a:pPr marL="0" indent="0" algn="ctr">
              <a:buNone/>
            </a:pPr>
            <a:r>
              <a:rPr lang="en-US" b="1"/>
              <a:t>    // accessing name property by using this.name</a:t>
            </a:r>
          </a:p>
          <a:p>
            <a:pPr marL="0" indent="0" algn="ctr">
              <a:buNone/>
            </a:pPr>
            <a:r>
              <a:rPr lang="en-US" b="1"/>
              <a:t>    greet: function() { console.log('The name is' + ' ' + this.name); }</a:t>
            </a:r>
          </a:p>
          <a:p>
            <a:pPr marL="0" indent="0" algn="ctr">
              <a:buNone/>
            </a:pPr>
            <a:r>
              <a:rPr lang="en-US" b="1"/>
              <a:t>};</a:t>
            </a:r>
          </a:p>
          <a:p>
            <a:pPr marL="0" indent="0" algn="ctr">
              <a:buNone/>
            </a:pPr>
            <a:r>
              <a:rPr lang="en-US" b="1"/>
              <a:t>person.greet();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0395"/>
            <a:ext cx="10515600" cy="5556885"/>
          </a:xfrm>
        </p:spPr>
        <p:txBody>
          <a:bodyPr/>
          <a:lstStyle/>
          <a:p>
            <a:r>
              <a:rPr lang="en-US"/>
              <a:t>In the above example, a person object is created. It contains properties (name and age) and a method greet.</a:t>
            </a:r>
          </a:p>
          <a:p>
            <a:r>
              <a:rPr lang="en-US"/>
              <a:t>In the method greet, while accessing a property of an object, this keyword is used.</a:t>
            </a:r>
          </a:p>
          <a:p>
            <a:r>
              <a:rPr lang="en-US"/>
              <a:t>In order to access the properties of an object, this keyword is used following by . and key.</a:t>
            </a:r>
          </a:p>
          <a:p>
            <a:r>
              <a:rPr lang="en-US" b="1"/>
              <a:t>Note: In JavaScript, this keyword when used with the object's method refers to the object. this is bound to an object.</a:t>
            </a:r>
          </a:p>
          <a:p>
            <a:endParaRPr lang="en-US" b="1"/>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7555"/>
          </a:xfrm>
        </p:spPr>
        <p:txBody>
          <a:bodyPr/>
          <a:lstStyle/>
          <a:p>
            <a:r>
              <a:rPr lang="en-US"/>
              <a:t>Literals and properties</a:t>
            </a:r>
          </a:p>
        </p:txBody>
      </p:sp>
      <p:sp>
        <p:nvSpPr>
          <p:cNvPr id="3" name="Content Placeholder 2"/>
          <p:cNvSpPr>
            <a:spLocks noGrp="1"/>
          </p:cNvSpPr>
          <p:nvPr>
            <p:ph idx="1"/>
          </p:nvPr>
        </p:nvSpPr>
        <p:spPr>
          <a:xfrm>
            <a:off x="838200" y="1432560"/>
            <a:ext cx="10515600" cy="4744720"/>
          </a:xfrm>
        </p:spPr>
        <p:txBody>
          <a:bodyPr>
            <a:normAutofit lnSpcReduction="10000"/>
          </a:bodyPr>
          <a:lstStyle/>
          <a:p>
            <a:r>
              <a:rPr lang="en-US" sz="2665">
                <a:latin typeface="Times New Roman Regular" panose="02020603050405020304" charset="0"/>
                <a:cs typeface="Times New Roman Regular" panose="02020603050405020304" charset="0"/>
              </a:rPr>
              <a:t>We can immediately put some properties into {...} as “key: value” pairs:</a:t>
            </a:r>
          </a:p>
          <a:p>
            <a:pPr marL="0" indent="0">
              <a:buNone/>
            </a:pPr>
            <a:r>
              <a:rPr lang="en-US" sz="2665">
                <a:latin typeface="Times New Roman Regular" panose="02020603050405020304" charset="0"/>
                <a:cs typeface="Times New Roman Regular" panose="02020603050405020304" charset="0"/>
              </a:rPr>
              <a:t>		let user = {     // an object</a:t>
            </a:r>
          </a:p>
          <a:p>
            <a:pPr marL="0" indent="0">
              <a:buNone/>
            </a:pPr>
            <a:r>
              <a:rPr lang="en-US" sz="2665">
                <a:latin typeface="Times New Roman Regular" panose="02020603050405020304" charset="0"/>
                <a:cs typeface="Times New Roman Regular" panose="02020603050405020304" charset="0"/>
              </a:rPr>
              <a:t>	 	name: "John",  // by key "name" store value "John"</a:t>
            </a:r>
          </a:p>
          <a:p>
            <a:pPr marL="0" indent="0">
              <a:buNone/>
            </a:pPr>
            <a:r>
              <a:rPr lang="en-US" sz="2665">
                <a:latin typeface="Times New Roman Regular" panose="02020603050405020304" charset="0"/>
                <a:cs typeface="Times New Roman Regular" panose="02020603050405020304" charset="0"/>
              </a:rPr>
              <a:t>	 	age: 30        // by key "age" store value 30</a:t>
            </a:r>
          </a:p>
          <a:p>
            <a:pPr marL="0" indent="0">
              <a:buNone/>
            </a:pPr>
            <a:r>
              <a:rPr lang="en-US" sz="2665">
                <a:latin typeface="Times New Roman Regular" panose="02020603050405020304" charset="0"/>
                <a:cs typeface="Times New Roman Regular" panose="02020603050405020304" charset="0"/>
              </a:rPr>
              <a:t>			};</a:t>
            </a:r>
          </a:p>
          <a:p>
            <a:r>
              <a:rPr lang="en-US" sz="2665">
                <a:latin typeface="Times New Roman Regular" panose="02020603050405020304" charset="0"/>
                <a:cs typeface="Times New Roman Regular" panose="02020603050405020304" charset="0"/>
              </a:rPr>
              <a:t>A property has a key (also known as “name” or “identifier”) before the colon ":" and a value to the right of it.</a:t>
            </a:r>
          </a:p>
          <a:p>
            <a:r>
              <a:rPr lang="en-US" sz="2665">
                <a:latin typeface="Times New Roman Regular" panose="02020603050405020304" charset="0"/>
                <a:cs typeface="Times New Roman Regular" panose="02020603050405020304" charset="0"/>
              </a:rPr>
              <a:t>In the user object, there are two properties:</a:t>
            </a:r>
          </a:p>
          <a:p>
            <a:r>
              <a:rPr lang="en-US" sz="2665">
                <a:latin typeface="Times New Roman Regular" panose="02020603050405020304" charset="0"/>
                <a:cs typeface="Times New Roman Regular" panose="02020603050405020304" charset="0"/>
              </a:rPr>
              <a:t>The first property has the name "name" and the value "John".</a:t>
            </a:r>
          </a:p>
          <a:p>
            <a:r>
              <a:rPr lang="en-US" sz="2665">
                <a:latin typeface="Times New Roman Regular" panose="02020603050405020304" charset="0"/>
                <a:cs typeface="Times New Roman Regular" panose="02020603050405020304" charset="0"/>
              </a:rPr>
              <a:t>The second one has the name "age" and the value 30.</a:t>
            </a:r>
          </a:p>
          <a:p>
            <a:pPr marL="0" indent="0">
              <a:buNone/>
            </a:pPr>
            <a:endParaRPr lang="en-US" sz="2665">
              <a:latin typeface="Times New Roman Regular" panose="02020603050405020304" charset="0"/>
              <a:cs typeface="Times New Roman Regular"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0152"/>
            <a:ext cx="10972800" cy="6036011"/>
          </a:xfrm>
        </p:spPr>
        <p:txBody>
          <a:bodyPr/>
          <a:lstStyle/>
          <a:p>
            <a:pPr marL="0" indent="0">
              <a:buNone/>
            </a:pPr>
            <a:r>
              <a:rPr lang="en-IN" sz="2400" dirty="0">
                <a:latin typeface="Times New Roman" panose="02020603050405020304" pitchFamily="18" charset="0"/>
                <a:cs typeface="Times New Roman" panose="02020603050405020304" pitchFamily="18" charset="0"/>
              </a:rPr>
              <a:t>The body tag is a container that contains all the elements or tags that will be displayed to the </a:t>
            </a:r>
            <a:r>
              <a:rPr lang="en-IN" sz="2400" dirty="0" smtClean="0">
                <a:latin typeface="Times New Roman" panose="02020603050405020304" pitchFamily="18" charset="0"/>
                <a:cs typeface="Times New Roman" panose="02020603050405020304" pitchFamily="18" charset="0"/>
              </a:rPr>
              <a:t>user.</a:t>
            </a:r>
            <a:r>
              <a:rPr lang="en-US" sz="2400" dirty="0" smtClean="0">
                <a:latin typeface="Times New Roman" panose="02020603050405020304" pitchFamily="18" charset="0"/>
                <a:cs typeface="Times New Roman" panose="02020603050405020304" pitchFamily="18" charset="0"/>
              </a:rPr>
              <a:t>Tags </a:t>
            </a:r>
            <a:r>
              <a:rPr lang="en-US" sz="2400" dirty="0">
                <a:latin typeface="Times New Roman" panose="02020603050405020304" pitchFamily="18" charset="0"/>
                <a:cs typeface="Times New Roman" panose="02020603050405020304" pitchFamily="18" charset="0"/>
              </a:rPr>
              <a:t>used in Body tags </a:t>
            </a:r>
            <a:r>
              <a:rPr lang="en-US" sz="2400" dirty="0" err="1" smtClean="0">
                <a:latin typeface="Times New Roman" panose="02020603050405020304" pitchFamily="18" charset="0"/>
                <a:cs typeface="Times New Roman" panose="02020603050405020304" pitchFamily="18" charset="0"/>
              </a:rPr>
              <a:t>are:</a:t>
            </a:r>
            <a:r>
              <a:rPr lang="en-US" sz="2400" dirty="0" err="1">
                <a:latin typeface="Times New Roman" panose="02020603050405020304" pitchFamily="18" charset="0"/>
                <a:cs typeface="Times New Roman" panose="02020603050405020304" pitchFamily="18" charset="0"/>
              </a:rPr>
              <a:t>Inside</a:t>
            </a:r>
            <a:r>
              <a:rPr lang="en-US" sz="2400" dirty="0">
                <a:latin typeface="Times New Roman" panose="02020603050405020304" pitchFamily="18" charset="0"/>
                <a:cs typeface="Times New Roman" panose="02020603050405020304" pitchFamily="18" charset="0"/>
              </a:rPr>
              <a:t> the body tag the parts are divided into;</a:t>
            </a:r>
          </a:p>
          <a:p>
            <a:pPr marL="0" indent="0">
              <a:buNone/>
            </a:pPr>
            <a:r>
              <a:rPr lang="en-US" sz="2400" dirty="0">
                <a:latin typeface="Times New Roman" panose="02020603050405020304" pitchFamily="18" charset="0"/>
                <a:cs typeface="Times New Roman" panose="02020603050405020304" pitchFamily="18" charset="0"/>
              </a:rPr>
              <a:t> 	(I) </a:t>
            </a:r>
            <a:r>
              <a:rPr lang="en-US" sz="2400" dirty="0" smtClean="0">
                <a:latin typeface="Times New Roman" panose="02020603050405020304" pitchFamily="18" charset="0"/>
                <a:cs typeface="Times New Roman" panose="02020603050405020304" pitchFamily="18" charset="0"/>
              </a:rPr>
              <a:t>header 		(II</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section		(III</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footer</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&lt;h1&gt;,&lt;h2&gt;(like this till &lt;h6&gt;),</a:t>
            </a:r>
          </a:p>
          <a:p>
            <a:r>
              <a:rPr lang="en-US" sz="2400" dirty="0">
                <a:latin typeface="Times New Roman" panose="02020603050405020304" pitchFamily="18" charset="0"/>
                <a:cs typeface="Times New Roman" panose="02020603050405020304" pitchFamily="18" charset="0"/>
              </a:rPr>
              <a:t>&lt;p&gt;,</a:t>
            </a:r>
          </a:p>
          <a:p>
            <a:r>
              <a:rPr lang="en-US" sz="2400" dirty="0">
                <a:latin typeface="Times New Roman" panose="02020603050405020304" pitchFamily="18" charset="0"/>
                <a:cs typeface="Times New Roman" panose="02020603050405020304" pitchFamily="18" charset="0"/>
              </a:rPr>
              <a:t>&lt;div&gt;,</a:t>
            </a:r>
          </a:p>
          <a:p>
            <a:r>
              <a:rPr lang="en-US" sz="2400" dirty="0">
                <a:latin typeface="Times New Roman" panose="02020603050405020304" pitchFamily="18" charset="0"/>
                <a:cs typeface="Times New Roman" panose="02020603050405020304" pitchFamily="18" charset="0"/>
              </a:rPr>
              <a:t>&lt;header&gt;,&lt;section&gt;,&lt;footer&gt;,</a:t>
            </a:r>
          </a:p>
          <a:p>
            <a:r>
              <a:rPr lang="en-US" sz="2400" dirty="0">
                <a:latin typeface="Times New Roman" panose="02020603050405020304" pitchFamily="18" charset="0"/>
                <a:cs typeface="Times New Roman" panose="02020603050405020304" pitchFamily="18" charset="0"/>
              </a:rPr>
              <a:t>&lt;</a:t>
            </a:r>
            <a:r>
              <a:rPr lang="en-US" sz="2400" dirty="0" err="1">
                <a:latin typeface="Times New Roman" panose="02020603050405020304" pitchFamily="18" charset="0"/>
                <a:cs typeface="Times New Roman" panose="02020603050405020304" pitchFamily="18" charset="0"/>
              </a:rPr>
              <a:t>br</a:t>
            </a:r>
            <a:r>
              <a:rPr lang="en-US" sz="2400" dirty="0">
                <a:latin typeface="Times New Roman" panose="02020603050405020304" pitchFamily="18" charset="0"/>
                <a:cs typeface="Times New Roman" panose="02020603050405020304" pitchFamily="18" charset="0"/>
              </a:rPr>
              <a:t>&gt;,&lt;</a:t>
            </a:r>
            <a:r>
              <a:rPr lang="en-US" sz="2400" dirty="0" err="1">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&gt;</a:t>
            </a:r>
          </a:p>
          <a:p>
            <a:r>
              <a:rPr lang="en-US" sz="2400" dirty="0">
                <a:latin typeface="Times New Roman" panose="02020603050405020304" pitchFamily="18" charset="0"/>
                <a:cs typeface="Times New Roman" panose="02020603050405020304" pitchFamily="18" charset="0"/>
              </a:rPr>
              <a:t>&lt;</a:t>
            </a:r>
            <a:r>
              <a:rPr lang="en-US" sz="2400" dirty="0" err="1">
                <a:latin typeface="Times New Roman" panose="02020603050405020304" pitchFamily="18" charset="0"/>
                <a:cs typeface="Times New Roman" panose="02020603050405020304" pitchFamily="18" charset="0"/>
              </a:rPr>
              <a:t>img</a:t>
            </a:r>
            <a:r>
              <a:rPr lang="en-US" sz="2400" dirty="0">
                <a:latin typeface="Times New Roman" panose="02020603050405020304" pitchFamily="18" charset="0"/>
                <a:cs typeface="Times New Roman" panose="02020603050405020304" pitchFamily="18" charset="0"/>
              </a:rPr>
              <a:t>&gt;,</a:t>
            </a:r>
          </a:p>
          <a:p>
            <a:r>
              <a:rPr lang="en-US" sz="2400" dirty="0">
                <a:latin typeface="Times New Roman" panose="02020603050405020304" pitchFamily="18" charset="0"/>
                <a:cs typeface="Times New Roman" panose="02020603050405020304" pitchFamily="18" charset="0"/>
              </a:rPr>
              <a:t>&lt;</a:t>
            </a:r>
            <a:r>
              <a:rPr lang="en-US" sz="2400" dirty="0" err="1">
                <a:latin typeface="Times New Roman" panose="02020603050405020304" pitchFamily="18" charset="0"/>
                <a:cs typeface="Times New Roman" panose="02020603050405020304" pitchFamily="18" charset="0"/>
              </a:rPr>
              <a:t>ul</a:t>
            </a:r>
            <a:r>
              <a:rPr lang="en-US" sz="2400" dirty="0">
                <a:latin typeface="Times New Roman" panose="02020603050405020304" pitchFamily="18" charset="0"/>
                <a:cs typeface="Times New Roman" panose="02020603050405020304" pitchFamily="18" charset="0"/>
              </a:rPr>
              <a:t>&gt;&lt;li&gt;</a:t>
            </a:r>
          </a:p>
          <a:p>
            <a:r>
              <a:rPr lang="en-US" sz="2400" dirty="0">
                <a:latin typeface="Times New Roman" panose="02020603050405020304" pitchFamily="18" charset="0"/>
                <a:cs typeface="Times New Roman" panose="02020603050405020304" pitchFamily="18" charset="0"/>
              </a:rPr>
              <a:t>&lt;span&gt;</a:t>
            </a:r>
          </a:p>
          <a:p>
            <a:r>
              <a:rPr lang="en-US" sz="2400" dirty="0">
                <a:latin typeface="Times New Roman" panose="02020603050405020304" pitchFamily="18" charset="0"/>
                <a:cs typeface="Times New Roman" panose="02020603050405020304" pitchFamily="18" charset="0"/>
              </a:rPr>
              <a:t>&lt;form&gt;</a:t>
            </a:r>
          </a:p>
          <a:p>
            <a:r>
              <a:rPr lang="en-US" sz="2400" dirty="0">
                <a:latin typeface="Times New Roman" panose="02020603050405020304" pitchFamily="18" charset="0"/>
                <a:cs typeface="Times New Roman" panose="02020603050405020304" pitchFamily="18" charset="0"/>
              </a:rPr>
              <a:t>&lt;label&gt; and many more…</a:t>
            </a:r>
          </a:p>
          <a:p>
            <a:pPr marL="0" indent="0">
              <a:buNone/>
            </a:pPr>
            <a:endParaRPr lang="en-IN" dirty="0"/>
          </a:p>
        </p:txBody>
      </p:sp>
    </p:spTree>
    <p:extLst>
      <p:ext uri="{BB962C8B-B14F-4D97-AF65-F5344CB8AC3E}">
        <p14:creationId xmlns:p14="http://schemas.microsoft.com/office/powerpoint/2010/main" val="715747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9095"/>
            <a:ext cx="10515600" cy="6301740"/>
          </a:xfrm>
        </p:spPr>
        <p:txBody>
          <a:bodyPr>
            <a:normAutofit lnSpcReduction="10000"/>
          </a:bodyPr>
          <a:lstStyle/>
          <a:p>
            <a:r>
              <a:rPr lang="en-US" sz="2400">
                <a:latin typeface="Times New Roman Regular" panose="02020603050405020304" charset="0"/>
                <a:cs typeface="Times New Roman Regular" panose="02020603050405020304" charset="0"/>
              </a:rPr>
              <a:t>We can add, remove and read files from it at any time.</a:t>
            </a:r>
          </a:p>
          <a:p>
            <a:r>
              <a:rPr lang="en-US" sz="2400">
                <a:latin typeface="Times New Roman Regular" panose="02020603050405020304" charset="0"/>
                <a:cs typeface="Times New Roman Regular" panose="02020603050405020304" charset="0"/>
              </a:rPr>
              <a:t>Property values are accessible using the dot notation:</a:t>
            </a:r>
          </a:p>
          <a:p>
            <a:pPr marL="0" indent="0">
              <a:buNone/>
            </a:pPr>
            <a:r>
              <a:rPr lang="en-US" sz="2400">
                <a:latin typeface="Times New Roman Regular" panose="02020603050405020304" charset="0"/>
                <a:cs typeface="Times New Roman Regular" panose="02020603050405020304" charset="0"/>
              </a:rPr>
              <a:t>	</a:t>
            </a:r>
            <a:r>
              <a:rPr lang="en-US" sz="2400" b="1">
                <a:latin typeface="Times New Roman Bold" panose="02020603050405020304" charset="0"/>
                <a:cs typeface="Times New Roman Bold" panose="02020603050405020304" charset="0"/>
              </a:rPr>
              <a:t>// get property values of the object:</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alert( user.name ); // John</a:t>
            </a:r>
          </a:p>
          <a:p>
            <a:pPr marL="0" indent="0">
              <a:buNone/>
            </a:pPr>
            <a:r>
              <a:rPr lang="en-US" sz="2400">
                <a:latin typeface="Times New Roman Regular" panose="02020603050405020304" charset="0"/>
                <a:cs typeface="Times New Roman Regular" panose="02020603050405020304" charset="0"/>
              </a:rPr>
              <a:t>			alert( user.age ); // 30</a:t>
            </a:r>
          </a:p>
          <a:p>
            <a:r>
              <a:rPr lang="en-US" sz="2400">
                <a:latin typeface="Times New Roman Regular" panose="02020603050405020304" charset="0"/>
                <a:cs typeface="Times New Roman Regular" panose="02020603050405020304" charset="0"/>
              </a:rPr>
              <a:t>The value can be of any type. Let’s add a boolean one:</a:t>
            </a:r>
          </a:p>
          <a:p>
            <a:pPr marL="0" indent="0">
              <a:buNone/>
            </a:pPr>
            <a:r>
              <a:rPr lang="en-US" sz="2400">
                <a:latin typeface="Times New Roman Regular" panose="02020603050405020304" charset="0"/>
                <a:cs typeface="Times New Roman Regular" panose="02020603050405020304" charset="0"/>
              </a:rPr>
              <a:t>			</a:t>
            </a:r>
            <a:r>
              <a:rPr lang="en-US" sz="2400" b="1">
                <a:latin typeface="Times New Roman Bold" panose="02020603050405020304" charset="0"/>
                <a:cs typeface="Times New Roman Bold" panose="02020603050405020304" charset="0"/>
              </a:rPr>
              <a:t>user.isAdmin = true;</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To remove a property, we can use the delete operator:</a:t>
            </a:r>
          </a:p>
          <a:p>
            <a:pPr marL="0" indent="0">
              <a:buNone/>
            </a:pPr>
            <a:r>
              <a:rPr lang="en-US" sz="2400">
                <a:latin typeface="Times New Roman Regular" panose="02020603050405020304" charset="0"/>
                <a:cs typeface="Times New Roman Regular" panose="02020603050405020304" charset="0"/>
              </a:rPr>
              <a:t>		</a:t>
            </a:r>
            <a:r>
              <a:rPr lang="en-US" sz="2400" b="1">
                <a:latin typeface="Times New Roman Bold" panose="02020603050405020304" charset="0"/>
                <a:cs typeface="Times New Roman Bold" panose="02020603050405020304" charset="0"/>
              </a:rPr>
              <a:t>	delete user.age;</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We can also use multiword property names, but then they must be quoted:</a:t>
            </a:r>
          </a:p>
          <a:p>
            <a:pPr marL="0" indent="0">
              <a:buNone/>
            </a:pPr>
            <a:r>
              <a:rPr lang="en-US" sz="2400">
                <a:latin typeface="Times New Roman Regular" panose="02020603050405020304" charset="0"/>
                <a:cs typeface="Times New Roman Regular" panose="02020603050405020304" charset="0"/>
              </a:rPr>
              <a:t>			</a:t>
            </a:r>
            <a:r>
              <a:rPr lang="en-US" sz="2400" b="1">
                <a:latin typeface="Times New Roman Bold" panose="02020603050405020304" charset="0"/>
                <a:cs typeface="Times New Roman Bold" panose="02020603050405020304" charset="0"/>
              </a:rPr>
              <a:t>let user = {</a:t>
            </a:r>
          </a:p>
          <a:p>
            <a:pPr marL="0" indent="0">
              <a:buNone/>
            </a:pPr>
            <a:r>
              <a:rPr lang="en-US" sz="2400" b="1">
                <a:latin typeface="Times New Roman Bold" panose="02020603050405020304" charset="0"/>
                <a:cs typeface="Times New Roman Bold" panose="02020603050405020304" charset="0"/>
              </a:rPr>
              <a:t>  				name: "John",</a:t>
            </a:r>
          </a:p>
          <a:p>
            <a:pPr marL="0" indent="0">
              <a:buNone/>
            </a:pPr>
            <a:r>
              <a:rPr lang="en-US" sz="2400" b="1">
                <a:latin typeface="Times New Roman Bold" panose="02020603050405020304" charset="0"/>
                <a:cs typeface="Times New Roman Bold" panose="02020603050405020304" charset="0"/>
              </a:rPr>
              <a:t> 				 age: 30,</a:t>
            </a:r>
          </a:p>
          <a:p>
            <a:pPr marL="0" indent="0">
              <a:buNone/>
            </a:pPr>
            <a:r>
              <a:rPr lang="en-US" sz="2400" b="1">
                <a:latin typeface="Times New Roman Bold" panose="02020603050405020304" charset="0"/>
                <a:cs typeface="Times New Roman Bold" panose="02020603050405020304" charset="0"/>
              </a:rPr>
              <a:t>  		"likes birds": true  // multiword property name must be quoted</a:t>
            </a:r>
          </a:p>
          <a:p>
            <a:pPr marL="0" indent="0">
              <a:buNone/>
            </a:pPr>
            <a:r>
              <a:rPr lang="en-US" sz="2400" b="1">
                <a:latin typeface="Times New Roman Bold" panose="02020603050405020304" charset="0"/>
                <a:cs typeface="Times New Roman Bold" panose="02020603050405020304" charset="0"/>
              </a:rPr>
              <a:t>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8925"/>
            <a:ext cx="10515600" cy="6314440"/>
          </a:xfrm>
        </p:spPr>
        <p:txBody>
          <a:bodyPr/>
          <a:lstStyle/>
          <a:p>
            <a:r>
              <a:rPr lang="en-US" sz="2400">
                <a:latin typeface="Times New Roman Regular" panose="02020603050405020304" charset="0"/>
                <a:cs typeface="Times New Roman Regular" panose="02020603050405020304" charset="0"/>
              </a:rPr>
              <a:t>The last property in the list may end with a comma:</a:t>
            </a:r>
          </a:p>
          <a:p>
            <a:pPr marL="0" indent="0">
              <a:buNone/>
            </a:pPr>
            <a:r>
              <a:rPr lang="en-US" sz="2400">
                <a:latin typeface="Times New Roman Regular" panose="02020603050405020304" charset="0"/>
                <a:cs typeface="Times New Roman Regular" panose="02020603050405020304" charset="0"/>
              </a:rPr>
              <a:t>			</a:t>
            </a:r>
            <a:r>
              <a:rPr lang="en-US" sz="2400" b="1">
                <a:latin typeface="Times New Roman Bold" panose="02020603050405020304" charset="0"/>
                <a:cs typeface="Times New Roman Bold" panose="02020603050405020304" charset="0"/>
              </a:rPr>
              <a:t>let user = {</a:t>
            </a:r>
          </a:p>
          <a:p>
            <a:pPr marL="0" indent="0">
              <a:buNone/>
            </a:pPr>
            <a:r>
              <a:rPr lang="en-US" sz="2400" b="1">
                <a:latin typeface="Times New Roman Bold" panose="02020603050405020304" charset="0"/>
                <a:cs typeface="Times New Roman Bold" panose="02020603050405020304" charset="0"/>
              </a:rPr>
              <a:t>				name: "John",</a:t>
            </a:r>
          </a:p>
          <a:p>
            <a:pPr marL="0" indent="0">
              <a:buNone/>
            </a:pPr>
            <a:r>
              <a:rPr lang="en-US" sz="2400" b="1">
                <a:latin typeface="Times New Roman Bold" panose="02020603050405020304" charset="0"/>
                <a:cs typeface="Times New Roman Bold" panose="02020603050405020304" charset="0"/>
              </a:rPr>
              <a:t>				age: 30,</a:t>
            </a:r>
          </a:p>
          <a:p>
            <a:pPr marL="0" indent="0">
              <a:buNone/>
            </a:pPr>
            <a:r>
              <a:rPr lang="en-US" sz="2400" b="1">
                <a:latin typeface="Times New Roman Bold" panose="02020603050405020304" charset="0"/>
                <a:cs typeface="Times New Roman Bold" panose="02020603050405020304" charset="0"/>
              </a:rPr>
              <a:t>					}</a:t>
            </a:r>
          </a:p>
          <a:p>
            <a:r>
              <a:rPr lang="en-US" sz="2400">
                <a:latin typeface="Times New Roman Regular" panose="02020603050405020304" charset="0"/>
                <a:cs typeface="Times New Roman Regular" panose="02020603050405020304" charset="0"/>
              </a:rPr>
              <a:t>That is called a “trailing” or “hanging” comma. Makes it easier to add/remove/move around properties, because all lines become alike.</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3730"/>
          </a:xfrm>
        </p:spPr>
        <p:txBody>
          <a:bodyPr>
            <a:normAutofit fontScale="90000"/>
          </a:bodyPr>
          <a:lstStyle/>
          <a:p>
            <a:r>
              <a:rPr lang="en-US"/>
              <a:t>JavaScript Constructor Function</a:t>
            </a:r>
          </a:p>
        </p:txBody>
      </p:sp>
      <p:sp>
        <p:nvSpPr>
          <p:cNvPr id="3" name="Content Placeholder 2"/>
          <p:cNvSpPr>
            <a:spLocks noGrp="1"/>
          </p:cNvSpPr>
          <p:nvPr>
            <p:ph idx="1"/>
          </p:nvPr>
        </p:nvSpPr>
        <p:spPr>
          <a:xfrm>
            <a:off x="838200" y="998855"/>
            <a:ext cx="10515600" cy="5178425"/>
          </a:xfrm>
        </p:spPr>
        <p:txBody>
          <a:bodyPr/>
          <a:lstStyle/>
          <a:p>
            <a:r>
              <a:rPr lang="en-US"/>
              <a:t>In JavaScript, a constructor function is used to create objects. For example,</a:t>
            </a:r>
          </a:p>
          <a:p>
            <a:pPr marL="0" indent="0" algn="ctr">
              <a:buNone/>
            </a:pPr>
            <a:r>
              <a:rPr lang="en-US" sz="2000"/>
              <a:t>/ constructor function</a:t>
            </a:r>
          </a:p>
          <a:p>
            <a:pPr marL="0" indent="0" algn="ctr">
              <a:buNone/>
            </a:pPr>
            <a:r>
              <a:rPr lang="en-US" sz="2000"/>
              <a:t>function Person () {</a:t>
            </a:r>
          </a:p>
          <a:p>
            <a:pPr marL="0" indent="0" algn="ctr">
              <a:buNone/>
            </a:pPr>
            <a:r>
              <a:rPr lang="en-US" sz="2000"/>
              <a:t>    this.name = 'John',</a:t>
            </a:r>
          </a:p>
          <a:p>
            <a:pPr marL="0" indent="0" algn="ctr">
              <a:buNone/>
            </a:pPr>
            <a:r>
              <a:rPr lang="en-US" sz="2000"/>
              <a:t>    this.age = 23</a:t>
            </a:r>
          </a:p>
          <a:p>
            <a:pPr marL="0" indent="0" algn="ctr">
              <a:buNone/>
            </a:pPr>
            <a:r>
              <a:rPr lang="en-US" sz="2000"/>
              <a:t>}</a:t>
            </a:r>
          </a:p>
          <a:p>
            <a:pPr marL="0" indent="0" algn="ctr">
              <a:buNone/>
            </a:pPr>
            <a:r>
              <a:rPr lang="en-US" sz="2000"/>
              <a:t>// create an object</a:t>
            </a:r>
          </a:p>
          <a:p>
            <a:pPr marL="0" indent="0" algn="ctr">
              <a:buNone/>
            </a:pPr>
            <a:r>
              <a:rPr lang="en-US" sz="2000"/>
              <a:t>const person = new Person();</a:t>
            </a:r>
          </a:p>
          <a:p>
            <a:pPr algn="l"/>
            <a:r>
              <a:rPr lang="en-US" sz="2000"/>
              <a:t>In the above example, function Person() is an object constructor function.</a:t>
            </a:r>
          </a:p>
          <a:p>
            <a:pPr algn="l"/>
            <a:r>
              <a:rPr lang="en-US" sz="2000"/>
              <a:t>To create an object from a constructor function, we use the new keyword.</a:t>
            </a:r>
          </a:p>
          <a:p>
            <a:pPr marL="0" indent="0" algn="l">
              <a:buNone/>
            </a:pPr>
            <a:endParaRPr lang="en-US" sz="20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3370"/>
            <a:ext cx="10515600" cy="5883910"/>
          </a:xfrm>
        </p:spPr>
        <p:txBody>
          <a:bodyPr>
            <a:normAutofit fontScale="82500" lnSpcReduction="10000"/>
          </a:bodyPr>
          <a:lstStyle/>
          <a:p>
            <a:r>
              <a:rPr lang="en-US"/>
              <a:t>JavaScript this Keyword</a:t>
            </a:r>
          </a:p>
          <a:p>
            <a:r>
              <a:rPr lang="en-US"/>
              <a:t>In JavaScript, when this keyword is used in a constructor function, this refers to the object when the object is created. For example,</a:t>
            </a:r>
          </a:p>
          <a:p>
            <a:pPr marL="0" indent="0" algn="ctr">
              <a:buNone/>
            </a:pPr>
            <a:r>
              <a:rPr lang="en-US"/>
              <a:t>// constructor function</a:t>
            </a:r>
          </a:p>
          <a:p>
            <a:pPr marL="0" indent="0" algn="ctr">
              <a:buNone/>
            </a:pPr>
            <a:r>
              <a:rPr lang="en-US"/>
              <a:t>function Person () {</a:t>
            </a:r>
          </a:p>
          <a:p>
            <a:pPr marL="0" indent="0" algn="ctr">
              <a:buNone/>
            </a:pPr>
            <a:r>
              <a:rPr lang="en-US"/>
              <a:t>    this.name = 'John',</a:t>
            </a:r>
          </a:p>
          <a:p>
            <a:pPr marL="0" indent="0" algn="ctr">
              <a:buNone/>
            </a:pPr>
            <a:r>
              <a:rPr lang="en-US"/>
              <a:t>}</a:t>
            </a:r>
          </a:p>
          <a:p>
            <a:pPr marL="0" indent="0" algn="ctr">
              <a:buNone/>
            </a:pPr>
            <a:r>
              <a:rPr lang="en-US"/>
              <a:t>// create object</a:t>
            </a:r>
          </a:p>
          <a:p>
            <a:pPr marL="0" indent="0" algn="ctr">
              <a:buNone/>
            </a:pPr>
            <a:r>
              <a:rPr lang="en-US"/>
              <a:t>const person1 = new Person();</a:t>
            </a:r>
          </a:p>
          <a:p>
            <a:pPr marL="0" indent="0" algn="ctr">
              <a:buNone/>
            </a:pPr>
            <a:r>
              <a:rPr lang="en-US"/>
              <a:t>// access properties</a:t>
            </a:r>
          </a:p>
          <a:p>
            <a:pPr marL="0" indent="0" algn="ctr">
              <a:buNone/>
            </a:pPr>
            <a:r>
              <a:rPr lang="en-US"/>
              <a:t>console.log(person1.name);  // John</a:t>
            </a:r>
          </a:p>
          <a:p>
            <a:r>
              <a:rPr lang="en-US"/>
              <a:t>Hence, when an object accesses the properties, it can directly access the property as person1.name.</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65125"/>
            <a:ext cx="11269345" cy="683260"/>
          </a:xfrm>
        </p:spPr>
        <p:txBody>
          <a:bodyPr>
            <a:normAutofit fontScale="90000"/>
          </a:bodyPr>
          <a:lstStyle/>
          <a:p>
            <a:r>
              <a:rPr lang="en-US"/>
              <a:t>Create Objects: Constructor Function Vs Object Literal</a:t>
            </a:r>
          </a:p>
        </p:txBody>
      </p:sp>
      <p:sp>
        <p:nvSpPr>
          <p:cNvPr id="3" name="Content Placeholder 2"/>
          <p:cNvSpPr>
            <a:spLocks noGrp="1"/>
          </p:cNvSpPr>
          <p:nvPr>
            <p:ph idx="1"/>
          </p:nvPr>
        </p:nvSpPr>
        <p:spPr>
          <a:xfrm>
            <a:off x="838200" y="1326515"/>
            <a:ext cx="10515600" cy="4822190"/>
          </a:xfrm>
        </p:spPr>
        <p:txBody>
          <a:bodyPr>
            <a:normAutofit fontScale="77500" lnSpcReduction="20000"/>
          </a:bodyPr>
          <a:lstStyle/>
          <a:p>
            <a:r>
              <a:rPr lang="en-US"/>
              <a:t>Object Literal is generally used to create a single object. The constructor function is useful if you want to create multiple objects. For example,</a:t>
            </a:r>
          </a:p>
          <a:p>
            <a:pPr marL="0" indent="0">
              <a:buNone/>
            </a:pPr>
            <a:r>
              <a:rPr lang="en-US"/>
              <a:t>// using object literal</a:t>
            </a:r>
          </a:p>
          <a:p>
            <a:pPr marL="0" indent="0">
              <a:buNone/>
            </a:pPr>
            <a:r>
              <a:rPr lang="en-US"/>
              <a:t>			let person = {</a:t>
            </a:r>
          </a:p>
          <a:p>
            <a:pPr marL="0" indent="0">
              <a:buNone/>
            </a:pPr>
            <a:r>
              <a:rPr lang="en-US"/>
              <a:t>    			name: 'Sam'</a:t>
            </a:r>
          </a:p>
          <a:p>
            <a:pPr marL="0" indent="0">
              <a:buNone/>
            </a:pPr>
            <a:r>
              <a:rPr lang="en-US"/>
              <a:t>				}</a:t>
            </a:r>
          </a:p>
          <a:p>
            <a:pPr marL="0" indent="0">
              <a:buNone/>
            </a:pPr>
            <a:r>
              <a:rPr lang="en-US"/>
              <a:t>// using constructor function</a:t>
            </a:r>
          </a:p>
          <a:p>
            <a:pPr marL="0" indent="0">
              <a:buNone/>
            </a:pPr>
            <a:r>
              <a:rPr lang="en-US"/>
              <a:t>			function Person () {</a:t>
            </a:r>
          </a:p>
          <a:p>
            <a:pPr marL="0" indent="0">
              <a:buNone/>
            </a:pPr>
            <a:r>
              <a:rPr lang="en-US"/>
              <a:t>   			 this.name = 'Sam'</a:t>
            </a:r>
          </a:p>
          <a:p>
            <a:pPr marL="0" indent="0">
              <a:buNone/>
            </a:pPr>
            <a:r>
              <a:rPr lang="en-US"/>
              <a:t>				}</a:t>
            </a:r>
          </a:p>
          <a:p>
            <a:pPr marL="0" indent="0">
              <a:buNone/>
            </a:pPr>
            <a:r>
              <a:rPr lang="en-US"/>
              <a:t>			let person1 = new Person();</a:t>
            </a:r>
          </a:p>
          <a:p>
            <a:pPr marL="0" indent="0">
              <a:buNone/>
            </a:pPr>
            <a:r>
              <a:rPr lang="en-US"/>
              <a:t>			let person2 = new Person();</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6430"/>
          </a:xfrm>
        </p:spPr>
        <p:txBody>
          <a:bodyPr>
            <a:normAutofit fontScale="90000"/>
          </a:bodyPr>
          <a:lstStyle/>
          <a:p>
            <a:r>
              <a:rPr lang="en-US"/>
              <a:t>Working With Arrays</a:t>
            </a:r>
          </a:p>
        </p:txBody>
      </p:sp>
      <p:sp>
        <p:nvSpPr>
          <p:cNvPr id="3" name="Content Placeholder 2"/>
          <p:cNvSpPr>
            <a:spLocks noGrp="1"/>
          </p:cNvSpPr>
          <p:nvPr>
            <p:ph idx="1"/>
          </p:nvPr>
        </p:nvSpPr>
        <p:spPr>
          <a:xfrm>
            <a:off x="838200" y="1121410"/>
            <a:ext cx="10515600" cy="5055870"/>
          </a:xfrm>
        </p:spPr>
        <p:txBody>
          <a:bodyPr>
            <a:normAutofit fontScale="92500" lnSpcReduction="10000"/>
          </a:bodyPr>
          <a:lstStyle/>
          <a:p>
            <a:r>
              <a:rPr lang="en-US"/>
              <a:t>An array is an object that can store multiple values at once. For example,</a:t>
            </a:r>
          </a:p>
          <a:p>
            <a:pPr marL="0" indent="0">
              <a:buNone/>
            </a:pPr>
            <a:r>
              <a:rPr lang="en-US"/>
              <a:t>		const words = ['hello', 'world', 'welcome'];</a:t>
            </a:r>
          </a:p>
          <a:p>
            <a:r>
              <a:rPr lang="en-US"/>
              <a:t>Here, words is an array. The array is storing 3 values.</a:t>
            </a:r>
          </a:p>
          <a:p>
            <a:r>
              <a:rPr lang="en-US" b="1"/>
              <a:t>Create an Array:</a:t>
            </a:r>
          </a:p>
          <a:p>
            <a:r>
              <a:rPr lang="en-US"/>
              <a:t>You can create an array using two ways:</a:t>
            </a:r>
          </a:p>
          <a:p>
            <a:pPr marL="0" indent="0">
              <a:buNone/>
            </a:pPr>
            <a:r>
              <a:rPr lang="en-US" b="1"/>
              <a:t>1. Using an array literal</a:t>
            </a:r>
          </a:p>
          <a:p>
            <a:r>
              <a:rPr lang="en-US"/>
              <a:t>The easiest way to create an array is by using an array literal []. For example,</a:t>
            </a:r>
          </a:p>
          <a:p>
            <a:pPr marL="0" indent="0">
              <a:buNone/>
            </a:pPr>
            <a:r>
              <a:rPr lang="en-US"/>
              <a:t>			const array1 = ["eat", "sleep"];</a:t>
            </a:r>
          </a:p>
          <a:p>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9260"/>
            <a:ext cx="10515600" cy="5748020"/>
          </a:xfrm>
        </p:spPr>
        <p:txBody>
          <a:bodyPr/>
          <a:lstStyle/>
          <a:p>
            <a:pPr marL="0" indent="0">
              <a:buNone/>
            </a:pPr>
            <a:r>
              <a:rPr lang="en-US"/>
              <a:t>2. Using the new keyword</a:t>
            </a:r>
          </a:p>
          <a:p>
            <a:r>
              <a:rPr lang="en-US"/>
              <a:t>You can also create an array using JavaScript's new keyword.</a:t>
            </a:r>
          </a:p>
          <a:p>
            <a:pPr marL="0" indent="0">
              <a:buNone/>
            </a:pPr>
            <a:r>
              <a:rPr lang="en-US"/>
              <a:t>		const array2 = new Array("eat", "sleep");</a:t>
            </a:r>
          </a:p>
          <a:p>
            <a:r>
              <a:rPr lang="en-US"/>
              <a:t>In both of the above examples, we have created an array having two elements.</a:t>
            </a:r>
          </a:p>
          <a:p>
            <a:pPr marL="0" indent="0">
              <a:buNone/>
            </a:pPr>
            <a:r>
              <a:rPr lang="en-US" b="1"/>
              <a:t>Note: It is recommended to use array literal to create an array.</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0200"/>
            <a:ext cx="10515600" cy="5847080"/>
          </a:xfrm>
        </p:spPr>
        <p:txBody>
          <a:bodyPr>
            <a:normAutofit/>
          </a:bodyPr>
          <a:lstStyle/>
          <a:p>
            <a:r>
              <a:rPr lang="en-US"/>
              <a:t>Here are more examples of arrays:</a:t>
            </a:r>
          </a:p>
          <a:p>
            <a:pPr marL="0" indent="0">
              <a:buNone/>
            </a:pPr>
            <a:r>
              <a:rPr lang="en-US"/>
              <a:t>// empty array</a:t>
            </a:r>
          </a:p>
          <a:p>
            <a:pPr marL="0" indent="0">
              <a:buNone/>
            </a:pPr>
            <a:r>
              <a:rPr lang="en-US"/>
              <a:t>		const myList = [ ];</a:t>
            </a:r>
          </a:p>
          <a:p>
            <a:pPr marL="0" indent="0">
              <a:buNone/>
            </a:pPr>
            <a:r>
              <a:rPr lang="en-US"/>
              <a:t>// array of numbers</a:t>
            </a:r>
          </a:p>
          <a:p>
            <a:pPr marL="0" indent="0">
              <a:buNone/>
            </a:pPr>
            <a:r>
              <a:rPr lang="en-US"/>
              <a:t>		const numberArray = [ 2, 4, 6, 8];</a:t>
            </a:r>
          </a:p>
          <a:p>
            <a:pPr marL="0" indent="0">
              <a:buNone/>
            </a:pPr>
            <a:r>
              <a:rPr lang="en-US"/>
              <a:t>// array of strings</a:t>
            </a:r>
          </a:p>
          <a:p>
            <a:pPr marL="0" indent="0">
              <a:buNone/>
            </a:pPr>
            <a:r>
              <a:rPr lang="en-US"/>
              <a:t>		const stringArray = [ 'eat', 'work', 'sleep'];</a:t>
            </a:r>
          </a:p>
          <a:p>
            <a:pPr marL="0" indent="0">
              <a:buNone/>
            </a:pPr>
            <a:r>
              <a:rPr lang="en-US"/>
              <a:t>// array with mixed data types</a:t>
            </a:r>
          </a:p>
          <a:p>
            <a:pPr marL="0" indent="0">
              <a:buNone/>
            </a:pPr>
            <a:r>
              <a:rPr lang="en-US"/>
              <a:t>		const newData = ['work', 'exercise', 1, true];</a:t>
            </a:r>
          </a:p>
          <a:p>
            <a:pPr marL="0" indent="0">
              <a:buNone/>
            </a:pPr>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7195"/>
            <a:ext cx="10515600" cy="5760085"/>
          </a:xfrm>
        </p:spPr>
        <p:txBody>
          <a:bodyPr>
            <a:normAutofit fontScale="77500" lnSpcReduction="20000"/>
          </a:bodyPr>
          <a:lstStyle/>
          <a:p>
            <a:r>
              <a:rPr lang="en-US">
                <a:sym typeface="+mn-ea"/>
              </a:rPr>
              <a:t>You can also store arrays, functions and other objects inside an array. For example,</a:t>
            </a:r>
            <a:endParaRPr lang="en-US"/>
          </a:p>
          <a:p>
            <a:pPr marL="0" indent="0" algn="ctr">
              <a:buNone/>
            </a:pPr>
            <a:r>
              <a:rPr lang="en-US"/>
              <a:t>const newData = [</a:t>
            </a:r>
          </a:p>
          <a:p>
            <a:pPr marL="0" indent="0" algn="ctr">
              <a:buNone/>
            </a:pPr>
            <a:r>
              <a:rPr lang="en-US"/>
              <a:t>    {'task1': 'exercise'},</a:t>
            </a:r>
          </a:p>
          <a:p>
            <a:pPr marL="0" indent="0" algn="ctr">
              <a:buNone/>
            </a:pPr>
            <a:r>
              <a:rPr lang="en-US"/>
              <a:t>    [1, 2 ,3],</a:t>
            </a:r>
          </a:p>
          <a:p>
            <a:pPr marL="0" indent="0" algn="ctr">
              <a:buNone/>
            </a:pPr>
            <a:r>
              <a:rPr lang="en-US"/>
              <a:t>    function hello() { console.log('hello')}</a:t>
            </a:r>
          </a:p>
          <a:p>
            <a:pPr marL="0" indent="0" algn="ctr">
              <a:buNone/>
            </a:pPr>
            <a:r>
              <a:rPr lang="en-US"/>
              <a:t>];</a:t>
            </a:r>
          </a:p>
          <a:p>
            <a:pPr marL="0" indent="0" algn="ctr">
              <a:buNone/>
            </a:pPr>
            <a:endParaRPr lang="en-US"/>
          </a:p>
          <a:p>
            <a:pPr algn="l"/>
            <a:r>
              <a:rPr lang="en-US" b="1"/>
              <a:t>Access Elements of an Array</a:t>
            </a:r>
          </a:p>
          <a:p>
            <a:pPr algn="l"/>
            <a:r>
              <a:rPr lang="en-US"/>
              <a:t>You can access elements of an array using indices (0, 1, 2 …). For example,</a:t>
            </a:r>
          </a:p>
          <a:p>
            <a:pPr marL="0" indent="0" algn="l">
              <a:buNone/>
            </a:pPr>
            <a:r>
              <a:rPr lang="en-US"/>
              <a:t>		const myArray = ['h', 'e', 'l', 'l', 'o'];</a:t>
            </a:r>
          </a:p>
          <a:p>
            <a:pPr marL="0" indent="0" algn="l">
              <a:buNone/>
            </a:pPr>
            <a:r>
              <a:rPr lang="en-US"/>
              <a:t>			// first element</a:t>
            </a:r>
          </a:p>
          <a:p>
            <a:pPr marL="0" indent="0" algn="l">
              <a:buNone/>
            </a:pPr>
            <a:r>
              <a:rPr lang="en-US"/>
              <a:t>		console.log(myArray[0]);  // "h"</a:t>
            </a:r>
          </a:p>
          <a:p>
            <a:pPr marL="0" indent="0" algn="l">
              <a:buNone/>
            </a:pPr>
            <a:r>
              <a:rPr lang="en-US"/>
              <a:t>			// second element</a:t>
            </a:r>
          </a:p>
          <a:p>
            <a:pPr marL="0" indent="0" algn="l">
              <a:buNone/>
            </a:pPr>
            <a:r>
              <a:rPr lang="en-US"/>
              <a:t>		console.log(myArray[1]); // "e"</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7195"/>
            <a:ext cx="10515600" cy="5760085"/>
          </a:xfrm>
        </p:spPr>
        <p:txBody>
          <a:bodyPr>
            <a:normAutofit fontScale="90000"/>
          </a:bodyPr>
          <a:lstStyle/>
          <a:p>
            <a:r>
              <a:rPr lang="en-US" b="1"/>
              <a:t>Add an Element to an Array</a:t>
            </a:r>
          </a:p>
          <a:p>
            <a:r>
              <a:rPr lang="en-US" sz="2400"/>
              <a:t>You can use the built-in method push() and unshift() to add elements to an array.</a:t>
            </a:r>
          </a:p>
          <a:p>
            <a:r>
              <a:rPr lang="en-US" sz="2400"/>
              <a:t>The push() method adds an element at the end of the array. For example,</a:t>
            </a:r>
          </a:p>
          <a:p>
            <a:pPr marL="0" indent="0">
              <a:buNone/>
            </a:pPr>
            <a:r>
              <a:rPr lang="en-US" sz="2400"/>
              <a:t>		let dailyActivities = ['eat', 'sleep'];</a:t>
            </a:r>
          </a:p>
          <a:p>
            <a:pPr marL="0" indent="0">
              <a:buNone/>
            </a:pPr>
            <a:r>
              <a:rPr lang="en-US" sz="2400"/>
              <a:t>		// add an element at the end</a:t>
            </a:r>
          </a:p>
          <a:p>
            <a:pPr marL="0" indent="0">
              <a:buNone/>
            </a:pPr>
            <a:r>
              <a:rPr lang="en-US" sz="2400"/>
              <a:t>		dailyActivities.push('exercise');</a:t>
            </a:r>
          </a:p>
          <a:p>
            <a:pPr marL="0" indent="0">
              <a:buNone/>
            </a:pPr>
            <a:r>
              <a:rPr lang="en-US" sz="2400"/>
              <a:t>		console.log(dailyActivities); //  ['eat', 'sleep', 'exercise']</a:t>
            </a:r>
          </a:p>
          <a:p>
            <a:pPr marL="0" indent="0">
              <a:buNone/>
            </a:pPr>
            <a:endParaRPr lang="en-US" sz="2400"/>
          </a:p>
          <a:p>
            <a:r>
              <a:rPr lang="en-US" sz="2400"/>
              <a:t>The unshift() method adds an element at the beginning of the array. For example,</a:t>
            </a:r>
          </a:p>
          <a:p>
            <a:pPr marL="0" indent="0">
              <a:buNone/>
            </a:pPr>
            <a:r>
              <a:rPr lang="en-US" sz="2400"/>
              <a:t>		let dailyActivities = ['eat', 'sleep'];</a:t>
            </a:r>
          </a:p>
          <a:p>
            <a:pPr marL="0" indent="0">
              <a:buNone/>
            </a:pPr>
            <a:r>
              <a:rPr lang="en-US" sz="2400"/>
              <a:t>		//add an element at the start</a:t>
            </a:r>
          </a:p>
          <a:p>
            <a:pPr marL="0" indent="0">
              <a:buNone/>
            </a:pPr>
            <a:r>
              <a:rPr lang="en-US" sz="2400"/>
              <a:t>		dailyActivities.unshift('work'); </a:t>
            </a:r>
          </a:p>
          <a:p>
            <a:pPr marL="0" indent="0">
              <a:buNone/>
            </a:pPr>
            <a:r>
              <a:rPr lang="en-US" sz="2400"/>
              <a:t>		console.log(dailyActivities); // ['work', 'eat', 'sleep']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1455"/>
            <a:ext cx="10515600" cy="1104265"/>
          </a:xfrm>
        </p:spPr>
        <p:txBody>
          <a:bodyPr/>
          <a:lstStyle/>
          <a:p>
            <a:r>
              <a:rPr lang="en-US" b="1"/>
              <a:t>Explanation of Structure </a:t>
            </a:r>
            <a:r>
              <a:rPr lang="en-US"/>
              <a:t>:</a:t>
            </a:r>
          </a:p>
        </p:txBody>
      </p:sp>
      <p:sp>
        <p:nvSpPr>
          <p:cNvPr id="3" name="Content Placeholder 2"/>
          <p:cNvSpPr>
            <a:spLocks noGrp="1"/>
          </p:cNvSpPr>
          <p:nvPr>
            <p:ph idx="1"/>
          </p:nvPr>
        </p:nvSpPr>
        <p:spPr>
          <a:xfrm>
            <a:off x="838200" y="1315720"/>
            <a:ext cx="10515600" cy="4514215"/>
          </a:xfrm>
        </p:spPr>
        <p:txBody>
          <a:bodyPr>
            <a:normAutofit fontScale="82500" lnSpcReduction="20000"/>
          </a:bodyPr>
          <a:lstStyle/>
          <a:p>
            <a:r>
              <a:rPr lang="en-US"/>
              <a:t>The</a:t>
            </a:r>
            <a:r>
              <a:rPr lang="en-US">
                <a:solidFill>
                  <a:srgbClr val="FF0000"/>
                </a:solidFill>
              </a:rPr>
              <a:t> &lt;!DOCTYPE html&gt;</a:t>
            </a:r>
            <a:r>
              <a:rPr lang="en-US"/>
              <a:t> declaration defines that this document is an HTML5 document</a:t>
            </a:r>
          </a:p>
          <a:p>
            <a:r>
              <a:rPr lang="en-US"/>
              <a:t>The</a:t>
            </a:r>
            <a:r>
              <a:rPr lang="en-US">
                <a:solidFill>
                  <a:srgbClr val="FF0000"/>
                </a:solidFill>
              </a:rPr>
              <a:t> &lt;html&gt;</a:t>
            </a:r>
            <a:r>
              <a:rPr lang="en-US"/>
              <a:t> element is the root element of an HTML page</a:t>
            </a:r>
          </a:p>
          <a:p>
            <a:r>
              <a:rPr lang="en-US"/>
              <a:t>The </a:t>
            </a:r>
            <a:r>
              <a:rPr lang="en-US">
                <a:solidFill>
                  <a:srgbClr val="FF0000"/>
                </a:solidFill>
              </a:rPr>
              <a:t>&lt;head&gt;</a:t>
            </a:r>
            <a:r>
              <a:rPr lang="en-US"/>
              <a:t> element contains meta information about the HTML page</a:t>
            </a:r>
          </a:p>
          <a:p>
            <a:r>
              <a:rPr lang="en-US"/>
              <a:t>The </a:t>
            </a:r>
            <a:r>
              <a:rPr lang="en-US">
                <a:solidFill>
                  <a:srgbClr val="FF0000"/>
                </a:solidFill>
              </a:rPr>
              <a:t>&lt;title&gt;</a:t>
            </a:r>
            <a:r>
              <a:rPr lang="en-US"/>
              <a:t> element specifies a title for the HTML page (which is shown in the browser's title bar or in the page's tab)</a:t>
            </a:r>
          </a:p>
          <a:p>
            <a:r>
              <a:rPr lang="en-US"/>
              <a:t>The </a:t>
            </a:r>
            <a:r>
              <a:rPr lang="en-US">
                <a:solidFill>
                  <a:srgbClr val="FF0000"/>
                </a:solidFill>
              </a:rPr>
              <a:t>&lt;body&gt;</a:t>
            </a:r>
            <a:r>
              <a:rPr lang="en-US"/>
              <a:t> element defines the document's body, and is a container for all the visible contents, such as headings, paragraphs, images, hyperlinks, tables, lists, etc.</a:t>
            </a:r>
          </a:p>
          <a:p>
            <a:r>
              <a:rPr lang="en-US"/>
              <a:t>The </a:t>
            </a:r>
            <a:r>
              <a:rPr lang="en-US">
                <a:solidFill>
                  <a:srgbClr val="FF0000"/>
                </a:solidFill>
              </a:rPr>
              <a:t>&lt;h1&gt;</a:t>
            </a:r>
            <a:r>
              <a:rPr lang="en-US"/>
              <a:t> element defines a large heading</a:t>
            </a:r>
          </a:p>
          <a:p>
            <a:r>
              <a:rPr lang="en-US"/>
              <a:t>The</a:t>
            </a:r>
            <a:r>
              <a:rPr lang="en-US">
                <a:solidFill>
                  <a:srgbClr val="FF0000"/>
                </a:solidFill>
              </a:rPr>
              <a:t> &lt;p&gt; </a:t>
            </a:r>
            <a:r>
              <a:rPr lang="en-US"/>
              <a:t>element defines a paragraph</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0200"/>
            <a:ext cx="10515600" cy="6341110"/>
          </a:xfrm>
        </p:spPr>
        <p:txBody>
          <a:bodyPr>
            <a:normAutofit fontScale="82500" lnSpcReduction="10000"/>
          </a:bodyPr>
          <a:lstStyle/>
          <a:p>
            <a:r>
              <a:rPr lang="en-US" b="1"/>
              <a:t>Change the Elements of an Array</a:t>
            </a:r>
          </a:p>
          <a:p>
            <a:r>
              <a:rPr lang="en-US"/>
              <a:t>You can also add elements or change the elements by accessing the index value.</a:t>
            </a:r>
          </a:p>
          <a:p>
            <a:pPr marL="0" indent="0">
              <a:buNone/>
            </a:pPr>
            <a:r>
              <a:rPr lang="en-US"/>
              <a:t>		let dailyActivities = [ 'eat', 'sleep'];</a:t>
            </a:r>
          </a:p>
          <a:p>
            <a:pPr marL="0" indent="0">
              <a:buNone/>
            </a:pPr>
            <a:r>
              <a:rPr lang="en-US"/>
              <a:t>	// this will add the new element 'exercise' at the 2 index</a:t>
            </a:r>
          </a:p>
          <a:p>
            <a:pPr marL="0" indent="0">
              <a:buNone/>
            </a:pPr>
            <a:r>
              <a:rPr lang="en-US"/>
              <a:t>		dailyActivities[2] = 'exercise';</a:t>
            </a:r>
          </a:p>
          <a:p>
            <a:pPr marL="0" indent="0">
              <a:buNone/>
            </a:pPr>
            <a:r>
              <a:rPr lang="en-US"/>
              <a:t>	console.log(dailyActivities); // ['eat', 'sleep', 'exercise']</a:t>
            </a:r>
          </a:p>
          <a:p>
            <a:r>
              <a:rPr lang="en-US" b="1"/>
              <a:t>Remove an Element from an Array</a:t>
            </a:r>
          </a:p>
          <a:p>
            <a:r>
              <a:rPr lang="en-US"/>
              <a:t>You can use the pop() method to remove the last element from an array. The pop() method also returns the returned value. For example,</a:t>
            </a:r>
          </a:p>
          <a:p>
            <a:pPr marL="0" indent="0">
              <a:buNone/>
            </a:pPr>
            <a:r>
              <a:rPr lang="en-US"/>
              <a:t>	let dailyActivities = ['work', 'eat', 'sleep', 'exercise'];</a:t>
            </a:r>
          </a:p>
          <a:p>
            <a:pPr marL="0" indent="0">
              <a:buNone/>
            </a:pPr>
            <a:r>
              <a:rPr lang="en-US"/>
              <a:t>	// remove the last element</a:t>
            </a:r>
          </a:p>
          <a:p>
            <a:pPr marL="0" indent="0">
              <a:buNone/>
            </a:pPr>
            <a:r>
              <a:rPr lang="en-US"/>
              <a:t>	dailyActivities.pop();</a:t>
            </a:r>
          </a:p>
          <a:p>
            <a:pPr marL="0" indent="0">
              <a:buNone/>
            </a:pPr>
            <a:r>
              <a:rPr lang="en-US"/>
              <a:t>	console.log(dailyActivities); // ['work', 'eat', 'sleep']</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0365"/>
            <a:ext cx="10515600" cy="6253480"/>
          </a:xfrm>
        </p:spPr>
        <p:txBody>
          <a:bodyPr>
            <a:normAutofit fontScale="77500" lnSpcReduction="20000"/>
          </a:bodyPr>
          <a:lstStyle/>
          <a:p>
            <a:r>
              <a:rPr lang="en-US"/>
              <a:t>If you need to remove the first element, you can use the shift() method. </a:t>
            </a:r>
          </a:p>
          <a:p>
            <a:r>
              <a:rPr lang="en-US"/>
              <a:t>The shift() method removes the first element and also returns the removed element. For example,</a:t>
            </a:r>
          </a:p>
          <a:p>
            <a:pPr marL="457200" lvl="1" indent="0">
              <a:buNone/>
            </a:pPr>
            <a:r>
              <a:rPr lang="en-US"/>
              <a:t>		let dailyActivities = ['work', 'eat', 'sleep'];</a:t>
            </a:r>
          </a:p>
          <a:p>
            <a:pPr marL="457200" lvl="1" indent="0">
              <a:buNone/>
            </a:pPr>
            <a:r>
              <a:rPr lang="en-US"/>
              <a:t>			// remove the first element</a:t>
            </a:r>
          </a:p>
          <a:p>
            <a:pPr marL="457200" lvl="1" indent="0">
              <a:buNone/>
            </a:pPr>
            <a:r>
              <a:rPr lang="en-US"/>
              <a:t>		dailyActivities.shift();</a:t>
            </a:r>
          </a:p>
          <a:p>
            <a:pPr marL="457200" lvl="1" indent="0">
              <a:buNone/>
            </a:pPr>
            <a:r>
              <a:rPr lang="en-US"/>
              <a:t>		console.log(dailyActivities); // ['eat', 'sleep']</a:t>
            </a:r>
          </a:p>
          <a:p>
            <a:pPr marL="457200" lvl="1" indent="0">
              <a:buNone/>
            </a:pPr>
            <a:endParaRPr lang="en-US"/>
          </a:p>
          <a:p>
            <a:pPr marL="457200" lvl="1" indent="0">
              <a:buNone/>
            </a:pPr>
            <a:endParaRPr lang="en-US"/>
          </a:p>
          <a:p>
            <a:pPr marL="457200" lvl="1" indent="0">
              <a:buNone/>
            </a:pPr>
            <a:endParaRPr lang="en-US"/>
          </a:p>
          <a:p>
            <a:pPr marL="457200" lvl="1" indent="0">
              <a:buNone/>
            </a:pPr>
            <a:r>
              <a:rPr lang="en-US" b="1"/>
              <a:t>Array length</a:t>
            </a:r>
          </a:p>
          <a:p>
            <a:pPr marL="457200" lvl="1" indent="0">
              <a:buNone/>
            </a:pPr>
            <a:r>
              <a:rPr lang="en-US"/>
              <a:t>You can find the length of an element (the number of elements in an array) using the length property. For example,</a:t>
            </a:r>
          </a:p>
          <a:p>
            <a:pPr marL="457200" lvl="1" indent="0">
              <a:buNone/>
            </a:pPr>
            <a:endParaRPr lang="en-US"/>
          </a:p>
          <a:p>
            <a:pPr marL="457200" lvl="1" indent="0">
              <a:buNone/>
            </a:pPr>
            <a:r>
              <a:rPr lang="en-US"/>
              <a:t>	const dailyActivities = [ 'eat', 'sleep'];</a:t>
            </a:r>
          </a:p>
          <a:p>
            <a:pPr marL="457200" lvl="1" indent="0">
              <a:buNone/>
            </a:pPr>
            <a:r>
              <a:rPr lang="en-US"/>
              <a:t>		// this gives the total number of elements in an array</a:t>
            </a:r>
          </a:p>
          <a:p>
            <a:pPr marL="457200" lvl="1" indent="0">
              <a:buNone/>
            </a:pPr>
            <a:r>
              <a:rPr lang="en-US"/>
              <a:t>	console.log(dailyActivities.length); // 2</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23-02-13 at 11.39.03 PM"/>
          <p:cNvPicPr>
            <a:picLocks noGrp="1" noChangeAspect="1"/>
          </p:cNvPicPr>
          <p:nvPr>
            <p:ph idx="1"/>
          </p:nvPr>
        </p:nvPicPr>
        <p:blipFill>
          <a:blip r:embed="rId2"/>
          <a:stretch>
            <a:fillRect/>
          </a:stretch>
        </p:blipFill>
        <p:spPr>
          <a:xfrm>
            <a:off x="1968500" y="691515"/>
            <a:ext cx="8265160" cy="6000750"/>
          </a:xfrm>
          <a:prstGeom prst="rect">
            <a:avLst/>
          </a:prstGeom>
        </p:spPr>
      </p:pic>
      <p:sp>
        <p:nvSpPr>
          <p:cNvPr id="5" name="Title 4"/>
          <p:cNvSpPr>
            <a:spLocks noGrp="1"/>
          </p:cNvSpPr>
          <p:nvPr>
            <p:ph type="title"/>
          </p:nvPr>
        </p:nvSpPr>
        <p:spPr>
          <a:xfrm>
            <a:off x="838200" y="353060"/>
            <a:ext cx="10515600" cy="339090"/>
          </a:xfrm>
        </p:spPr>
        <p:txBody>
          <a:bodyPr>
            <a:normAutofit fontScale="90000"/>
          </a:bodyPr>
          <a:lstStyle/>
          <a:p>
            <a:r>
              <a:rPr lang="en-US">
                <a:sym typeface="+mn-ea"/>
              </a:rPr>
              <a:t>Array Methods</a:t>
            </a:r>
            <a:r>
              <a:rPr lang="en-US"/>
              <a:t/>
            </a:r>
            <a:br>
              <a:rPr lang="en-US"/>
            </a:br>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6370"/>
            <a:ext cx="10515600" cy="717550"/>
          </a:xfrm>
        </p:spPr>
        <p:txBody>
          <a:bodyPr>
            <a:normAutofit fontScale="90000"/>
          </a:bodyPr>
          <a:lstStyle/>
          <a:p>
            <a:r>
              <a:rPr lang="en-US"/>
              <a:t>JavaScript Multidimensional Array</a:t>
            </a:r>
          </a:p>
        </p:txBody>
      </p:sp>
      <p:sp>
        <p:nvSpPr>
          <p:cNvPr id="3" name="Content Placeholder 2"/>
          <p:cNvSpPr>
            <a:spLocks noGrp="1"/>
          </p:cNvSpPr>
          <p:nvPr>
            <p:ph idx="1"/>
          </p:nvPr>
        </p:nvSpPr>
        <p:spPr>
          <a:xfrm>
            <a:off x="838200" y="995045"/>
            <a:ext cx="10515600" cy="5182235"/>
          </a:xfrm>
        </p:spPr>
        <p:txBody>
          <a:bodyPr>
            <a:normAutofit fontScale="80000" lnSpcReduction="20000"/>
          </a:bodyPr>
          <a:lstStyle/>
          <a:p>
            <a:r>
              <a:rPr lang="en-US"/>
              <a:t>A multidimensional array is an array that contains another array. For example,</a:t>
            </a:r>
          </a:p>
          <a:p>
            <a:pPr marL="0" indent="0">
              <a:buNone/>
            </a:pPr>
            <a:r>
              <a:rPr lang="en-US"/>
              <a:t>		// multidimensional array</a:t>
            </a:r>
          </a:p>
          <a:p>
            <a:pPr marL="0" indent="0">
              <a:buNone/>
            </a:pPr>
            <a:r>
              <a:rPr lang="en-US"/>
              <a:t>		const data = [[1, 2, 3], [1, 3, 4], [4, 5, 6]];</a:t>
            </a:r>
          </a:p>
          <a:p>
            <a:pPr marL="0" indent="0">
              <a:buNone/>
            </a:pPr>
            <a:r>
              <a:rPr lang="en-US" b="1"/>
              <a:t>Create a Multidimensional Array:</a:t>
            </a:r>
          </a:p>
          <a:p>
            <a:pPr marL="0" indent="0">
              <a:buNone/>
            </a:pPr>
            <a:r>
              <a:rPr lang="en-US" b="1"/>
              <a:t>Example 1</a:t>
            </a:r>
          </a:p>
          <a:p>
            <a:pPr marL="0" indent="0">
              <a:buNone/>
            </a:pPr>
            <a:r>
              <a:rPr lang="en-US"/>
              <a:t>let studentsData = [['Jack', 24], ['Sara', 23], ['Peter', 24]];</a:t>
            </a:r>
          </a:p>
          <a:p>
            <a:pPr marL="0" indent="0">
              <a:buNone/>
            </a:pPr>
            <a:r>
              <a:rPr lang="en-US" b="1"/>
              <a:t>Example 2</a:t>
            </a:r>
          </a:p>
          <a:p>
            <a:pPr marL="0" indent="0">
              <a:buNone/>
            </a:pPr>
            <a:r>
              <a:rPr lang="en-US"/>
              <a:t>let student1 = ['Jack', 24];</a:t>
            </a:r>
          </a:p>
          <a:p>
            <a:pPr marL="0" indent="0">
              <a:buNone/>
            </a:pPr>
            <a:r>
              <a:rPr lang="en-US"/>
              <a:t>let student2 = ['Sara', 23];</a:t>
            </a:r>
          </a:p>
          <a:p>
            <a:pPr marL="0" indent="0">
              <a:buNone/>
            </a:pPr>
            <a:r>
              <a:rPr lang="en-US"/>
              <a:t>let student3 = ['Peter', 24];</a:t>
            </a:r>
          </a:p>
          <a:p>
            <a:pPr marL="0" indent="0">
              <a:buNone/>
            </a:pPr>
            <a:r>
              <a:rPr lang="en-US" b="1"/>
              <a:t>// multidimensional array</a:t>
            </a:r>
          </a:p>
          <a:p>
            <a:pPr marL="0" indent="0">
              <a:buNone/>
            </a:pPr>
            <a:r>
              <a:rPr lang="en-US" b="1"/>
              <a:t>let studentsData = [student1, student2, student3];</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1145"/>
            <a:ext cx="10515600" cy="730885"/>
          </a:xfrm>
        </p:spPr>
        <p:txBody>
          <a:bodyPr>
            <a:normAutofit fontScale="90000"/>
          </a:bodyPr>
          <a:lstStyle/>
          <a:p>
            <a:r>
              <a:rPr lang="en-US"/>
              <a:t>Error Handling</a:t>
            </a:r>
          </a:p>
        </p:txBody>
      </p:sp>
      <p:sp>
        <p:nvSpPr>
          <p:cNvPr id="3" name="Content Placeholder 2"/>
          <p:cNvSpPr>
            <a:spLocks noGrp="1"/>
          </p:cNvSpPr>
          <p:nvPr>
            <p:ph idx="1"/>
          </p:nvPr>
        </p:nvSpPr>
        <p:spPr>
          <a:xfrm>
            <a:off x="838200" y="1076325"/>
            <a:ext cx="10515600" cy="5100955"/>
          </a:xfrm>
        </p:spPr>
        <p:txBody>
          <a:bodyPr>
            <a:normAutofit fontScale="92500"/>
          </a:bodyPr>
          <a:lstStyle/>
          <a:p>
            <a:r>
              <a:rPr lang="en-US"/>
              <a:t>Types of Errors</a:t>
            </a:r>
          </a:p>
          <a:p>
            <a:pPr lvl="1"/>
            <a:r>
              <a:rPr lang="en-US"/>
              <a:t>In programming, there can be two types of errors in the code:</a:t>
            </a:r>
          </a:p>
          <a:p>
            <a:pPr lvl="1"/>
            <a:r>
              <a:rPr lang="en-US"/>
              <a:t>Syntax Error: Error in the syntax. For example, if you write consol.log('your result');, the above program throws a syntax error. The spelling of console is a mistake in the above code.</a:t>
            </a:r>
          </a:p>
          <a:p>
            <a:pPr lvl="1"/>
            <a:r>
              <a:rPr lang="en-US"/>
              <a:t>Runtime Error: This type of error occurs during the execution of the program. For example,</a:t>
            </a:r>
          </a:p>
          <a:p>
            <a:pPr marL="0" indent="0">
              <a:buNone/>
            </a:pPr>
            <a:r>
              <a:rPr lang="en-US"/>
              <a:t>		calling an invalid function or a variable.</a:t>
            </a:r>
          </a:p>
          <a:p>
            <a:pPr lvl="1"/>
            <a:r>
              <a:rPr lang="en-US"/>
              <a:t>These errors that occur during runtime are called exceptions. Now, let's see how you can handle these exceptions.</a:t>
            </a:r>
          </a:p>
          <a:p>
            <a:pPr marL="0" indent="0">
              <a:buNone/>
            </a:pPr>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8470"/>
            <a:ext cx="10515600" cy="717550"/>
          </a:xfrm>
        </p:spPr>
        <p:txBody>
          <a:bodyPr>
            <a:normAutofit fontScale="90000"/>
          </a:bodyPr>
          <a:lstStyle/>
          <a:p>
            <a:r>
              <a:rPr lang="en-US" sz="4000">
                <a:sym typeface="+mn-ea"/>
              </a:rPr>
              <a:t>JavaScript try...catch Statement</a:t>
            </a:r>
            <a:r>
              <a:rPr lang="en-US"/>
              <a:t/>
            </a:r>
            <a:br>
              <a:rPr lang="en-US"/>
            </a:br>
            <a:endParaRPr lang="en-US"/>
          </a:p>
        </p:txBody>
      </p:sp>
      <p:sp>
        <p:nvSpPr>
          <p:cNvPr id="3" name="Content Placeholder 2"/>
          <p:cNvSpPr>
            <a:spLocks noGrp="1"/>
          </p:cNvSpPr>
          <p:nvPr>
            <p:ph idx="1"/>
          </p:nvPr>
        </p:nvSpPr>
        <p:spPr>
          <a:xfrm>
            <a:off x="838200" y="1029335"/>
            <a:ext cx="10515600" cy="5147945"/>
          </a:xfrm>
        </p:spPr>
        <p:txBody>
          <a:bodyPr/>
          <a:lstStyle/>
          <a:p>
            <a:r>
              <a:rPr lang="en-US"/>
              <a:t>The try...catch statement is used to handle the exceptions. Its syntax is:</a:t>
            </a:r>
          </a:p>
          <a:p>
            <a:pPr marL="0" indent="0">
              <a:buNone/>
            </a:pPr>
            <a:r>
              <a:rPr lang="en-US"/>
              <a:t>			try {      // body of try        } </a:t>
            </a:r>
          </a:p>
          <a:p>
            <a:pPr marL="0" indent="0">
              <a:buNone/>
            </a:pPr>
            <a:r>
              <a:rPr lang="en-US"/>
              <a:t>		catch(error) {     // body of catch    }</a:t>
            </a:r>
          </a:p>
          <a:p>
            <a:r>
              <a:rPr lang="en-US" sz="2400"/>
              <a:t>The main code is inside the try block. While executing the try block, if any error occurs, it goes to the catch block. The catch block handles the errors as per the catch statements.</a:t>
            </a:r>
          </a:p>
          <a:p>
            <a:r>
              <a:rPr lang="en-US" sz="2400"/>
              <a:t>If no error occurs, the code inside the try block is executed and the catch block is skipped.</a:t>
            </a:r>
          </a:p>
          <a:p>
            <a:pPr marL="0" indent="0">
              <a:buNone/>
            </a:pPr>
            <a:endParaRPr lang="en-US" sz="24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1195"/>
          </a:xfrm>
        </p:spPr>
        <p:txBody>
          <a:bodyPr/>
          <a:lstStyle/>
          <a:p>
            <a:r>
              <a:rPr lang="en-US" sz="2800"/>
              <a:t>Example 1: Display Undeclared Variable</a:t>
            </a:r>
          </a:p>
        </p:txBody>
      </p:sp>
      <p:sp>
        <p:nvSpPr>
          <p:cNvPr id="3" name="Content Placeholder 2"/>
          <p:cNvSpPr>
            <a:spLocks noGrp="1"/>
          </p:cNvSpPr>
          <p:nvPr>
            <p:ph idx="1"/>
          </p:nvPr>
        </p:nvSpPr>
        <p:spPr>
          <a:xfrm>
            <a:off x="838200" y="1036320"/>
            <a:ext cx="10515600" cy="5140960"/>
          </a:xfrm>
        </p:spPr>
        <p:txBody>
          <a:bodyPr>
            <a:normAutofit fontScale="92500" lnSpcReduction="10000"/>
          </a:bodyPr>
          <a:lstStyle/>
          <a:p>
            <a:r>
              <a:rPr lang="en-US"/>
              <a:t>// program to show try...catch in a program</a:t>
            </a:r>
          </a:p>
          <a:p>
            <a:pPr marL="0" indent="0">
              <a:buNone/>
            </a:pPr>
            <a:r>
              <a:rPr lang="en-US"/>
              <a:t>		const numerator= 100, denominator = 'a';</a:t>
            </a:r>
          </a:p>
          <a:p>
            <a:pPr marL="0" indent="0">
              <a:buNone/>
            </a:pPr>
            <a:r>
              <a:rPr lang="en-US"/>
              <a:t>		try {</a:t>
            </a:r>
          </a:p>
          <a:p>
            <a:pPr marL="0" indent="0">
              <a:buNone/>
            </a:pPr>
            <a:r>
              <a:rPr lang="en-US"/>
              <a:t>   			  console.log(numerator/denominator);</a:t>
            </a:r>
          </a:p>
          <a:p>
            <a:pPr marL="0" indent="0">
              <a:buNone/>
            </a:pPr>
            <a:r>
              <a:rPr lang="en-US"/>
              <a:t>    				// forgot to define variable a      </a:t>
            </a:r>
          </a:p>
          <a:p>
            <a:pPr marL="0" indent="0">
              <a:buNone/>
            </a:pPr>
            <a:r>
              <a:rPr lang="en-US"/>
              <a:t>   				 console.log(a);  }</a:t>
            </a:r>
          </a:p>
          <a:p>
            <a:pPr marL="0" indent="0">
              <a:buNone/>
            </a:pPr>
            <a:r>
              <a:rPr lang="en-US"/>
              <a:t>		catch(error) {</a:t>
            </a:r>
          </a:p>
          <a:p>
            <a:pPr marL="0" indent="0">
              <a:buNone/>
            </a:pPr>
            <a:r>
              <a:rPr lang="en-US"/>
              <a:t>    			console.log('An error caught'); </a:t>
            </a:r>
          </a:p>
          <a:p>
            <a:pPr marL="0" indent="0">
              <a:buNone/>
            </a:pPr>
            <a:r>
              <a:rPr lang="en-US"/>
              <a:t>  			console.log('Error message: ' + error);  </a:t>
            </a:r>
          </a:p>
          <a:p>
            <a:pPr marL="0" indent="0">
              <a:buNone/>
            </a:pPr>
            <a:r>
              <a:rPr lang="en-US"/>
              <a:t>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8035"/>
          </a:xfrm>
        </p:spPr>
        <p:txBody>
          <a:bodyPr/>
          <a:lstStyle/>
          <a:p>
            <a:r>
              <a:rPr lang="en-US" sz="2800"/>
              <a:t>JavaScript try...catch...finally Statement</a:t>
            </a:r>
          </a:p>
        </p:txBody>
      </p:sp>
      <p:sp>
        <p:nvSpPr>
          <p:cNvPr id="3" name="Content Placeholder 2"/>
          <p:cNvSpPr>
            <a:spLocks noGrp="1"/>
          </p:cNvSpPr>
          <p:nvPr>
            <p:ph idx="1"/>
          </p:nvPr>
        </p:nvSpPr>
        <p:spPr>
          <a:xfrm>
            <a:off x="838200" y="1153160"/>
            <a:ext cx="10515600" cy="5024120"/>
          </a:xfrm>
        </p:spPr>
        <p:txBody>
          <a:bodyPr>
            <a:normAutofit/>
          </a:bodyPr>
          <a:lstStyle/>
          <a:p>
            <a:r>
              <a:rPr lang="en-US" sz="2400"/>
              <a:t>You can also use the try...catch...finally statement to handle exceptions. The finally block executes both when the code runs successfully or if an error occurs.</a:t>
            </a:r>
          </a:p>
          <a:p>
            <a:r>
              <a:rPr lang="en-US" sz="2400"/>
              <a:t>The syntax of try...catch...finally block is:</a:t>
            </a:r>
          </a:p>
          <a:p>
            <a:pPr marL="0" indent="0">
              <a:buNone/>
            </a:pPr>
            <a:r>
              <a:rPr lang="en-US" sz="2400"/>
              <a:t>				try {    // try_statements} </a:t>
            </a:r>
          </a:p>
          <a:p>
            <a:pPr marL="0" indent="0">
              <a:buNone/>
            </a:pPr>
            <a:r>
              <a:rPr lang="en-US" sz="2400"/>
              <a:t>				catch(error) {       // catch_statements  }</a:t>
            </a:r>
          </a:p>
          <a:p>
            <a:pPr marL="0" indent="0">
              <a:buNone/>
            </a:pPr>
            <a:r>
              <a:rPr lang="en-US" sz="2400"/>
              <a:t>				finally() { // codes that gets executed anyway}</a:t>
            </a:r>
          </a:p>
          <a:p>
            <a:pPr marL="0" indent="0">
              <a:buNone/>
            </a:pPr>
            <a:endParaRPr lang="en-US" sz="2400"/>
          </a:p>
          <a:p>
            <a:pPr marL="0" indent="0">
              <a:buNone/>
            </a:pPr>
            <a:r>
              <a:rPr lang="en-US" sz="2400" b="1"/>
              <a:t>Note: You need to use catch or finally statement after try statement. Otherwise, the program will throw an error Uncaught SyntaxError: Missing catch or finally after try.</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5175"/>
          </a:xfrm>
        </p:spPr>
        <p:txBody>
          <a:bodyPr/>
          <a:lstStyle/>
          <a:p>
            <a:r>
              <a:rPr lang="en-US" sz="3200"/>
              <a:t>Example 2: try...catch...finally Example</a:t>
            </a:r>
          </a:p>
        </p:txBody>
      </p:sp>
      <p:sp>
        <p:nvSpPr>
          <p:cNvPr id="3" name="Content Placeholder 2"/>
          <p:cNvSpPr>
            <a:spLocks noGrp="1"/>
          </p:cNvSpPr>
          <p:nvPr>
            <p:ph idx="1"/>
          </p:nvPr>
        </p:nvSpPr>
        <p:spPr>
          <a:xfrm>
            <a:off x="838200" y="1129665"/>
            <a:ext cx="10515600" cy="5328285"/>
          </a:xfrm>
        </p:spPr>
        <p:txBody>
          <a:bodyPr>
            <a:normAutofit fontScale="92500" lnSpcReduction="10000"/>
          </a:bodyPr>
          <a:lstStyle/>
          <a:p>
            <a:pPr marL="0" indent="0">
              <a:buNone/>
            </a:pPr>
            <a:r>
              <a:rPr lang="en-US" sz="2665"/>
              <a:t>const numerator= 100, denominator = 'a';</a:t>
            </a:r>
          </a:p>
          <a:p>
            <a:pPr marL="0" indent="0">
              <a:buNone/>
            </a:pPr>
            <a:r>
              <a:rPr lang="en-US" sz="2665"/>
              <a:t>try {</a:t>
            </a:r>
          </a:p>
          <a:p>
            <a:pPr marL="0" indent="0">
              <a:buNone/>
            </a:pPr>
            <a:r>
              <a:rPr lang="en-US" sz="2665"/>
              <a:t>     console.log(numerator/denominator);</a:t>
            </a:r>
          </a:p>
          <a:p>
            <a:pPr marL="0" indent="0">
              <a:buNone/>
            </a:pPr>
            <a:r>
              <a:rPr lang="en-US" sz="2665"/>
              <a:t>     console.log(a);</a:t>
            </a:r>
          </a:p>
          <a:p>
            <a:pPr marL="0" indent="0">
              <a:buNone/>
            </a:pPr>
            <a:r>
              <a:rPr lang="en-US" sz="2665"/>
              <a:t>}</a:t>
            </a:r>
          </a:p>
          <a:p>
            <a:pPr marL="0" indent="0">
              <a:buNone/>
            </a:pPr>
            <a:r>
              <a:rPr lang="en-US" sz="2665"/>
              <a:t>catch(error) {</a:t>
            </a:r>
          </a:p>
          <a:p>
            <a:pPr marL="0" indent="0">
              <a:buNone/>
            </a:pPr>
            <a:r>
              <a:rPr lang="en-US" sz="2665"/>
              <a:t>    console.log('An error caught'); </a:t>
            </a:r>
          </a:p>
          <a:p>
            <a:pPr marL="0" indent="0">
              <a:buNone/>
            </a:pPr>
            <a:r>
              <a:rPr lang="en-US" sz="2665"/>
              <a:t>    console.log('Error message: ' + error);  </a:t>
            </a:r>
          </a:p>
          <a:p>
            <a:pPr marL="0" indent="0">
              <a:buNone/>
            </a:pPr>
            <a:r>
              <a:rPr lang="en-US" sz="2665"/>
              <a:t>}</a:t>
            </a:r>
          </a:p>
          <a:p>
            <a:pPr marL="0" indent="0">
              <a:buNone/>
            </a:pPr>
            <a:r>
              <a:rPr lang="en-US" sz="2665"/>
              <a:t>finally {</a:t>
            </a:r>
          </a:p>
          <a:p>
            <a:pPr marL="0" indent="0">
              <a:buNone/>
            </a:pPr>
            <a:r>
              <a:rPr lang="en-US" sz="2665"/>
              <a:t>     console.log('Finally will execute every time');</a:t>
            </a:r>
          </a:p>
          <a:p>
            <a:pPr marL="0" indent="0">
              <a:buNone/>
            </a:pPr>
            <a:r>
              <a:rPr lang="en-US" sz="2665"/>
              <a:t>}</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1830"/>
          </a:xfrm>
        </p:spPr>
        <p:txBody>
          <a:bodyPr/>
          <a:lstStyle/>
          <a:p>
            <a:r>
              <a:rPr lang="en-US" sz="2800"/>
              <a:t>JavaScript throw Statement</a:t>
            </a:r>
          </a:p>
        </p:txBody>
      </p:sp>
      <p:sp>
        <p:nvSpPr>
          <p:cNvPr id="3" name="Content Placeholder 2"/>
          <p:cNvSpPr>
            <a:spLocks noGrp="1"/>
          </p:cNvSpPr>
          <p:nvPr>
            <p:ph idx="1"/>
          </p:nvPr>
        </p:nvSpPr>
        <p:spPr>
          <a:xfrm>
            <a:off x="838200" y="1146810"/>
            <a:ext cx="10515600" cy="5030470"/>
          </a:xfrm>
        </p:spPr>
        <p:txBody>
          <a:bodyPr>
            <a:normAutofit/>
          </a:bodyPr>
          <a:lstStyle/>
          <a:p>
            <a:r>
              <a:rPr lang="en-US" sz="2400"/>
              <a:t>In JavaScript, the throw statement handles user-defined exceptions. For example, if a certain number is divided by 0, and if you need to consider Infinity as an exception, you can use the throw statement to handle that exception.</a:t>
            </a:r>
          </a:p>
          <a:p>
            <a:r>
              <a:rPr lang="en-US" sz="2400"/>
              <a:t>The syntax of throw statement is:</a:t>
            </a:r>
          </a:p>
          <a:p>
            <a:pPr marL="0" indent="0">
              <a:buNone/>
            </a:pPr>
            <a:r>
              <a:rPr lang="en-US" sz="2400"/>
              <a:t>				throw expression;</a:t>
            </a:r>
          </a:p>
          <a:p>
            <a:pPr marL="0" indent="0">
              <a:buNone/>
            </a:pPr>
            <a:r>
              <a:rPr lang="en-US" sz="2400"/>
              <a:t>Here, expression specifies the value of the exception.</a:t>
            </a:r>
          </a:p>
          <a:p>
            <a:pPr marL="0" indent="0">
              <a:buNone/>
            </a:pPr>
            <a:r>
              <a:rPr lang="en-US" sz="2400" b="1"/>
              <a:t>For example,</a:t>
            </a:r>
          </a:p>
          <a:p>
            <a:pPr marL="0" indent="0">
              <a:buNone/>
            </a:pPr>
            <a:r>
              <a:rPr lang="en-US" sz="2400"/>
              <a:t>			const number = 5;</a:t>
            </a:r>
          </a:p>
          <a:p>
            <a:pPr marL="0" indent="0">
              <a:buNone/>
            </a:pPr>
            <a:r>
              <a:rPr lang="en-US" sz="2400"/>
              <a:t>		throw number/0; // generate an exception when divided by 0</a:t>
            </a:r>
          </a:p>
          <a:p>
            <a:pPr marL="0" indent="0">
              <a:buNone/>
            </a:pPr>
            <a:endParaRPr lang="en-US" sz="2400"/>
          </a:p>
          <a:p>
            <a:endParaRPr lang="en-US" sz="2400"/>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5814</Words>
  <Application>Microsoft Office PowerPoint</Application>
  <PresentationFormat>Widescreen</PresentationFormat>
  <Paragraphs>906</Paragraphs>
  <Slides>101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101</vt:i4>
      </vt:variant>
    </vt:vector>
  </HeadingPairs>
  <TitlesOfParts>
    <vt:vector size="108" baseType="lpstr">
      <vt:lpstr>Arial</vt:lpstr>
      <vt:lpstr>Arial Bold</vt:lpstr>
      <vt:lpstr>Times New Roman</vt:lpstr>
      <vt:lpstr>Times New Roman Bold</vt:lpstr>
      <vt:lpstr>Times New Roman Regular</vt:lpstr>
      <vt:lpstr>Wingdings</vt:lpstr>
      <vt:lpstr>Default Design</vt:lpstr>
      <vt:lpstr>INT219 Front End Web Developer </vt:lpstr>
      <vt:lpstr>PowerPoint Presentation</vt:lpstr>
      <vt:lpstr>HTML:</vt:lpstr>
      <vt:lpstr>HTML(contd.)</vt:lpstr>
      <vt:lpstr>Versions of HTML(contd.)</vt:lpstr>
      <vt:lpstr>PowerPoint Presentation</vt:lpstr>
      <vt:lpstr>STRUCTURE: </vt:lpstr>
      <vt:lpstr>PowerPoint Presentation</vt:lpstr>
      <vt:lpstr>Explanation of Structure :</vt:lpstr>
      <vt:lpstr>What is an HTML Element?</vt:lpstr>
      <vt:lpstr>Various Tags :</vt:lpstr>
      <vt:lpstr>PowerPoint Presentation</vt:lpstr>
      <vt:lpstr>PowerPoint Presentation</vt:lpstr>
      <vt:lpstr>PowerPoint Presentation</vt:lpstr>
      <vt:lpstr>HTML Formatting Elements</vt:lpstr>
      <vt:lpstr>HTML Quotation</vt:lpstr>
      <vt:lpstr>PowerPoint Presentation</vt:lpstr>
      <vt:lpstr>HTML Video</vt:lpstr>
      <vt:lpstr>HTML Audio</vt:lpstr>
      <vt:lpstr>HTML YouTube Videos</vt:lpstr>
      <vt:lpstr>CSS</vt:lpstr>
      <vt:lpstr>CSS Syntax</vt:lpstr>
      <vt:lpstr>PowerPoint Presentation</vt:lpstr>
      <vt:lpstr>Inline CSS</vt:lpstr>
      <vt:lpstr>Internal CSS</vt:lpstr>
      <vt:lpstr>External CSS</vt:lpstr>
      <vt:lpstr>PowerPoint Presentation</vt:lpstr>
      <vt:lpstr>CSS Backgrounds</vt:lpstr>
      <vt:lpstr>PowerPoint Presentation</vt:lpstr>
      <vt:lpstr>CSS Box Model</vt:lpstr>
      <vt:lpstr>CSS Box Model </vt:lpstr>
      <vt:lpstr>JavaScript</vt:lpstr>
      <vt:lpstr>JAVASCRIPT SYNTAX</vt:lpstr>
      <vt:lpstr>JavaScript Output</vt:lpstr>
      <vt:lpstr>Using innerHTML</vt:lpstr>
      <vt:lpstr>Using document.write()</vt:lpstr>
      <vt:lpstr>Task :</vt:lpstr>
      <vt:lpstr>Solution:</vt:lpstr>
      <vt:lpstr>JavaScript Print</vt:lpstr>
      <vt:lpstr>Functions</vt:lpstr>
      <vt:lpstr>PowerPoint Presentation</vt:lpstr>
      <vt:lpstr>VARIABLES</vt:lpstr>
      <vt:lpstr>PowerPoint Presentation</vt:lpstr>
      <vt:lpstr>SCOPE</vt:lpstr>
      <vt:lpstr>PowerPoint Presentation</vt:lpstr>
      <vt:lpstr>PowerPoint Presentation</vt:lpstr>
      <vt:lpstr>PowerPoint Presentation</vt:lpstr>
      <vt:lpstr>PowerPoint Presentation</vt:lpstr>
      <vt:lpstr>PowerPoint Presentation</vt:lpstr>
      <vt:lpstr>PowerPoint Presentation</vt:lpstr>
      <vt:lpstr>JAVASCRIPT DATATYPES</vt:lpstr>
      <vt:lpstr>PowerPoint Presentation</vt:lpstr>
      <vt:lpstr>OPERATORS</vt:lpstr>
      <vt:lpstr>Arithematic </vt:lpstr>
      <vt:lpstr>PowerPoint Presentation</vt:lpstr>
      <vt:lpstr>Example:</vt:lpstr>
      <vt:lpstr>PowerPoint Presentation</vt:lpstr>
      <vt:lpstr>PowerPoint Presentation</vt:lpstr>
      <vt:lpstr>Example:</vt:lpstr>
      <vt:lpstr>PowerPoint Presentation</vt:lpstr>
      <vt:lpstr>Example:</vt:lpstr>
      <vt:lpstr>PowerPoint Presentation</vt:lpstr>
      <vt:lpstr>Recursive function </vt:lpstr>
      <vt:lpstr>Events</vt:lpstr>
      <vt:lpstr>Common HTML Events</vt:lpstr>
      <vt:lpstr>Java Script Function Example :</vt:lpstr>
      <vt:lpstr>Javascript Event Example:</vt:lpstr>
      <vt:lpstr>Javascript Example 2 :</vt:lpstr>
      <vt:lpstr>JavaScript Arrow Function</vt:lpstr>
      <vt:lpstr>PowerPoint Presentation</vt:lpstr>
      <vt:lpstr>Java Script Objects</vt:lpstr>
      <vt:lpstr>PowerPoint Presentation</vt:lpstr>
      <vt:lpstr>PowerPoint Presentation</vt:lpstr>
      <vt:lpstr>PowerPoint Presentation</vt:lpstr>
      <vt:lpstr>JavaScript Methods and this Keyword</vt:lpstr>
      <vt:lpstr>Accessing Object Methods</vt:lpstr>
      <vt:lpstr>JavaScript this Keyword</vt:lpstr>
      <vt:lpstr>PowerPoint Presentation</vt:lpstr>
      <vt:lpstr>Literals and properties</vt:lpstr>
      <vt:lpstr>PowerPoint Presentation</vt:lpstr>
      <vt:lpstr>PowerPoint Presentation</vt:lpstr>
      <vt:lpstr>JavaScript Constructor Function</vt:lpstr>
      <vt:lpstr>PowerPoint Presentation</vt:lpstr>
      <vt:lpstr>Create Objects: Constructor Function Vs Object Literal</vt:lpstr>
      <vt:lpstr>Working With Arrays</vt:lpstr>
      <vt:lpstr>PowerPoint Presentation</vt:lpstr>
      <vt:lpstr>PowerPoint Presentation</vt:lpstr>
      <vt:lpstr>PowerPoint Presentation</vt:lpstr>
      <vt:lpstr>PowerPoint Presentation</vt:lpstr>
      <vt:lpstr>PowerPoint Presentation</vt:lpstr>
      <vt:lpstr>PowerPoint Presentation</vt:lpstr>
      <vt:lpstr>Array Methods </vt:lpstr>
      <vt:lpstr>JavaScript Multidimensional Array</vt:lpstr>
      <vt:lpstr>Error Handling</vt:lpstr>
      <vt:lpstr>JavaScript try...catch Statement </vt:lpstr>
      <vt:lpstr>Example 1: Display Undeclared Variable</vt:lpstr>
      <vt:lpstr>JavaScript try...catch...finally Statement</vt:lpstr>
      <vt:lpstr>Example 2: try...catch...finally Example</vt:lpstr>
      <vt:lpstr>JavaScript throw Statement</vt:lpstr>
      <vt:lpstr>JavaScript throw with try...catch</vt:lpstr>
      <vt:lpstr>Example 1: try...catch...throw Example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INT219 Front End Web Developer </dc:title>
  <dc:creator>divya</dc:creator>
  <cp:lastModifiedBy>Microsoft account</cp:lastModifiedBy>
  <cp:revision>38</cp:revision>
  <dcterms:created xsi:type="dcterms:W3CDTF">2023-08-22T12:36:00Z</dcterms:created>
  <dcterms:modified xsi:type="dcterms:W3CDTF">2024-01-11T05:39:01Z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1033-12.2.0.13359</vt:lpwstr>
  </property>
  <property fmtid="{D5CDD505-2E9C-101B-9397-08002B2CF9AE}" pid="3" name="ICV">
    <vt:lpwstr>94EC9970616D456EBB71291B21FD4D82_12</vt:lpwstr>
  </property>
</Properties>
</file>