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76" r:id="rId2"/>
    <p:sldId id="299" r:id="rId3"/>
    <p:sldId id="302" r:id="rId4"/>
    <p:sldId id="300" r:id="rId5"/>
    <p:sldId id="301" r:id="rId6"/>
    <p:sldId id="292" r:id="rId7"/>
    <p:sldId id="278" r:id="rId8"/>
    <p:sldId id="279" r:id="rId9"/>
    <p:sldId id="281" r:id="rId10"/>
    <p:sldId id="285" r:id="rId11"/>
    <p:sldId id="293" r:id="rId12"/>
    <p:sldId id="294" r:id="rId13"/>
    <p:sldId id="295" r:id="rId14"/>
    <p:sldId id="296" r:id="rId15"/>
    <p:sldId id="297" r:id="rId16"/>
    <p:sldId id="29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36813-DDFB-4BC1-A6BA-72FE7D9C9CDB}" type="datetimeFigureOut">
              <a:rPr lang="en-IN" smtClean="0"/>
              <a:t>01-08-2023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7CFE2-7C03-4D4A-B6D5-69A25678A497}" type="slidenum">
              <a:rPr lang="en-IN" smtClean="0"/>
              <a:t>‹#›</a:t>
            </a:fld>
            <a:endParaRPr lang="en-IN"/>
          </a:p>
        </p:txBody>
      </p:sp>
    </p:spTree>
    <p:extLst>
      <p:ext uri="{BB962C8B-B14F-4D97-AF65-F5344CB8AC3E}">
        <p14:creationId xmlns:p14="http://schemas.microsoft.com/office/powerpoint/2010/main" val="336657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4D74875-FFDB-46A6-B54C-833D27C586D2}" type="slidenum">
              <a:rPr lang="en-IN" altLang="en-US">
                <a:latin typeface="Calibri" pitchFamily="32" charset="0"/>
              </a:rPr>
              <a:pPr/>
              <a:t>1</a:t>
            </a:fld>
            <a:endParaRPr lang="en-IN" altLang="en-US">
              <a:latin typeface="Calibri" pitchFamily="32" charset="0"/>
            </a:endParaRPr>
          </a:p>
        </p:txBody>
      </p:sp>
      <p:sp>
        <p:nvSpPr>
          <p:cNvPr id="133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14</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15</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16</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A923778-2E09-4231-A87B-18EF33DB8B3E}" type="slidenum">
              <a:rPr lang="en-IN" altLang="en-US">
                <a:latin typeface="Calibri" pitchFamily="32" charset="0"/>
              </a:rPr>
              <a:pPr/>
              <a:t>6</a:t>
            </a:fld>
            <a:endParaRPr lang="en-IN" altLang="en-US">
              <a:latin typeface="Calibri" pitchFamily="32" charset="0"/>
            </a:endParaRPr>
          </a:p>
        </p:txBody>
      </p:sp>
      <p:sp>
        <p:nvSpPr>
          <p:cNvPr id="153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41277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160F8B6D-BB6C-4C26-966D-F78DA36CDA3D}" type="slidenum">
              <a:rPr lang="en-IN" altLang="en-US">
                <a:latin typeface="Calibri" pitchFamily="32" charset="0"/>
              </a:rPr>
              <a:pPr/>
              <a:t>7</a:t>
            </a:fld>
            <a:endParaRPr lang="en-IN" altLang="en-US">
              <a:latin typeface="Calibri" pitchFamily="32" charset="0"/>
            </a:endParaRPr>
          </a:p>
        </p:txBody>
      </p:sp>
      <p:sp>
        <p:nvSpPr>
          <p:cNvPr id="174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AFFD434A-289D-4693-96AA-BF1EE5B6CB78}" type="slidenum">
              <a:rPr lang="en-IN" altLang="en-US">
                <a:latin typeface="Calibri" pitchFamily="32" charset="0"/>
              </a:rPr>
              <a:pPr/>
              <a:t>8</a:t>
            </a:fld>
            <a:endParaRPr lang="en-IN" altLang="en-US">
              <a:latin typeface="Calibri" pitchFamily="32"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9</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10</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11</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12</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13</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394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7315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8359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9448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02503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4013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01-08-2023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3295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2813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01-08-2023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4260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9172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286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01-08-2023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6963204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73050" y="1855787"/>
            <a:ext cx="795655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Clr>
                <a:srgbClr val="000000"/>
              </a:buClr>
              <a:buSzPct val="100000"/>
              <a:buFont typeface="Times New Roman" pitchFamily="16" charset="0"/>
              <a:buNone/>
            </a:pPr>
            <a:r>
              <a:rPr lang="en-US" altLang="en-US" sz="5400" dirty="0">
                <a:solidFill>
                  <a:srgbClr val="10253F"/>
                </a:solidFill>
                <a:latin typeface="Berlin Sans FB Demi" pitchFamily="32" charset="0"/>
              </a:rPr>
              <a:t>INT220</a:t>
            </a:r>
            <a:br>
              <a:rPr lang="en-US" altLang="en-US" sz="5400" dirty="0">
                <a:solidFill>
                  <a:srgbClr val="10253F"/>
                </a:solidFill>
                <a:latin typeface="Berlin Sans FB Demi" pitchFamily="32" charset="0"/>
              </a:rPr>
            </a:br>
            <a:r>
              <a:rPr lang="en-US" altLang="en-US" sz="5400" dirty="0">
                <a:solidFill>
                  <a:srgbClr val="10253F"/>
                </a:solidFill>
                <a:latin typeface="Berlin Sans FB Demi" pitchFamily="32" charset="0"/>
              </a:rPr>
              <a:t> SERVER SIDE SCRIPTING</a:t>
            </a:r>
          </a:p>
        </p:txBody>
      </p:sp>
      <p:pic>
        <p:nvPicPr>
          <p:cNvPr id="12291" name="Object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Line 3"/>
          <p:cNvSpPr>
            <a:spLocks noChangeShapeType="1"/>
          </p:cNvSpPr>
          <p:nvPr/>
        </p:nvSpPr>
        <p:spPr bwMode="auto">
          <a:xfrm>
            <a:off x="1042988" y="3789363"/>
            <a:ext cx="7058025"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12293" name="Text Box 4"/>
          <p:cNvSpPr txBox="1">
            <a:spLocks noChangeArrowheads="1"/>
          </p:cNvSpPr>
          <p:nvPr/>
        </p:nvSpPr>
        <p:spPr bwMode="auto">
          <a:xfrm>
            <a:off x="3768725" y="3917950"/>
            <a:ext cx="1876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2400">
                <a:solidFill>
                  <a:srgbClr val="376092"/>
                </a:solidFill>
                <a:latin typeface="Arial Rounded MT Bold" pitchFamily="32" charset="0"/>
                <a:cs typeface="Arial" charset="0"/>
              </a:rPr>
              <a:t>Lecture #0</a:t>
            </a:r>
          </a:p>
        </p:txBody>
      </p:sp>
      <p:sp>
        <p:nvSpPr>
          <p:cNvPr id="12294" name="Text Box 5"/>
          <p:cNvSpPr txBox="1">
            <a:spLocks noChangeArrowheads="1"/>
          </p:cNvSpPr>
          <p:nvPr/>
        </p:nvSpPr>
        <p:spPr bwMode="auto">
          <a:xfrm>
            <a:off x="1371600" y="4379913"/>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spcBef>
                <a:spcPts val="800"/>
              </a:spcBef>
              <a:buSzPct val="100000"/>
            </a:pPr>
            <a:r>
              <a:rPr lang="en-US" altLang="en-US">
                <a:solidFill>
                  <a:srgbClr val="898989"/>
                </a:solidFill>
              </a:rPr>
              <a:t>The kick start session</a:t>
            </a:r>
          </a:p>
        </p:txBody>
      </p:sp>
    </p:spTree>
    <p:extLst>
      <p:ext uri="{BB962C8B-B14F-4D97-AF65-F5344CB8AC3E}">
        <p14:creationId xmlns:p14="http://schemas.microsoft.com/office/powerpoint/2010/main" val="2661381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I</a:t>
            </a:r>
          </a:p>
          <a:p>
            <a:pPr algn="just"/>
            <a:r>
              <a:rPr lang="en-IN" sz="2800" b="1" dirty="0"/>
              <a:t>PHP Fundamentals : </a:t>
            </a:r>
            <a:r>
              <a:rPr lang="en-IN" sz="2800" dirty="0"/>
              <a:t>PHP, MySQL and XAMPP Installation, PHP Basic Syntax, PHP Data Types, PHP Variables, PHP Constants, PHP Expressions, PHP Operators, PHP Control Structures, PHP Loops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842848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II</a:t>
            </a:r>
          </a:p>
          <a:p>
            <a:pPr algn="just"/>
            <a:r>
              <a:rPr lang="en-IN" sz="2800" b="1" dirty="0"/>
              <a:t>PHP Arrays and Functions : </a:t>
            </a:r>
            <a:r>
              <a:rPr lang="en-IN" sz="2800" dirty="0"/>
              <a:t>PHP Enumerated Arrays, PHP Associative Arrays, PHP Multi-Dimensional Arrays, PHP Functions, Syntax, Arguments and Variables, References, Pass by Value &amp; Pass by references, Return Values, Variable Scope, PHP include() and PHP require()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8702841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III</a:t>
            </a:r>
          </a:p>
          <a:p>
            <a:pPr algn="just"/>
            <a:r>
              <a:rPr lang="en-IN" sz="2800" b="1" dirty="0"/>
              <a:t>PHP Forms : </a:t>
            </a:r>
            <a:r>
              <a:rPr lang="en-IN" sz="2800" dirty="0"/>
              <a:t>PHP Form handling, PHP GET and POST, PHP Form Validation, PHP Form Sanitization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2973257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IV</a:t>
            </a:r>
          </a:p>
          <a:p>
            <a:pPr algn="just"/>
            <a:r>
              <a:rPr lang="en-IN" sz="2800" b="1" dirty="0"/>
              <a:t>PHP Cookies, Sessions and Strings Handling : </a:t>
            </a:r>
            <a:r>
              <a:rPr lang="en-IN" sz="2800" dirty="0"/>
              <a:t>PHP Cookie Handling, PHP Session Handling, PHP Login Session, Strings and Patterns, Matching, PHP Sending Emails, PHP File Uploading, PHP Filters, PHP Error Handling 	</a:t>
            </a:r>
          </a:p>
          <a:p>
            <a:pPr algn="just">
              <a:spcBef>
                <a:spcPts val="700"/>
              </a:spcBef>
              <a:buClr>
                <a:srgbClr val="000000"/>
              </a:buClr>
              <a:buSzPct val="100000"/>
            </a:pPr>
            <a:endParaRPr lang="en-US" altLang="en-US" sz="2800" dirty="0"/>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704733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V</a:t>
            </a:r>
          </a:p>
          <a:p>
            <a:pPr algn="just"/>
            <a:r>
              <a:rPr lang="en-IN" sz="2800" b="1" dirty="0"/>
              <a:t>Object Oriented Programming in PHP : </a:t>
            </a:r>
            <a:r>
              <a:rPr lang="en-IN" sz="2800" dirty="0"/>
              <a:t>Defining PHP Classes, Creating Objects in PHP, Calling Member Functions, Constructor Functions, Inheritance, Function Overriding, Interface, Abstract Classes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7004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VI</a:t>
            </a:r>
          </a:p>
          <a:p>
            <a:pPr algn="just"/>
            <a:r>
              <a:rPr lang="en-IN" sz="2800" b="1" dirty="0"/>
              <a:t>Basic MySQL and SQL Queries : </a:t>
            </a:r>
            <a:r>
              <a:rPr lang="en-IN" sz="2800" dirty="0"/>
              <a:t>Database Basics, Indexes, PHP </a:t>
            </a:r>
            <a:r>
              <a:rPr lang="en-IN" sz="2800" dirty="0" err="1"/>
              <a:t>MyAdmin</a:t>
            </a:r>
            <a:r>
              <a:rPr lang="en-IN" sz="2800" dirty="0"/>
              <a:t>, Connect &amp; </a:t>
            </a:r>
            <a:r>
              <a:rPr lang="en-IN" sz="2800" dirty="0" err="1"/>
              <a:t>Pconnect</a:t>
            </a:r>
            <a:r>
              <a:rPr lang="en-IN" sz="2800" dirty="0"/>
              <a:t>, MySQL Create, MySQL Insert, MySQL Select, MySQL Update, MySQL Delete, MySQL Truncate, MySQL Drop, WHERE condition, Order By and Group By, Having, LIKE, AND OR operators, SQL functions AVG, COUNT, SUM, MIN, MAX, LCASE, UCASE 	</a:t>
            </a:r>
          </a:p>
          <a:p>
            <a:pPr algn="just"/>
            <a:endParaRPr lang="en-IN" sz="2800" dirty="0"/>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3662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Text &amp; Reference Books</a:t>
            </a:r>
          </a:p>
        </p:txBody>
      </p:sp>
      <p:sp>
        <p:nvSpPr>
          <p:cNvPr id="36867" name="Text Box 2"/>
          <p:cNvSpPr txBox="1">
            <a:spLocks noChangeArrowheads="1"/>
          </p:cNvSpPr>
          <p:nvPr/>
        </p:nvSpPr>
        <p:spPr bwMode="auto">
          <a:xfrm>
            <a:off x="323850" y="1455738"/>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r>
              <a:rPr lang="en-US" altLang="en-US" sz="2000" b="1" dirty="0"/>
              <a:t>Text Books: </a:t>
            </a:r>
            <a:r>
              <a:rPr lang="en-IN" altLang="en-US" sz="2000" dirty="0"/>
              <a:t> </a:t>
            </a:r>
            <a:r>
              <a:rPr lang="en-IN" sz="2000" dirty="0"/>
              <a:t>PROGRAMMING PHP by KEVIN TATROE, O'REILLY, 3rd Edition. 	</a:t>
            </a:r>
          </a:p>
          <a:p>
            <a:pPr algn="just">
              <a:spcBef>
                <a:spcPts val="700"/>
              </a:spcBef>
              <a:buClr>
                <a:srgbClr val="000000"/>
              </a:buClr>
              <a:buSzPct val="100000"/>
            </a:pPr>
            <a:endParaRPr lang="en-US" altLang="en-US" sz="2000" dirty="0"/>
          </a:p>
          <a:p>
            <a:r>
              <a:rPr lang="en-US" altLang="en-US" sz="2000" b="1" dirty="0"/>
              <a:t>References: </a:t>
            </a:r>
            <a:r>
              <a:rPr lang="en-IN" altLang="en-US" sz="2000" dirty="0"/>
              <a:t> </a:t>
            </a:r>
            <a:r>
              <a:rPr lang="en-IN" sz="2000" dirty="0"/>
              <a:t>PHP: THE COMPLETE REFERENCE by STEVEN HOLZNER, MCGRAW HILL EDUCATION, 1st Edition. </a:t>
            </a:r>
          </a:p>
          <a:p>
            <a:r>
              <a:rPr lang="en-IN" sz="2000" dirty="0"/>
              <a:t>	</a:t>
            </a:r>
          </a:p>
          <a:p>
            <a:r>
              <a:rPr lang="en-IN" sz="2000" dirty="0"/>
              <a:t>PHP AND MySQL WEB DEVELOPMENT: A BEGGINER’S GUIDE by MARTY MATTHEWS, MCGRAW HILL EDUCATION, 1st Edition. 	</a:t>
            </a: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686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900800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5B183A-1FBC-9588-CD22-38199EBEC47A}"/>
              </a:ext>
            </a:extLst>
          </p:cNvPr>
          <p:cNvPicPr>
            <a:picLocks noChangeAspect="1"/>
          </p:cNvPicPr>
          <p:nvPr/>
        </p:nvPicPr>
        <p:blipFill>
          <a:blip r:embed="rId2"/>
          <a:stretch>
            <a:fillRect/>
          </a:stretch>
        </p:blipFill>
        <p:spPr>
          <a:xfrm>
            <a:off x="1714500" y="571500"/>
            <a:ext cx="5715000" cy="5715000"/>
          </a:xfrm>
          <a:prstGeom prst="rect">
            <a:avLst/>
          </a:prstGeom>
        </p:spPr>
      </p:pic>
    </p:spTree>
    <p:extLst>
      <p:ext uri="{BB962C8B-B14F-4D97-AF65-F5344CB8AC3E}">
        <p14:creationId xmlns:p14="http://schemas.microsoft.com/office/powerpoint/2010/main" val="261746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s PHP Dead? No! At Least Not According to PHP Usage Statistics">
            <a:extLst>
              <a:ext uri="{FF2B5EF4-FFF2-40B4-BE49-F238E27FC236}">
                <a16:creationId xmlns:a16="http://schemas.microsoft.com/office/drawing/2014/main" id="{9069ABF3-D3CF-C25E-81D5-ABCECB8B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47750"/>
            <a:ext cx="83439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2D0490-7949-5800-651C-743C851354C8}"/>
              </a:ext>
            </a:extLst>
          </p:cNvPr>
          <p:cNvPicPr>
            <a:picLocks noChangeAspect="1"/>
          </p:cNvPicPr>
          <p:nvPr/>
        </p:nvPicPr>
        <p:blipFill>
          <a:blip r:embed="rId2"/>
          <a:stretch>
            <a:fillRect/>
          </a:stretch>
        </p:blipFill>
        <p:spPr>
          <a:xfrm>
            <a:off x="0" y="755482"/>
            <a:ext cx="9144000" cy="5347036"/>
          </a:xfrm>
          <a:prstGeom prst="rect">
            <a:avLst/>
          </a:prstGeom>
        </p:spPr>
      </p:pic>
    </p:spTree>
    <p:extLst>
      <p:ext uri="{BB962C8B-B14F-4D97-AF65-F5344CB8AC3E}">
        <p14:creationId xmlns:p14="http://schemas.microsoft.com/office/powerpoint/2010/main" val="140340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D83A91-EF73-3A1A-D3C6-BD1FB6702C65}"/>
              </a:ext>
            </a:extLst>
          </p:cNvPr>
          <p:cNvPicPr>
            <a:picLocks noChangeAspect="1"/>
          </p:cNvPicPr>
          <p:nvPr/>
        </p:nvPicPr>
        <p:blipFill>
          <a:blip r:embed="rId2"/>
          <a:stretch>
            <a:fillRect/>
          </a:stretch>
        </p:blipFill>
        <p:spPr>
          <a:xfrm>
            <a:off x="791580" y="1052736"/>
            <a:ext cx="7560840" cy="4608512"/>
          </a:xfrm>
          <a:prstGeom prst="rect">
            <a:avLst/>
          </a:prstGeom>
        </p:spPr>
      </p:pic>
    </p:spTree>
    <p:extLst>
      <p:ext uri="{BB962C8B-B14F-4D97-AF65-F5344CB8AC3E}">
        <p14:creationId xmlns:p14="http://schemas.microsoft.com/office/powerpoint/2010/main" val="252830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details</a:t>
            </a:r>
          </a:p>
        </p:txBody>
      </p:sp>
      <p:sp>
        <p:nvSpPr>
          <p:cNvPr id="13314" name="Text Box 2"/>
          <p:cNvSpPr txBox="1">
            <a:spLocks noChangeArrowheads="1"/>
          </p:cNvSpPr>
          <p:nvPr/>
        </p:nvSpPr>
        <p:spPr bwMode="auto">
          <a:xfrm>
            <a:off x="457200" y="1455738"/>
            <a:ext cx="8229600" cy="5068887"/>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LTP – 2 0 2</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Credit – 3 </a:t>
            </a:r>
          </a:p>
          <a:p>
            <a:pPr marL="0" indent="0" eaLnBrk="1" hangingPunct="1">
              <a:spcBef>
                <a:spcPts val="1000"/>
              </a:spcBef>
              <a:buClr>
                <a:srgbClr val="C00000"/>
              </a:buClr>
              <a:buSzPct val="100000"/>
              <a:defRPr/>
            </a:pPr>
            <a:endParaRPr lang="en-US" altLang="en-US" sz="4000" dirty="0">
              <a:solidFill>
                <a:srgbClr val="C00000"/>
              </a:solidFill>
              <a:latin typeface="Calibri" panose="020F0502020204030204" pitchFamily="34" charset="0"/>
              <a:cs typeface="Noto Sans CJK SC" charset="0"/>
            </a:endParaRPr>
          </a:p>
          <a:p>
            <a:pPr marL="342900">
              <a:spcBef>
                <a:spcPts val="800"/>
              </a:spcBef>
              <a:buSzPct val="100000"/>
              <a:defRPr/>
            </a:pPr>
            <a:endParaRPr lang="de-DE" altLang="en-US" sz="3200" b="1" dirty="0">
              <a:latin typeface="Calibri" panose="020F0502020204030204" pitchFamily="34" charset="0"/>
              <a:cs typeface="Noto Sans CJK SC" charset="0"/>
            </a:endParaRPr>
          </a:p>
          <a:p>
            <a:pPr eaLnBrk="1" hangingPunct="1">
              <a:spcBef>
                <a:spcPts val="800"/>
              </a:spcBef>
              <a:buClr>
                <a:srgbClr val="000000"/>
              </a:buClr>
              <a:buSzPct val="100000"/>
              <a:buFont typeface="Arial" panose="020B0604020202020204" pitchFamily="34" charset="0"/>
              <a:buNone/>
              <a:defRPr/>
            </a:pPr>
            <a:endParaRPr lang="de-DE" altLang="en-US" sz="3200" b="1" dirty="0">
              <a:latin typeface="Calibri" panose="020F0502020204030204" pitchFamily="34" charset="0"/>
              <a:cs typeface="Noto Sans CJK SC" charset="0"/>
            </a:endParaRPr>
          </a:p>
        </p:txBody>
      </p:sp>
      <p:sp>
        <p:nvSpPr>
          <p:cNvPr id="14340"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14341"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a:extLst>
              <a:ext uri="{FF2B5EF4-FFF2-40B4-BE49-F238E27FC236}">
                <a16:creationId xmlns:a16="http://schemas.microsoft.com/office/drawing/2014/main" id="{070CE6F3-6B0E-7729-6336-C6F6534723D7}"/>
              </a:ext>
            </a:extLst>
          </p:cNvPr>
          <p:cNvPicPr>
            <a:picLocks noChangeAspect="1"/>
          </p:cNvPicPr>
          <p:nvPr/>
        </p:nvPicPr>
        <p:blipFill>
          <a:blip r:embed="rId4"/>
          <a:stretch>
            <a:fillRect/>
          </a:stretch>
        </p:blipFill>
        <p:spPr>
          <a:xfrm>
            <a:off x="3964886" y="2250243"/>
            <a:ext cx="5076056" cy="3479875"/>
          </a:xfrm>
          <a:prstGeom prst="rect">
            <a:avLst/>
          </a:prstGeom>
        </p:spPr>
      </p:pic>
    </p:spTree>
    <p:extLst>
      <p:ext uri="{BB962C8B-B14F-4D97-AF65-F5344CB8AC3E}">
        <p14:creationId xmlns:p14="http://schemas.microsoft.com/office/powerpoint/2010/main" val="2929877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Assessment/Evaluation Scheme</a:t>
            </a:r>
          </a:p>
        </p:txBody>
      </p:sp>
      <p:sp>
        <p:nvSpPr>
          <p:cNvPr id="13314" name="Text Box 2"/>
          <p:cNvSpPr txBox="1">
            <a:spLocks noChangeArrowheads="1"/>
          </p:cNvSpPr>
          <p:nvPr/>
        </p:nvSpPr>
        <p:spPr bwMode="auto">
          <a:xfrm>
            <a:off x="457200" y="1455738"/>
            <a:ext cx="8229600" cy="5068887"/>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Attendance: 5</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CA: 45</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ETT: 50</a:t>
            </a:r>
          </a:p>
          <a:p>
            <a:pPr marL="0" indent="0" eaLnBrk="1" hangingPunct="1">
              <a:spcBef>
                <a:spcPts val="1000"/>
              </a:spcBef>
              <a:buClr>
                <a:srgbClr val="C00000"/>
              </a:buClr>
              <a:buSzPct val="100000"/>
              <a:defRPr/>
            </a:pPr>
            <a:endParaRPr lang="en-US" altLang="en-US" sz="4000" dirty="0">
              <a:solidFill>
                <a:srgbClr val="C00000"/>
              </a:solidFill>
              <a:latin typeface="Calibri" panose="020F0502020204030204" pitchFamily="34" charset="0"/>
              <a:cs typeface="Noto Sans CJK SC" charset="0"/>
            </a:endParaRPr>
          </a:p>
          <a:p>
            <a:pPr marL="342900">
              <a:spcBef>
                <a:spcPts val="800"/>
              </a:spcBef>
              <a:buSzPct val="100000"/>
              <a:defRPr/>
            </a:pPr>
            <a:endParaRPr lang="de-DE" altLang="en-US" sz="3200" b="1" dirty="0">
              <a:latin typeface="Calibri" panose="020F0502020204030204" pitchFamily="34" charset="0"/>
              <a:cs typeface="Noto Sans CJK SC" charset="0"/>
            </a:endParaRPr>
          </a:p>
          <a:p>
            <a:pPr eaLnBrk="1" hangingPunct="1">
              <a:spcBef>
                <a:spcPts val="800"/>
              </a:spcBef>
              <a:buClr>
                <a:srgbClr val="000000"/>
              </a:buClr>
              <a:buSzPct val="100000"/>
              <a:buFont typeface="Arial" panose="020B0604020202020204" pitchFamily="34" charset="0"/>
              <a:buNone/>
              <a:defRPr/>
            </a:pPr>
            <a:endParaRPr lang="de-DE" altLang="en-US" sz="3200" b="1" dirty="0">
              <a:latin typeface="Calibri" panose="020F0502020204030204" pitchFamily="34" charset="0"/>
              <a:cs typeface="Noto Sans CJK SC" charset="0"/>
            </a:endParaRPr>
          </a:p>
        </p:txBody>
      </p:sp>
      <p:sp>
        <p:nvSpPr>
          <p:cNvPr id="1638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1638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848590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Text Box 1"/>
          <p:cNvSpPr txBox="1">
            <a:spLocks noChangeArrowheads="1"/>
          </p:cNvSpPr>
          <p:nvPr/>
        </p:nvSpPr>
        <p:spPr bwMode="auto">
          <a:xfrm>
            <a:off x="303213" y="35401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3600">
                <a:solidFill>
                  <a:srgbClr val="C00000"/>
                </a:solidFill>
              </a:rPr>
              <a:t>Complete evaluation criteria for the course</a:t>
            </a:r>
          </a:p>
        </p:txBody>
      </p:sp>
      <p:sp>
        <p:nvSpPr>
          <p:cNvPr id="18436" name="Text Box 2"/>
          <p:cNvSpPr txBox="1">
            <a:spLocks noChangeArrowheads="1"/>
          </p:cNvSpPr>
          <p:nvPr/>
        </p:nvSpPr>
        <p:spPr bwMode="auto">
          <a:xfrm>
            <a:off x="330994" y="1628800"/>
            <a:ext cx="8482012"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80000"/>
              </a:lnSpc>
              <a:spcBef>
                <a:spcPts val="675"/>
              </a:spcBef>
              <a:buSzPct val="100000"/>
            </a:pPr>
            <a:r>
              <a:rPr lang="en-US" altLang="en-US" sz="2800" dirty="0">
                <a:solidFill>
                  <a:srgbClr val="E46C0A"/>
                </a:solidFill>
              </a:rPr>
              <a:t>CA1: 30 marks- Test</a:t>
            </a:r>
          </a:p>
          <a:p>
            <a:pPr>
              <a:lnSpc>
                <a:spcPct val="80000"/>
              </a:lnSpc>
              <a:spcBef>
                <a:spcPts val="675"/>
              </a:spcBef>
              <a:buSzPct val="100000"/>
            </a:pPr>
            <a:endParaRPr lang="en-US" altLang="en-US" sz="2800" dirty="0">
              <a:solidFill>
                <a:srgbClr val="E46C0A"/>
              </a:solidFill>
            </a:endParaRPr>
          </a:p>
          <a:p>
            <a:pPr>
              <a:lnSpc>
                <a:spcPct val="80000"/>
              </a:lnSpc>
              <a:spcBef>
                <a:spcPts val="675"/>
              </a:spcBef>
            </a:pPr>
            <a:r>
              <a:rPr lang="en-US" altLang="en-US" sz="2800" dirty="0">
                <a:solidFill>
                  <a:srgbClr val="E46C0A"/>
                </a:solidFill>
              </a:rPr>
              <a:t>CA2: 30 marks- Test</a:t>
            </a:r>
          </a:p>
          <a:p>
            <a:pPr>
              <a:lnSpc>
                <a:spcPct val="80000"/>
              </a:lnSpc>
              <a:spcBef>
                <a:spcPts val="675"/>
              </a:spcBef>
            </a:pPr>
            <a:endParaRPr lang="en-US" altLang="en-US" sz="2800" dirty="0">
              <a:solidFill>
                <a:srgbClr val="E46C0A"/>
              </a:solidFill>
            </a:endParaRPr>
          </a:p>
          <a:p>
            <a:pPr>
              <a:lnSpc>
                <a:spcPct val="80000"/>
              </a:lnSpc>
              <a:spcBef>
                <a:spcPts val="675"/>
              </a:spcBef>
            </a:pPr>
            <a:r>
              <a:rPr lang="en-US" altLang="en-US" sz="2800" dirty="0">
                <a:solidFill>
                  <a:srgbClr val="E46C0A"/>
                </a:solidFill>
              </a:rPr>
              <a:t>CA3:  30 marks- Project                  </a:t>
            </a:r>
          </a:p>
          <a:p>
            <a:pPr eaLnBrk="1" hangingPunct="1">
              <a:lnSpc>
                <a:spcPct val="80000"/>
              </a:lnSpc>
              <a:spcBef>
                <a:spcPts val="675"/>
              </a:spcBef>
              <a:buClr>
                <a:srgbClr val="000000"/>
              </a:buClr>
              <a:buSzPct val="100000"/>
              <a:buFont typeface="Arial" charset="0"/>
              <a:buNone/>
            </a:pPr>
            <a:endParaRPr lang="en-US" altLang="en-US" sz="2000" dirty="0"/>
          </a:p>
        </p:txBody>
      </p:sp>
      <p:sp>
        <p:nvSpPr>
          <p:cNvPr id="18437"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40656968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outcome</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22532"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Rectangle 4"/>
          <p:cNvSpPr>
            <a:spLocks noChangeArrowheads="1"/>
          </p:cNvSpPr>
          <p:nvPr/>
        </p:nvSpPr>
        <p:spPr bwMode="auto">
          <a:xfrm>
            <a:off x="571500" y="1571625"/>
            <a:ext cx="8001000" cy="452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Through this course students should be able to: </a:t>
            </a:r>
          </a:p>
          <a:p>
            <a:pPr algn="just"/>
            <a:r>
              <a:rPr lang="en-IN" sz="2400" dirty="0"/>
              <a:t>CO1 :: Understand process of executing a PHP script on a web server. </a:t>
            </a:r>
          </a:p>
          <a:p>
            <a:pPr algn="just"/>
            <a:r>
              <a:rPr lang="en-IN" sz="2400" dirty="0"/>
              <a:t>CO2 :: Use sessions and cookies to store users information. </a:t>
            </a:r>
          </a:p>
          <a:p>
            <a:pPr algn="just"/>
            <a:r>
              <a:rPr lang="en-IN" sz="2400" dirty="0"/>
              <a:t>CO3 :: Use the methods for dealing with form-based data and how they are accessed inside a PHP script. </a:t>
            </a:r>
          </a:p>
          <a:p>
            <a:pPr algn="just"/>
            <a:r>
              <a:rPr lang="en-IN" sz="2400" dirty="0"/>
              <a:t>CO4 :: Validate input from user before sending it to the database using PHP. </a:t>
            </a:r>
          </a:p>
          <a:p>
            <a:pPr algn="just"/>
            <a:r>
              <a:rPr lang="en-IN" sz="2400" dirty="0"/>
              <a:t>CO5 :: Develop a dynamic and responsive website with database connectivity using MySQL and PHP. </a:t>
            </a:r>
          </a:p>
          <a:p>
            <a:pPr algn="just"/>
            <a:r>
              <a:rPr lang="en-IN" sz="2400" dirty="0"/>
              <a:t>CO6 :: Construct PHP programs that use various PHP library functions that manipulate files and directories. </a:t>
            </a:r>
            <a:endParaRPr lang="en-US" altLang="en-US" sz="2400" dirty="0">
              <a:solidFill>
                <a:srgbClr val="000000"/>
              </a:solidFill>
              <a:latin typeface="+mj-lt"/>
            </a:endParaRPr>
          </a:p>
        </p:txBody>
      </p:sp>
    </p:spTree>
    <p:extLst>
      <p:ext uri="{BB962C8B-B14F-4D97-AF65-F5344CB8AC3E}">
        <p14:creationId xmlns:p14="http://schemas.microsoft.com/office/powerpoint/2010/main" val="304168465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782</TotalTime>
  <Words>508</Words>
  <Application>Microsoft Office PowerPoint</Application>
  <PresentationFormat>On-screen Show (4:3)</PresentationFormat>
  <Paragraphs>62</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Rounded MT Bold</vt:lpstr>
      <vt:lpstr>Berlin Sans FB Demi</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AKASH PUNDIR</cp:lastModifiedBy>
  <cp:revision>183</cp:revision>
  <dcterms:created xsi:type="dcterms:W3CDTF">2020-07-17T10:32:53Z</dcterms:created>
  <dcterms:modified xsi:type="dcterms:W3CDTF">2023-08-01T04:02:52Z</dcterms:modified>
</cp:coreProperties>
</file>