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6" r:id="rId2"/>
    <p:sldId id="286" r:id="rId3"/>
    <p:sldId id="287" r:id="rId4"/>
    <p:sldId id="277" r:id="rId5"/>
    <p:sldId id="278" r:id="rId6"/>
    <p:sldId id="279" r:id="rId7"/>
    <p:sldId id="280" r:id="rId8"/>
    <p:sldId id="283" r:id="rId9"/>
    <p:sldId id="284" r:id="rId10"/>
    <p:sldId id="285" r:id="rId11"/>
    <p:sldId id="282" r:id="rId12"/>
    <p:sldId id="281" r:id="rId13"/>
    <p:sldId id="256" r:id="rId14"/>
    <p:sldId id="257" r:id="rId15"/>
    <p:sldId id="258" r:id="rId16"/>
    <p:sldId id="28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en/language.operators.errorcontrol.php" TargetMode="External"/><Relationship Id="rId13" Type="http://schemas.openxmlformats.org/officeDocument/2006/relationships/hyperlink" Target="https://www.php.net/manual/en/language.operators.comparison.php" TargetMode="External"/><Relationship Id="rId18" Type="http://schemas.openxmlformats.org/officeDocument/2006/relationships/hyperlink" Target="https://www.php.net/manual/en/language.generators.syntax.php#control-structures.yield.from" TargetMode="External"/><Relationship Id="rId3" Type="http://schemas.openxmlformats.org/officeDocument/2006/relationships/hyperlink" Target="https://www.php.net/manual/en/language.oop5.basic.php#language.oop5.basic.new" TargetMode="External"/><Relationship Id="rId7" Type="http://schemas.openxmlformats.org/officeDocument/2006/relationships/hyperlink" Target="https://www.php.net/manual/en/language.types.type-juggling.php#language.types.typecasting" TargetMode="External"/><Relationship Id="rId12" Type="http://schemas.openxmlformats.org/officeDocument/2006/relationships/hyperlink" Target="https://www.php.net/manual/en/language.operators.string.php" TargetMode="External"/><Relationship Id="rId17" Type="http://schemas.openxmlformats.org/officeDocument/2006/relationships/hyperlink" Target="https://www.php.net/manual/en/language.operators.assignment.php" TargetMode="External"/><Relationship Id="rId2" Type="http://schemas.openxmlformats.org/officeDocument/2006/relationships/hyperlink" Target="https://www.php.net/manual/en/language.oop5.cloning.php" TargetMode="External"/><Relationship Id="rId16" Type="http://schemas.openxmlformats.org/officeDocument/2006/relationships/hyperlink" Target="https://www.php.net/manual/en/language.operators.comparison.php#language.operators.comparison.ternary" TargetMode="External"/><Relationship Id="rId20" Type="http://schemas.openxmlformats.org/officeDocument/2006/relationships/hyperlink" Target="https://www.php.net/manual/en/function.prin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manual/en/language.operators.bitwise.php" TargetMode="External"/><Relationship Id="rId11" Type="http://schemas.openxmlformats.org/officeDocument/2006/relationships/hyperlink" Target="https://www.php.net/manual/en/language.operators.array.php" TargetMode="External"/><Relationship Id="rId5" Type="http://schemas.openxmlformats.org/officeDocument/2006/relationships/hyperlink" Target="https://www.php.net/manual/en/language.operators.increment.php" TargetMode="External"/><Relationship Id="rId15" Type="http://schemas.openxmlformats.org/officeDocument/2006/relationships/hyperlink" Target="https://www.php.net/manual/en/language.operators.comparison.php#language.operators.comparison.coalesce" TargetMode="External"/><Relationship Id="rId10" Type="http://schemas.openxmlformats.org/officeDocument/2006/relationships/hyperlink" Target="https://www.php.net/manual/en/language.operators.logical.php" TargetMode="External"/><Relationship Id="rId19" Type="http://schemas.openxmlformats.org/officeDocument/2006/relationships/hyperlink" Target="https://www.php.net/manual/en/language.generators.syntax.php#control-structures.yield" TargetMode="External"/><Relationship Id="rId4" Type="http://schemas.openxmlformats.org/officeDocument/2006/relationships/hyperlink" Target="https://www.php.net/manual/en/language.operators.arithmetic.php" TargetMode="External"/><Relationship Id="rId9" Type="http://schemas.openxmlformats.org/officeDocument/2006/relationships/hyperlink" Target="https://www.php.net/manual/en/language.operators.type.php" TargetMode="External"/><Relationship Id="rId14" Type="http://schemas.openxmlformats.org/officeDocument/2006/relationships/hyperlink" Target="https://www.php.net/manual/en/language.references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044C-EDD7-4D27-E40B-A1385F1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“Don't be pushed by your problems. Be led by your dreams”</a:t>
            </a:r>
            <a:endParaRPr lang="en-IN" sz="5400" i="1" dirty="0"/>
          </a:p>
        </p:txBody>
      </p:sp>
    </p:spTree>
    <p:extLst>
      <p:ext uri="{BB962C8B-B14F-4D97-AF65-F5344CB8AC3E}">
        <p14:creationId xmlns:p14="http://schemas.microsoft.com/office/powerpoint/2010/main" val="312082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F30D-5960-E17C-D372-697FCF20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22A5-CD42-EE7A-2920-97DE0FE6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/>
              <a:t>--$y == 2 is false but y is decremented, the </a:t>
            </a:r>
            <a:r>
              <a:rPr lang="en-US" sz="3600" dirty="0" err="1"/>
              <a:t>xor</a:t>
            </a:r>
            <a:r>
              <a:rPr lang="en-US" sz="3600" dirty="0"/>
              <a:t> gives true if only one of the operands are true, thus 1 </a:t>
            </a:r>
            <a:r>
              <a:rPr lang="en-US" sz="3600" dirty="0" err="1"/>
              <a:t>xor</a:t>
            </a:r>
            <a:r>
              <a:rPr lang="en-US" sz="3600" dirty="0"/>
              <a:t> 0 is true.</a:t>
            </a:r>
          </a:p>
          <a:p>
            <a:pPr algn="just"/>
            <a:endParaRPr lang="en-US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144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6B0F-36A9-C5CB-6AFE-182348B5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03671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Operator Precedence Table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45842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CBAD-C069-49F8-A291-DC710B43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6C1376-7AB6-BBFB-8A3E-3CD480335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166961"/>
              </p:ext>
            </p:extLst>
          </p:nvPr>
        </p:nvGraphicFramePr>
        <p:xfrm>
          <a:off x="514223" y="237173"/>
          <a:ext cx="8147247" cy="6383654"/>
        </p:xfrm>
        <a:graphic>
          <a:graphicData uri="http://schemas.openxmlformats.org/drawingml/2006/table">
            <a:tbl>
              <a:tblPr/>
              <a:tblGrid>
                <a:gridCol w="2715749">
                  <a:extLst>
                    <a:ext uri="{9D8B030D-6E8A-4147-A177-3AD203B41FA5}">
                      <a16:colId xmlns:a16="http://schemas.microsoft.com/office/drawing/2014/main" val="1075169209"/>
                    </a:ext>
                  </a:extLst>
                </a:gridCol>
                <a:gridCol w="2715749">
                  <a:extLst>
                    <a:ext uri="{9D8B030D-6E8A-4147-A177-3AD203B41FA5}">
                      <a16:colId xmlns:a16="http://schemas.microsoft.com/office/drawing/2014/main" val="2185933899"/>
                    </a:ext>
                  </a:extLst>
                </a:gridCol>
                <a:gridCol w="2715749">
                  <a:extLst>
                    <a:ext uri="{9D8B030D-6E8A-4147-A177-3AD203B41FA5}">
                      <a16:colId xmlns:a16="http://schemas.microsoft.com/office/drawing/2014/main" val="1513126526"/>
                    </a:ext>
                  </a:extLst>
                </a:gridCol>
              </a:tblGrid>
              <a:tr h="185738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Associativity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Operators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Additional Information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87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clone new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2"/>
                        </a:rPr>
                        <a:t>clone</a:t>
                      </a:r>
                      <a:r>
                        <a:rPr lang="en-IN" sz="1100">
                          <a:effectLst/>
                        </a:rPr>
                        <a:t> and </a:t>
                      </a:r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3"/>
                        </a:rPr>
                        <a:t>new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703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right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**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4"/>
                        </a:rPr>
                        <a:t>arithmetic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96854"/>
                  </a:ext>
                </a:extLst>
              </a:tr>
              <a:tr h="603646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+ - ++ -- ~ (int) (float) (string) (array) (object) (bool) @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4"/>
                        </a:rPr>
                        <a:t>arithmetic</a:t>
                      </a:r>
                      <a:r>
                        <a:rPr lang="en-US" sz="1100">
                          <a:effectLst/>
                        </a:rPr>
                        <a:t> (unary + and -),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5"/>
                        </a:rPr>
                        <a:t>increment/decrement</a:t>
                      </a:r>
                      <a:r>
                        <a:rPr lang="en-US" sz="1100">
                          <a:effectLst/>
                        </a:rPr>
                        <a:t>,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6"/>
                        </a:rPr>
                        <a:t>bitwise</a:t>
                      </a:r>
                      <a:r>
                        <a:rPr lang="en-US" sz="1100">
                          <a:effectLst/>
                        </a:rPr>
                        <a:t>,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7"/>
                        </a:rPr>
                        <a:t>type casting</a:t>
                      </a:r>
                      <a:r>
                        <a:rPr lang="en-US" sz="1100">
                          <a:effectLst/>
                        </a:rPr>
                        <a:t> and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8"/>
                        </a:rPr>
                        <a:t>error control</a:t>
                      </a:r>
                      <a:endParaRPr lang="en-US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302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instanceof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9"/>
                        </a:rPr>
                        <a:t>type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2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2703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!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0354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* / %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4"/>
                        </a:rPr>
                        <a:t>arithmetic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688239"/>
                  </a:ext>
                </a:extLst>
              </a:tr>
              <a:tr h="46434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+ - .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4"/>
                        </a:rPr>
                        <a:t>arithmetic</a:t>
                      </a:r>
                      <a:r>
                        <a:rPr lang="en-US" sz="1100">
                          <a:effectLst/>
                        </a:rPr>
                        <a:t> (binary + and -),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11"/>
                        </a:rPr>
                        <a:t>array</a:t>
                      </a:r>
                      <a:r>
                        <a:rPr lang="en-US" sz="1100">
                          <a:effectLst/>
                        </a:rPr>
                        <a:t> and </a:t>
                      </a:r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12"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 (. prior to PHP 8.0.0)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0379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&lt;&lt; &gt;&gt;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6"/>
                        </a:rPr>
                        <a:t>bitwise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1352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.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12"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 (as of PHP 8.0.0)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4776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non-associative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&lt; &lt;= &gt; &gt;=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3"/>
                        </a:rPr>
                        <a:t>comparison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5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1829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non-associative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== != === !== &lt;&gt; &lt;=&gt;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3"/>
                        </a:rPr>
                        <a:t>comparison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9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6977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&amp;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6"/>
                        </a:rPr>
                        <a:t>bitwise</a:t>
                      </a:r>
                      <a:r>
                        <a:rPr lang="en-IN" sz="1100">
                          <a:effectLst/>
                        </a:rPr>
                        <a:t> and </a:t>
                      </a:r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4"/>
                        </a:rPr>
                        <a:t>references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89159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^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6"/>
                        </a:rPr>
                        <a:t>bitwise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05449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|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6"/>
                        </a:rPr>
                        <a:t>bitwise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E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6924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&amp;&amp;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99674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||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6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988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right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??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5"/>
                        </a:rPr>
                        <a:t>null coalescing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9588"/>
                  </a:ext>
                </a:extLst>
              </a:tr>
              <a:tr h="325040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non-associative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? :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336699"/>
                          </a:solidFill>
                          <a:effectLst/>
                          <a:hlinkClick r:id="rId16"/>
                        </a:rPr>
                        <a:t>ternary</a:t>
                      </a:r>
                      <a:r>
                        <a:rPr lang="en-US" sz="1100">
                          <a:effectLst/>
                        </a:rPr>
                        <a:t> (left-associative prior to PHP 8.0.0)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44021"/>
                  </a:ext>
                </a:extLst>
              </a:tr>
              <a:tr h="46434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right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= += -= *= **= /= .= %= &amp;= |= ^= &lt;&lt;= &gt;&gt;= ??=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7"/>
                        </a:rPr>
                        <a:t>assignment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0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96423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yield from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8"/>
                        </a:rPr>
                        <a:t>yield from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6505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yield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9"/>
                        </a:rPr>
                        <a:t>yield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2113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(n/a)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print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20"/>
                        </a:rPr>
                        <a:t>print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A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384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and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F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75104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xor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57039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left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or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 dirty="0">
                          <a:solidFill>
                            <a:srgbClr val="336699"/>
                          </a:solidFill>
                          <a:effectLst/>
                          <a:hlinkClick r:id="rId10"/>
                        </a:rPr>
                        <a:t>logical</a:t>
                      </a:r>
                      <a:endParaRPr lang="en-IN" sz="11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0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3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1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structures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PHP also allows you to write code that perform different actions based on the results of a logical or comparative test conditions at run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means, you can create test conditions in the form of expressions that evaluates to either true or false and based on these results you can perform certain actions.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several statements in PHP that you can use to make decisions: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- The if statement</a:t>
            </a:r>
          </a:p>
          <a:p>
            <a:pPr marL="0" indent="0" algn="just">
              <a:buNone/>
            </a:pPr>
            <a:r>
              <a:rPr lang="en-US" dirty="0"/>
              <a:t> - The if...else statement</a:t>
            </a:r>
          </a:p>
          <a:p>
            <a:pPr marL="0" indent="0" algn="just">
              <a:buNone/>
            </a:pPr>
            <a:r>
              <a:rPr lang="en-US" dirty="0"/>
              <a:t> - The 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  <a:p>
            <a:pPr marL="0" indent="0" algn="just">
              <a:buNone/>
            </a:pPr>
            <a:r>
              <a:rPr lang="en-US" dirty="0"/>
              <a:t> - The switch...case statement</a:t>
            </a:r>
          </a:p>
        </p:txBody>
      </p:sp>
    </p:spTree>
    <p:extLst>
      <p:ext uri="{BB962C8B-B14F-4D97-AF65-F5344CB8AC3E}">
        <p14:creationId xmlns:p14="http://schemas.microsoft.com/office/powerpoint/2010/main" val="298502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766-0F89-486B-BB75-1368CDE1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you know?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3B7B-DBEF-E531-38D0-ECABBFB4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i="1" dirty="0"/>
          </a:p>
          <a:p>
            <a:r>
              <a:rPr lang="en-US" sz="3600" i="1" dirty="0"/>
              <a:t>244M sites were developed using PHP language in the world. So it is the most popular programming language in the field of web development.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15574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The 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 statement is used to execute a block of code only if the specified condition evaluates to true.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the simplest PHP's conditional statements and can be written like: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“Fri"){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"It’s </a:t>
            </a:r>
            <a:r>
              <a:rPr lang="en-US">
                <a:solidFill>
                  <a:schemeClr val="tx2"/>
                </a:solidFill>
              </a:rPr>
              <a:t>Fridayyyy!";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&lt;?</a:t>
            </a:r>
            <a:r>
              <a:rPr lang="en-US" sz="3200" dirty="0" err="1">
                <a:solidFill>
                  <a:schemeClr val="tx2"/>
                </a:solidFill>
              </a:rPr>
              <a:t>php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142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=12;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&lt;100){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less than 100";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12 is less than 100</a:t>
            </a:r>
          </a:p>
        </p:txBody>
      </p:sp>
    </p:spTree>
    <p:extLst>
      <p:ext uri="{BB962C8B-B14F-4D97-AF65-F5344CB8AC3E}">
        <p14:creationId xmlns:p14="http://schemas.microsoft.com/office/powerpoint/2010/main" val="1590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29FA-2DA9-43A5-3B1E-3E66658B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 we change the value of constant during the execution of the script.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DA8C-BFBB-8B4C-45B3-6F67EF7F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A. can</a:t>
            </a:r>
          </a:p>
          <a:p>
            <a:r>
              <a:rPr lang="en-US" sz="3200" dirty="0"/>
              <a:t>B. can not</a:t>
            </a:r>
          </a:p>
          <a:p>
            <a:r>
              <a:rPr lang="en-US" sz="3200" dirty="0"/>
              <a:t>C. depends on data type</a:t>
            </a:r>
          </a:p>
          <a:p>
            <a:r>
              <a:rPr lang="en-US" sz="3200" dirty="0"/>
              <a:t>D. depends on variable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4113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if...else statement allows you to execute one block of code if the specified condition is evaluates to true and another block of code if it is evaluates to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6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8792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if($num%2==0){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even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}else{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odd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13 is odd number</a:t>
            </a:r>
          </a:p>
        </p:txBody>
      </p:sp>
    </p:spTree>
    <p:extLst>
      <p:ext uri="{BB962C8B-B14F-4D97-AF65-F5344CB8AC3E}">
        <p14:creationId xmlns:p14="http://schemas.microsoft.com/office/powerpoint/2010/main" val="165868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if...</a:t>
            </a:r>
            <a:r>
              <a:rPr lang="en-US" dirty="0" err="1"/>
              <a:t>elseif</a:t>
            </a:r>
            <a:r>
              <a:rPr lang="en-US" dirty="0"/>
              <a:t>...else a special statement that is used to combine multiple if...else statements.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($d == "Sun"){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Sunday!";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8313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"10")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morning!";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8259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$marks=69;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($marks&lt;33){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"fail";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($marks&gt;=34 &amp;&amp; $marks&lt;50)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"D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($marks&gt;=50 &amp;&amp; $marks&lt;65)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echo "C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($marks&gt;=65 &amp;&amp; $marks&lt;80)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"B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($marks&gt;=80 &amp;&amp; $marks&lt;90)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($marks&gt;=90 &amp;&amp; $marks&lt;100)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"A+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"Invalid input";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 grade</a:t>
            </a:r>
          </a:p>
        </p:txBody>
      </p:sp>
    </p:spTree>
    <p:extLst>
      <p:ext uri="{BB962C8B-B14F-4D97-AF65-F5344CB8AC3E}">
        <p14:creationId xmlns:p14="http://schemas.microsoft.com/office/powerpoint/2010/main" val="200150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The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ternary operator provides a shorthand way of writing the if...else statements.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ternary operator is represented by the question mark (?) symbol and it takes three operands: a condition to check, a result for true, and a result for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$age = 15;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($age &lt; 18) ? 'Child' : 'Adult';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Child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5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nested if statement contains the if block inside another if block. The inner if statement executes only when specified condition in outer if statement is true.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$age = 23;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$nationality = "Indian";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//applying conditions on nationality and age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($nationality == "Indian")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if ($age &gt;= 18)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"Not 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Eligible to give vote</a:t>
            </a:r>
          </a:p>
        </p:txBody>
      </p:sp>
    </p:spTree>
    <p:extLst>
      <p:ext uri="{BB962C8B-B14F-4D97-AF65-F5344CB8AC3E}">
        <p14:creationId xmlns:p14="http://schemas.microsoft.com/office/powerpoint/2010/main" val="288885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switch statement is used to perform different actions based on different conditions.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switch statement to select one of many blocks of code to be executed.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10: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equals to 10");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20: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20");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30: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default: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not equal to 10, 20 or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29FA-2DA9-43A5-3B1E-3E66658B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 we change the value of constant during the execution of the script.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DA8C-BFBB-8B4C-45B3-6F67EF7F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A. can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B. can not</a:t>
            </a:r>
          </a:p>
          <a:p>
            <a:r>
              <a:rPr lang="en-US" sz="3200" dirty="0"/>
              <a:t>C. depends on data type</a:t>
            </a:r>
          </a:p>
          <a:p>
            <a:r>
              <a:rPr lang="en-US" sz="3200" dirty="0"/>
              <a:t>D. depends on variable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5504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with character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&lt;?</a:t>
            </a:r>
            <a:r>
              <a:rPr lang="en-IN" sz="1200" dirty="0" err="1">
                <a:solidFill>
                  <a:schemeClr val="tx2"/>
                </a:solidFill>
              </a:rPr>
              <a:t>php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 = 'k';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switch($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){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'a':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'e':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'i':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'o':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'u':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consonant';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?&gt;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a consonant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switch statement with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 =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switch ($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{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"BCA":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"BCA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 is 4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 is 5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default: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"Wrong Choice";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  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is 4 years course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is fall-through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PHP switch statement is fall-through. It means it will execute all statements after getting the first match, if break statement is not found.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 = 'c';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switch ($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'a':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a";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'b':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b";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'c':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c";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'd':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default: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"case a, b, c, and d is not found";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case a, b, c, and d is not found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nested switch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&lt;?</a:t>
            </a:r>
            <a:r>
              <a:rPr lang="en-US" sz="700" dirty="0" err="1">
                <a:solidFill>
                  <a:schemeClr val="tx2"/>
                </a:solidFill>
              </a:rPr>
              <a:t>php</a:t>
            </a:r>
            <a:endParaRPr lang="en-US" sz="7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$author = "Stephen King";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$book ="The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switch($author)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"JK Rowling":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Potter1";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Potter1, The price is 300$";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Potter2";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Potter2, The price is 200$";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"Stephen King":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"Hannibal";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"Hannibal, The price is 500$";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"The silence of the lambs, The price is 700$";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echo "Author not found";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silence of the lambs, The price is 700$</a:t>
            </a:r>
          </a:p>
        </p:txBody>
      </p:sp>
    </p:spTree>
    <p:extLst>
      <p:ext uri="{BB962C8B-B14F-4D97-AF65-F5344CB8AC3E}">
        <p14:creationId xmlns:p14="http://schemas.microsoft.com/office/powerpoint/2010/main" val="28683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30B5-CD3A-F787-E2A9-9A26B9A6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Operator ++ indicate?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CC0C-AAF0-7031-8747-840E3837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A. Decrement operator</a:t>
            </a:r>
          </a:p>
          <a:p>
            <a:r>
              <a:rPr lang="en-US" sz="4000" dirty="0"/>
              <a:t>B. Increment operator</a:t>
            </a:r>
          </a:p>
          <a:p>
            <a:r>
              <a:rPr lang="en-US" sz="4000" dirty="0"/>
              <a:t>C. Modulus Operator</a:t>
            </a:r>
          </a:p>
          <a:p>
            <a:r>
              <a:rPr lang="en-US" sz="4000" dirty="0"/>
              <a:t>D. None of the above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51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30B5-CD3A-F787-E2A9-9A26B9A6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Operator ++ indicate?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CC0C-AAF0-7031-8747-840E3837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A. Decrement operator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B. Increment operator</a:t>
            </a:r>
          </a:p>
          <a:p>
            <a:r>
              <a:rPr lang="en-US" sz="4000" dirty="0"/>
              <a:t>C. Modulus Operator</a:t>
            </a:r>
          </a:p>
          <a:p>
            <a:r>
              <a:rPr lang="en-US" sz="4000" dirty="0"/>
              <a:t>D. None of the above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600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EBD0-0C92-BFA4-8C8D-A271B56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Operator ?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70DC-A22C-4C4D-96E6-F8F9DF13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A. Assignment Operators</a:t>
            </a:r>
          </a:p>
          <a:p>
            <a:r>
              <a:rPr lang="en-US" sz="3600" dirty="0"/>
              <a:t>B. Modulus AND assignment operator</a:t>
            </a:r>
          </a:p>
          <a:p>
            <a:r>
              <a:rPr lang="en-US" sz="3600" dirty="0"/>
              <a:t>C. Conditional Operator</a:t>
            </a:r>
          </a:p>
          <a:p>
            <a:r>
              <a:rPr lang="en-US" sz="3600" dirty="0"/>
              <a:t>D. Divide AND assignment operator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155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EBD0-0C92-BFA4-8C8D-A271B56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Operator ?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70DC-A22C-4C4D-96E6-F8F9DF13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A. Assignment Operators</a:t>
            </a:r>
          </a:p>
          <a:p>
            <a:r>
              <a:rPr lang="en-US" sz="3600" dirty="0"/>
              <a:t>B. Modulus AND assignment operator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C. Conditional Operator</a:t>
            </a:r>
          </a:p>
          <a:p>
            <a:r>
              <a:rPr lang="en-US" sz="3600" dirty="0"/>
              <a:t>D. Divide AND assignment operator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5615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AB5-66BD-2B26-7CF3-3E7E384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F083-90CE-31E9-C6A6-629F98B1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$y = 2;</a:t>
            </a:r>
          </a:p>
          <a:p>
            <a:pPr marL="0" indent="0">
              <a:buNone/>
            </a:pPr>
            <a:r>
              <a:rPr lang="en-US" dirty="0"/>
              <a:t>if (--$y == 2 || $y </a:t>
            </a:r>
            <a:r>
              <a:rPr lang="en-US" dirty="0" err="1"/>
              <a:t>xor</a:t>
            </a:r>
            <a:r>
              <a:rPr lang="en-US" dirty="0"/>
              <a:t> --$y)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echo $y;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A. 1</a:t>
            </a:r>
          </a:p>
          <a:p>
            <a:pPr marL="0" indent="0">
              <a:buNone/>
            </a:pPr>
            <a:r>
              <a:rPr lang="pt-BR" dirty="0"/>
              <a:t>B. 0</a:t>
            </a:r>
          </a:p>
          <a:p>
            <a:pPr marL="0" indent="0">
              <a:buNone/>
            </a:pPr>
            <a:r>
              <a:rPr lang="pt-BR" dirty="0"/>
              <a:t>C. 2</a:t>
            </a:r>
          </a:p>
          <a:p>
            <a:pPr marL="0" indent="0">
              <a:buNone/>
            </a:pPr>
            <a:r>
              <a:rPr lang="pt-BR" dirty="0"/>
              <a:t>D. no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86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AB5-66BD-2B26-7CF3-3E7E384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F083-90CE-31E9-C6A6-629F98B1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$y = 2;</a:t>
            </a:r>
          </a:p>
          <a:p>
            <a:pPr marL="0" indent="0">
              <a:buNone/>
            </a:pPr>
            <a:r>
              <a:rPr lang="en-US" dirty="0"/>
              <a:t>if (--$y == 2 || $y </a:t>
            </a:r>
            <a:r>
              <a:rPr lang="en-US" dirty="0" err="1"/>
              <a:t>xor</a:t>
            </a:r>
            <a:r>
              <a:rPr lang="en-US" dirty="0"/>
              <a:t> --$y)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echo $y;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A. 1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B. 0</a:t>
            </a:r>
          </a:p>
          <a:p>
            <a:pPr marL="0" indent="0">
              <a:buNone/>
            </a:pPr>
            <a:r>
              <a:rPr lang="pt-BR" dirty="0"/>
              <a:t>C. 2</a:t>
            </a:r>
          </a:p>
          <a:p>
            <a:pPr marL="0" indent="0">
              <a:buNone/>
            </a:pPr>
            <a:r>
              <a:rPr lang="pt-BR" dirty="0"/>
              <a:t>D. no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84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432</TotalTime>
  <Words>2089</Words>
  <Application>Microsoft Office PowerPoint</Application>
  <PresentationFormat>On-screen Show (4:3)</PresentationFormat>
  <Paragraphs>446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Clarity</vt:lpstr>
      <vt:lpstr>PowerPoint Presentation</vt:lpstr>
      <vt:lpstr>Can we change the value of constant during the execution of the script.</vt:lpstr>
      <vt:lpstr>Can we change the value of constant during the execution of the script.</vt:lpstr>
      <vt:lpstr>Operator ++ indicate?</vt:lpstr>
      <vt:lpstr>Operator ++ indicate?</vt:lpstr>
      <vt:lpstr>Operator ? Means?</vt:lpstr>
      <vt:lpstr>Operator ? Means?</vt:lpstr>
      <vt:lpstr>What will be the output of the following PHP code?</vt:lpstr>
      <vt:lpstr>What will be the output of the following PHP code?</vt:lpstr>
      <vt:lpstr>Explanation</vt:lpstr>
      <vt:lpstr>PowerPoint Presentation</vt:lpstr>
      <vt:lpstr>Operators Precedence</vt:lpstr>
      <vt:lpstr>Control structures</vt:lpstr>
      <vt:lpstr>Conditional Statements</vt:lpstr>
      <vt:lpstr>Conditional Statements(contd.)</vt:lpstr>
      <vt:lpstr>Do you know?</vt:lpstr>
      <vt:lpstr>The if Statement</vt:lpstr>
      <vt:lpstr>The if Statement(contd.)</vt:lpstr>
      <vt:lpstr>The if Statement(contd.)</vt:lpstr>
      <vt:lpstr>The if...else Statement</vt:lpstr>
      <vt:lpstr>The if...else Statement(contd.)</vt:lpstr>
      <vt:lpstr>The if...else Statement(contd.)</vt:lpstr>
      <vt:lpstr>The if...elseif...else Statement</vt:lpstr>
      <vt:lpstr>The if...elseif...else Statement(contd.)</vt:lpstr>
      <vt:lpstr>The if...elseif...else Statement(contd.)</vt:lpstr>
      <vt:lpstr>The Ternary Operator</vt:lpstr>
      <vt:lpstr>PHP nested if Statement</vt:lpstr>
      <vt:lpstr>PHP switch Statement</vt:lpstr>
      <vt:lpstr>PHP switch Statement(contd.)</vt:lpstr>
      <vt:lpstr>PHP switch statement with character</vt:lpstr>
      <vt:lpstr>PHP switch statement with String</vt:lpstr>
      <vt:lpstr>PHP switch statement is fall-through</vt:lpstr>
      <vt:lpstr>PHP nested switch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AKASH PUNDIR</cp:lastModifiedBy>
  <cp:revision>129</cp:revision>
  <dcterms:created xsi:type="dcterms:W3CDTF">2020-12-03T16:29:07Z</dcterms:created>
  <dcterms:modified xsi:type="dcterms:W3CDTF">2023-08-16T15:44:28Z</dcterms:modified>
</cp:coreProperties>
</file>