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6F96D-1B8A-C55C-8D73-7FA1EC03F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5EE0C-A3E6-CF27-3BBD-1D7A2878A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36707-87F8-1543-84C8-78F50836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10-2EEB-4CC6-A469-BF970538FB03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49D88-5202-1D13-FB5F-17078F66D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94491-4823-9D78-33E2-D827D6531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B8BF-8227-4A5D-847B-448A8E015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766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4CE1F-D051-A182-952E-9AB68C99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C6D78-88C7-CEBA-25D5-7CD2DD93E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3D3DB-41EF-C0DD-21CE-6E8C93AA3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10-2EEB-4CC6-A469-BF970538FB03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BA797-4155-092A-6A43-6EF5E5287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46C92-AFBD-1058-5EA1-4E703C825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B8BF-8227-4A5D-847B-448A8E015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29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59FBE1-60E4-E1EB-3E00-3364D2F03E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FDC1A-D75F-3BED-CF89-B80AB84DA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70EFD-C08F-A229-5491-1ACCABA78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10-2EEB-4CC6-A469-BF970538FB03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318C1-11A7-5B56-6F66-12055C4B0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CBDD6-95D7-5E05-0BA9-A7F3B643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B8BF-8227-4A5D-847B-448A8E015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206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2B14B-792A-C7A3-C3C9-52485DE4B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1ABC0-68BD-56E6-5D63-06255095D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C5974-10FD-C55D-3925-B9593584F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10-2EEB-4CC6-A469-BF970538FB03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0328B-848D-268A-48F2-0DEC8C80A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2D3AD-BCC2-0C6D-824E-0E0666F3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B8BF-8227-4A5D-847B-448A8E015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43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AA37B-03C2-BA15-26A5-860AA61EC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CE6CD-1FE6-F25A-E366-AF6AC85B3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B8AD4-0AF3-E8BE-E52C-D0539B119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10-2EEB-4CC6-A469-BF970538FB03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D8FBA-EB64-8524-2CCE-8ED7BD5B3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0B497-5048-5C24-5847-B242E7251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B8BF-8227-4A5D-847B-448A8E015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74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D588-8ADD-C724-E26B-9EEB223F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C8E89-549F-FD56-F742-E388630AF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3921B-2F1E-0B03-3F8B-A84C164AB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1966B-309C-2817-F96A-9F217F942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10-2EEB-4CC6-A469-BF970538FB03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00BF4-E736-6547-DE5B-0AB328FD6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248F5-8CCF-62B3-6004-E9866B60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B8BF-8227-4A5D-847B-448A8E015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075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A1206-BF69-5020-BBDA-48BF016FF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409F4-501E-7F5D-4EBF-887D3788F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A5AC3-6BCF-3D22-44B9-14CBC8EC9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1E3ABB-42CA-7E83-8391-083C2738DC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9210B2-88D6-B196-01D0-BD06AD4DA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8F4B61-88E9-8BF3-2F70-875784552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10-2EEB-4CC6-A469-BF970538FB03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6667A9-F57A-62AF-1DFB-7B309D4BE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A5488C-E6BC-F6D5-D335-588AB77BC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B8BF-8227-4A5D-847B-448A8E015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919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0DB2D-4F60-C3C5-A1F6-F68DE7A5B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EB383D-5DC0-5C2B-422E-080FE6D9D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10-2EEB-4CC6-A469-BF970538FB03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01C09-7B7A-CDBA-97F1-5A7DDED6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1C9A6-93A8-4CE8-6F0B-1C08C496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B8BF-8227-4A5D-847B-448A8E015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86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290D08-0C4F-B136-6E38-68F7011EE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10-2EEB-4CC6-A469-BF970538FB03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7B1614-AC2E-ACB0-5D50-9F0221CE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99259-AA01-D621-8E13-0865D7649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B8BF-8227-4A5D-847B-448A8E015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42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0F0DA-8FC8-2E31-8014-F12698E34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23D8-0F0E-F74A-8895-1BC6D8D24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D20CD-F61C-D1DD-8CB4-4BB853F54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CBC10-7728-B66D-C170-98534286B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10-2EEB-4CC6-A469-BF970538FB03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62085-0A44-0715-3B66-C48AE235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90FE3-CD03-B072-240F-DE46832AD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B8BF-8227-4A5D-847B-448A8E015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07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BCB8B-ED78-3C4F-7345-B3A4FA828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E52FC-69DA-22C7-C489-654C14DC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C3492-6159-F1D2-6FE3-5875D9B51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AE610-DA92-C0F1-9DBE-2967426B2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10-2EEB-4CC6-A469-BF970538FB03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C2335-D368-1C69-9C47-4D7FB9AB3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0ADFB-E3DC-6B0C-4D22-4E0978C16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B8BF-8227-4A5D-847B-448A8E015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23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1208F0-E915-1718-7550-CEC70FDFD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4BC9B-B8F6-1448-6454-60E77173B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C9D91-7674-7FEE-7DE5-5B2750CAB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95110-2EEB-4CC6-A469-BF970538FB03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B3E01-9D02-4F3A-44EC-117867FE6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A82EB-0A70-4279-A7FA-B11203A3C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B8BF-8227-4A5D-847B-448A8E015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37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E761-BDAB-A425-21F2-E1DEBF71C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i="1" dirty="0" err="1"/>
              <a:t>php</a:t>
            </a:r>
            <a:endParaRPr lang="en-IN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AF3BC6-9A4D-6C4E-FFC4-FB941DACA0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 small revision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34486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2B4739-52D3-85C4-7A5D-C85C4CC5E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1946" y="535605"/>
            <a:ext cx="4484761" cy="578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78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89837-8FB7-76C1-D7E9-03F57FFE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Server-Side Scripting </a:t>
            </a:r>
            <a:endParaRPr lang="en-IN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ACCE2-09B1-82CE-A76B-8C2797350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It is a programming language designed to be executed on a </a:t>
            </a:r>
            <a:r>
              <a:rPr lang="en-US" b="1" dirty="0">
                <a:solidFill>
                  <a:srgbClr val="FF0000"/>
                </a:solidFill>
              </a:rPr>
              <a:t>web server to handle data processing, interact with databases, and generate dynamic content that is sent to the client's web browser</a:t>
            </a:r>
            <a:r>
              <a:rPr lang="en-US" dirty="0"/>
              <a:t>. It enables web developers to perform complex tasks on the server, such as user authentication, database management, and business logic, while delivering the final output to the client-side for display. Unlike client-side scripting languages, server-side scripts remain hidden from the end-user, providing more security and control over sensitive operations.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3411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587B25-EE88-E1BC-EF47-2AE0E2E87B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5208938"/>
              </p:ext>
            </p:extLst>
          </p:nvPr>
        </p:nvGraphicFramePr>
        <p:xfrm>
          <a:off x="443345" y="429243"/>
          <a:ext cx="11305309" cy="599951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82166">
                  <a:extLst>
                    <a:ext uri="{9D8B030D-6E8A-4147-A177-3AD203B41FA5}">
                      <a16:colId xmlns:a16="http://schemas.microsoft.com/office/drawing/2014/main" val="297871846"/>
                    </a:ext>
                  </a:extLst>
                </a:gridCol>
                <a:gridCol w="4754707">
                  <a:extLst>
                    <a:ext uri="{9D8B030D-6E8A-4147-A177-3AD203B41FA5}">
                      <a16:colId xmlns:a16="http://schemas.microsoft.com/office/drawing/2014/main" val="3335333768"/>
                    </a:ext>
                  </a:extLst>
                </a:gridCol>
                <a:gridCol w="3768436">
                  <a:extLst>
                    <a:ext uri="{9D8B030D-6E8A-4147-A177-3AD203B41FA5}">
                      <a16:colId xmlns:a16="http://schemas.microsoft.com/office/drawing/2014/main" val="3973821700"/>
                    </a:ext>
                  </a:extLst>
                </a:gridCol>
              </a:tblGrid>
              <a:tr h="2036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dirty="0">
                          <a:effectLst/>
                        </a:rPr>
                        <a:t>Aspect</a:t>
                      </a:r>
                    </a:p>
                  </a:txBody>
                  <a:tcPr marL="23145" marR="23145" marT="11573" marB="1157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>
                          <a:effectLst/>
                        </a:rPr>
                        <a:t>Client-Side Scripting Language</a:t>
                      </a:r>
                    </a:p>
                  </a:txBody>
                  <a:tcPr marL="23145" marR="23145" marT="11573" marB="1157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dirty="0">
                          <a:effectLst/>
                        </a:rPr>
                        <a:t>Server-Side Scripting Language</a:t>
                      </a:r>
                    </a:p>
                  </a:txBody>
                  <a:tcPr marL="23145" marR="23145" marT="11573" marB="11573" anchor="b"/>
                </a:tc>
                <a:extLst>
                  <a:ext uri="{0D108BD9-81ED-4DB2-BD59-A6C34878D82A}">
                    <a16:rowId xmlns:a16="http://schemas.microsoft.com/office/drawing/2014/main" val="2118333685"/>
                  </a:ext>
                </a:extLst>
              </a:tr>
              <a:tr h="203603">
                <a:tc>
                  <a:txBody>
                    <a:bodyPr/>
                    <a:lstStyle/>
                    <a:p>
                      <a:pPr fontAlgn="base"/>
                      <a:r>
                        <a:rPr lang="en-IN" sz="2000">
                          <a:effectLst/>
                        </a:rPr>
                        <a:t>Execution Location</a:t>
                      </a:r>
                    </a:p>
                  </a:txBody>
                  <a:tcPr marL="23145" marR="23145" marT="11573" marB="1157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>
                          <a:effectLst/>
                        </a:rPr>
                        <a:t>Executed in the user's browser</a:t>
                      </a:r>
                    </a:p>
                  </a:txBody>
                  <a:tcPr marL="23145" marR="23145" marT="11573" marB="1157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>
                          <a:effectLst/>
                        </a:rPr>
                        <a:t>Executed on the web server</a:t>
                      </a:r>
                    </a:p>
                  </a:txBody>
                  <a:tcPr marL="23145" marR="23145" marT="11573" marB="11573" anchor="ctr"/>
                </a:tc>
                <a:extLst>
                  <a:ext uri="{0D108BD9-81ED-4DB2-BD59-A6C34878D82A}">
                    <a16:rowId xmlns:a16="http://schemas.microsoft.com/office/drawing/2014/main" val="2294983320"/>
                  </a:ext>
                </a:extLst>
              </a:tr>
              <a:tr h="465378">
                <a:tc>
                  <a:txBody>
                    <a:bodyPr/>
                    <a:lstStyle/>
                    <a:p>
                      <a:pPr fontAlgn="base"/>
                      <a:r>
                        <a:rPr lang="en-IN" sz="2000">
                          <a:effectLst/>
                        </a:rPr>
                        <a:t>Purpose</a:t>
                      </a:r>
                    </a:p>
                  </a:txBody>
                  <a:tcPr marL="23145" marR="23145" marT="11573" marB="1157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</a:rPr>
                        <a:t>Enhance interactivity and user experience on the client side (browser)</a:t>
                      </a:r>
                    </a:p>
                  </a:txBody>
                  <a:tcPr marL="23145" marR="23145" marT="11573" marB="1157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>
                          <a:effectLst/>
                        </a:rPr>
                        <a:t>Handle server-side tasks and data processing</a:t>
                      </a:r>
                    </a:p>
                  </a:txBody>
                  <a:tcPr marL="23145" marR="23145" marT="11573" marB="11573" anchor="ctr"/>
                </a:tc>
                <a:extLst>
                  <a:ext uri="{0D108BD9-81ED-4DB2-BD59-A6C34878D82A}">
                    <a16:rowId xmlns:a16="http://schemas.microsoft.com/office/drawing/2014/main" val="1382925606"/>
                  </a:ext>
                </a:extLst>
              </a:tr>
              <a:tr h="203603">
                <a:tc>
                  <a:txBody>
                    <a:bodyPr/>
                    <a:lstStyle/>
                    <a:p>
                      <a:pPr fontAlgn="base"/>
                      <a:r>
                        <a:rPr lang="en-IN" sz="2000">
                          <a:effectLst/>
                        </a:rPr>
                        <a:t>Accessibility</a:t>
                      </a:r>
                    </a:p>
                  </a:txBody>
                  <a:tcPr marL="23145" marR="23145" marT="11573" marB="1157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</a:rPr>
                        <a:t>Available to the client (user)</a:t>
                      </a:r>
                    </a:p>
                  </a:txBody>
                  <a:tcPr marL="23145" marR="23145" marT="11573" marB="1157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>
                          <a:effectLst/>
                        </a:rPr>
                        <a:t>Hidden from the client (user)</a:t>
                      </a:r>
                    </a:p>
                  </a:txBody>
                  <a:tcPr marL="23145" marR="23145" marT="11573" marB="11573" anchor="ctr"/>
                </a:tc>
                <a:extLst>
                  <a:ext uri="{0D108BD9-81ED-4DB2-BD59-A6C34878D82A}">
                    <a16:rowId xmlns:a16="http://schemas.microsoft.com/office/drawing/2014/main" val="4048801618"/>
                  </a:ext>
                </a:extLst>
              </a:tr>
              <a:tr h="290861">
                <a:tc>
                  <a:txBody>
                    <a:bodyPr/>
                    <a:lstStyle/>
                    <a:p>
                      <a:pPr fontAlgn="base"/>
                      <a:r>
                        <a:rPr lang="en-IN" sz="2000">
                          <a:effectLst/>
                        </a:rPr>
                        <a:t>Language Examples</a:t>
                      </a:r>
                    </a:p>
                  </a:txBody>
                  <a:tcPr marL="23145" marR="23145" marT="11573" marB="1157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 dirty="0">
                          <a:effectLst/>
                        </a:rPr>
                        <a:t>JavaScript, HTML, CSS</a:t>
                      </a:r>
                    </a:p>
                  </a:txBody>
                  <a:tcPr marL="23145" marR="23145" marT="11573" marB="1157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>
                          <a:effectLst/>
                        </a:rPr>
                        <a:t>PHP, Python, Ruby, Node.js, Java, ASP.NET, etc.</a:t>
                      </a:r>
                    </a:p>
                  </a:txBody>
                  <a:tcPr marL="23145" marR="23145" marT="11573" marB="11573" anchor="ctr"/>
                </a:tc>
                <a:extLst>
                  <a:ext uri="{0D108BD9-81ED-4DB2-BD59-A6C34878D82A}">
                    <a16:rowId xmlns:a16="http://schemas.microsoft.com/office/drawing/2014/main" val="1408453632"/>
                  </a:ext>
                </a:extLst>
              </a:tr>
              <a:tr h="465378">
                <a:tc>
                  <a:txBody>
                    <a:bodyPr/>
                    <a:lstStyle/>
                    <a:p>
                      <a:pPr fontAlgn="base"/>
                      <a:r>
                        <a:rPr lang="en-IN" sz="2000" dirty="0">
                          <a:effectLst/>
                        </a:rPr>
                        <a:t>Dependency on Network</a:t>
                      </a:r>
                    </a:p>
                  </a:txBody>
                  <a:tcPr marL="23145" marR="23145" marT="11573" marB="1157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</a:rPr>
                        <a:t>Minimal dependence on network (for initial page load)</a:t>
                      </a:r>
                    </a:p>
                  </a:txBody>
                  <a:tcPr marL="23145" marR="23145" marT="11573" marB="1157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>
                          <a:effectLst/>
                        </a:rPr>
                        <a:t>Highly dependent on network for data processing and database access</a:t>
                      </a:r>
                    </a:p>
                  </a:txBody>
                  <a:tcPr marL="23145" marR="23145" marT="11573" marB="11573" anchor="ctr"/>
                </a:tc>
                <a:extLst>
                  <a:ext uri="{0D108BD9-81ED-4DB2-BD59-A6C34878D82A}">
                    <a16:rowId xmlns:a16="http://schemas.microsoft.com/office/drawing/2014/main" val="22331553"/>
                  </a:ext>
                </a:extLst>
              </a:tr>
              <a:tr h="552637">
                <a:tc>
                  <a:txBody>
                    <a:bodyPr/>
                    <a:lstStyle/>
                    <a:p>
                      <a:pPr fontAlgn="base"/>
                      <a:r>
                        <a:rPr lang="en-IN" sz="2000">
                          <a:effectLst/>
                        </a:rPr>
                        <a:t>Security</a:t>
                      </a:r>
                    </a:p>
                  </a:txBody>
                  <a:tcPr marL="23145" marR="23145" marT="11573" marB="1157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>
                          <a:effectLst/>
                        </a:rPr>
                        <a:t>Can be easily manipulated and should not be trusted for sensitive operations</a:t>
                      </a:r>
                    </a:p>
                  </a:txBody>
                  <a:tcPr marL="23145" marR="23145" marT="11573" marB="1157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>
                          <a:effectLst/>
                        </a:rPr>
                        <a:t>More secure, as sensitive operations are handled on the server and not exposed to the client</a:t>
                      </a:r>
                    </a:p>
                  </a:txBody>
                  <a:tcPr marL="23145" marR="23145" marT="11573" marB="11573" anchor="ctr"/>
                </a:tc>
                <a:extLst>
                  <a:ext uri="{0D108BD9-81ED-4DB2-BD59-A6C34878D82A}">
                    <a16:rowId xmlns:a16="http://schemas.microsoft.com/office/drawing/2014/main" val="4200950"/>
                  </a:ext>
                </a:extLst>
              </a:tr>
              <a:tr h="378119">
                <a:tc>
                  <a:txBody>
                    <a:bodyPr/>
                    <a:lstStyle/>
                    <a:p>
                      <a:pPr fontAlgn="base"/>
                      <a:r>
                        <a:rPr lang="en-IN" sz="2000">
                          <a:effectLst/>
                        </a:rPr>
                        <a:t>User Experience</a:t>
                      </a:r>
                    </a:p>
                  </a:txBody>
                  <a:tcPr marL="23145" marR="23145" marT="11573" marB="1157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>
                          <a:effectLst/>
                        </a:rPr>
                        <a:t>Faster response times and immediate feedback to users</a:t>
                      </a:r>
                    </a:p>
                  </a:txBody>
                  <a:tcPr marL="23145" marR="23145" marT="11573" marB="1157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</a:rPr>
                        <a:t>May lead to longer response times due to server processing</a:t>
                      </a:r>
                    </a:p>
                  </a:txBody>
                  <a:tcPr marL="23145" marR="23145" marT="11573" marB="11573" anchor="ctr"/>
                </a:tc>
                <a:extLst>
                  <a:ext uri="{0D108BD9-81ED-4DB2-BD59-A6C34878D82A}">
                    <a16:rowId xmlns:a16="http://schemas.microsoft.com/office/drawing/2014/main" val="1706300407"/>
                  </a:ext>
                </a:extLst>
              </a:tr>
              <a:tr h="639895">
                <a:tc>
                  <a:txBody>
                    <a:bodyPr/>
                    <a:lstStyle/>
                    <a:p>
                      <a:pPr fontAlgn="base"/>
                      <a:r>
                        <a:rPr lang="en-IN" sz="2000">
                          <a:effectLst/>
                        </a:rPr>
                        <a:t>Examples of Usage</a:t>
                      </a:r>
                    </a:p>
                  </a:txBody>
                  <a:tcPr marL="23145" marR="23145" marT="11573" marB="1157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>
                          <a:effectLst/>
                        </a:rPr>
                        <a:t>Form validation, animations, client-side form processing</a:t>
                      </a:r>
                    </a:p>
                  </a:txBody>
                  <a:tcPr marL="23145" marR="23145" marT="11573" marB="1157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 dirty="0">
                          <a:effectLst/>
                        </a:rPr>
                        <a:t>User authentication, database management, server tasks, generating dynamic content</a:t>
                      </a:r>
                    </a:p>
                  </a:txBody>
                  <a:tcPr marL="23145" marR="23145" marT="11573" marB="11573" anchor="ctr"/>
                </a:tc>
                <a:extLst>
                  <a:ext uri="{0D108BD9-81ED-4DB2-BD59-A6C34878D82A}">
                    <a16:rowId xmlns:a16="http://schemas.microsoft.com/office/drawing/2014/main" val="2618072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729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66F8-2FDA-2E20-2FF3-25C21AF41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Websites based on </a:t>
            </a:r>
            <a:r>
              <a:rPr lang="en-US" sz="6000" b="1" dirty="0" err="1"/>
              <a:t>php</a:t>
            </a:r>
            <a:endParaRPr lang="en-IN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58B69-4AB1-5F8A-D922-D65BA6FE4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Facebook</a:t>
            </a:r>
          </a:p>
          <a:p>
            <a:r>
              <a:rPr lang="en-US" sz="4800" dirty="0"/>
              <a:t>Flipkart</a:t>
            </a:r>
          </a:p>
          <a:p>
            <a:r>
              <a:rPr lang="en-US" sz="4800" dirty="0"/>
              <a:t>Wikipedia</a:t>
            </a:r>
          </a:p>
          <a:p>
            <a:r>
              <a:rPr lang="en-US" sz="4800" dirty="0" err="1"/>
              <a:t>Wordpress</a:t>
            </a:r>
            <a:endParaRPr lang="en-US" sz="4800" dirty="0"/>
          </a:p>
          <a:p>
            <a:r>
              <a:rPr lang="en-US" sz="4800" dirty="0"/>
              <a:t>Flickr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4087832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E7950-9310-8626-4F10-04225E7C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php.ini         "C:\xampp\php\php.ini"</a:t>
            </a:r>
            <a:endParaRPr lang="en-IN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7879B-7E79-DDFA-5F2B-5BB798831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The purpose of the "php.ini" file is to </a:t>
            </a:r>
            <a:r>
              <a:rPr lang="en-US" sz="3600" b="1" dirty="0">
                <a:solidFill>
                  <a:srgbClr val="FF0000"/>
                </a:solidFill>
              </a:rPr>
              <a:t>configure and customize the behavior of PHP on a web server</a:t>
            </a:r>
            <a:r>
              <a:rPr lang="en-US" sz="3600" dirty="0"/>
              <a:t>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899810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72B2B-D9D1-E81D-1CB5-0EF29C4E0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 err="1"/>
              <a:t>Htdocs</a:t>
            </a:r>
            <a:r>
              <a:rPr lang="en-US" sz="5400" b="1" dirty="0"/>
              <a:t> Folder      </a:t>
            </a:r>
            <a:r>
              <a:rPr lang="en-IN" sz="5400" b="1" dirty="0"/>
              <a:t>"C:\xampp\htdocs"</a:t>
            </a:r>
            <a:br>
              <a:rPr lang="en-IN" sz="5400" b="1" dirty="0"/>
            </a:br>
            <a:endParaRPr lang="en-IN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11F0F-CC2C-782A-8DD3-0B8816089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/>
              <a:t>The "</a:t>
            </a:r>
            <a:r>
              <a:rPr lang="en-US" sz="3600" dirty="0" err="1"/>
              <a:t>htdocs</a:t>
            </a:r>
            <a:r>
              <a:rPr lang="en-US" sz="3600" dirty="0"/>
              <a:t>" folder (or sometimes called "</a:t>
            </a:r>
            <a:r>
              <a:rPr lang="en-US" sz="3600" dirty="0" err="1"/>
              <a:t>public_html</a:t>
            </a:r>
            <a:r>
              <a:rPr lang="en-US" sz="3600" dirty="0"/>
              <a:t>" or "www" folder) serves a specific purpose in web server configurations. </a:t>
            </a:r>
            <a:r>
              <a:rPr lang="en-US" sz="3600" b="1" dirty="0">
                <a:solidFill>
                  <a:srgbClr val="FF0000"/>
                </a:solidFill>
              </a:rPr>
              <a:t>Its primary purpose is to store and serve the files that make up the website's publicly accessible content.</a:t>
            </a:r>
            <a:r>
              <a:rPr lang="en-US" sz="3600" dirty="0"/>
              <a:t> When a user makes a request to access a website hosted on the server, the web server looks into the "</a:t>
            </a:r>
            <a:r>
              <a:rPr lang="en-US" sz="3600" dirty="0" err="1"/>
              <a:t>htdocs</a:t>
            </a:r>
            <a:r>
              <a:rPr lang="en-US" sz="3600" dirty="0"/>
              <a:t>" folder to find the requested files and serves them back to the user's browser.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969705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5531</TotalTime>
  <Words>416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php</vt:lpstr>
      <vt:lpstr>PowerPoint Presentation</vt:lpstr>
      <vt:lpstr>Server-Side Scripting </vt:lpstr>
      <vt:lpstr>PowerPoint Presentation</vt:lpstr>
      <vt:lpstr>Websites based on php</vt:lpstr>
      <vt:lpstr>php.ini         "C:\xampp\php\php.ini"</vt:lpstr>
      <vt:lpstr>Htdocs Folder      "C:\xampp\htdocs"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AKASH PUNDIR</dc:creator>
  <cp:lastModifiedBy>AKASH PUNDIR</cp:lastModifiedBy>
  <cp:revision>1</cp:revision>
  <dcterms:created xsi:type="dcterms:W3CDTF">2023-08-02T15:56:22Z</dcterms:created>
  <dcterms:modified xsi:type="dcterms:W3CDTF">2023-08-06T12:07:39Z</dcterms:modified>
</cp:coreProperties>
</file>