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40" r:id="rId2"/>
  </p:sldMasterIdLst>
  <p:sldIdLst>
    <p:sldId id="281" r:id="rId3"/>
    <p:sldId id="282" r:id="rId4"/>
    <p:sldId id="283" r:id="rId5"/>
    <p:sldId id="284" r:id="rId6"/>
    <p:sldId id="285" r:id="rId7"/>
    <p:sldId id="287" r:id="rId8"/>
    <p:sldId id="286" r:id="rId9"/>
    <p:sldId id="288" r:id="rId10"/>
    <p:sldId id="289" r:id="rId11"/>
    <p:sldId id="291" r:id="rId12"/>
    <p:sldId id="290" r:id="rId13"/>
    <p:sldId id="292" r:id="rId14"/>
    <p:sldId id="293" r:id="rId15"/>
    <p:sldId id="294" r:id="rId16"/>
    <p:sldId id="256" r:id="rId17"/>
    <p:sldId id="257" r:id="rId18"/>
    <p:sldId id="258" r:id="rId19"/>
    <p:sldId id="275" r:id="rId20"/>
    <p:sldId id="259" r:id="rId21"/>
    <p:sldId id="273" r:id="rId22"/>
    <p:sldId id="274" r:id="rId23"/>
    <p:sldId id="295" r:id="rId24"/>
    <p:sldId id="260" r:id="rId25"/>
    <p:sldId id="261" r:id="rId26"/>
    <p:sldId id="272" r:id="rId27"/>
    <p:sldId id="315" r:id="rId28"/>
    <p:sldId id="262" r:id="rId29"/>
    <p:sldId id="270" r:id="rId30"/>
    <p:sldId id="271" r:id="rId31"/>
    <p:sldId id="264" r:id="rId32"/>
    <p:sldId id="268" r:id="rId33"/>
    <p:sldId id="276" r:id="rId34"/>
    <p:sldId id="277" r:id="rId35"/>
    <p:sldId id="278" r:id="rId36"/>
    <p:sldId id="279" r:id="rId37"/>
    <p:sldId id="280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516" y="-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3C7C-200D-0D2A-18FF-F1750F83B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F6BF0-FAF9-4743-764D-7260917A0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F750E-958F-00D7-2AFA-BDE5BDE8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A9DF-35F1-4553-8675-EE3864479659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19E74-553D-5AC4-8C1C-2838D88C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21D53-4F61-AA12-EA3F-FBB96F90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2C6E-C903-4E96-A83A-BF49345E7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85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E7B1-D241-DADC-5B51-F565A4B09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E79BA-34D8-BE41-5E86-F1FA73755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F8738-D43A-27B9-539D-C34AD74A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A9DF-35F1-4553-8675-EE3864479659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3384B-32FE-1B8D-3484-05EB9507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FAB43-B1DB-1949-B5A8-326714A5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2C6E-C903-4E96-A83A-BF49345E7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03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C844-1B65-3FC2-0CE9-0AE70E271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F565C-6C96-F898-3E27-DF3935CE7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8D269-4905-254B-268E-087E133A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A9DF-35F1-4553-8675-EE3864479659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99228-8C63-2368-E09A-A6B57CF2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A2A71-5F08-A3C3-653C-27473A60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2C6E-C903-4E96-A83A-BF49345E7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304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E2D0-0E74-C581-1623-F6CCB809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6B7FE-2E84-23C4-3A3C-220D3295E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1FDA4-F6A1-C527-03E1-4D6EB0491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0BEE0-8F36-CDD3-F57B-8763E06B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A9DF-35F1-4553-8675-EE3864479659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54C47-C734-D2FE-87FA-A3401262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43CA3-3D97-4717-0D20-A950AF7A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2C6E-C903-4E96-A83A-BF49345E7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081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CA59-DFAA-B23F-7605-B7A52256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CD5A0-C8FE-5FFC-3CDC-942EAE0DD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32933-3515-3D58-FB38-80DA6734A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6CAA2-6A66-B74E-4CF8-D49DBE042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D431B-340A-BE2E-48E2-4898A79D2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600C0-DBBF-5A69-4A92-E5ABFEA4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A9DF-35F1-4553-8675-EE3864479659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C5890-6791-0E1C-2FCD-13B47160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170A1-1935-657A-9724-EA49CAD5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2C6E-C903-4E96-A83A-BF49345E7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660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FD4B-F17C-E6AF-3B15-EF472236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9FE8-23A0-91FF-D0FB-DDCC3043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A9DF-35F1-4553-8675-EE3864479659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D7F3D-04EA-C90D-A473-9CCF3106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150BB-77C9-9740-A6F7-63AAED33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2C6E-C903-4E96-A83A-BF49345E7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947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EE2E8-43AE-295B-BF4A-73A776BF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A9DF-35F1-4553-8675-EE3864479659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F65EF-3F0E-A3D2-8EC3-C54B9DCD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E190F-7991-14E3-D15F-27735312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2C6E-C903-4E96-A83A-BF49345E7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144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92B9-B3A6-5E88-E039-AFCA19E7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87AD-AD5F-0A21-D4FE-4D2AFF4BF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0FFB0-FB17-152F-8FEA-EDDE0373C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990CF-6FDB-54A8-987D-FB602463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A9DF-35F1-4553-8675-EE3864479659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CF8C4-5BA9-ECF8-6A28-318B7478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40ADA-6E6E-2ECE-1A81-136396CA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2C6E-C903-4E96-A83A-BF49345E7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54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9447-7BB5-ABDC-2D52-0A2325BE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A872F3-5AB6-E875-E184-2B8CDFB6E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D2943-4ABF-2A9E-DB77-815D4D5B4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80BFF-6842-ED8C-B820-BB398766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A9DF-35F1-4553-8675-EE3864479659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A7CB0-C62E-359D-FC34-CDEE1F05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4BAFC-EEE7-19DE-A088-DCA16C9B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2C6E-C903-4E96-A83A-BF49345E7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348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D2CB-554B-3A22-81C9-AF5838D1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F8CE6-84DB-BC5A-6FA4-C4EB6D0C0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6D4B4-1874-E0EA-D53F-C07440B9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A9DF-35F1-4553-8675-EE3864479659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07059-B719-3235-A121-CBDBB778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4CF37-1EC0-C345-FA09-14D0DB5C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2C6E-C903-4E96-A83A-BF49345E7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7709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66B42-E8BE-0288-351E-5C32E2BE7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5E2CC-C0F3-B666-7729-0CBD5B15D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F43C4-EB47-4A7B-A801-4131C4D4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A9DF-35F1-4553-8675-EE3864479659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46252-57D2-5BC6-7141-C6C50C92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71AE8-F165-ED20-7253-1ECB7DDD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2C6E-C903-4E96-A83A-BF49345E7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9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BCACC0-EF57-4142-BFFE-04930428335F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701C4-7AF5-5563-A912-5628AC774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4FF6F-6F61-98D7-A77A-9C5B7D239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7DDD0-82FD-6001-AA9F-63830AD53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0A9DF-35F1-4553-8675-EE3864479659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9E4D7-2DD7-B82C-5164-77726C54F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13D68-FA38-629B-0DE6-E998F8F81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D2C6E-C903-4E96-A83A-BF49345E7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22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2AAA-2C6D-4625-8650-79890009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4098"/>
            <a:ext cx="8229600" cy="990600"/>
          </a:xfrm>
        </p:spPr>
        <p:txBody>
          <a:bodyPr>
            <a:noAutofit/>
          </a:bodyPr>
          <a:lstStyle/>
          <a:p>
            <a:br>
              <a:rPr lang="en-US" sz="3600" b="1" dirty="0"/>
            </a:br>
            <a:r>
              <a:rPr lang="en-US" sz="3600" b="1" dirty="0"/>
              <a:t>How many different data types are available in </a:t>
            </a:r>
            <a:r>
              <a:rPr lang="en-US" sz="3600" b="1" dirty="0" err="1"/>
              <a:t>php</a:t>
            </a:r>
            <a:r>
              <a:rPr lang="en-US" sz="3600" b="1" dirty="0"/>
              <a:t>?</a:t>
            </a:r>
            <a:br>
              <a:rPr lang="en-US" sz="3600" b="1" dirty="0"/>
            </a:b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F8C17-EBD5-9367-DEF7-A030A1A90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dirty="0"/>
          </a:p>
          <a:p>
            <a:r>
              <a:rPr lang="en-US" sz="4400" dirty="0"/>
              <a:t>A. 6</a:t>
            </a:r>
          </a:p>
          <a:p>
            <a:r>
              <a:rPr lang="en-US" sz="4400" dirty="0"/>
              <a:t>B. 7</a:t>
            </a:r>
          </a:p>
          <a:p>
            <a:r>
              <a:rPr lang="en-US" sz="4400" dirty="0"/>
              <a:t>C. 8</a:t>
            </a:r>
          </a:p>
          <a:p>
            <a:r>
              <a:rPr lang="en-US" sz="4400" dirty="0"/>
              <a:t>D. 9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67660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76FA-FFA8-4EA0-8651-78063347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will be the output of the following PHP code?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41E9-4D1E-AAB6-1B66-B2D5CE868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lfc</a:t>
            </a:r>
            <a:r>
              <a:rPr lang="en-US" dirty="0"/>
              <a:t> = NULL; </a:t>
            </a:r>
          </a:p>
          <a:p>
            <a:pPr marL="0" indent="0">
              <a:buNone/>
            </a:pPr>
            <a:r>
              <a:rPr lang="en-US" dirty="0"/>
              <a:t>echo $</a:t>
            </a:r>
            <a:r>
              <a:rPr lang="en-US" dirty="0" err="1"/>
              <a:t>lfc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A. 0</a:t>
            </a:r>
          </a:p>
          <a:p>
            <a:pPr marL="0" indent="0">
              <a:buNone/>
            </a:pPr>
            <a:r>
              <a:rPr lang="en-US" sz="3200" dirty="0"/>
              <a:t>B. Null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</a:rPr>
              <a:t>C. No Output</a:t>
            </a:r>
          </a:p>
          <a:p>
            <a:pPr marL="0" indent="0">
              <a:buNone/>
            </a:pPr>
            <a:r>
              <a:rPr lang="en-US" sz="3200" dirty="0"/>
              <a:t>D. Error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14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CB7A-84D3-891C-39D9-B17EEE21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will be the output of the following PHP code?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A48E-CCA4-29D0-C346-231A0AC8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</a:p>
          <a:p>
            <a:r>
              <a:rPr lang="en-US" dirty="0"/>
              <a:t>$</a:t>
            </a:r>
            <a:r>
              <a:rPr lang="en-US" dirty="0" err="1"/>
              <a:t>intArray</a:t>
            </a:r>
            <a:r>
              <a:rPr lang="en-US" dirty="0"/>
              <a:t> = array( 10, 20 , 30); </a:t>
            </a:r>
          </a:p>
          <a:p>
            <a:r>
              <a:rPr lang="en-US" dirty="0"/>
              <a:t>echo "First Element: $</a:t>
            </a:r>
            <a:r>
              <a:rPr lang="en-US" dirty="0" err="1"/>
              <a:t>intArray</a:t>
            </a:r>
            <a:r>
              <a:rPr lang="en-US" dirty="0"/>
              <a:t>[3]</a:t>
            </a:r>
          </a:p>
          <a:p>
            <a:r>
              <a:rPr lang="en-US" dirty="0"/>
              <a:t>"; </a:t>
            </a:r>
          </a:p>
          <a:p>
            <a:r>
              <a:rPr lang="en-US" dirty="0"/>
              <a:t>?&gt;</a:t>
            </a:r>
          </a:p>
          <a:p>
            <a:endParaRPr lang="en-US" dirty="0"/>
          </a:p>
          <a:p>
            <a:r>
              <a:rPr lang="en-US" dirty="0"/>
              <a:t>A. First Element: 10</a:t>
            </a:r>
          </a:p>
          <a:p>
            <a:r>
              <a:rPr lang="en-US" dirty="0"/>
              <a:t>B. First Element: 20</a:t>
            </a:r>
          </a:p>
          <a:p>
            <a:r>
              <a:rPr lang="en-US" dirty="0"/>
              <a:t>C. First Element: 30</a:t>
            </a:r>
          </a:p>
          <a:p>
            <a:r>
              <a:rPr lang="en-US" dirty="0"/>
              <a:t>D. </a:t>
            </a:r>
            <a:r>
              <a:rPr lang="en-IN" b="1" i="0" dirty="0">
                <a:effectLst/>
                <a:latin typeface="Times New Roman" panose="02020603050405020304" pitchFamily="18" charset="0"/>
              </a:rPr>
              <a:t>Warning</a:t>
            </a:r>
            <a:r>
              <a:rPr lang="en-IN" b="0" i="0" dirty="0">
                <a:effectLst/>
                <a:latin typeface="Times New Roman" panose="02020603050405020304" pitchFamily="18" charset="0"/>
              </a:rPr>
              <a:t>: Undefined array key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660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CB7A-84D3-891C-39D9-B17EEE21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will be the output of the following PHP code?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A48E-CCA4-29D0-C346-231A0AC8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</a:p>
          <a:p>
            <a:r>
              <a:rPr lang="en-US" dirty="0"/>
              <a:t>$</a:t>
            </a:r>
            <a:r>
              <a:rPr lang="en-US" dirty="0" err="1"/>
              <a:t>intArray</a:t>
            </a:r>
            <a:r>
              <a:rPr lang="en-US" dirty="0"/>
              <a:t> = array( 10, 20 , 30); </a:t>
            </a:r>
          </a:p>
          <a:p>
            <a:r>
              <a:rPr lang="en-US" dirty="0"/>
              <a:t>echo "First Element: $</a:t>
            </a:r>
            <a:r>
              <a:rPr lang="en-US" dirty="0" err="1"/>
              <a:t>intArray</a:t>
            </a:r>
            <a:r>
              <a:rPr lang="en-US" dirty="0"/>
              <a:t>[3]</a:t>
            </a:r>
          </a:p>
          <a:p>
            <a:r>
              <a:rPr lang="en-US" dirty="0"/>
              <a:t>"; </a:t>
            </a:r>
          </a:p>
          <a:p>
            <a:r>
              <a:rPr lang="en-US" dirty="0"/>
              <a:t>?&gt;</a:t>
            </a:r>
          </a:p>
          <a:p>
            <a:endParaRPr lang="en-US" dirty="0"/>
          </a:p>
          <a:p>
            <a:r>
              <a:rPr lang="en-US" dirty="0"/>
              <a:t>A. First Element: 10</a:t>
            </a:r>
          </a:p>
          <a:p>
            <a:r>
              <a:rPr lang="en-US" dirty="0"/>
              <a:t>B. First Element: 20</a:t>
            </a:r>
          </a:p>
          <a:p>
            <a:r>
              <a:rPr lang="en-US" dirty="0"/>
              <a:t>C. First Element: 30</a:t>
            </a:r>
          </a:p>
          <a:p>
            <a:r>
              <a:rPr lang="en-US" b="1" dirty="0">
                <a:solidFill>
                  <a:srgbClr val="00B050"/>
                </a:solidFill>
              </a:rPr>
              <a:t>D. </a:t>
            </a:r>
            <a:r>
              <a:rPr lang="en-IN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Warning: Undefined array key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88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793B-CEB6-67E7-B10A-61CCDAF5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26876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Which data type in PHP offers special variables that hold the references of resources that are external to PHP?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33BB1-2B74-1485-508E-4FAF81731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A. Array</a:t>
            </a:r>
          </a:p>
          <a:p>
            <a:r>
              <a:rPr lang="en-US" sz="3200" dirty="0"/>
              <a:t>B. Resources</a:t>
            </a:r>
          </a:p>
          <a:p>
            <a:r>
              <a:rPr lang="en-US" sz="3200" dirty="0"/>
              <a:t>C. object</a:t>
            </a:r>
          </a:p>
          <a:p>
            <a:r>
              <a:rPr lang="en-US" sz="3200" dirty="0"/>
              <a:t>D. string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00294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9790-8BF8-BA3D-502C-1BBD7C2B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/>
              <a:t>Do you know?</a:t>
            </a:r>
            <a:endParaRPr lang="en-IN" sz="4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812E4-9E98-C740-FB9B-F809FB51F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/>
              <a:t>The first-ever website, created by Tim Berners-Lee, went live on August 6, 1991. It was a simple page describing the World Wide Web project and how to use hypertext to access documents.</a:t>
            </a:r>
            <a:endParaRPr lang="en-IN" sz="3600" i="1" dirty="0"/>
          </a:p>
        </p:txBody>
      </p:sp>
    </p:spTree>
    <p:extLst>
      <p:ext uri="{BB962C8B-B14F-4D97-AF65-F5344CB8AC3E}">
        <p14:creationId xmlns:p14="http://schemas.microsoft.com/office/powerpoint/2010/main" val="1351088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PHP operators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666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Operators are symbols that tell the PHP processor to perform certain actions.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- Arithmetic operators</a:t>
            </a:r>
          </a:p>
          <a:p>
            <a:pPr marL="0" indent="0" algn="just">
              <a:buNone/>
            </a:pPr>
            <a:r>
              <a:rPr lang="en-US" dirty="0"/>
              <a:t>- Assignment operators</a:t>
            </a:r>
          </a:p>
          <a:p>
            <a:pPr marL="0" indent="0" algn="just">
              <a:buNone/>
            </a:pPr>
            <a:r>
              <a:rPr lang="en-US" dirty="0"/>
              <a:t>- Comparison operators</a:t>
            </a:r>
          </a:p>
          <a:p>
            <a:pPr marL="0" indent="0" algn="just">
              <a:buNone/>
            </a:pPr>
            <a:r>
              <a:rPr lang="en-US" dirty="0"/>
              <a:t>- Increment/Decrement operators</a:t>
            </a:r>
          </a:p>
          <a:p>
            <a:pPr marL="0" indent="0" algn="just">
              <a:buNone/>
            </a:pPr>
            <a:r>
              <a:rPr lang="en-US" dirty="0"/>
              <a:t>- String operators</a:t>
            </a:r>
          </a:p>
          <a:p>
            <a:pPr marL="0" indent="0" algn="just">
              <a:buNone/>
            </a:pPr>
            <a:r>
              <a:rPr lang="en-US" dirty="0"/>
              <a:t>- Array operators</a:t>
            </a:r>
          </a:p>
          <a:p>
            <a:pPr algn="just">
              <a:buFontTx/>
              <a:buChar char="-"/>
            </a:pPr>
            <a:r>
              <a:rPr lang="en-US" dirty="0"/>
              <a:t>Conditional assignment operators</a:t>
            </a:r>
          </a:p>
          <a:p>
            <a:pPr algn="just">
              <a:buFontTx/>
              <a:buChar char="-"/>
            </a:pPr>
            <a:r>
              <a:rPr lang="en-US" dirty="0"/>
              <a:t>Logical operators</a:t>
            </a:r>
          </a:p>
          <a:p>
            <a:pPr algn="just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90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operators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PHP arithmetic operators are used with numeric values to perform common arithmetical operations, such as addition, subtraction, multiplication etc.</a:t>
            </a:r>
          </a:p>
          <a:p>
            <a:pPr algn="just"/>
            <a:endParaRPr lang="en-IN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1010287"/>
              </p:ext>
            </p:extLst>
          </p:nvPr>
        </p:nvGraphicFramePr>
        <p:xfrm>
          <a:off x="971600" y="2924944"/>
          <a:ext cx="7258052" cy="3677000"/>
        </p:xfrm>
        <a:graphic>
          <a:graphicData uri="http://schemas.openxmlformats.org/drawingml/2006/table">
            <a:tbl>
              <a:tblPr/>
              <a:tblGrid>
                <a:gridCol w="1814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4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4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372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Result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5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+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Addition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+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Sum of $x and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78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-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484848"/>
                          </a:solidFill>
                          <a:effectLst/>
                        </a:rPr>
                        <a:t>Subtraction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-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Difference of $x and $y.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5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*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Multiplication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*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Product of $x and $y.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78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/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Division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484848"/>
                          </a:solidFill>
                          <a:effectLst/>
                        </a:rPr>
                        <a:t>$x /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Quotient of $x and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78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484848"/>
                          </a:solidFill>
                          <a:effectLst/>
                        </a:rPr>
                        <a:t>%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Modulus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%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Remainder of $x divided by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219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effectLst/>
                        </a:rPr>
                        <a:t>**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effectLst/>
                        </a:rPr>
                        <a:t>Exponentiation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effectLst/>
                        </a:rPr>
                        <a:t>$x ** $y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effectLst/>
                        </a:rPr>
                        <a:t>Result of raising $x to the $</a:t>
                      </a:r>
                      <a:r>
                        <a:rPr lang="en-US" sz="1400" dirty="0" err="1">
                          <a:effectLst/>
                        </a:rPr>
                        <a:t>y'th</a:t>
                      </a:r>
                      <a:r>
                        <a:rPr lang="en-US" sz="1400" dirty="0">
                          <a:effectLst/>
                        </a:rPr>
                        <a:t> power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248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operators(contd.)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&lt;?</a:t>
            </a:r>
            <a:r>
              <a:rPr lang="es-ES" dirty="0" err="1">
                <a:solidFill>
                  <a:schemeClr val="tx2"/>
                </a:solidFill>
              </a:rPr>
              <a:t>php</a:t>
            </a:r>
            <a:endParaRPr lang="es-E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$x = 10;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$y = 4;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echo($x + $y); // 0utputs: 14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 "&lt;</a:t>
            </a:r>
            <a:r>
              <a:rPr lang="es-ES" dirty="0" err="1">
                <a:solidFill>
                  <a:schemeClr val="tx2"/>
                </a:solidFill>
              </a:rPr>
              <a:t>br</a:t>
            </a:r>
            <a:r>
              <a:rPr lang="es-E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echo($x - $y); // 0utputs: 6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 "&lt;</a:t>
            </a:r>
            <a:r>
              <a:rPr lang="es-ES" dirty="0" err="1">
                <a:solidFill>
                  <a:schemeClr val="tx2"/>
                </a:solidFill>
              </a:rPr>
              <a:t>br</a:t>
            </a:r>
            <a:r>
              <a:rPr lang="es-E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echo($x * $y); // 0utputs: 40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 "&lt;</a:t>
            </a:r>
            <a:r>
              <a:rPr lang="es-ES" dirty="0" err="1">
                <a:solidFill>
                  <a:schemeClr val="tx2"/>
                </a:solidFill>
              </a:rPr>
              <a:t>br</a:t>
            </a:r>
            <a:r>
              <a:rPr lang="es-E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echo($x / $y); // 0utputs: 2.5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 "&lt;</a:t>
            </a:r>
            <a:r>
              <a:rPr lang="es-ES" dirty="0" err="1">
                <a:solidFill>
                  <a:schemeClr val="tx2"/>
                </a:solidFill>
              </a:rPr>
              <a:t>br</a:t>
            </a:r>
            <a:r>
              <a:rPr lang="es-E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echo($x % $y); // 0utputs: 2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 "&lt;</a:t>
            </a:r>
            <a:r>
              <a:rPr lang="es-ES" dirty="0" err="1">
                <a:solidFill>
                  <a:schemeClr val="tx2"/>
                </a:solidFill>
              </a:rPr>
              <a:t>br</a:t>
            </a:r>
            <a:r>
              <a:rPr lang="es-E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echo($x ** $y); // 0utputs: 10000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?&gt;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45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operators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PHP assignment operators are used with numeric values to write a value to a variable.</a:t>
            </a:r>
          </a:p>
          <a:p>
            <a:pPr algn="just"/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44839"/>
              </p:ext>
            </p:extLst>
          </p:nvPr>
        </p:nvGraphicFramePr>
        <p:xfrm>
          <a:off x="1043608" y="2852936"/>
          <a:ext cx="7258050" cy="3467100"/>
        </p:xfrm>
        <a:graphic>
          <a:graphicData uri="http://schemas.openxmlformats.org/drawingml/2006/table">
            <a:tbl>
              <a:tblPr/>
              <a:tblGrid>
                <a:gridCol w="150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Is The Same As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Assign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+=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Add and assign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+=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= $x +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-=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Subtract and assign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-=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= $x -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*=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Multiply and assign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*=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= $x *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/=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Divide and assign quotient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/=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= $x /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%=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Divide and assign modulus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%=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84848"/>
                          </a:solidFill>
                          <a:effectLst/>
                        </a:rPr>
                        <a:t>$x = $x %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99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2AAA-2C6D-4625-8650-79890009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4098"/>
            <a:ext cx="8229600" cy="990600"/>
          </a:xfrm>
        </p:spPr>
        <p:txBody>
          <a:bodyPr>
            <a:noAutofit/>
          </a:bodyPr>
          <a:lstStyle/>
          <a:p>
            <a:br>
              <a:rPr lang="en-US" sz="3600" b="1" dirty="0"/>
            </a:br>
            <a:r>
              <a:rPr lang="en-US" sz="3600" b="1" dirty="0"/>
              <a:t>How many different data types are available in </a:t>
            </a:r>
            <a:r>
              <a:rPr lang="en-US" sz="3600" b="1" dirty="0" err="1"/>
              <a:t>php</a:t>
            </a:r>
            <a:r>
              <a:rPr lang="en-US" sz="3600" b="1" dirty="0"/>
              <a:t>?</a:t>
            </a:r>
            <a:br>
              <a:rPr lang="en-US" sz="3600" b="1" dirty="0"/>
            </a:b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F8C17-EBD5-9367-DEF7-A030A1A90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dirty="0"/>
          </a:p>
          <a:p>
            <a:r>
              <a:rPr lang="en-US" sz="4400" dirty="0"/>
              <a:t>A. 6</a:t>
            </a:r>
          </a:p>
          <a:p>
            <a:r>
              <a:rPr lang="en-US" sz="4400" dirty="0"/>
              <a:t>B. 7</a:t>
            </a:r>
          </a:p>
          <a:p>
            <a:r>
              <a:rPr lang="en-US" sz="4400" b="1" dirty="0">
                <a:solidFill>
                  <a:srgbClr val="00B050"/>
                </a:solidFill>
              </a:rPr>
              <a:t>C. 8</a:t>
            </a:r>
          </a:p>
          <a:p>
            <a:r>
              <a:rPr lang="en-US" sz="4400" dirty="0"/>
              <a:t>D. 9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220015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operators(contd.)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&lt;?</a:t>
            </a:r>
            <a:r>
              <a:rPr lang="en-IN" dirty="0" err="1">
                <a:solidFill>
                  <a:schemeClr val="tx2"/>
                </a:solidFill>
              </a:rPr>
              <a:t>php</a:t>
            </a:r>
            <a:endParaRPr lang="en-IN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= 10;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$x; // Outputs: 10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= 20;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+= 30;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$x; // Outputs: 50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= 50;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-= 20;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$x; // Outputs: 30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= 5;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*= 25;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$x; // Outputs: 125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= 50;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/= 10;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$x; // Outputs: 5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= 100;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%= 15;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$x; // Outputs: 10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487678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operators(contd.)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IN" dirty="0"/>
              <a:t>10</a:t>
            </a:r>
          </a:p>
          <a:p>
            <a:pPr marL="0" indent="0" algn="just">
              <a:buNone/>
            </a:pPr>
            <a:r>
              <a:rPr lang="en-IN" dirty="0"/>
              <a:t>50</a:t>
            </a:r>
          </a:p>
          <a:p>
            <a:pPr marL="0" indent="0" algn="just">
              <a:buNone/>
            </a:pPr>
            <a:r>
              <a:rPr lang="en-IN" dirty="0"/>
              <a:t>30</a:t>
            </a:r>
          </a:p>
          <a:p>
            <a:pPr marL="0" indent="0" algn="just">
              <a:buNone/>
            </a:pPr>
            <a:r>
              <a:rPr lang="en-IN" dirty="0"/>
              <a:t>125</a:t>
            </a:r>
          </a:p>
          <a:p>
            <a:pPr marL="0" indent="0" algn="just">
              <a:buNone/>
            </a:pPr>
            <a:r>
              <a:rPr lang="en-IN" dirty="0"/>
              <a:t>5</a:t>
            </a:r>
          </a:p>
          <a:p>
            <a:pPr marL="0" indent="0" algn="just">
              <a:buNone/>
            </a:pPr>
            <a:r>
              <a:rPr lang="en-IN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584517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FEDE-9731-3ADE-928C-EB1ADEFC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/>
              <a:t>Do you know?</a:t>
            </a:r>
            <a:endParaRPr lang="en-IN" sz="4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B7AC0-4545-AF95-05C7-DB5A2FDB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i="1" dirty="0"/>
          </a:p>
          <a:p>
            <a:pPr marL="0" indent="0">
              <a:buNone/>
            </a:pPr>
            <a:r>
              <a:rPr lang="en-US" sz="3600" i="1" dirty="0"/>
              <a:t>Rasmus </a:t>
            </a:r>
            <a:r>
              <a:rPr lang="en-US" sz="3600" i="1" dirty="0" err="1"/>
              <a:t>Lerdorf</a:t>
            </a:r>
            <a:r>
              <a:rPr lang="en-US" sz="3600" i="1" dirty="0"/>
              <a:t> created PHP (Personal Home Page) in 1994, originally as a simple tool to track visitors to his online resume.</a:t>
            </a:r>
            <a:endParaRPr lang="en-IN" sz="3600" i="1" dirty="0"/>
          </a:p>
        </p:txBody>
      </p:sp>
    </p:spTree>
    <p:extLst>
      <p:ext uri="{BB962C8B-B14F-4D97-AF65-F5344CB8AC3E}">
        <p14:creationId xmlns:p14="http://schemas.microsoft.com/office/powerpoint/2010/main" val="4267912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operators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comparison operators are used to compare two values in a Boolean fashion.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452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operators(contd.)</a:t>
            </a:r>
            <a:endParaRPr lang="en-IN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534281"/>
              </p:ext>
            </p:extLst>
          </p:nvPr>
        </p:nvGraphicFramePr>
        <p:xfrm>
          <a:off x="323525" y="1599109"/>
          <a:ext cx="8568954" cy="4999101"/>
        </p:xfrm>
        <a:graphic>
          <a:graphicData uri="http://schemas.openxmlformats.org/drawingml/2006/table">
            <a:tbl>
              <a:tblPr/>
              <a:tblGrid>
                <a:gridCol w="2614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4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11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44427" marR="44427" marT="50774" marB="50774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</a:p>
                  </a:txBody>
                  <a:tcPr marL="44427" marR="44427" marT="50774" marB="50774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44427" marR="44427" marT="50774" marB="50774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Result</a:t>
                      </a:r>
                    </a:p>
                  </a:txBody>
                  <a:tcPr marL="44427" marR="44427" marT="50774" marB="50774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==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Equal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==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equal to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821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===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solidFill>
                            <a:srgbClr val="484848"/>
                          </a:solidFill>
                          <a:effectLst/>
                        </a:rPr>
                        <a:t>Identical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===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equal to $y, and they are of the same type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!=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Not equal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!=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not equal to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&lt;&gt;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Not equal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&lt;&gt;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not equal to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4606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!==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Not identical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!==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not equal to $y, or they are not of the same type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&lt;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Less than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&lt;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less than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&gt;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Greater than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&gt;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greater than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&gt;=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Greater than or equal to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&gt;=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greater than or equal to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&lt;=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Less than or equal to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&lt;=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True if $x is less than or equal to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940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operators(contd.)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&lt;?</a:t>
            </a:r>
            <a:r>
              <a:rPr lang="en-IN" dirty="0" err="1">
                <a:solidFill>
                  <a:schemeClr val="tx2"/>
                </a:solidFill>
              </a:rPr>
              <a:t>php</a:t>
            </a:r>
            <a:endParaRPr lang="en-I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$x = 25;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$y = 35;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$z = "25";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== $z);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true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=== $z);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false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!= $y);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true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!== $z);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true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&lt; $y); 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true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&gt; $y); 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false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&lt;= $y);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true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&gt;= $y);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false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?&gt;</a:t>
            </a:r>
          </a:p>
          <a:p>
            <a:pPr marL="0" indent="0">
              <a:buNone/>
            </a:pP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34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C748-2AA1-4233-0F8E-1E8ABDF4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/>
              <a:t>Do you know?</a:t>
            </a:r>
            <a:endParaRPr lang="en-IN" sz="4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CA311-1B4F-E674-4E0C-8A008B861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950" dirty="0"/>
          </a:p>
          <a:p>
            <a:pPr marL="0" indent="0" algn="ctr">
              <a:buNone/>
            </a:pPr>
            <a:r>
              <a:rPr lang="en-US" sz="4950" dirty="0"/>
              <a:t>“Source code affects search engine ranking”</a:t>
            </a:r>
            <a:endParaRPr lang="en-IN" sz="4950" dirty="0"/>
          </a:p>
        </p:txBody>
      </p:sp>
    </p:spTree>
    <p:extLst>
      <p:ext uri="{BB962C8B-B14F-4D97-AF65-F5344CB8AC3E}">
        <p14:creationId xmlns:p14="http://schemas.microsoft.com/office/powerpoint/2010/main" val="3789741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Incrementing and Decrementing Operators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increment/decrement operators are used to increment/decrement a variable's value.</a:t>
            </a:r>
          </a:p>
          <a:p>
            <a:pPr algn="just"/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42975" y="2537460"/>
          <a:ext cx="7258050" cy="3002280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9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Effect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++$x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Pre-increment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Increments $x by one, then returns $x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$x++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Post-increment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Returns $x, then increments $x by one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--$x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Pre-decrement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Decrements $x by one, then returns $x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$x--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Post-decrement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84848"/>
                          </a:solidFill>
                          <a:effectLst/>
                        </a:rPr>
                        <a:t>Returns $x, then decrements $x by one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351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Incrementing and Decrementing Operators(contd.)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&lt;html&gt;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&lt;?</a:t>
            </a:r>
            <a:r>
              <a:rPr lang="en-IN" sz="1400" dirty="0" err="1">
                <a:solidFill>
                  <a:schemeClr val="tx2"/>
                </a:solidFill>
              </a:rPr>
              <a:t>php</a:t>
            </a:r>
            <a:endParaRPr lang="en-IN" sz="14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$x = 10;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++$x; // Outputs: 11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$x;   // Outputs: 11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"&lt;</a:t>
            </a:r>
            <a:r>
              <a:rPr lang="en-IN" sz="1400" dirty="0" err="1">
                <a:solidFill>
                  <a:schemeClr val="tx2"/>
                </a:solidFill>
              </a:rPr>
              <a:t>br</a:t>
            </a:r>
            <a:r>
              <a:rPr lang="en-IN" sz="1400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$x = 10;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$x++; // Outputs: 10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$x;   // Outputs: 11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"&lt;</a:t>
            </a:r>
            <a:r>
              <a:rPr lang="en-IN" sz="1400" dirty="0" err="1">
                <a:solidFill>
                  <a:schemeClr val="tx2"/>
                </a:solidFill>
              </a:rPr>
              <a:t>br</a:t>
            </a:r>
            <a:r>
              <a:rPr lang="en-IN" sz="1400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$x = 10;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--$x; // Outputs: 9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$x;   // Outputs: 9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"&lt;</a:t>
            </a:r>
            <a:r>
              <a:rPr lang="en-IN" sz="1400" dirty="0" err="1">
                <a:solidFill>
                  <a:schemeClr val="tx2"/>
                </a:solidFill>
              </a:rPr>
              <a:t>br</a:t>
            </a:r>
            <a:r>
              <a:rPr lang="en-IN" sz="1400" dirty="0">
                <a:solidFill>
                  <a:schemeClr val="tx2"/>
                </a:solidFill>
              </a:rPr>
              <a:t>&gt;"; 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$x = 10;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$x--; // Outputs: 10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$x;   // Outputs: 9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&lt;/html&gt;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25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Incrementing and Decrementing Operators(contd.)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1111</a:t>
            </a:r>
          </a:p>
          <a:p>
            <a:pPr marL="0" indent="0" algn="just">
              <a:buNone/>
            </a:pPr>
            <a:r>
              <a:rPr lang="en-US" dirty="0"/>
              <a:t>1011</a:t>
            </a:r>
          </a:p>
          <a:p>
            <a:pPr marL="0" indent="0" algn="just">
              <a:buNone/>
            </a:pPr>
            <a:r>
              <a:rPr lang="en-US" dirty="0"/>
              <a:t>99</a:t>
            </a:r>
          </a:p>
          <a:p>
            <a:pPr marL="0" indent="0" algn="just">
              <a:buNone/>
            </a:pPr>
            <a:r>
              <a:rPr lang="en-US" dirty="0"/>
              <a:t>109</a:t>
            </a:r>
          </a:p>
        </p:txBody>
      </p:sp>
    </p:spTree>
    <p:extLst>
      <p:ext uri="{BB962C8B-B14F-4D97-AF65-F5344CB8AC3E}">
        <p14:creationId xmlns:p14="http://schemas.microsoft.com/office/powerpoint/2010/main" val="61723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28C3-DB44-5E70-1D69-66A61836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/>
              <a:t>Which one is not a data type in PHP?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4B814-5E81-F3B2-4EF0-D13C76C9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A. Resources</a:t>
            </a:r>
          </a:p>
          <a:p>
            <a:r>
              <a:rPr lang="en-US" sz="4000" dirty="0"/>
              <a:t>B. Objects</a:t>
            </a:r>
          </a:p>
          <a:p>
            <a:r>
              <a:rPr lang="en-US" sz="4000" dirty="0"/>
              <a:t>C. Null</a:t>
            </a:r>
          </a:p>
          <a:p>
            <a:r>
              <a:rPr lang="en-US" sz="4000" dirty="0"/>
              <a:t>D. Void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768285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String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string operators are used to perform the operation on strings.</a:t>
            </a:r>
          </a:p>
          <a:p>
            <a:pPr algn="just"/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75427"/>
              </p:ext>
            </p:extLst>
          </p:nvPr>
        </p:nvGraphicFramePr>
        <p:xfrm>
          <a:off x="942974" y="2907030"/>
          <a:ext cx="7258052" cy="1714500"/>
        </p:xfrm>
        <a:graphic>
          <a:graphicData uri="http://schemas.openxmlformats.org/drawingml/2006/table">
            <a:tbl>
              <a:tblPr/>
              <a:tblGrid>
                <a:gridCol w="1468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6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Result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.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Concatenation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$str1 . $str2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Concatenation of $str1 and $str2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.=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Concatenation assignment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$str1 .= $str2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84848"/>
                          </a:solidFill>
                          <a:effectLst/>
                        </a:rPr>
                        <a:t>Appends the $str2 to the $str1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090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String Operators(contd.)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$x = "Hello";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$y = " World!";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$x . $y; // Outputs: Hello World!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$x .= $y;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$x; // Outputs: Hello World!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IN" dirty="0"/>
              <a:t>Hello World!</a:t>
            </a:r>
          </a:p>
          <a:p>
            <a:pPr marL="0" indent="0" algn="just">
              <a:buNone/>
            </a:pPr>
            <a:r>
              <a:rPr lang="en-IN" dirty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568596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PHP Conditional 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PHP conditional assignment operators are used to set a value depending on conditions:</a:t>
            </a:r>
          </a:p>
          <a:p>
            <a:pPr algn="just"/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657997"/>
              </p:ext>
            </p:extLst>
          </p:nvPr>
        </p:nvGraphicFramePr>
        <p:xfrm>
          <a:off x="251521" y="2492896"/>
          <a:ext cx="8640958" cy="4032448"/>
        </p:xfrm>
        <a:graphic>
          <a:graphicData uri="http://schemas.openxmlformats.org/drawingml/2006/table">
            <a:tbl>
              <a:tblPr/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0488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dirty="0">
                          <a:effectLst/>
                        </a:rPr>
                        <a:t>?:</a:t>
                      </a:r>
                    </a:p>
                  </a:txBody>
                  <a:tcPr marL="103762" marR="51881" marT="51881" marB="51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dirty="0">
                          <a:effectLst/>
                        </a:rPr>
                        <a:t>Ternary</a:t>
                      </a:r>
                    </a:p>
                  </a:txBody>
                  <a:tcPr marL="51881" marR="51881" marT="51881" marB="51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dirty="0">
                          <a:effectLst/>
                        </a:rPr>
                        <a:t>$x = </a:t>
                      </a:r>
                      <a:r>
                        <a:rPr lang="en-IN" sz="1300" i="1" dirty="0">
                          <a:effectLst/>
                        </a:rPr>
                        <a:t>expr1</a:t>
                      </a:r>
                      <a:r>
                        <a:rPr lang="en-IN" sz="1300" dirty="0">
                          <a:effectLst/>
                        </a:rPr>
                        <a:t> ? </a:t>
                      </a:r>
                      <a:r>
                        <a:rPr lang="en-IN" sz="1300" i="1" dirty="0">
                          <a:effectLst/>
                        </a:rPr>
                        <a:t>expr2</a:t>
                      </a:r>
                      <a:r>
                        <a:rPr lang="en-IN" sz="1300" dirty="0">
                          <a:effectLst/>
                        </a:rPr>
                        <a:t> : </a:t>
                      </a:r>
                      <a:r>
                        <a:rPr lang="en-IN" sz="1300" i="1" dirty="0">
                          <a:effectLst/>
                        </a:rPr>
                        <a:t>expr3</a:t>
                      </a:r>
                      <a:endParaRPr lang="en-IN" sz="1300" dirty="0">
                        <a:effectLst/>
                      </a:endParaRPr>
                    </a:p>
                  </a:txBody>
                  <a:tcPr marL="51881" marR="51881" marT="51881" marB="51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Returns the value of $x.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The value of $x is </a:t>
                      </a:r>
                      <a:r>
                        <a:rPr lang="en-US" sz="1300" i="1" dirty="0">
                          <a:effectLst/>
                        </a:rPr>
                        <a:t>expr2</a:t>
                      </a:r>
                      <a:r>
                        <a:rPr lang="en-US" sz="1300" dirty="0">
                          <a:effectLst/>
                        </a:rPr>
                        <a:t> if </a:t>
                      </a:r>
                      <a:r>
                        <a:rPr lang="en-US" sz="1300" i="1" dirty="0">
                          <a:effectLst/>
                        </a:rPr>
                        <a:t>expr1</a:t>
                      </a:r>
                      <a:r>
                        <a:rPr lang="en-US" sz="1300" dirty="0">
                          <a:effectLst/>
                        </a:rPr>
                        <a:t> = TRUE.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The value of $x is </a:t>
                      </a:r>
                      <a:r>
                        <a:rPr lang="en-US" sz="1300" i="1" dirty="0">
                          <a:effectLst/>
                        </a:rPr>
                        <a:t>expr3</a:t>
                      </a:r>
                      <a:r>
                        <a:rPr lang="en-US" sz="1300" dirty="0">
                          <a:effectLst/>
                        </a:rPr>
                        <a:t> if </a:t>
                      </a:r>
                      <a:r>
                        <a:rPr lang="en-US" sz="1300" i="1" dirty="0">
                          <a:effectLst/>
                        </a:rPr>
                        <a:t>expr1</a:t>
                      </a:r>
                      <a:r>
                        <a:rPr lang="en-US" sz="1300" dirty="0">
                          <a:effectLst/>
                        </a:rPr>
                        <a:t> = FALSE</a:t>
                      </a:r>
                    </a:p>
                  </a:txBody>
                  <a:tcPr marL="51881" marR="51881" marT="51881" marB="51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1960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??</a:t>
                      </a:r>
                    </a:p>
                  </a:txBody>
                  <a:tcPr marL="103762" marR="51881" marT="51881" marB="51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dirty="0">
                          <a:effectLst/>
                        </a:rPr>
                        <a:t>Null coalescing</a:t>
                      </a:r>
                    </a:p>
                  </a:txBody>
                  <a:tcPr marL="51881" marR="51881" marT="51881" marB="51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$x = </a:t>
                      </a:r>
                      <a:r>
                        <a:rPr lang="en-IN" sz="1300" i="1">
                          <a:effectLst/>
                        </a:rPr>
                        <a:t>expr1</a:t>
                      </a:r>
                      <a:r>
                        <a:rPr lang="en-IN" sz="1300">
                          <a:effectLst/>
                        </a:rPr>
                        <a:t> ?? </a:t>
                      </a:r>
                      <a:r>
                        <a:rPr lang="en-IN" sz="1300" i="1">
                          <a:effectLst/>
                        </a:rPr>
                        <a:t>expr2</a:t>
                      </a:r>
                      <a:endParaRPr lang="en-IN" sz="1300">
                        <a:effectLst/>
                      </a:endParaRPr>
                    </a:p>
                  </a:txBody>
                  <a:tcPr marL="51881" marR="51881" marT="51881" marB="51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Returns the value of $x.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The value of $x is </a:t>
                      </a:r>
                      <a:r>
                        <a:rPr lang="en-US" sz="1300" i="1" dirty="0">
                          <a:effectLst/>
                        </a:rPr>
                        <a:t>expr1</a:t>
                      </a:r>
                      <a:r>
                        <a:rPr lang="en-US" sz="1300" dirty="0">
                          <a:effectLst/>
                        </a:rPr>
                        <a:t> if </a:t>
                      </a:r>
                      <a:r>
                        <a:rPr lang="en-US" sz="1300" i="1" dirty="0">
                          <a:effectLst/>
                        </a:rPr>
                        <a:t>expr1</a:t>
                      </a:r>
                      <a:r>
                        <a:rPr lang="en-US" sz="1300" dirty="0">
                          <a:effectLst/>
                        </a:rPr>
                        <a:t> exists, and is not NULL.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If </a:t>
                      </a:r>
                      <a:r>
                        <a:rPr lang="en-US" sz="1300" i="1" dirty="0">
                          <a:effectLst/>
                        </a:rPr>
                        <a:t>expr1</a:t>
                      </a:r>
                      <a:r>
                        <a:rPr lang="en-US" sz="1300" dirty="0">
                          <a:effectLst/>
                        </a:rPr>
                        <a:t> does not exist, or is NULL, the value of $x is </a:t>
                      </a:r>
                      <a:r>
                        <a:rPr lang="en-US" sz="1300" i="1" dirty="0">
                          <a:effectLst/>
                        </a:rPr>
                        <a:t>expr2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Introduced in PHP 7</a:t>
                      </a:r>
                    </a:p>
                  </a:txBody>
                  <a:tcPr marL="51881" marR="51881" marT="51881" marB="51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564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PHP Conditional Assignment Operators(contd.) – Ternary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$status = (empty($user)) ? "anonymous" : $user;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$user = "Michael";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$status = (empty($user)) ? "anonymous" : $user;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IN" dirty="0"/>
              <a:t>anonymous</a:t>
            </a:r>
          </a:p>
          <a:p>
            <a:pPr marL="0" indent="0" algn="just">
              <a:buNone/>
            </a:pPr>
            <a:r>
              <a:rPr lang="en-US" dirty="0"/>
              <a:t>Michael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715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PHP Conditional Assignment Operators(contd.) – Null coalescing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$status = $user ?? 'anonymous';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$user = "Michael";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$status = $user ?? 'anonymous';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anonymous</a:t>
            </a:r>
          </a:p>
          <a:p>
            <a:pPr marL="0" indent="0" algn="just">
              <a:buNone/>
            </a:pPr>
            <a:r>
              <a:rPr lang="en-US" dirty="0"/>
              <a:t>Michael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7406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logical operators are typically used to combine conditional statements.</a:t>
            </a:r>
          </a:p>
          <a:p>
            <a:pPr algn="just"/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06130"/>
              </p:ext>
            </p:extLst>
          </p:nvPr>
        </p:nvGraphicFramePr>
        <p:xfrm>
          <a:off x="971600" y="2564904"/>
          <a:ext cx="7258050" cy="4015740"/>
        </p:xfrm>
        <a:graphic>
          <a:graphicData uri="http://schemas.openxmlformats.org/drawingml/2006/table">
            <a:tbl>
              <a:tblPr/>
              <a:tblGrid>
                <a:gridCol w="1468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8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Result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and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And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and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84848"/>
                          </a:solidFill>
                          <a:effectLst/>
                        </a:rPr>
                        <a:t>True if both $x and $y are true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or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Or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84848"/>
                          </a:solidFill>
                          <a:effectLst/>
                        </a:rPr>
                        <a:t>$x or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True if either $x or $y is true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xor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Xor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84848"/>
                          </a:solidFill>
                          <a:effectLst/>
                        </a:rPr>
                        <a:t>$x </a:t>
                      </a:r>
                      <a:r>
                        <a:rPr lang="en-IN" dirty="0" err="1">
                          <a:solidFill>
                            <a:srgbClr val="484848"/>
                          </a:solidFill>
                          <a:effectLst/>
                        </a:rPr>
                        <a:t>xor</a:t>
                      </a:r>
                      <a:r>
                        <a:rPr lang="en-IN" dirty="0">
                          <a:solidFill>
                            <a:srgbClr val="484848"/>
                          </a:solidFill>
                          <a:effectLst/>
                        </a:rPr>
                        <a:t>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True if either $x or $y is true, but not both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And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&amp;&amp;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84848"/>
                          </a:solidFill>
                          <a:effectLst/>
                        </a:rPr>
                        <a:t>True if both $x and $y are true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||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Or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||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True if either $x or $y is true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!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Not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84848"/>
                          </a:solidFill>
                          <a:effectLst/>
                        </a:rPr>
                        <a:t>!$x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84848"/>
                          </a:solidFill>
                          <a:effectLst/>
                        </a:rPr>
                        <a:t>True if $x is not true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521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Logical Operators(contd.)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$year = 2014;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// Leap years are divisible by 400 or by 4 but not 100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if(($year % 400 == 0) || (($year % 100 != 0) &amp;&amp; ($year % 4 == 0))){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"$year is a leap year.";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else{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"$year is not a leap year.";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2014 is not a leap year.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297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14C5-E06B-3975-D1AA-61BAF19E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/>
              <a:t>Do you know?</a:t>
            </a:r>
            <a:endParaRPr lang="en-IN" sz="4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A4E44-AC3E-8F69-D11D-16E1DD421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3000" i="1" dirty="0"/>
          </a:p>
          <a:p>
            <a:pPr marL="0" indent="0" algn="just">
              <a:buNone/>
            </a:pPr>
            <a:r>
              <a:rPr lang="en-US" sz="3000" i="1" dirty="0"/>
              <a:t>Web 2.0: Coined around 2004, the term "Web 2.0" represented a shift in focus from static web pages to more dynamic and user-centered experiences, including social media, user-generated content, and interactive web applications.</a:t>
            </a:r>
            <a:endParaRPr lang="en-IN" sz="3000" i="1" dirty="0"/>
          </a:p>
        </p:txBody>
      </p:sp>
    </p:spTree>
    <p:extLst>
      <p:ext uri="{BB962C8B-B14F-4D97-AF65-F5344CB8AC3E}">
        <p14:creationId xmlns:p14="http://schemas.microsoft.com/office/powerpoint/2010/main" val="28163503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68E4-5F1E-7B35-9E6C-B7A831CE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Which of the following is type of operators in PHP?</a:t>
            </a:r>
            <a:br>
              <a:rPr lang="en-US" sz="3600" b="1" dirty="0"/>
            </a:b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91524-6311-E6B9-EB49-1ECFDC052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A. Arithmetic Operators</a:t>
            </a:r>
          </a:p>
          <a:p>
            <a:r>
              <a:rPr lang="en-US" sz="4000" dirty="0"/>
              <a:t>B. Comparison Operators</a:t>
            </a:r>
          </a:p>
          <a:p>
            <a:r>
              <a:rPr lang="en-US" sz="4000" dirty="0"/>
              <a:t>C. Assignment Operators</a:t>
            </a:r>
          </a:p>
          <a:p>
            <a:r>
              <a:rPr lang="en-US" sz="4000" dirty="0"/>
              <a:t>D. All of the above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25959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68E4-5F1E-7B35-9E6C-B7A831CE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Which of the following is type of operators in PHP?</a:t>
            </a:r>
            <a:br>
              <a:rPr lang="en-US" sz="3600" b="1" dirty="0"/>
            </a:b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91524-6311-E6B9-EB49-1ECFDC052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A. Arithmetic Operators</a:t>
            </a:r>
          </a:p>
          <a:p>
            <a:r>
              <a:rPr lang="en-US" sz="4000" dirty="0"/>
              <a:t>B. Comparison Operators</a:t>
            </a:r>
          </a:p>
          <a:p>
            <a:r>
              <a:rPr lang="en-US" sz="4000" dirty="0"/>
              <a:t>C. Assignment Operators</a:t>
            </a:r>
          </a:p>
          <a:p>
            <a:r>
              <a:rPr lang="en-US" sz="4000" b="1" dirty="0"/>
              <a:t>D. </a:t>
            </a:r>
            <a:r>
              <a:rPr lang="en-US" sz="4000" b="1" dirty="0">
                <a:solidFill>
                  <a:srgbClr val="00B050"/>
                </a:solidFill>
              </a:rPr>
              <a:t>All of the above</a:t>
            </a:r>
            <a:endParaRPr lang="en-IN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28C3-DB44-5E70-1D69-66A61836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/>
              <a:t>Which one is not a data type in PHP?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4B814-5E81-F3B2-4EF0-D13C76C9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A. Resources</a:t>
            </a:r>
          </a:p>
          <a:p>
            <a:r>
              <a:rPr lang="en-US" sz="4000" dirty="0"/>
              <a:t>B. Objects</a:t>
            </a:r>
          </a:p>
          <a:p>
            <a:r>
              <a:rPr lang="en-US" sz="4000" dirty="0"/>
              <a:t>C. Null</a:t>
            </a:r>
          </a:p>
          <a:p>
            <a:r>
              <a:rPr lang="en-US" sz="4000" b="1" dirty="0">
                <a:solidFill>
                  <a:srgbClr val="00B050"/>
                </a:solidFill>
              </a:rPr>
              <a:t>D. Void</a:t>
            </a:r>
            <a:endParaRPr lang="en-IN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97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1FD8-FD4B-10EB-7C47-58BA6C32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Operator ++ indicate?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4BE47-62C3-ABDC-3815-5B5E40EF3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600" dirty="0"/>
              <a:t>A. Decrement operator</a:t>
            </a:r>
          </a:p>
          <a:p>
            <a:r>
              <a:rPr lang="en-US" sz="3600" dirty="0"/>
              <a:t>B. Increment operator</a:t>
            </a:r>
          </a:p>
          <a:p>
            <a:r>
              <a:rPr lang="en-US" sz="3600" dirty="0"/>
              <a:t>C. Modulus Operator</a:t>
            </a:r>
          </a:p>
          <a:p>
            <a:r>
              <a:rPr lang="en-US" sz="3600" dirty="0"/>
              <a:t>D. None of the above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494230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1FD8-FD4B-10EB-7C47-58BA6C32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Operator ++ indicate?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4BE47-62C3-ABDC-3815-5B5E40EF3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600" dirty="0"/>
              <a:t>A. Decrement operator</a:t>
            </a:r>
          </a:p>
          <a:p>
            <a:r>
              <a:rPr lang="en-US" sz="3600" dirty="0"/>
              <a:t>B. </a:t>
            </a:r>
            <a:r>
              <a:rPr lang="en-US" sz="3600" b="1" dirty="0">
                <a:solidFill>
                  <a:srgbClr val="00B050"/>
                </a:solidFill>
              </a:rPr>
              <a:t>Increment operator</a:t>
            </a:r>
          </a:p>
          <a:p>
            <a:r>
              <a:rPr lang="en-US" sz="3600" dirty="0"/>
              <a:t>C. Modulus Operator</a:t>
            </a:r>
          </a:p>
          <a:p>
            <a:r>
              <a:rPr lang="en-US" sz="3600" dirty="0"/>
              <a:t>D. None of the above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45365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949F-0C18-578B-F2D5-5E1A4E0F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Operator ? Means?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C4758-3C5B-BFD1-9CD9-5FA58F3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A. Assignment Operators</a:t>
            </a:r>
          </a:p>
          <a:p>
            <a:r>
              <a:rPr lang="en-US" sz="3600" dirty="0"/>
              <a:t>B. Modulus AND assignment operator</a:t>
            </a:r>
          </a:p>
          <a:p>
            <a:r>
              <a:rPr lang="en-US" sz="3600" dirty="0"/>
              <a:t>C. Conditional Operator</a:t>
            </a:r>
          </a:p>
          <a:p>
            <a:r>
              <a:rPr lang="en-US" sz="3600" dirty="0"/>
              <a:t>D. Divide AND assignment operator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131807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949F-0C18-578B-F2D5-5E1A4E0F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Operator ? Means?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C4758-3C5B-BFD1-9CD9-5FA58F3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A. Assignment Operators</a:t>
            </a:r>
          </a:p>
          <a:p>
            <a:r>
              <a:rPr lang="en-US" sz="3600" dirty="0"/>
              <a:t>B. Modulus AND assignment operator</a:t>
            </a:r>
          </a:p>
          <a:p>
            <a:r>
              <a:rPr lang="en-US" sz="3600" dirty="0"/>
              <a:t>C. </a:t>
            </a:r>
            <a:r>
              <a:rPr lang="en-US" sz="3600" b="1" dirty="0">
                <a:solidFill>
                  <a:srgbClr val="00B050"/>
                </a:solidFill>
              </a:rPr>
              <a:t>Conditional Operator</a:t>
            </a:r>
          </a:p>
          <a:p>
            <a:r>
              <a:rPr lang="en-US" sz="3600" dirty="0"/>
              <a:t>D. Divide AND assignment operator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676692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9B46E6-4F2C-AD35-47E0-4C1A8C828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5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8C8B-FCD8-D483-E458-D77E843D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990600"/>
          </a:xfrm>
        </p:spPr>
        <p:txBody>
          <a:bodyPr>
            <a:noAutofit/>
          </a:bodyPr>
          <a:lstStyle/>
          <a:p>
            <a:r>
              <a:rPr lang="en-US" b="1" dirty="0"/>
              <a:t>The range of integers must lie between ___________?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760-F0C4-23C5-1B11-285DDFCF8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A. -2^15 to 2^15.</a:t>
            </a:r>
          </a:p>
          <a:p>
            <a:r>
              <a:rPr lang="en-US" sz="3600" dirty="0"/>
              <a:t>B. -2^16 to 2^16.</a:t>
            </a:r>
          </a:p>
          <a:p>
            <a:r>
              <a:rPr lang="en-US" sz="3600" dirty="0"/>
              <a:t>C. -2^31 to 2^31.</a:t>
            </a:r>
          </a:p>
          <a:p>
            <a:r>
              <a:rPr lang="en-US" sz="3600" dirty="0"/>
              <a:t>D. -2^32 to 2^32.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3062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8C8B-FCD8-D483-E458-D77E843D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990600"/>
          </a:xfrm>
        </p:spPr>
        <p:txBody>
          <a:bodyPr>
            <a:noAutofit/>
          </a:bodyPr>
          <a:lstStyle/>
          <a:p>
            <a:r>
              <a:rPr lang="en-US" b="1" dirty="0"/>
              <a:t>The range of integers must lie between ___________?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760-F0C4-23C5-1B11-285DDFCF8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A. -2^15 to 2^15.</a:t>
            </a:r>
          </a:p>
          <a:p>
            <a:r>
              <a:rPr lang="en-US" sz="3600" dirty="0"/>
              <a:t>B. -2^16 to 2^16.</a:t>
            </a:r>
          </a:p>
          <a:p>
            <a:r>
              <a:rPr lang="en-US" sz="3600" b="1" dirty="0">
                <a:solidFill>
                  <a:srgbClr val="00B050"/>
                </a:solidFill>
              </a:rPr>
              <a:t>C. -2^31 to 2^31</a:t>
            </a:r>
            <a:r>
              <a:rPr lang="en-US" sz="3600" dirty="0"/>
              <a:t>.</a:t>
            </a:r>
          </a:p>
          <a:p>
            <a:r>
              <a:rPr lang="en-US" sz="3600" dirty="0"/>
              <a:t>D. -2^32 to 2^32.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572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5B0C-1036-9949-C855-CA185E6E3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47" y="83671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Objects are defined as instances of user defined classes that can hold ____________?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E2170-FAE9-3BD3-90D1-ECDD5D4ED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A. values</a:t>
            </a:r>
          </a:p>
          <a:p>
            <a:r>
              <a:rPr lang="en-US" sz="4000" dirty="0"/>
              <a:t>B. functions</a:t>
            </a:r>
          </a:p>
          <a:p>
            <a:r>
              <a:rPr lang="en-US" sz="4000" dirty="0"/>
              <a:t>C. both values and functions</a:t>
            </a:r>
          </a:p>
          <a:p>
            <a:r>
              <a:rPr lang="en-US" sz="4000" dirty="0"/>
              <a:t>D. None of the above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21523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5B0C-1036-9949-C855-CA185E6E3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47" y="83671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Objects are defined as instances of user defined classes that can hold ____________?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E2170-FAE9-3BD3-90D1-ECDD5D4ED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A. values</a:t>
            </a:r>
          </a:p>
          <a:p>
            <a:r>
              <a:rPr lang="en-US" sz="4000" dirty="0"/>
              <a:t>B. functions</a:t>
            </a:r>
          </a:p>
          <a:p>
            <a:r>
              <a:rPr lang="en-US" sz="4000" b="1" dirty="0">
                <a:solidFill>
                  <a:srgbClr val="00B050"/>
                </a:solidFill>
              </a:rPr>
              <a:t>C. both values and functions</a:t>
            </a:r>
          </a:p>
          <a:p>
            <a:r>
              <a:rPr lang="en-US" sz="4000" dirty="0"/>
              <a:t>D. None of the above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4319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76FA-FFA8-4EA0-8651-78063347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will be the output of the following PHP code?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41E9-4D1E-AAB6-1B66-B2D5CE868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lfc</a:t>
            </a:r>
            <a:r>
              <a:rPr lang="en-US" dirty="0"/>
              <a:t> = NULL; </a:t>
            </a:r>
          </a:p>
          <a:p>
            <a:pPr marL="0" indent="0">
              <a:buNone/>
            </a:pPr>
            <a:r>
              <a:rPr lang="en-US" dirty="0"/>
              <a:t>echo $</a:t>
            </a:r>
            <a:r>
              <a:rPr lang="en-US" dirty="0" err="1"/>
              <a:t>lfc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A. 0</a:t>
            </a:r>
          </a:p>
          <a:p>
            <a:pPr marL="0" indent="0">
              <a:buNone/>
            </a:pPr>
            <a:r>
              <a:rPr lang="en-US" sz="3200" dirty="0"/>
              <a:t>B. Null</a:t>
            </a:r>
          </a:p>
          <a:p>
            <a:pPr marL="0" indent="0">
              <a:buNone/>
            </a:pPr>
            <a:r>
              <a:rPr lang="en-US" sz="3200" dirty="0"/>
              <a:t>C. No Output</a:t>
            </a:r>
          </a:p>
          <a:p>
            <a:pPr marL="0" indent="0">
              <a:buNone/>
            </a:pPr>
            <a:r>
              <a:rPr lang="en-US" sz="3200" dirty="0"/>
              <a:t>D. Error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9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830</TotalTime>
  <Words>2347</Words>
  <Application>Microsoft Office PowerPoint</Application>
  <PresentationFormat>On-screen Show (4:3)</PresentationFormat>
  <Paragraphs>473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Times New Roman</vt:lpstr>
      <vt:lpstr>Clarity</vt:lpstr>
      <vt:lpstr>Office Theme</vt:lpstr>
      <vt:lpstr> How many different data types are available in php? </vt:lpstr>
      <vt:lpstr> How many different data types are available in php? </vt:lpstr>
      <vt:lpstr>Which one is not a data type in PHP?</vt:lpstr>
      <vt:lpstr>Which one is not a data type in PHP?</vt:lpstr>
      <vt:lpstr>The range of integers must lie between ___________? </vt:lpstr>
      <vt:lpstr>The range of integers must lie between ___________? </vt:lpstr>
      <vt:lpstr>Objects are defined as instances of user defined classes that can hold ____________? </vt:lpstr>
      <vt:lpstr>Objects are defined as instances of user defined classes that can hold ____________? </vt:lpstr>
      <vt:lpstr>What will be the output of the following PHP code?</vt:lpstr>
      <vt:lpstr>What will be the output of the following PHP code?</vt:lpstr>
      <vt:lpstr>What will be the output of the following PHP code?</vt:lpstr>
      <vt:lpstr>What will be the output of the following PHP code?</vt:lpstr>
      <vt:lpstr>Which data type in PHP offers special variables that hold the references of resources that are external to PHP? </vt:lpstr>
      <vt:lpstr>Do you know?</vt:lpstr>
      <vt:lpstr>PHP operators</vt:lpstr>
      <vt:lpstr>Introduction</vt:lpstr>
      <vt:lpstr>Arithmetic operators</vt:lpstr>
      <vt:lpstr>Arithmetic operators(contd.)</vt:lpstr>
      <vt:lpstr>Assignment operators</vt:lpstr>
      <vt:lpstr>Assignment operators(contd.)</vt:lpstr>
      <vt:lpstr>Assignment operators(contd.)</vt:lpstr>
      <vt:lpstr>Do you know?</vt:lpstr>
      <vt:lpstr>Comparison operators</vt:lpstr>
      <vt:lpstr>Comparison operators(contd.)</vt:lpstr>
      <vt:lpstr>Comparison operators(contd.)</vt:lpstr>
      <vt:lpstr>Do you know?</vt:lpstr>
      <vt:lpstr>Incrementing and Decrementing Operators</vt:lpstr>
      <vt:lpstr>Incrementing and Decrementing Operators(contd.)</vt:lpstr>
      <vt:lpstr>Incrementing and Decrementing Operators(contd.)</vt:lpstr>
      <vt:lpstr>String Operators</vt:lpstr>
      <vt:lpstr>String Operators(contd.)</vt:lpstr>
      <vt:lpstr>PHP Conditional Assignment Operators</vt:lpstr>
      <vt:lpstr>PHP Conditional Assignment Operators(contd.) – Ternary operator</vt:lpstr>
      <vt:lpstr>PHP Conditional Assignment Operators(contd.) – Null coalescing</vt:lpstr>
      <vt:lpstr>Logical Operators</vt:lpstr>
      <vt:lpstr>Logical Operators(contd.)</vt:lpstr>
      <vt:lpstr>Do you know?</vt:lpstr>
      <vt:lpstr>Which of the following is type of operators in PHP? </vt:lpstr>
      <vt:lpstr>Which of the following is type of operators in PHP? </vt:lpstr>
      <vt:lpstr>Operator ++ indicate?</vt:lpstr>
      <vt:lpstr>Operator ++ indicate?</vt:lpstr>
      <vt:lpstr>Operator ? Means?</vt:lpstr>
      <vt:lpstr>Operator ? Means?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AKASH PUNDIR</cp:lastModifiedBy>
  <cp:revision>95</cp:revision>
  <dcterms:created xsi:type="dcterms:W3CDTF">2020-12-03T16:29:07Z</dcterms:created>
  <dcterms:modified xsi:type="dcterms:W3CDTF">2023-08-11T01:03:15Z</dcterms:modified>
</cp:coreProperties>
</file>