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68"/>
  </p:notesMasterIdLst>
  <p:sldIdLst>
    <p:sldId id="324" r:id="rId2"/>
    <p:sldId id="325" r:id="rId3"/>
    <p:sldId id="326" r:id="rId4"/>
    <p:sldId id="327" r:id="rId5"/>
    <p:sldId id="329" r:id="rId6"/>
    <p:sldId id="328" r:id="rId7"/>
    <p:sldId id="330" r:id="rId8"/>
    <p:sldId id="332" r:id="rId9"/>
    <p:sldId id="331" r:id="rId10"/>
    <p:sldId id="334" r:id="rId11"/>
    <p:sldId id="335" r:id="rId12"/>
    <p:sldId id="344" r:id="rId13"/>
    <p:sldId id="345" r:id="rId14"/>
    <p:sldId id="256" r:id="rId15"/>
    <p:sldId id="299" r:id="rId16"/>
    <p:sldId id="300" r:id="rId17"/>
    <p:sldId id="333" r:id="rId18"/>
    <p:sldId id="302" r:id="rId19"/>
    <p:sldId id="346" r:id="rId20"/>
    <p:sldId id="303" r:id="rId21"/>
    <p:sldId id="323" r:id="rId22"/>
    <p:sldId id="304" r:id="rId23"/>
    <p:sldId id="290" r:id="rId24"/>
    <p:sldId id="307" r:id="rId25"/>
    <p:sldId id="291" r:id="rId26"/>
    <p:sldId id="306" r:id="rId27"/>
    <p:sldId id="342" r:id="rId28"/>
    <p:sldId id="343" r:id="rId29"/>
    <p:sldId id="292" r:id="rId30"/>
    <p:sldId id="315" r:id="rId31"/>
    <p:sldId id="338" r:id="rId32"/>
    <p:sldId id="316" r:id="rId33"/>
    <p:sldId id="293" r:id="rId34"/>
    <p:sldId id="317" r:id="rId35"/>
    <p:sldId id="318" r:id="rId36"/>
    <p:sldId id="319" r:id="rId37"/>
    <p:sldId id="294" r:id="rId38"/>
    <p:sldId id="320" r:id="rId39"/>
    <p:sldId id="322" r:id="rId40"/>
    <p:sldId id="321" r:id="rId41"/>
    <p:sldId id="309" r:id="rId42"/>
    <p:sldId id="349" r:id="rId43"/>
    <p:sldId id="347" r:id="rId44"/>
    <p:sldId id="295" r:id="rId45"/>
    <p:sldId id="339" r:id="rId46"/>
    <p:sldId id="340" r:id="rId47"/>
    <p:sldId id="296" r:id="rId48"/>
    <p:sldId id="341" r:id="rId49"/>
    <p:sldId id="308" r:id="rId50"/>
    <p:sldId id="336" r:id="rId51"/>
    <p:sldId id="337" r:id="rId52"/>
    <p:sldId id="350" r:id="rId53"/>
    <p:sldId id="310" r:id="rId54"/>
    <p:sldId id="297" r:id="rId55"/>
    <p:sldId id="305" r:id="rId56"/>
    <p:sldId id="298" r:id="rId57"/>
    <p:sldId id="281" r:id="rId58"/>
    <p:sldId id="282" r:id="rId59"/>
    <p:sldId id="283" r:id="rId60"/>
    <p:sldId id="285" r:id="rId61"/>
    <p:sldId id="286" r:id="rId62"/>
    <p:sldId id="287" r:id="rId63"/>
    <p:sldId id="288" r:id="rId64"/>
    <p:sldId id="301" r:id="rId65"/>
    <p:sldId id="289" r:id="rId66"/>
    <p:sldId id="348"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660"/>
  </p:normalViewPr>
  <p:slideViewPr>
    <p:cSldViewPr>
      <p:cViewPr varScale="1">
        <p:scale>
          <a:sx n="64" d="100"/>
          <a:sy n="64" d="100"/>
        </p:scale>
        <p:origin x="1620"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A35E01-413E-4FCE-8626-AA48B79C952D}" type="datetimeFigureOut">
              <a:rPr lang="en-IN" smtClean="0"/>
              <a:t>08-08-2023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17A4D6-C7FB-4CD5-9307-F55DE7302C32}" type="slidenum">
              <a:rPr lang="en-IN" smtClean="0"/>
              <a:t>‹#›</a:t>
            </a:fld>
            <a:endParaRPr lang="en-IN"/>
          </a:p>
        </p:txBody>
      </p:sp>
    </p:spTree>
    <p:extLst>
      <p:ext uri="{BB962C8B-B14F-4D97-AF65-F5344CB8AC3E}">
        <p14:creationId xmlns:p14="http://schemas.microsoft.com/office/powerpoint/2010/main" val="3567316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BCMATH GMP</a:t>
            </a:r>
            <a:endParaRPr lang="en-IN" dirty="0"/>
          </a:p>
        </p:txBody>
      </p:sp>
      <p:sp>
        <p:nvSpPr>
          <p:cNvPr id="4" name="Slide Number Placeholder 3"/>
          <p:cNvSpPr>
            <a:spLocks noGrp="1"/>
          </p:cNvSpPr>
          <p:nvPr>
            <p:ph type="sldNum" sz="quarter" idx="5"/>
          </p:nvPr>
        </p:nvSpPr>
        <p:spPr/>
        <p:txBody>
          <a:bodyPr/>
          <a:lstStyle/>
          <a:p>
            <a:fld id="{1D17A4D6-C7FB-4CD5-9307-F55DE7302C32}" type="slidenum">
              <a:rPr lang="en-IN" smtClean="0"/>
              <a:t>32</a:t>
            </a:fld>
            <a:endParaRPr lang="en-IN"/>
          </a:p>
        </p:txBody>
      </p:sp>
    </p:spTree>
    <p:extLst>
      <p:ext uri="{BB962C8B-B14F-4D97-AF65-F5344CB8AC3E}">
        <p14:creationId xmlns:p14="http://schemas.microsoft.com/office/powerpoint/2010/main" val="664813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BCACC0-EF57-4142-BFFE-04930428335F}" type="datetimeFigureOut">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BCACC0-EF57-4142-BFFE-04930428335F}" type="datetimeFigureOut">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BCACC0-EF57-4142-BFFE-04930428335F}" type="datetimeFigureOut">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BCACC0-EF57-4142-BFFE-04930428335F}" type="datetimeFigureOut">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BCACC0-EF57-4142-BFFE-04930428335F}" type="datetimeFigureOut">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BCACC0-EF57-4142-BFFE-04930428335F}" type="datetimeFigureOut">
              <a:rPr lang="en-IN" smtClean="0"/>
              <a:t>08-08-2023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BCACC0-EF57-4142-BFFE-04930428335F}" type="datetimeFigureOut">
              <a:rPr lang="en-IN" smtClean="0"/>
              <a:t>08-08-2023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AC0054-5921-47FD-B668-F9C65E0365D1}"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BCACC0-EF57-4142-BFFE-04930428335F}" type="datetimeFigureOut">
              <a:rPr lang="en-IN" smtClean="0"/>
              <a:t>08-08-2023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CACC0-EF57-4142-BFFE-04930428335F}" type="datetimeFigureOut">
              <a:rPr lang="en-IN" smtClean="0"/>
              <a:t>08-08-2023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BCACC0-EF57-4142-BFFE-04930428335F}" type="datetimeFigureOut">
              <a:rPr lang="en-IN" smtClean="0"/>
              <a:t>08-08-2023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BCACC0-EF57-4142-BFFE-04930428335F}" type="datetimeFigureOut">
              <a:rPr lang="en-IN" smtClean="0"/>
              <a:t>08-08-2023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DBCACC0-EF57-4142-BFFE-04930428335F}" type="datetimeFigureOut">
              <a:rPr lang="en-IN" smtClean="0"/>
              <a:t>08-08-2023</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6AC0054-5921-47FD-B668-F9C65E0365D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76FAC-A82A-27CB-8943-1131CE14793D}"/>
              </a:ext>
            </a:extLst>
          </p:cNvPr>
          <p:cNvSpPr>
            <a:spLocks noGrp="1"/>
          </p:cNvSpPr>
          <p:nvPr>
            <p:ph type="title"/>
          </p:nvPr>
        </p:nvSpPr>
        <p:spPr/>
        <p:txBody>
          <a:bodyPr/>
          <a:lstStyle/>
          <a:p>
            <a:pPr algn="ctr"/>
            <a:r>
              <a:rPr lang="en-US" b="1" dirty="0"/>
              <a:t>Basic Syntax Revision</a:t>
            </a:r>
            <a:endParaRPr lang="en-IN" b="1" dirty="0"/>
          </a:p>
        </p:txBody>
      </p:sp>
      <p:pic>
        <p:nvPicPr>
          <p:cNvPr id="4" name="Content Placeholder 3">
            <a:extLst>
              <a:ext uri="{FF2B5EF4-FFF2-40B4-BE49-F238E27FC236}">
                <a16:creationId xmlns:a16="http://schemas.microsoft.com/office/drawing/2014/main" id="{4321B49F-21A8-47BC-1DE3-F8C5CD3C1A74}"/>
              </a:ext>
            </a:extLst>
          </p:cNvPr>
          <p:cNvPicPr>
            <a:picLocks noGrp="1" noChangeAspect="1"/>
          </p:cNvPicPr>
          <p:nvPr>
            <p:ph idx="1"/>
          </p:nvPr>
        </p:nvPicPr>
        <p:blipFill>
          <a:blip r:embed="rId2"/>
          <a:stretch>
            <a:fillRect/>
          </a:stretch>
        </p:blipFill>
        <p:spPr>
          <a:xfrm>
            <a:off x="457200" y="1689970"/>
            <a:ext cx="8229600" cy="4697260"/>
          </a:xfrm>
          <a:prstGeom prst="rect">
            <a:avLst/>
          </a:prstGeom>
        </p:spPr>
      </p:pic>
    </p:spTree>
    <p:extLst>
      <p:ext uri="{BB962C8B-B14F-4D97-AF65-F5344CB8AC3E}">
        <p14:creationId xmlns:p14="http://schemas.microsoft.com/office/powerpoint/2010/main" val="1383265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B79A0-AE1B-011B-0433-C7DA0945D43B}"/>
              </a:ext>
            </a:extLst>
          </p:cNvPr>
          <p:cNvSpPr>
            <a:spLocks noGrp="1"/>
          </p:cNvSpPr>
          <p:nvPr>
            <p:ph type="title"/>
          </p:nvPr>
        </p:nvSpPr>
        <p:spPr>
          <a:xfrm>
            <a:off x="461539" y="836712"/>
            <a:ext cx="8229600" cy="990600"/>
          </a:xfrm>
        </p:spPr>
        <p:txBody>
          <a:bodyPr>
            <a:normAutofit fontScale="90000"/>
          </a:bodyPr>
          <a:lstStyle/>
          <a:p>
            <a:r>
              <a:rPr lang="en-US" b="1" dirty="0"/>
              <a:t>Which PHP language construct is used to output text to the web browser?</a:t>
            </a:r>
            <a:br>
              <a:rPr lang="en-US" b="1" dirty="0"/>
            </a:br>
            <a:endParaRPr lang="en-IN" b="1" dirty="0"/>
          </a:p>
        </p:txBody>
      </p:sp>
      <p:sp>
        <p:nvSpPr>
          <p:cNvPr id="3" name="Content Placeholder 2">
            <a:extLst>
              <a:ext uri="{FF2B5EF4-FFF2-40B4-BE49-F238E27FC236}">
                <a16:creationId xmlns:a16="http://schemas.microsoft.com/office/drawing/2014/main" id="{79463402-4BD3-980B-6A4E-67990525E114}"/>
              </a:ext>
            </a:extLst>
          </p:cNvPr>
          <p:cNvSpPr>
            <a:spLocks noGrp="1"/>
          </p:cNvSpPr>
          <p:nvPr>
            <p:ph idx="1"/>
          </p:nvPr>
        </p:nvSpPr>
        <p:spPr/>
        <p:txBody>
          <a:bodyPr>
            <a:normAutofit/>
          </a:bodyPr>
          <a:lstStyle/>
          <a:p>
            <a:endParaRPr lang="en-US" sz="3600" b="1" dirty="0"/>
          </a:p>
          <a:p>
            <a:r>
              <a:rPr lang="en-US" sz="3600" b="1" dirty="0"/>
              <a:t>A) echo()</a:t>
            </a:r>
          </a:p>
          <a:p>
            <a:r>
              <a:rPr lang="en-US" sz="3600" b="1" dirty="0"/>
              <a:t>B) print()</a:t>
            </a:r>
          </a:p>
          <a:p>
            <a:r>
              <a:rPr lang="en-US" sz="3600" b="1" dirty="0"/>
              <a:t>C) output()</a:t>
            </a:r>
          </a:p>
          <a:p>
            <a:r>
              <a:rPr lang="en-US" sz="3600" b="1" dirty="0"/>
              <a:t>D) display()</a:t>
            </a:r>
            <a:endParaRPr lang="en-IN" sz="3600" b="1" dirty="0"/>
          </a:p>
        </p:txBody>
      </p:sp>
    </p:spTree>
    <p:extLst>
      <p:ext uri="{BB962C8B-B14F-4D97-AF65-F5344CB8AC3E}">
        <p14:creationId xmlns:p14="http://schemas.microsoft.com/office/powerpoint/2010/main" val="2300170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C06132-6553-155D-4531-2B9E0799BB78}"/>
              </a:ext>
            </a:extLst>
          </p:cNvPr>
          <p:cNvSpPr>
            <a:spLocks noGrp="1"/>
          </p:cNvSpPr>
          <p:nvPr>
            <p:ph idx="1"/>
          </p:nvPr>
        </p:nvSpPr>
        <p:spPr/>
        <p:txBody>
          <a:bodyPr>
            <a:normAutofit/>
          </a:bodyPr>
          <a:lstStyle/>
          <a:p>
            <a:pPr algn="just"/>
            <a:r>
              <a:rPr lang="en-US" sz="4000" b="1" dirty="0"/>
              <a:t>Both echo() and print() are used to output text to the web browser in PHP. However, echo() is slightly faster and more commonly used in practice.</a:t>
            </a:r>
            <a:endParaRPr lang="en-IN" sz="4000" b="1" dirty="0"/>
          </a:p>
        </p:txBody>
      </p:sp>
    </p:spTree>
    <p:extLst>
      <p:ext uri="{BB962C8B-B14F-4D97-AF65-F5344CB8AC3E}">
        <p14:creationId xmlns:p14="http://schemas.microsoft.com/office/powerpoint/2010/main" val="146264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84D22-9876-4514-B066-3D70A3D26115}"/>
              </a:ext>
            </a:extLst>
          </p:cNvPr>
          <p:cNvSpPr>
            <a:spLocks noGrp="1"/>
          </p:cNvSpPr>
          <p:nvPr>
            <p:ph type="title"/>
          </p:nvPr>
        </p:nvSpPr>
        <p:spPr/>
        <p:txBody>
          <a:bodyPr/>
          <a:lstStyle/>
          <a:p>
            <a:r>
              <a:rPr lang="en-US" b="1" dirty="0"/>
              <a:t>BUT….</a:t>
            </a:r>
            <a:endParaRPr lang="en-IN" b="1" dirty="0"/>
          </a:p>
        </p:txBody>
      </p:sp>
      <p:sp>
        <p:nvSpPr>
          <p:cNvPr id="3" name="Content Placeholder 2">
            <a:extLst>
              <a:ext uri="{FF2B5EF4-FFF2-40B4-BE49-F238E27FC236}">
                <a16:creationId xmlns:a16="http://schemas.microsoft.com/office/drawing/2014/main" id="{BD6C5758-8FB9-03C9-C9BD-6CBDF9FDC3FE}"/>
              </a:ext>
            </a:extLst>
          </p:cNvPr>
          <p:cNvSpPr>
            <a:spLocks noGrp="1"/>
          </p:cNvSpPr>
          <p:nvPr>
            <p:ph idx="1"/>
          </p:nvPr>
        </p:nvSpPr>
        <p:spPr/>
        <p:txBody>
          <a:bodyPr>
            <a:normAutofit lnSpcReduction="10000"/>
          </a:bodyPr>
          <a:lstStyle/>
          <a:p>
            <a:r>
              <a:rPr lang="en-US" sz="4000" b="1" dirty="0"/>
              <a:t>Language Construct vs Function?</a:t>
            </a:r>
          </a:p>
          <a:p>
            <a:endParaRPr lang="en-US" dirty="0"/>
          </a:p>
          <a:p>
            <a:r>
              <a:rPr lang="en-US" sz="4000" dirty="0"/>
              <a:t>Language constructs and built-in functions are often misinterpreted with one another due to the fact that both have more or less alike behavior.</a:t>
            </a:r>
            <a:endParaRPr lang="en-IN" sz="4000" dirty="0"/>
          </a:p>
        </p:txBody>
      </p:sp>
    </p:spTree>
    <p:extLst>
      <p:ext uri="{BB962C8B-B14F-4D97-AF65-F5344CB8AC3E}">
        <p14:creationId xmlns:p14="http://schemas.microsoft.com/office/powerpoint/2010/main" val="3625777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656A63-4940-82A4-03A8-F78A746C67DD}"/>
              </a:ext>
            </a:extLst>
          </p:cNvPr>
          <p:cNvSpPr>
            <a:spLocks noGrp="1"/>
          </p:cNvSpPr>
          <p:nvPr>
            <p:ph idx="1"/>
          </p:nvPr>
        </p:nvSpPr>
        <p:spPr>
          <a:xfrm>
            <a:off x="323528" y="1124744"/>
            <a:ext cx="8229600" cy="4876800"/>
          </a:xfrm>
        </p:spPr>
        <p:txBody>
          <a:bodyPr>
            <a:normAutofit/>
          </a:bodyPr>
          <a:lstStyle/>
          <a:p>
            <a:pPr algn="just"/>
            <a:r>
              <a:rPr lang="en-US" sz="2800" dirty="0"/>
              <a:t>But they </a:t>
            </a:r>
            <a:r>
              <a:rPr lang="en-US" sz="2800" b="1" dirty="0">
                <a:solidFill>
                  <a:srgbClr val="FF0000"/>
                </a:solidFill>
              </a:rPr>
              <a:t>differ from each other in the way the PHP interpreter interprets them</a:t>
            </a:r>
            <a:r>
              <a:rPr lang="en-US" sz="2800" dirty="0"/>
              <a:t>. Every programming language consists of tokens and structures which the respective language parser can recognize. So, whenever a file is parsed, the parser understands their usage and knows well what to do with them without having the need to examine them further. </a:t>
            </a:r>
            <a:r>
              <a:rPr lang="en-US" sz="2800" b="1" dirty="0">
                <a:solidFill>
                  <a:srgbClr val="FF0000"/>
                </a:solidFill>
              </a:rPr>
              <a:t>These tokens and structures are known as language construct. They are basically keywords that are a part of the programming language</a:t>
            </a:r>
            <a:r>
              <a:rPr lang="en-US" sz="2800" dirty="0"/>
              <a:t>.</a:t>
            </a:r>
            <a:endParaRPr lang="en-IN" sz="2800" dirty="0"/>
          </a:p>
        </p:txBody>
      </p:sp>
    </p:spTree>
    <p:extLst>
      <p:ext uri="{BB962C8B-B14F-4D97-AF65-F5344CB8AC3E}">
        <p14:creationId xmlns:p14="http://schemas.microsoft.com/office/powerpoint/2010/main" val="973100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PHP variables, data types and constants</a:t>
            </a:r>
            <a:endParaRPr lang="en-IN" b="1"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526666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PHP Variables</a:t>
            </a:r>
          </a:p>
        </p:txBody>
      </p:sp>
      <p:sp>
        <p:nvSpPr>
          <p:cNvPr id="3" name="Content Placeholder 2"/>
          <p:cNvSpPr>
            <a:spLocks noGrp="1"/>
          </p:cNvSpPr>
          <p:nvPr>
            <p:ph idx="1"/>
          </p:nvPr>
        </p:nvSpPr>
        <p:spPr/>
        <p:txBody>
          <a:bodyPr/>
          <a:lstStyle/>
          <a:p>
            <a:pPr algn="just"/>
            <a:r>
              <a:rPr lang="en-US" dirty="0"/>
              <a:t>Variables are used to store data, like string of text, numbers, etc. Variable values can change over the course of a script. Here're some important things to know about variables:</a:t>
            </a:r>
          </a:p>
          <a:p>
            <a:pPr algn="just"/>
            <a:endParaRPr lang="en-US" dirty="0"/>
          </a:p>
          <a:p>
            <a:pPr algn="just"/>
            <a:r>
              <a:rPr lang="en-US" dirty="0"/>
              <a:t>In PHP variable can be declared as: $</a:t>
            </a:r>
            <a:r>
              <a:rPr lang="en-US" dirty="0" err="1"/>
              <a:t>var_name</a:t>
            </a:r>
            <a:r>
              <a:rPr lang="en-US" dirty="0"/>
              <a:t> = value;</a:t>
            </a:r>
          </a:p>
        </p:txBody>
      </p:sp>
    </p:spTree>
    <p:extLst>
      <p:ext uri="{BB962C8B-B14F-4D97-AF65-F5344CB8AC3E}">
        <p14:creationId xmlns:p14="http://schemas.microsoft.com/office/powerpoint/2010/main" val="595040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Naming Conventions for PHP Variables</a:t>
            </a:r>
            <a:endParaRPr lang="en-IN" b="1" dirty="0"/>
          </a:p>
        </p:txBody>
      </p:sp>
      <p:sp>
        <p:nvSpPr>
          <p:cNvPr id="3" name="Content Placeholder 2"/>
          <p:cNvSpPr>
            <a:spLocks noGrp="1"/>
          </p:cNvSpPr>
          <p:nvPr>
            <p:ph idx="1"/>
          </p:nvPr>
        </p:nvSpPr>
        <p:spPr/>
        <p:txBody>
          <a:bodyPr>
            <a:normAutofit lnSpcReduction="10000"/>
          </a:bodyPr>
          <a:lstStyle/>
          <a:p>
            <a:pPr marL="0" indent="0" algn="just">
              <a:buNone/>
            </a:pPr>
            <a:r>
              <a:rPr lang="en-US" dirty="0"/>
              <a:t>These are the following rules for naming a PHP variable:</a:t>
            </a:r>
          </a:p>
          <a:p>
            <a:pPr algn="just"/>
            <a:endParaRPr lang="en-US" dirty="0"/>
          </a:p>
          <a:p>
            <a:pPr algn="just"/>
            <a:r>
              <a:rPr lang="en-US" dirty="0"/>
              <a:t>All variables in PHP start with a $ sign, followed by the name of the variable.</a:t>
            </a:r>
          </a:p>
          <a:p>
            <a:pPr algn="just"/>
            <a:r>
              <a:rPr lang="en-US" dirty="0"/>
              <a:t>A variable name must start with a letter or the underscore character _.</a:t>
            </a:r>
          </a:p>
          <a:p>
            <a:pPr algn="just"/>
            <a:r>
              <a:rPr lang="en-US" dirty="0"/>
              <a:t>A variable name cannot start with a number.</a:t>
            </a:r>
          </a:p>
          <a:p>
            <a:pPr algn="just"/>
            <a:r>
              <a:rPr lang="en-US" dirty="0"/>
              <a:t>A variable name in PHP can only contain alpha-numeric characters and underscores (A-z, 0-9, and _).</a:t>
            </a:r>
          </a:p>
          <a:p>
            <a:pPr algn="just"/>
            <a:r>
              <a:rPr lang="en-US" dirty="0"/>
              <a:t>A variable name cannot contain spaces.</a:t>
            </a:r>
          </a:p>
          <a:p>
            <a:pPr algn="just"/>
            <a:r>
              <a:rPr lang="en-US" dirty="0"/>
              <a:t>PHP variables are case-sensitive, so $name and $NAME both are treated as different variable.</a:t>
            </a:r>
          </a:p>
        </p:txBody>
      </p:sp>
    </p:spTree>
    <p:extLst>
      <p:ext uri="{BB962C8B-B14F-4D97-AF65-F5344CB8AC3E}">
        <p14:creationId xmlns:p14="http://schemas.microsoft.com/office/powerpoint/2010/main" val="2016238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74B93-DAE9-9C34-3062-B5C004ECDAD9}"/>
              </a:ext>
            </a:extLst>
          </p:cNvPr>
          <p:cNvSpPr>
            <a:spLocks noGrp="1"/>
          </p:cNvSpPr>
          <p:nvPr>
            <p:ph type="title"/>
          </p:nvPr>
        </p:nvSpPr>
        <p:spPr>
          <a:xfrm>
            <a:off x="457200" y="764704"/>
            <a:ext cx="8229600" cy="990600"/>
          </a:xfrm>
        </p:spPr>
        <p:txBody>
          <a:bodyPr>
            <a:normAutofit fontScale="90000"/>
          </a:bodyPr>
          <a:lstStyle/>
          <a:p>
            <a:r>
              <a:rPr lang="en-US" b="1" dirty="0"/>
              <a:t>Which of the following is NOT a valid PHP variable name?</a:t>
            </a:r>
            <a:br>
              <a:rPr lang="en-US" b="1" dirty="0"/>
            </a:br>
            <a:endParaRPr lang="en-IN" b="1" dirty="0"/>
          </a:p>
        </p:txBody>
      </p:sp>
      <p:sp>
        <p:nvSpPr>
          <p:cNvPr id="3" name="Content Placeholder 2">
            <a:extLst>
              <a:ext uri="{FF2B5EF4-FFF2-40B4-BE49-F238E27FC236}">
                <a16:creationId xmlns:a16="http://schemas.microsoft.com/office/drawing/2014/main" id="{F4130AD4-7D88-E4E6-0458-2F20C2AEEB31}"/>
              </a:ext>
            </a:extLst>
          </p:cNvPr>
          <p:cNvSpPr>
            <a:spLocks noGrp="1"/>
          </p:cNvSpPr>
          <p:nvPr>
            <p:ph idx="1"/>
          </p:nvPr>
        </p:nvSpPr>
        <p:spPr/>
        <p:txBody>
          <a:bodyPr>
            <a:normAutofit/>
          </a:bodyPr>
          <a:lstStyle/>
          <a:p>
            <a:endParaRPr lang="en-US" sz="3600" b="1" dirty="0"/>
          </a:p>
          <a:p>
            <a:r>
              <a:rPr lang="en-US" sz="3600" b="1" dirty="0"/>
              <a:t>A) $</a:t>
            </a:r>
            <a:r>
              <a:rPr lang="en-US" sz="3600" b="1" dirty="0" err="1"/>
              <a:t>my_variable</a:t>
            </a:r>
            <a:endParaRPr lang="en-US" sz="3600" b="1" dirty="0"/>
          </a:p>
          <a:p>
            <a:r>
              <a:rPr lang="en-US" sz="3600" b="1" dirty="0"/>
              <a:t>B) $_</a:t>
            </a:r>
            <a:r>
              <a:rPr lang="en-US" sz="3600" b="1" dirty="0" err="1"/>
              <a:t>myVariable</a:t>
            </a:r>
            <a:endParaRPr lang="en-US" sz="3600" b="1" dirty="0"/>
          </a:p>
          <a:p>
            <a:r>
              <a:rPr lang="en-US" sz="3600" b="1" dirty="0"/>
              <a:t>C) $1variable</a:t>
            </a:r>
          </a:p>
          <a:p>
            <a:r>
              <a:rPr lang="en-US" sz="3600" b="1" dirty="0"/>
              <a:t>D) $myVariable123</a:t>
            </a:r>
            <a:endParaRPr lang="en-IN" sz="3600" b="1" dirty="0"/>
          </a:p>
        </p:txBody>
      </p:sp>
    </p:spTree>
    <p:extLst>
      <p:ext uri="{BB962C8B-B14F-4D97-AF65-F5344CB8AC3E}">
        <p14:creationId xmlns:p14="http://schemas.microsoft.com/office/powerpoint/2010/main" val="2022075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EAEAC-87CC-1DD1-D85A-6BD9B699AA34}"/>
              </a:ext>
            </a:extLst>
          </p:cNvPr>
          <p:cNvSpPr>
            <a:spLocks noGrp="1"/>
          </p:cNvSpPr>
          <p:nvPr>
            <p:ph type="title"/>
          </p:nvPr>
        </p:nvSpPr>
        <p:spPr/>
        <p:txBody>
          <a:bodyPr/>
          <a:lstStyle/>
          <a:p>
            <a:r>
              <a:rPr lang="en-US" b="1" dirty="0"/>
              <a:t>Right Way of Writing Variables </a:t>
            </a:r>
            <a:endParaRPr lang="en-IN" b="1" dirty="0"/>
          </a:p>
        </p:txBody>
      </p:sp>
      <p:pic>
        <p:nvPicPr>
          <p:cNvPr id="5" name="Content Placeholder 4">
            <a:extLst>
              <a:ext uri="{FF2B5EF4-FFF2-40B4-BE49-F238E27FC236}">
                <a16:creationId xmlns:a16="http://schemas.microsoft.com/office/drawing/2014/main" id="{E960D169-B53D-B540-4821-27D0FDB3C01C}"/>
              </a:ext>
            </a:extLst>
          </p:cNvPr>
          <p:cNvPicPr>
            <a:picLocks noGrp="1" noChangeAspect="1"/>
          </p:cNvPicPr>
          <p:nvPr>
            <p:ph idx="1"/>
          </p:nvPr>
        </p:nvPicPr>
        <p:blipFill>
          <a:blip r:embed="rId2"/>
          <a:stretch>
            <a:fillRect/>
          </a:stretch>
        </p:blipFill>
        <p:spPr>
          <a:xfrm>
            <a:off x="2714923" y="1844824"/>
            <a:ext cx="3714154" cy="4090587"/>
          </a:xfrm>
        </p:spPr>
      </p:pic>
    </p:spTree>
    <p:extLst>
      <p:ext uri="{BB962C8B-B14F-4D97-AF65-F5344CB8AC3E}">
        <p14:creationId xmlns:p14="http://schemas.microsoft.com/office/powerpoint/2010/main" val="1326915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44FDEA-9CCD-1F7A-0A60-17109E626E43}"/>
              </a:ext>
            </a:extLst>
          </p:cNvPr>
          <p:cNvSpPr>
            <a:spLocks noGrp="1"/>
          </p:cNvSpPr>
          <p:nvPr>
            <p:ph idx="1"/>
          </p:nvPr>
        </p:nvSpPr>
        <p:spPr/>
        <p:txBody>
          <a:bodyPr>
            <a:normAutofit/>
          </a:bodyPr>
          <a:lstStyle/>
          <a:p>
            <a:pPr marL="0" indent="0">
              <a:buNone/>
            </a:pPr>
            <a:r>
              <a:rPr lang="en-US" sz="6000" dirty="0"/>
              <a:t>Are you sure about the 4</a:t>
            </a:r>
            <a:r>
              <a:rPr lang="en-US" sz="6000" baseline="30000" dirty="0"/>
              <a:t>th</a:t>
            </a:r>
            <a:r>
              <a:rPr lang="en-US" sz="6000" dirty="0"/>
              <a:t> one , </a:t>
            </a:r>
            <a:r>
              <a:rPr lang="en-US" sz="6000" b="1" dirty="0">
                <a:solidFill>
                  <a:srgbClr val="FF0000"/>
                </a:solidFill>
              </a:rPr>
              <a:t>$first-name</a:t>
            </a:r>
            <a:r>
              <a:rPr lang="en-US" sz="6000" dirty="0"/>
              <a:t>?</a:t>
            </a:r>
            <a:endParaRPr lang="en-IN" sz="6000" dirty="0"/>
          </a:p>
        </p:txBody>
      </p:sp>
    </p:spTree>
    <p:extLst>
      <p:ext uri="{BB962C8B-B14F-4D97-AF65-F5344CB8AC3E}">
        <p14:creationId xmlns:p14="http://schemas.microsoft.com/office/powerpoint/2010/main" val="2418034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AC84D-E3B4-E09F-4A66-035B001E0B54}"/>
              </a:ext>
            </a:extLst>
          </p:cNvPr>
          <p:cNvSpPr>
            <a:spLocks noGrp="1"/>
          </p:cNvSpPr>
          <p:nvPr>
            <p:ph type="title"/>
          </p:nvPr>
        </p:nvSpPr>
        <p:spPr>
          <a:xfrm>
            <a:off x="457200" y="836712"/>
            <a:ext cx="8229600" cy="990600"/>
          </a:xfrm>
        </p:spPr>
        <p:txBody>
          <a:bodyPr>
            <a:normAutofit fontScale="90000"/>
          </a:bodyPr>
          <a:lstStyle/>
          <a:p>
            <a:r>
              <a:rPr lang="en-US" b="1" dirty="0"/>
              <a:t>What is the standard way to start a PHP script?</a:t>
            </a:r>
            <a:br>
              <a:rPr lang="en-US" b="1" dirty="0"/>
            </a:br>
            <a:endParaRPr lang="en-IN" b="1" dirty="0"/>
          </a:p>
        </p:txBody>
      </p:sp>
      <p:sp>
        <p:nvSpPr>
          <p:cNvPr id="3" name="Content Placeholder 2">
            <a:extLst>
              <a:ext uri="{FF2B5EF4-FFF2-40B4-BE49-F238E27FC236}">
                <a16:creationId xmlns:a16="http://schemas.microsoft.com/office/drawing/2014/main" id="{CC928F60-06A4-807B-2B57-79FAE0AD4547}"/>
              </a:ext>
            </a:extLst>
          </p:cNvPr>
          <p:cNvSpPr>
            <a:spLocks noGrp="1"/>
          </p:cNvSpPr>
          <p:nvPr>
            <p:ph idx="1"/>
          </p:nvPr>
        </p:nvSpPr>
        <p:spPr/>
        <p:txBody>
          <a:bodyPr>
            <a:normAutofit/>
          </a:bodyPr>
          <a:lstStyle/>
          <a:p>
            <a:pPr marL="0" indent="0">
              <a:buNone/>
            </a:pPr>
            <a:endParaRPr lang="en-US" sz="3600" b="1" dirty="0"/>
          </a:p>
          <a:p>
            <a:r>
              <a:rPr lang="en-US" sz="3600" b="1" dirty="0"/>
              <a:t>A) &lt;?php</a:t>
            </a:r>
          </a:p>
          <a:p>
            <a:r>
              <a:rPr lang="en-US" sz="3600" b="1" dirty="0"/>
              <a:t>B) &lt;?</a:t>
            </a:r>
          </a:p>
          <a:p>
            <a:r>
              <a:rPr lang="en-US" sz="3600" b="1" dirty="0"/>
              <a:t>C) &lt;?=</a:t>
            </a:r>
          </a:p>
          <a:p>
            <a:r>
              <a:rPr lang="en-US" sz="3600" b="1" dirty="0"/>
              <a:t>D) &lt;script&gt;</a:t>
            </a:r>
            <a:endParaRPr lang="en-IN" sz="3600" b="1" dirty="0"/>
          </a:p>
        </p:txBody>
      </p:sp>
    </p:spTree>
    <p:extLst>
      <p:ext uri="{BB962C8B-B14F-4D97-AF65-F5344CB8AC3E}">
        <p14:creationId xmlns:p14="http://schemas.microsoft.com/office/powerpoint/2010/main" val="3173642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9014F-60F6-B7A3-2335-BC784D8BDA3B}"/>
              </a:ext>
            </a:extLst>
          </p:cNvPr>
          <p:cNvSpPr>
            <a:spLocks noGrp="1"/>
          </p:cNvSpPr>
          <p:nvPr>
            <p:ph type="title"/>
          </p:nvPr>
        </p:nvSpPr>
        <p:spPr>
          <a:xfrm>
            <a:off x="457200" y="609600"/>
            <a:ext cx="8229600" cy="990600"/>
          </a:xfrm>
        </p:spPr>
        <p:txBody>
          <a:bodyPr/>
          <a:lstStyle/>
          <a:p>
            <a:r>
              <a:rPr lang="en-US" b="1" dirty="0"/>
              <a:t>Wrong Way</a:t>
            </a:r>
            <a:endParaRPr lang="en-IN" b="1" dirty="0"/>
          </a:p>
        </p:txBody>
      </p:sp>
      <p:pic>
        <p:nvPicPr>
          <p:cNvPr id="5" name="Content Placeholder 4">
            <a:extLst>
              <a:ext uri="{FF2B5EF4-FFF2-40B4-BE49-F238E27FC236}">
                <a16:creationId xmlns:a16="http://schemas.microsoft.com/office/drawing/2014/main" id="{65D7E1DB-2E44-4AC4-A454-4DC9F782C84D}"/>
              </a:ext>
            </a:extLst>
          </p:cNvPr>
          <p:cNvPicPr>
            <a:picLocks noGrp="1" noChangeAspect="1"/>
          </p:cNvPicPr>
          <p:nvPr>
            <p:ph idx="1"/>
          </p:nvPr>
        </p:nvPicPr>
        <p:blipFill rotWithShape="1">
          <a:blip r:embed="rId2"/>
          <a:srcRect t="15293"/>
          <a:stretch/>
        </p:blipFill>
        <p:spPr>
          <a:xfrm>
            <a:off x="2123728" y="2101501"/>
            <a:ext cx="4544539" cy="4146899"/>
          </a:xfrm>
        </p:spPr>
      </p:pic>
    </p:spTree>
    <p:extLst>
      <p:ext uri="{BB962C8B-B14F-4D97-AF65-F5344CB8AC3E}">
        <p14:creationId xmlns:p14="http://schemas.microsoft.com/office/powerpoint/2010/main" val="3636089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8376793-DE38-F944-CA67-3BFFB387A50A}"/>
              </a:ext>
            </a:extLst>
          </p:cNvPr>
          <p:cNvPicPr>
            <a:picLocks noGrp="1" noChangeAspect="1"/>
          </p:cNvPicPr>
          <p:nvPr>
            <p:ph idx="1"/>
          </p:nvPr>
        </p:nvPicPr>
        <p:blipFill>
          <a:blip r:embed="rId2"/>
          <a:stretch>
            <a:fillRect/>
          </a:stretch>
        </p:blipFill>
        <p:spPr>
          <a:xfrm>
            <a:off x="2260532" y="476672"/>
            <a:ext cx="4622935" cy="6212070"/>
          </a:xfrm>
          <a:prstGeom prst="rect">
            <a:avLst/>
          </a:prstGeom>
        </p:spPr>
      </p:pic>
    </p:spTree>
    <p:extLst>
      <p:ext uri="{BB962C8B-B14F-4D97-AF65-F5344CB8AC3E}">
        <p14:creationId xmlns:p14="http://schemas.microsoft.com/office/powerpoint/2010/main" val="4111775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D723C-1141-1DD0-1A88-71AE263F04D3}"/>
              </a:ext>
            </a:extLst>
          </p:cNvPr>
          <p:cNvSpPr>
            <a:spLocks noGrp="1"/>
          </p:cNvSpPr>
          <p:nvPr>
            <p:ph type="title"/>
          </p:nvPr>
        </p:nvSpPr>
        <p:spPr/>
        <p:txBody>
          <a:bodyPr/>
          <a:lstStyle/>
          <a:p>
            <a:r>
              <a:rPr lang="en-US" b="1" dirty="0"/>
              <a:t>Data Type </a:t>
            </a:r>
            <a:endParaRPr lang="en-IN" b="1" dirty="0"/>
          </a:p>
        </p:txBody>
      </p:sp>
      <p:pic>
        <p:nvPicPr>
          <p:cNvPr id="5" name="Content Placeholder 4">
            <a:extLst>
              <a:ext uri="{FF2B5EF4-FFF2-40B4-BE49-F238E27FC236}">
                <a16:creationId xmlns:a16="http://schemas.microsoft.com/office/drawing/2014/main" id="{143CE7BE-290F-96F3-4673-485FFDDF6276}"/>
              </a:ext>
            </a:extLst>
          </p:cNvPr>
          <p:cNvPicPr>
            <a:picLocks noGrp="1" noChangeAspect="1"/>
          </p:cNvPicPr>
          <p:nvPr>
            <p:ph idx="1"/>
          </p:nvPr>
        </p:nvPicPr>
        <p:blipFill>
          <a:blip r:embed="rId2"/>
          <a:stretch>
            <a:fillRect/>
          </a:stretch>
        </p:blipFill>
        <p:spPr>
          <a:xfrm>
            <a:off x="1475656" y="2348880"/>
            <a:ext cx="6558228" cy="2973253"/>
          </a:xfrm>
        </p:spPr>
      </p:pic>
    </p:spTree>
    <p:extLst>
      <p:ext uri="{BB962C8B-B14F-4D97-AF65-F5344CB8AC3E}">
        <p14:creationId xmlns:p14="http://schemas.microsoft.com/office/powerpoint/2010/main" val="3939622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Data Types in PHP</a:t>
            </a:r>
          </a:p>
        </p:txBody>
      </p:sp>
      <p:sp>
        <p:nvSpPr>
          <p:cNvPr id="3" name="Content Placeholder 2"/>
          <p:cNvSpPr>
            <a:spLocks noGrp="1"/>
          </p:cNvSpPr>
          <p:nvPr>
            <p:ph idx="1"/>
          </p:nvPr>
        </p:nvSpPr>
        <p:spPr/>
        <p:txBody>
          <a:bodyPr/>
          <a:lstStyle/>
          <a:p>
            <a:pPr algn="just"/>
            <a:r>
              <a:rPr lang="en-US" sz="3200" dirty="0"/>
              <a:t>PHP supports 3 types of data types:</a:t>
            </a:r>
          </a:p>
          <a:p>
            <a:pPr algn="just"/>
            <a:endParaRPr lang="en-US" dirty="0"/>
          </a:p>
          <a:p>
            <a:pPr algn="just"/>
            <a:r>
              <a:rPr lang="en-US" sz="3200" b="1" dirty="0"/>
              <a:t>Predefined Data Types</a:t>
            </a:r>
          </a:p>
          <a:p>
            <a:pPr algn="just"/>
            <a:r>
              <a:rPr lang="en-US" sz="3200" b="1" dirty="0"/>
              <a:t>User-defined Data Types </a:t>
            </a:r>
          </a:p>
          <a:p>
            <a:pPr algn="just"/>
            <a:r>
              <a:rPr lang="en-US" sz="3200" b="1" dirty="0"/>
              <a:t>Special Data Types</a:t>
            </a:r>
          </a:p>
        </p:txBody>
      </p:sp>
    </p:spTree>
    <p:extLst>
      <p:ext uri="{BB962C8B-B14F-4D97-AF65-F5344CB8AC3E}">
        <p14:creationId xmlns:p14="http://schemas.microsoft.com/office/powerpoint/2010/main" val="1683944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0AF78-5B94-05FD-B6E1-9F3FD36D262C}"/>
              </a:ext>
            </a:extLst>
          </p:cNvPr>
          <p:cNvSpPr>
            <a:spLocks noGrp="1"/>
          </p:cNvSpPr>
          <p:nvPr>
            <p:ph type="title"/>
          </p:nvPr>
        </p:nvSpPr>
        <p:spPr>
          <a:xfrm>
            <a:off x="452799" y="403207"/>
            <a:ext cx="8229600" cy="990600"/>
          </a:xfrm>
        </p:spPr>
        <p:txBody>
          <a:bodyPr/>
          <a:lstStyle/>
          <a:p>
            <a:r>
              <a:rPr lang="en-US" b="1" dirty="0"/>
              <a:t>Predefined Data Types</a:t>
            </a:r>
            <a:endParaRPr lang="en-IN" b="1" dirty="0"/>
          </a:p>
        </p:txBody>
      </p:sp>
      <p:sp>
        <p:nvSpPr>
          <p:cNvPr id="3" name="Content Placeholder 2">
            <a:extLst>
              <a:ext uri="{FF2B5EF4-FFF2-40B4-BE49-F238E27FC236}">
                <a16:creationId xmlns:a16="http://schemas.microsoft.com/office/drawing/2014/main" id="{6C093851-B9BF-B346-3D0D-C1C8A0C91A9C}"/>
              </a:ext>
            </a:extLst>
          </p:cNvPr>
          <p:cNvSpPr>
            <a:spLocks noGrp="1"/>
          </p:cNvSpPr>
          <p:nvPr>
            <p:ph idx="1"/>
          </p:nvPr>
        </p:nvSpPr>
        <p:spPr/>
        <p:txBody>
          <a:bodyPr>
            <a:normAutofit/>
          </a:bodyPr>
          <a:lstStyle/>
          <a:p>
            <a:pPr marL="0" indent="0">
              <a:buNone/>
            </a:pPr>
            <a:r>
              <a:rPr lang="en-US" sz="3600" dirty="0"/>
              <a:t>Also known as primitive data types, are the </a:t>
            </a:r>
            <a:r>
              <a:rPr lang="en-US" sz="3600" b="1" dirty="0">
                <a:solidFill>
                  <a:srgbClr val="FF0000"/>
                </a:solidFill>
              </a:rPr>
              <a:t>fundamental or built-in data types</a:t>
            </a:r>
            <a:r>
              <a:rPr lang="en-US" sz="3600" dirty="0"/>
              <a:t> provided by the programming language. They are typically simple and have a fixed size in memory. Examples of primitive data types include integers, floating-point numbers, characters, </a:t>
            </a:r>
            <a:r>
              <a:rPr lang="en-US" sz="3600" dirty="0" err="1"/>
              <a:t>booleans</a:t>
            </a:r>
            <a:r>
              <a:rPr lang="en-US" sz="3600" dirty="0"/>
              <a:t>, and strings. </a:t>
            </a:r>
            <a:endParaRPr lang="en-IN" sz="3600" dirty="0"/>
          </a:p>
        </p:txBody>
      </p:sp>
    </p:spTree>
    <p:extLst>
      <p:ext uri="{BB962C8B-B14F-4D97-AF65-F5344CB8AC3E}">
        <p14:creationId xmlns:p14="http://schemas.microsoft.com/office/powerpoint/2010/main" val="3718016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PHP Integers</a:t>
            </a:r>
          </a:p>
        </p:txBody>
      </p:sp>
      <p:sp>
        <p:nvSpPr>
          <p:cNvPr id="3" name="Content Placeholder 2"/>
          <p:cNvSpPr>
            <a:spLocks noGrp="1"/>
          </p:cNvSpPr>
          <p:nvPr>
            <p:ph idx="1"/>
          </p:nvPr>
        </p:nvSpPr>
        <p:spPr/>
        <p:txBody>
          <a:bodyPr>
            <a:normAutofit/>
          </a:bodyPr>
          <a:lstStyle/>
          <a:p>
            <a:pPr algn="just"/>
            <a:r>
              <a:rPr lang="en-US" sz="4000" dirty="0"/>
              <a:t>Integers hold only </a:t>
            </a:r>
            <a:r>
              <a:rPr lang="en-US" sz="4000" b="1" dirty="0">
                <a:solidFill>
                  <a:srgbClr val="FF0000"/>
                </a:solidFill>
              </a:rPr>
              <a:t>whole numbers including positive and negative numbers</a:t>
            </a:r>
            <a:r>
              <a:rPr lang="en-US" sz="4000" dirty="0"/>
              <a:t>, i.e., numbers without fractional part or decimal point. (..., -2, -1, 0, 1, 2, ...). </a:t>
            </a:r>
          </a:p>
        </p:txBody>
      </p:sp>
    </p:spTree>
    <p:extLst>
      <p:ext uri="{BB962C8B-B14F-4D97-AF65-F5344CB8AC3E}">
        <p14:creationId xmlns:p14="http://schemas.microsoft.com/office/powerpoint/2010/main" val="1354843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05DB9B-4ABF-00BC-4F9E-6EE635BF4C3E}"/>
              </a:ext>
            </a:extLst>
          </p:cNvPr>
          <p:cNvSpPr>
            <a:spLocks noGrp="1"/>
          </p:cNvSpPr>
          <p:nvPr>
            <p:ph idx="1"/>
          </p:nvPr>
        </p:nvSpPr>
        <p:spPr>
          <a:xfrm>
            <a:off x="457200" y="1412776"/>
            <a:ext cx="8229600" cy="4876800"/>
          </a:xfrm>
        </p:spPr>
        <p:txBody>
          <a:bodyPr>
            <a:normAutofit lnSpcReduction="10000"/>
          </a:bodyPr>
          <a:lstStyle/>
          <a:p>
            <a:pPr algn="just"/>
            <a:r>
              <a:rPr lang="en-US" dirty="0"/>
              <a:t>In PHP, the integer range is typically between </a:t>
            </a:r>
            <a:r>
              <a:rPr lang="en-US" b="1" dirty="0">
                <a:solidFill>
                  <a:srgbClr val="FF0000"/>
                </a:solidFill>
              </a:rPr>
              <a:t>-2^31 to 2^31</a:t>
            </a:r>
            <a:r>
              <a:rPr lang="en-US" dirty="0"/>
              <a:t>, which represents the range of a signed 32-bit integer. This is because PHP (up until version 7.0) uses a 32-bit system, where integers are stored using 32 bits of memory.</a:t>
            </a:r>
          </a:p>
          <a:p>
            <a:endParaRPr lang="en-US" dirty="0"/>
          </a:p>
          <a:p>
            <a:r>
              <a:rPr lang="en-US" dirty="0"/>
              <a:t>The range of a 32-bit signed integer is from -2,147,483,648 to 2,147,483,647. </a:t>
            </a:r>
          </a:p>
          <a:p>
            <a:endParaRPr lang="en-US" dirty="0"/>
          </a:p>
          <a:p>
            <a:pPr algn="just"/>
            <a:r>
              <a:rPr lang="en-US" b="1" dirty="0">
                <a:solidFill>
                  <a:srgbClr val="FF0000"/>
                </a:solidFill>
              </a:rPr>
              <a:t>Leftmost bit (the most significant bit) is used to represent the sign of the number</a:t>
            </a:r>
            <a:r>
              <a:rPr lang="en-US" dirty="0"/>
              <a:t>: 0 for positive and 1 for negative. The remaining 31 bits are used to represent the magnitude of the number.</a:t>
            </a:r>
          </a:p>
          <a:p>
            <a:endParaRPr lang="en-US" dirty="0"/>
          </a:p>
        </p:txBody>
      </p:sp>
      <p:sp>
        <p:nvSpPr>
          <p:cNvPr id="4" name="TextBox 3">
            <a:extLst>
              <a:ext uri="{FF2B5EF4-FFF2-40B4-BE49-F238E27FC236}">
                <a16:creationId xmlns:a16="http://schemas.microsoft.com/office/drawing/2014/main" id="{A2E73315-0206-9071-DF5D-0C4CE701F486}"/>
              </a:ext>
            </a:extLst>
          </p:cNvPr>
          <p:cNvSpPr txBox="1"/>
          <p:nvPr/>
        </p:nvSpPr>
        <p:spPr>
          <a:xfrm>
            <a:off x="2411760" y="476672"/>
            <a:ext cx="7776864" cy="707886"/>
          </a:xfrm>
          <a:prstGeom prst="rect">
            <a:avLst/>
          </a:prstGeom>
          <a:noFill/>
        </p:spPr>
        <p:txBody>
          <a:bodyPr wrap="square" rtlCol="0">
            <a:spAutoFit/>
          </a:bodyPr>
          <a:lstStyle/>
          <a:p>
            <a:r>
              <a:rPr lang="en-US" sz="4000" b="1" dirty="0"/>
              <a:t>Facts for Nerds</a:t>
            </a:r>
            <a:endParaRPr lang="en-IN" sz="4000" b="1" dirty="0"/>
          </a:p>
        </p:txBody>
      </p:sp>
    </p:spTree>
    <p:extLst>
      <p:ext uri="{BB962C8B-B14F-4D97-AF65-F5344CB8AC3E}">
        <p14:creationId xmlns:p14="http://schemas.microsoft.com/office/powerpoint/2010/main" val="17861141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C783E-DC67-602E-A8F5-C5C0B115D7C5}"/>
              </a:ext>
            </a:extLst>
          </p:cNvPr>
          <p:cNvSpPr>
            <a:spLocks noGrp="1"/>
          </p:cNvSpPr>
          <p:nvPr>
            <p:ph type="title"/>
          </p:nvPr>
        </p:nvSpPr>
        <p:spPr/>
        <p:txBody>
          <a:bodyPr>
            <a:noAutofit/>
          </a:bodyPr>
          <a:lstStyle/>
          <a:p>
            <a:r>
              <a:rPr lang="en-IN" sz="4400" b="1" i="0" dirty="0">
                <a:effectLst/>
                <a:latin typeface="Fira Sans" panose="020F0502020204030204" pitchFamily="34" charset="0"/>
              </a:rPr>
              <a:t>Integer overflow</a:t>
            </a:r>
            <a:endParaRPr lang="en-IN" sz="4400" b="1" dirty="0"/>
          </a:p>
        </p:txBody>
      </p:sp>
      <p:sp>
        <p:nvSpPr>
          <p:cNvPr id="3" name="Content Placeholder 2">
            <a:extLst>
              <a:ext uri="{FF2B5EF4-FFF2-40B4-BE49-F238E27FC236}">
                <a16:creationId xmlns:a16="http://schemas.microsoft.com/office/drawing/2014/main" id="{8B8A50F0-C870-D229-A640-4D498FFD2296}"/>
              </a:ext>
            </a:extLst>
          </p:cNvPr>
          <p:cNvSpPr>
            <a:spLocks noGrp="1"/>
          </p:cNvSpPr>
          <p:nvPr>
            <p:ph idx="1"/>
          </p:nvPr>
        </p:nvSpPr>
        <p:spPr/>
        <p:txBody>
          <a:bodyPr>
            <a:normAutofit/>
          </a:bodyPr>
          <a:lstStyle/>
          <a:p>
            <a:r>
              <a:rPr lang="en-US" sz="3600" b="0" i="0" dirty="0">
                <a:solidFill>
                  <a:srgbClr val="333333"/>
                </a:solidFill>
                <a:effectLst/>
                <a:latin typeface="Fira Sans" panose="020B0503050000020004" pitchFamily="34" charset="0"/>
              </a:rPr>
              <a:t>If PHP encounters a number beyond the bounds of the int type, it will be interpreted as a float instead. Also, an operation which results in a number beyond the bounds of the int type will return a float instead.</a:t>
            </a:r>
            <a:endParaRPr lang="en-IN" sz="3600" dirty="0"/>
          </a:p>
        </p:txBody>
      </p:sp>
    </p:spTree>
    <p:extLst>
      <p:ext uri="{BB962C8B-B14F-4D97-AF65-F5344CB8AC3E}">
        <p14:creationId xmlns:p14="http://schemas.microsoft.com/office/powerpoint/2010/main" val="4202021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961575-5280-5F34-19A2-C713605CDE46}"/>
              </a:ext>
            </a:extLst>
          </p:cNvPr>
          <p:cNvSpPr>
            <a:spLocks noGrp="1"/>
          </p:cNvSpPr>
          <p:nvPr>
            <p:ph idx="1"/>
          </p:nvPr>
        </p:nvSpPr>
        <p:spPr/>
        <p:txBody>
          <a:bodyPr>
            <a:normAutofit/>
          </a:bodyPr>
          <a:lstStyle/>
          <a:p>
            <a:r>
              <a:rPr lang="en-US" dirty="0"/>
              <a:t>$</a:t>
            </a:r>
            <a:r>
              <a:rPr lang="en-US" dirty="0" err="1"/>
              <a:t>large_number</a:t>
            </a:r>
            <a:r>
              <a:rPr lang="en-US" dirty="0"/>
              <a:t> = 9223372036854775807;</a:t>
            </a:r>
          </a:p>
          <a:p>
            <a:r>
              <a:rPr lang="en-US" dirty="0" err="1"/>
              <a:t>var_dump</a:t>
            </a:r>
            <a:r>
              <a:rPr lang="en-US" dirty="0"/>
              <a:t>($</a:t>
            </a:r>
            <a:r>
              <a:rPr lang="en-US" dirty="0" err="1"/>
              <a:t>large_number</a:t>
            </a:r>
            <a:r>
              <a:rPr lang="en-US" dirty="0"/>
              <a:t>);                   </a:t>
            </a:r>
          </a:p>
          <a:p>
            <a:endParaRPr lang="en-US" dirty="0"/>
          </a:p>
          <a:p>
            <a:r>
              <a:rPr lang="en-US" dirty="0"/>
              <a:t>$</a:t>
            </a:r>
            <a:r>
              <a:rPr lang="en-US" dirty="0" err="1"/>
              <a:t>large_number</a:t>
            </a:r>
            <a:r>
              <a:rPr lang="en-US" dirty="0"/>
              <a:t> = 9223372036854775808;</a:t>
            </a:r>
          </a:p>
          <a:p>
            <a:r>
              <a:rPr lang="en-US" dirty="0" err="1"/>
              <a:t>var_dump</a:t>
            </a:r>
            <a:r>
              <a:rPr lang="en-US" dirty="0"/>
              <a:t>($</a:t>
            </a:r>
            <a:r>
              <a:rPr lang="en-US" dirty="0" err="1"/>
              <a:t>large_number</a:t>
            </a:r>
            <a:r>
              <a:rPr lang="en-US" dirty="0"/>
              <a:t>);               </a:t>
            </a:r>
          </a:p>
          <a:p>
            <a:endParaRPr lang="en-US" dirty="0"/>
          </a:p>
          <a:p>
            <a:r>
              <a:rPr lang="en-US" dirty="0"/>
              <a:t>$million = 1000000;</a:t>
            </a:r>
          </a:p>
          <a:p>
            <a:r>
              <a:rPr lang="en-US" dirty="0"/>
              <a:t>$</a:t>
            </a:r>
            <a:r>
              <a:rPr lang="en-US" dirty="0" err="1"/>
              <a:t>large_number</a:t>
            </a:r>
            <a:r>
              <a:rPr lang="en-US" dirty="0"/>
              <a:t> =  50000000000000 * $million;</a:t>
            </a:r>
          </a:p>
          <a:p>
            <a:r>
              <a:rPr lang="en-US" dirty="0" err="1"/>
              <a:t>var_dump</a:t>
            </a:r>
            <a:r>
              <a:rPr lang="en-US" dirty="0"/>
              <a:t>($</a:t>
            </a:r>
            <a:r>
              <a:rPr lang="en-US" dirty="0" err="1"/>
              <a:t>large_number</a:t>
            </a:r>
            <a:r>
              <a:rPr lang="en-US" dirty="0"/>
              <a:t>); </a:t>
            </a:r>
            <a:endParaRPr lang="en-IN" dirty="0"/>
          </a:p>
        </p:txBody>
      </p:sp>
    </p:spTree>
    <p:extLst>
      <p:ext uri="{BB962C8B-B14F-4D97-AF65-F5344CB8AC3E}">
        <p14:creationId xmlns:p14="http://schemas.microsoft.com/office/powerpoint/2010/main" val="409624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PHP Floating Point Numbers or Doubles</a:t>
            </a:r>
          </a:p>
        </p:txBody>
      </p:sp>
      <p:sp>
        <p:nvSpPr>
          <p:cNvPr id="3" name="Content Placeholder 2"/>
          <p:cNvSpPr>
            <a:spLocks noGrp="1"/>
          </p:cNvSpPr>
          <p:nvPr>
            <p:ph idx="1"/>
          </p:nvPr>
        </p:nvSpPr>
        <p:spPr/>
        <p:txBody>
          <a:bodyPr/>
          <a:lstStyle/>
          <a:p>
            <a:pPr algn="just"/>
            <a:r>
              <a:rPr lang="en-US" dirty="0"/>
              <a:t>Floating point numbers (also known as "floats", "doubles", or "real numbers") are decimal or fractional numbers</a:t>
            </a:r>
          </a:p>
          <a:p>
            <a:pPr algn="just"/>
            <a:endParaRPr lang="en-US" dirty="0"/>
          </a:p>
          <a:p>
            <a:pPr algn="just"/>
            <a:r>
              <a:rPr lang="en-US" dirty="0"/>
              <a:t>Can hold numbers containing fractional or decimal parts including positive and negative numbers or a number in exponential form. By default, the variables add a minimum number of decimal places.</a:t>
            </a:r>
          </a:p>
        </p:txBody>
      </p:sp>
    </p:spTree>
    <p:extLst>
      <p:ext uri="{BB962C8B-B14F-4D97-AF65-F5344CB8AC3E}">
        <p14:creationId xmlns:p14="http://schemas.microsoft.com/office/powerpoint/2010/main" val="737420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34397E-B7C3-BE7A-FDA5-F066144238BC}"/>
              </a:ext>
            </a:extLst>
          </p:cNvPr>
          <p:cNvSpPr>
            <a:spLocks noGrp="1"/>
          </p:cNvSpPr>
          <p:nvPr>
            <p:ph idx="1"/>
          </p:nvPr>
        </p:nvSpPr>
        <p:spPr/>
        <p:txBody>
          <a:bodyPr/>
          <a:lstStyle/>
          <a:p>
            <a:pPr marL="0" indent="0">
              <a:buNone/>
            </a:pPr>
            <a:r>
              <a:rPr lang="en-US" b="1" dirty="0"/>
              <a:t>A) &lt;?php</a:t>
            </a:r>
          </a:p>
          <a:p>
            <a:endParaRPr lang="en-US" b="1" dirty="0"/>
          </a:p>
          <a:p>
            <a:pPr marL="0" indent="0">
              <a:buNone/>
            </a:pPr>
            <a:r>
              <a:rPr lang="en-US" b="1" dirty="0"/>
              <a:t>Explanation: The correct way to start a PHP script is by using &lt;?php to indicate the beginning of the PHP code block. While &lt;? is a shorthand used in some older versions of PHP, it is not recommended for compatibility reasons.</a:t>
            </a:r>
            <a:endParaRPr lang="en-IN" b="1" dirty="0"/>
          </a:p>
        </p:txBody>
      </p:sp>
    </p:spTree>
    <p:extLst>
      <p:ext uri="{BB962C8B-B14F-4D97-AF65-F5344CB8AC3E}">
        <p14:creationId xmlns:p14="http://schemas.microsoft.com/office/powerpoint/2010/main" val="3474869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9AAB2-106D-46DF-1EA2-E5AD916E47E2}"/>
              </a:ext>
            </a:extLst>
          </p:cNvPr>
          <p:cNvSpPr>
            <a:spLocks noGrp="1"/>
          </p:cNvSpPr>
          <p:nvPr>
            <p:ph type="title"/>
          </p:nvPr>
        </p:nvSpPr>
        <p:spPr/>
        <p:txBody>
          <a:bodyPr>
            <a:normAutofit fontScale="90000"/>
          </a:bodyPr>
          <a:lstStyle/>
          <a:p>
            <a:r>
              <a:rPr lang="en-US" b="1" dirty="0"/>
              <a:t>What is the result of the following PHP expression?</a:t>
            </a:r>
            <a:endParaRPr lang="en-IN" b="1" dirty="0"/>
          </a:p>
        </p:txBody>
      </p:sp>
      <p:sp>
        <p:nvSpPr>
          <p:cNvPr id="3" name="Content Placeholder 2">
            <a:extLst>
              <a:ext uri="{FF2B5EF4-FFF2-40B4-BE49-F238E27FC236}">
                <a16:creationId xmlns:a16="http://schemas.microsoft.com/office/drawing/2014/main" id="{57BA7C2B-44C5-62B6-5D2B-0904A510D173}"/>
              </a:ext>
            </a:extLst>
          </p:cNvPr>
          <p:cNvSpPr>
            <a:spLocks noGrp="1"/>
          </p:cNvSpPr>
          <p:nvPr>
            <p:ph idx="1"/>
          </p:nvPr>
        </p:nvSpPr>
        <p:spPr/>
        <p:txBody>
          <a:bodyPr/>
          <a:lstStyle/>
          <a:p>
            <a:pPr marL="0" indent="0">
              <a:buNone/>
            </a:pPr>
            <a:r>
              <a:rPr lang="en-IN" sz="4800" b="1" dirty="0"/>
              <a:t>echo 0.1 + 0.2 - 0.3;</a:t>
            </a:r>
          </a:p>
          <a:p>
            <a:endParaRPr lang="en-IN" dirty="0"/>
          </a:p>
          <a:p>
            <a:pPr marL="0" indent="0">
              <a:buNone/>
            </a:pPr>
            <a:r>
              <a:rPr lang="pt-BR" sz="3200" dirty="0"/>
              <a:t>A) 0.0</a:t>
            </a:r>
          </a:p>
          <a:p>
            <a:pPr marL="0" indent="0">
              <a:buNone/>
            </a:pPr>
            <a:r>
              <a:rPr lang="pt-BR" sz="3200" dirty="0"/>
              <a:t>B) A number close to 0 </a:t>
            </a:r>
          </a:p>
          <a:p>
            <a:pPr marL="0" indent="0">
              <a:buNone/>
            </a:pPr>
            <a:r>
              <a:rPr lang="pt-BR" sz="3200" dirty="0"/>
              <a:t>C) 0</a:t>
            </a:r>
          </a:p>
          <a:p>
            <a:pPr marL="0" indent="0">
              <a:buNone/>
            </a:pPr>
            <a:r>
              <a:rPr lang="pt-BR" sz="3200" dirty="0"/>
              <a:t>D) 0.30000000000000004</a:t>
            </a:r>
            <a:endParaRPr lang="en-IN" dirty="0"/>
          </a:p>
        </p:txBody>
      </p:sp>
    </p:spTree>
    <p:extLst>
      <p:ext uri="{BB962C8B-B14F-4D97-AF65-F5344CB8AC3E}">
        <p14:creationId xmlns:p14="http://schemas.microsoft.com/office/powerpoint/2010/main" val="1023920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9AAB2-106D-46DF-1EA2-E5AD916E47E2}"/>
              </a:ext>
            </a:extLst>
          </p:cNvPr>
          <p:cNvSpPr>
            <a:spLocks noGrp="1"/>
          </p:cNvSpPr>
          <p:nvPr>
            <p:ph type="title"/>
          </p:nvPr>
        </p:nvSpPr>
        <p:spPr/>
        <p:txBody>
          <a:bodyPr>
            <a:normAutofit fontScale="90000"/>
          </a:bodyPr>
          <a:lstStyle/>
          <a:p>
            <a:r>
              <a:rPr lang="en-US" b="1" dirty="0"/>
              <a:t>What is the result of the following PHP expression?</a:t>
            </a:r>
            <a:endParaRPr lang="en-IN" b="1" dirty="0"/>
          </a:p>
        </p:txBody>
      </p:sp>
      <p:sp>
        <p:nvSpPr>
          <p:cNvPr id="3" name="Content Placeholder 2">
            <a:extLst>
              <a:ext uri="{FF2B5EF4-FFF2-40B4-BE49-F238E27FC236}">
                <a16:creationId xmlns:a16="http://schemas.microsoft.com/office/drawing/2014/main" id="{57BA7C2B-44C5-62B6-5D2B-0904A510D173}"/>
              </a:ext>
            </a:extLst>
          </p:cNvPr>
          <p:cNvSpPr>
            <a:spLocks noGrp="1"/>
          </p:cNvSpPr>
          <p:nvPr>
            <p:ph idx="1"/>
          </p:nvPr>
        </p:nvSpPr>
        <p:spPr/>
        <p:txBody>
          <a:bodyPr/>
          <a:lstStyle/>
          <a:p>
            <a:pPr marL="0" indent="0">
              <a:buNone/>
            </a:pPr>
            <a:r>
              <a:rPr lang="en-IN" sz="4800" b="1" dirty="0"/>
              <a:t>echo 0.1 + 0.2 - 0.3;</a:t>
            </a:r>
          </a:p>
          <a:p>
            <a:endParaRPr lang="en-IN" dirty="0"/>
          </a:p>
          <a:p>
            <a:pPr marL="0" indent="0">
              <a:buNone/>
            </a:pPr>
            <a:r>
              <a:rPr lang="pt-BR" sz="3200" dirty="0"/>
              <a:t>A) 0.0</a:t>
            </a:r>
          </a:p>
          <a:p>
            <a:pPr marL="0" indent="0">
              <a:buNone/>
            </a:pPr>
            <a:r>
              <a:rPr lang="pt-BR" sz="3200" b="1" dirty="0">
                <a:solidFill>
                  <a:srgbClr val="00B050"/>
                </a:solidFill>
              </a:rPr>
              <a:t>B) A number close to 0 </a:t>
            </a:r>
          </a:p>
          <a:p>
            <a:pPr marL="0" indent="0">
              <a:buNone/>
            </a:pPr>
            <a:r>
              <a:rPr lang="pt-BR" sz="3200" dirty="0"/>
              <a:t>C) 0</a:t>
            </a:r>
          </a:p>
          <a:p>
            <a:pPr marL="0" indent="0">
              <a:buNone/>
            </a:pPr>
            <a:r>
              <a:rPr lang="pt-BR" sz="3200" dirty="0"/>
              <a:t>D) 0.30000000000000004</a:t>
            </a:r>
            <a:endParaRPr lang="en-IN" dirty="0"/>
          </a:p>
        </p:txBody>
      </p:sp>
    </p:spTree>
    <p:extLst>
      <p:ext uri="{BB962C8B-B14F-4D97-AF65-F5344CB8AC3E}">
        <p14:creationId xmlns:p14="http://schemas.microsoft.com/office/powerpoint/2010/main" val="34568458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35BF3-0FBD-4407-4102-E970A53753E0}"/>
              </a:ext>
            </a:extLst>
          </p:cNvPr>
          <p:cNvSpPr>
            <a:spLocks noGrp="1"/>
          </p:cNvSpPr>
          <p:nvPr>
            <p:ph type="title"/>
          </p:nvPr>
        </p:nvSpPr>
        <p:spPr/>
        <p:txBody>
          <a:bodyPr/>
          <a:lstStyle/>
          <a:p>
            <a:r>
              <a:rPr lang="en-US" b="1" dirty="0"/>
              <a:t>Explanation</a:t>
            </a:r>
            <a:endParaRPr lang="en-IN" b="1" dirty="0"/>
          </a:p>
        </p:txBody>
      </p:sp>
      <p:sp>
        <p:nvSpPr>
          <p:cNvPr id="3" name="Content Placeholder 2">
            <a:extLst>
              <a:ext uri="{FF2B5EF4-FFF2-40B4-BE49-F238E27FC236}">
                <a16:creationId xmlns:a16="http://schemas.microsoft.com/office/drawing/2014/main" id="{F9555B39-601F-0499-A864-77257FBA88CD}"/>
              </a:ext>
            </a:extLst>
          </p:cNvPr>
          <p:cNvSpPr>
            <a:spLocks noGrp="1"/>
          </p:cNvSpPr>
          <p:nvPr>
            <p:ph idx="1"/>
          </p:nvPr>
        </p:nvSpPr>
        <p:spPr/>
        <p:txBody>
          <a:bodyPr>
            <a:normAutofit/>
          </a:bodyPr>
          <a:lstStyle/>
          <a:p>
            <a:r>
              <a:rPr lang="en-US" b="1" dirty="0"/>
              <a:t>Floating-point numbers in computers are stored using a binary representation, which can sometimes lead to precision errors when performing arithmetic operations. The expected result of the expression would be 0 (0.1 + 0.2 - 0.3), but due to the way floating-point numbers are represented in binary, there is a small rounding error that results in a value close to zero but not exactly zero. </a:t>
            </a:r>
          </a:p>
          <a:p>
            <a:endParaRPr lang="en-US" b="1" dirty="0"/>
          </a:p>
          <a:p>
            <a:r>
              <a:rPr lang="en-US" b="1" dirty="0"/>
              <a:t>To handle such precision-critical calculations, it's recommended to use techniques like rounding or formatting the output appropriately.</a:t>
            </a:r>
            <a:endParaRPr lang="en-IN" b="1" dirty="0"/>
          </a:p>
        </p:txBody>
      </p:sp>
    </p:spTree>
    <p:extLst>
      <p:ext uri="{BB962C8B-B14F-4D97-AF65-F5344CB8AC3E}">
        <p14:creationId xmlns:p14="http://schemas.microsoft.com/office/powerpoint/2010/main" val="18050244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PHP Strings</a:t>
            </a:r>
          </a:p>
        </p:txBody>
      </p:sp>
      <p:sp>
        <p:nvSpPr>
          <p:cNvPr id="3" name="Content Placeholder 2"/>
          <p:cNvSpPr>
            <a:spLocks noGrp="1"/>
          </p:cNvSpPr>
          <p:nvPr>
            <p:ph idx="1"/>
          </p:nvPr>
        </p:nvSpPr>
        <p:spPr/>
        <p:txBody>
          <a:bodyPr/>
          <a:lstStyle/>
          <a:p>
            <a:pPr algn="just"/>
            <a:r>
              <a:rPr lang="en-US" dirty="0"/>
              <a:t>Strings are sequences of characters.</a:t>
            </a:r>
          </a:p>
          <a:p>
            <a:pPr marL="0" indent="0" algn="just">
              <a:buNone/>
            </a:pPr>
            <a:endParaRPr lang="en-US" dirty="0"/>
          </a:p>
          <a:p>
            <a:pPr algn="just"/>
            <a:r>
              <a:rPr lang="en-US" dirty="0"/>
              <a:t>A string can hold letters, numbers, and special characters and it can be as large as up to 2GB.(Theoretically it is possible , depends on memory)</a:t>
            </a:r>
          </a:p>
          <a:p>
            <a:pPr algn="just"/>
            <a:endParaRPr lang="en-US" dirty="0"/>
          </a:p>
          <a:p>
            <a:pPr algn="just"/>
            <a:r>
              <a:rPr lang="en-US" dirty="0"/>
              <a:t>Hold letters or any alphabets, even numbers are included. These are written within double quotes during declaration. The strings can also be written within single quotes, but they will be treated differently while printing variables. </a:t>
            </a:r>
          </a:p>
        </p:txBody>
      </p:sp>
    </p:spTree>
    <p:extLst>
      <p:ext uri="{BB962C8B-B14F-4D97-AF65-F5344CB8AC3E}">
        <p14:creationId xmlns:p14="http://schemas.microsoft.com/office/powerpoint/2010/main" val="14307615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9E926-81F8-3AEB-ABA3-4828319CF3C5}"/>
              </a:ext>
            </a:extLst>
          </p:cNvPr>
          <p:cNvSpPr>
            <a:spLocks noGrp="1"/>
          </p:cNvSpPr>
          <p:nvPr>
            <p:ph type="title"/>
          </p:nvPr>
        </p:nvSpPr>
        <p:spPr/>
        <p:txBody>
          <a:bodyPr>
            <a:normAutofit fontScale="90000"/>
          </a:bodyPr>
          <a:lstStyle/>
          <a:p>
            <a:r>
              <a:rPr lang="en-US" b="1" dirty="0"/>
              <a:t>What will be the output of the following PHP code?</a:t>
            </a:r>
            <a:endParaRPr lang="en-IN" b="1" dirty="0"/>
          </a:p>
        </p:txBody>
      </p:sp>
      <p:sp>
        <p:nvSpPr>
          <p:cNvPr id="3" name="Content Placeholder 2">
            <a:extLst>
              <a:ext uri="{FF2B5EF4-FFF2-40B4-BE49-F238E27FC236}">
                <a16:creationId xmlns:a16="http://schemas.microsoft.com/office/drawing/2014/main" id="{290E4DAA-AE7C-0875-24BE-EB20FF71E574}"/>
              </a:ext>
            </a:extLst>
          </p:cNvPr>
          <p:cNvSpPr>
            <a:spLocks noGrp="1"/>
          </p:cNvSpPr>
          <p:nvPr>
            <p:ph idx="1"/>
          </p:nvPr>
        </p:nvSpPr>
        <p:spPr/>
        <p:txBody>
          <a:bodyPr>
            <a:normAutofit fontScale="92500" lnSpcReduction="10000"/>
          </a:bodyPr>
          <a:lstStyle/>
          <a:p>
            <a:pPr marL="0" indent="0">
              <a:buNone/>
            </a:pPr>
            <a:endParaRPr lang="en-US" sz="2800" b="1" dirty="0"/>
          </a:p>
          <a:p>
            <a:pPr marL="0" indent="0">
              <a:buNone/>
            </a:pPr>
            <a:r>
              <a:rPr lang="en-US" sz="2800" b="1" dirty="0"/>
              <a:t>$str1 = "Hello";</a:t>
            </a:r>
          </a:p>
          <a:p>
            <a:pPr marL="0" indent="0">
              <a:buNone/>
            </a:pPr>
            <a:r>
              <a:rPr lang="en-US" sz="2800" b="1" dirty="0"/>
              <a:t>$str2 = 'World';</a:t>
            </a:r>
          </a:p>
          <a:p>
            <a:pPr marL="0" indent="0">
              <a:buNone/>
            </a:pPr>
            <a:r>
              <a:rPr lang="en-US" sz="2800" b="1" dirty="0"/>
              <a:t>echo $str1 + $str2;</a:t>
            </a:r>
          </a:p>
          <a:p>
            <a:pPr marL="0" indent="0">
              <a:buNone/>
            </a:pPr>
            <a:endParaRPr lang="en-US" sz="2800" b="1" dirty="0"/>
          </a:p>
          <a:p>
            <a:pPr marL="0" indent="0">
              <a:buNone/>
            </a:pPr>
            <a:r>
              <a:rPr lang="en-US" sz="2800" dirty="0"/>
              <a:t>Possible Answers:</a:t>
            </a:r>
          </a:p>
          <a:p>
            <a:pPr marL="0" indent="0">
              <a:buNone/>
            </a:pPr>
            <a:endParaRPr lang="en-US" sz="2800" dirty="0"/>
          </a:p>
          <a:p>
            <a:pPr marL="0" indent="0">
              <a:buNone/>
            </a:pPr>
            <a:r>
              <a:rPr lang="en-US" sz="2800" dirty="0"/>
              <a:t>A) HelloWorld</a:t>
            </a:r>
          </a:p>
          <a:p>
            <a:pPr marL="0" indent="0">
              <a:buNone/>
            </a:pPr>
            <a:r>
              <a:rPr lang="en-US" sz="2800" dirty="0"/>
              <a:t>B) HelloWorld</a:t>
            </a:r>
          </a:p>
          <a:p>
            <a:pPr marL="0" indent="0">
              <a:buNone/>
            </a:pPr>
            <a:r>
              <a:rPr lang="en-US" sz="2800" dirty="0"/>
              <a:t>C) 0</a:t>
            </a:r>
          </a:p>
          <a:p>
            <a:pPr marL="0" indent="0">
              <a:buNone/>
            </a:pPr>
            <a:r>
              <a:rPr lang="en-US" sz="2800" dirty="0"/>
              <a:t>D) Error (Notice or Warning)</a:t>
            </a:r>
          </a:p>
          <a:p>
            <a:endParaRPr lang="en-IN" dirty="0"/>
          </a:p>
        </p:txBody>
      </p:sp>
    </p:spTree>
    <p:extLst>
      <p:ext uri="{BB962C8B-B14F-4D97-AF65-F5344CB8AC3E}">
        <p14:creationId xmlns:p14="http://schemas.microsoft.com/office/powerpoint/2010/main" val="18972728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9E926-81F8-3AEB-ABA3-4828319CF3C5}"/>
              </a:ext>
            </a:extLst>
          </p:cNvPr>
          <p:cNvSpPr>
            <a:spLocks noGrp="1"/>
          </p:cNvSpPr>
          <p:nvPr>
            <p:ph type="title"/>
          </p:nvPr>
        </p:nvSpPr>
        <p:spPr/>
        <p:txBody>
          <a:bodyPr>
            <a:normAutofit fontScale="90000"/>
          </a:bodyPr>
          <a:lstStyle/>
          <a:p>
            <a:r>
              <a:rPr lang="en-US" b="1" dirty="0"/>
              <a:t>What will be the output of the following PHP code?</a:t>
            </a:r>
            <a:endParaRPr lang="en-IN" b="1" dirty="0"/>
          </a:p>
        </p:txBody>
      </p:sp>
      <p:sp>
        <p:nvSpPr>
          <p:cNvPr id="3" name="Content Placeholder 2">
            <a:extLst>
              <a:ext uri="{FF2B5EF4-FFF2-40B4-BE49-F238E27FC236}">
                <a16:creationId xmlns:a16="http://schemas.microsoft.com/office/drawing/2014/main" id="{290E4DAA-AE7C-0875-24BE-EB20FF71E574}"/>
              </a:ext>
            </a:extLst>
          </p:cNvPr>
          <p:cNvSpPr>
            <a:spLocks noGrp="1"/>
          </p:cNvSpPr>
          <p:nvPr>
            <p:ph idx="1"/>
          </p:nvPr>
        </p:nvSpPr>
        <p:spPr/>
        <p:txBody>
          <a:bodyPr>
            <a:normAutofit fontScale="92500" lnSpcReduction="10000"/>
          </a:bodyPr>
          <a:lstStyle/>
          <a:p>
            <a:pPr marL="0" indent="0">
              <a:buNone/>
            </a:pPr>
            <a:endParaRPr lang="en-US" sz="2800" b="1" dirty="0"/>
          </a:p>
          <a:p>
            <a:pPr marL="0" indent="0">
              <a:buNone/>
            </a:pPr>
            <a:r>
              <a:rPr lang="en-US" sz="2800" b="1" dirty="0"/>
              <a:t>$str1 = "Hello";</a:t>
            </a:r>
          </a:p>
          <a:p>
            <a:pPr marL="0" indent="0">
              <a:buNone/>
            </a:pPr>
            <a:r>
              <a:rPr lang="en-US" sz="2800" b="1" dirty="0"/>
              <a:t>$str2 = 'World';</a:t>
            </a:r>
          </a:p>
          <a:p>
            <a:pPr marL="0" indent="0">
              <a:buNone/>
            </a:pPr>
            <a:r>
              <a:rPr lang="en-US" sz="2800" b="1" dirty="0"/>
              <a:t>echo $str1 + $str2;</a:t>
            </a:r>
          </a:p>
          <a:p>
            <a:pPr marL="0" indent="0">
              <a:buNone/>
            </a:pPr>
            <a:endParaRPr lang="en-US" sz="2800" b="1" dirty="0"/>
          </a:p>
          <a:p>
            <a:pPr marL="0" indent="0">
              <a:buNone/>
            </a:pPr>
            <a:r>
              <a:rPr lang="en-US" sz="2800" dirty="0"/>
              <a:t>Possible Answers:</a:t>
            </a:r>
          </a:p>
          <a:p>
            <a:pPr marL="0" indent="0">
              <a:buNone/>
            </a:pPr>
            <a:endParaRPr lang="en-US" sz="2800" dirty="0"/>
          </a:p>
          <a:p>
            <a:pPr marL="0" indent="0">
              <a:buNone/>
            </a:pPr>
            <a:r>
              <a:rPr lang="en-US" sz="2800" dirty="0"/>
              <a:t>A) HelloWorld</a:t>
            </a:r>
          </a:p>
          <a:p>
            <a:pPr marL="0" indent="0">
              <a:buNone/>
            </a:pPr>
            <a:r>
              <a:rPr lang="en-US" sz="2800" dirty="0"/>
              <a:t>B) HelloWorld</a:t>
            </a:r>
          </a:p>
          <a:p>
            <a:pPr marL="0" indent="0">
              <a:buNone/>
            </a:pPr>
            <a:r>
              <a:rPr lang="en-US" sz="2800" dirty="0"/>
              <a:t>C) 0</a:t>
            </a:r>
          </a:p>
          <a:p>
            <a:pPr marL="0" indent="0">
              <a:buNone/>
            </a:pPr>
            <a:r>
              <a:rPr lang="en-US" sz="2800" b="1" dirty="0">
                <a:solidFill>
                  <a:srgbClr val="00B050"/>
                </a:solidFill>
              </a:rPr>
              <a:t>D) Error</a:t>
            </a:r>
          </a:p>
          <a:p>
            <a:endParaRPr lang="en-IN" dirty="0"/>
          </a:p>
        </p:txBody>
      </p:sp>
    </p:spTree>
    <p:extLst>
      <p:ext uri="{BB962C8B-B14F-4D97-AF65-F5344CB8AC3E}">
        <p14:creationId xmlns:p14="http://schemas.microsoft.com/office/powerpoint/2010/main" val="14734458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A4D95-BA0C-BF07-05AB-549832F6B320}"/>
              </a:ext>
            </a:extLst>
          </p:cNvPr>
          <p:cNvSpPr>
            <a:spLocks noGrp="1"/>
          </p:cNvSpPr>
          <p:nvPr>
            <p:ph type="title"/>
          </p:nvPr>
        </p:nvSpPr>
        <p:spPr/>
        <p:txBody>
          <a:bodyPr/>
          <a:lstStyle/>
          <a:p>
            <a:r>
              <a:rPr lang="en-US" b="1" dirty="0"/>
              <a:t>Explanation</a:t>
            </a:r>
            <a:endParaRPr lang="en-IN" b="1" dirty="0"/>
          </a:p>
        </p:txBody>
      </p:sp>
      <p:sp>
        <p:nvSpPr>
          <p:cNvPr id="3" name="Content Placeholder 2">
            <a:extLst>
              <a:ext uri="{FF2B5EF4-FFF2-40B4-BE49-F238E27FC236}">
                <a16:creationId xmlns:a16="http://schemas.microsoft.com/office/drawing/2014/main" id="{E0361941-D24D-EC10-1DE0-941B36CD4346}"/>
              </a:ext>
            </a:extLst>
          </p:cNvPr>
          <p:cNvSpPr>
            <a:spLocks noGrp="1"/>
          </p:cNvSpPr>
          <p:nvPr>
            <p:ph idx="1"/>
          </p:nvPr>
        </p:nvSpPr>
        <p:spPr/>
        <p:txBody>
          <a:bodyPr>
            <a:normAutofit lnSpcReduction="10000"/>
          </a:bodyPr>
          <a:lstStyle/>
          <a:p>
            <a:pPr algn="just"/>
            <a:r>
              <a:rPr lang="en-US" b="1" dirty="0"/>
              <a:t>In the given code, the + operator is used to perform addition. However, you cannot directly add two strings using the + operator in PHP. PHP will try to convert the strings to numbers and perform the addition, but it will encounter an error because they cannot be converted to valid numeric values. As a result, PHP throws a fatal error Uncaught </a:t>
            </a:r>
            <a:r>
              <a:rPr lang="en-US" b="1" dirty="0" err="1"/>
              <a:t>TypeError</a:t>
            </a:r>
            <a:r>
              <a:rPr lang="en-US" b="1" dirty="0"/>
              <a:t>: Unsupported operand types: string + string.</a:t>
            </a:r>
          </a:p>
          <a:p>
            <a:pPr algn="just"/>
            <a:endParaRPr lang="en-US" b="1" dirty="0"/>
          </a:p>
          <a:p>
            <a:pPr algn="just"/>
            <a:r>
              <a:rPr lang="en-US" b="1" dirty="0"/>
              <a:t>To concatenate two strings in PHP, you should use the . (dot) operator, like this: $str1 . $str2;. This will concatenate the two strings and produce the output "HelloWorld"</a:t>
            </a:r>
            <a:endParaRPr lang="en-IN" b="1" dirty="0"/>
          </a:p>
        </p:txBody>
      </p:sp>
    </p:spTree>
    <p:extLst>
      <p:ext uri="{BB962C8B-B14F-4D97-AF65-F5344CB8AC3E}">
        <p14:creationId xmlns:p14="http://schemas.microsoft.com/office/powerpoint/2010/main" val="35486561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PHP Booleans</a:t>
            </a:r>
          </a:p>
        </p:txBody>
      </p:sp>
      <p:sp>
        <p:nvSpPr>
          <p:cNvPr id="3" name="Content Placeholder 2"/>
          <p:cNvSpPr>
            <a:spLocks noGrp="1"/>
          </p:cNvSpPr>
          <p:nvPr>
            <p:ph idx="1"/>
          </p:nvPr>
        </p:nvSpPr>
        <p:spPr/>
        <p:txBody>
          <a:bodyPr/>
          <a:lstStyle/>
          <a:p>
            <a:pPr algn="just"/>
            <a:r>
              <a:rPr lang="en-US" dirty="0"/>
              <a:t>Booleans are like a switch it has only two possible values either 1 (true) or 0 (false).</a:t>
            </a:r>
          </a:p>
        </p:txBody>
      </p:sp>
    </p:spTree>
    <p:extLst>
      <p:ext uri="{BB962C8B-B14F-4D97-AF65-F5344CB8AC3E}">
        <p14:creationId xmlns:p14="http://schemas.microsoft.com/office/powerpoint/2010/main" val="4924917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6BED4-93F9-A6C8-E869-697B606F1666}"/>
              </a:ext>
            </a:extLst>
          </p:cNvPr>
          <p:cNvSpPr>
            <a:spLocks noGrp="1"/>
          </p:cNvSpPr>
          <p:nvPr>
            <p:ph type="title"/>
          </p:nvPr>
        </p:nvSpPr>
        <p:spPr/>
        <p:txBody>
          <a:bodyPr>
            <a:normAutofit fontScale="90000"/>
          </a:bodyPr>
          <a:lstStyle/>
          <a:p>
            <a:r>
              <a:rPr lang="en-US" b="1" dirty="0"/>
              <a:t>What will be the output of the following PHP code?</a:t>
            </a:r>
            <a:endParaRPr lang="en-IN" b="1" dirty="0"/>
          </a:p>
        </p:txBody>
      </p:sp>
      <p:sp>
        <p:nvSpPr>
          <p:cNvPr id="3" name="Content Placeholder 2">
            <a:extLst>
              <a:ext uri="{FF2B5EF4-FFF2-40B4-BE49-F238E27FC236}">
                <a16:creationId xmlns:a16="http://schemas.microsoft.com/office/drawing/2014/main" id="{3B8973A3-936F-972E-192B-B9EDBFDC29A5}"/>
              </a:ext>
            </a:extLst>
          </p:cNvPr>
          <p:cNvSpPr>
            <a:spLocks noGrp="1"/>
          </p:cNvSpPr>
          <p:nvPr>
            <p:ph idx="1"/>
          </p:nvPr>
        </p:nvSpPr>
        <p:spPr/>
        <p:txBody>
          <a:bodyPr>
            <a:normAutofit lnSpcReduction="10000"/>
          </a:bodyPr>
          <a:lstStyle/>
          <a:p>
            <a:pPr marL="0" indent="0">
              <a:buNone/>
            </a:pPr>
            <a:r>
              <a:rPr lang="en-IN" sz="2800" b="1" dirty="0"/>
              <a:t>$var1 = true;</a:t>
            </a:r>
          </a:p>
          <a:p>
            <a:pPr marL="0" indent="0">
              <a:buNone/>
            </a:pPr>
            <a:r>
              <a:rPr lang="en-IN" sz="2800" b="1" dirty="0"/>
              <a:t>$var2 = false;</a:t>
            </a:r>
          </a:p>
          <a:p>
            <a:pPr marL="0" indent="0">
              <a:buNone/>
            </a:pPr>
            <a:r>
              <a:rPr lang="en-IN" sz="2800" b="1" dirty="0"/>
              <a:t>echo $var1 + $var2;</a:t>
            </a:r>
          </a:p>
          <a:p>
            <a:pPr marL="0" indent="0">
              <a:buNone/>
            </a:pPr>
            <a:endParaRPr lang="en-IN" sz="2800" b="1" dirty="0"/>
          </a:p>
          <a:p>
            <a:pPr marL="0" indent="0">
              <a:buNone/>
            </a:pPr>
            <a:r>
              <a:rPr lang="en-US" sz="2800" b="1" dirty="0"/>
              <a:t>Possible Answers:</a:t>
            </a:r>
          </a:p>
          <a:p>
            <a:pPr marL="0" indent="0">
              <a:buNone/>
            </a:pPr>
            <a:endParaRPr lang="en-US" sz="2800" b="1" dirty="0"/>
          </a:p>
          <a:p>
            <a:pPr marL="0" indent="0">
              <a:buNone/>
            </a:pPr>
            <a:r>
              <a:rPr lang="en-US" sz="2800" b="1" dirty="0"/>
              <a:t>A) 1</a:t>
            </a:r>
          </a:p>
          <a:p>
            <a:pPr marL="0" indent="0">
              <a:buNone/>
            </a:pPr>
            <a:r>
              <a:rPr lang="en-US" sz="2800" b="1" dirty="0"/>
              <a:t>B) 0</a:t>
            </a:r>
          </a:p>
          <a:p>
            <a:pPr marL="0" indent="0">
              <a:buNone/>
            </a:pPr>
            <a:r>
              <a:rPr lang="en-US" sz="2800" b="1" dirty="0"/>
              <a:t>C) true</a:t>
            </a:r>
          </a:p>
          <a:p>
            <a:pPr marL="0" indent="0">
              <a:buNone/>
            </a:pPr>
            <a:r>
              <a:rPr lang="en-US" sz="2800" b="1" dirty="0"/>
              <a:t>D) false</a:t>
            </a:r>
            <a:endParaRPr lang="en-IN" sz="2800" b="1" dirty="0"/>
          </a:p>
        </p:txBody>
      </p:sp>
    </p:spTree>
    <p:extLst>
      <p:ext uri="{BB962C8B-B14F-4D97-AF65-F5344CB8AC3E}">
        <p14:creationId xmlns:p14="http://schemas.microsoft.com/office/powerpoint/2010/main" val="41826416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6BED4-93F9-A6C8-E869-697B606F1666}"/>
              </a:ext>
            </a:extLst>
          </p:cNvPr>
          <p:cNvSpPr>
            <a:spLocks noGrp="1"/>
          </p:cNvSpPr>
          <p:nvPr>
            <p:ph type="title"/>
          </p:nvPr>
        </p:nvSpPr>
        <p:spPr/>
        <p:txBody>
          <a:bodyPr>
            <a:normAutofit fontScale="90000"/>
          </a:bodyPr>
          <a:lstStyle/>
          <a:p>
            <a:r>
              <a:rPr lang="en-US" b="1" dirty="0"/>
              <a:t>What will be the output of the following PHP code?</a:t>
            </a:r>
            <a:endParaRPr lang="en-IN" b="1" dirty="0"/>
          </a:p>
        </p:txBody>
      </p:sp>
      <p:sp>
        <p:nvSpPr>
          <p:cNvPr id="3" name="Content Placeholder 2">
            <a:extLst>
              <a:ext uri="{FF2B5EF4-FFF2-40B4-BE49-F238E27FC236}">
                <a16:creationId xmlns:a16="http://schemas.microsoft.com/office/drawing/2014/main" id="{3B8973A3-936F-972E-192B-B9EDBFDC29A5}"/>
              </a:ext>
            </a:extLst>
          </p:cNvPr>
          <p:cNvSpPr>
            <a:spLocks noGrp="1"/>
          </p:cNvSpPr>
          <p:nvPr>
            <p:ph idx="1"/>
          </p:nvPr>
        </p:nvSpPr>
        <p:spPr/>
        <p:txBody>
          <a:bodyPr>
            <a:normAutofit lnSpcReduction="10000"/>
          </a:bodyPr>
          <a:lstStyle/>
          <a:p>
            <a:pPr marL="0" indent="0">
              <a:buNone/>
            </a:pPr>
            <a:r>
              <a:rPr lang="en-IN" sz="2800" b="1" dirty="0"/>
              <a:t>$var1 = true;</a:t>
            </a:r>
          </a:p>
          <a:p>
            <a:pPr marL="0" indent="0">
              <a:buNone/>
            </a:pPr>
            <a:r>
              <a:rPr lang="en-IN" sz="2800" b="1" dirty="0"/>
              <a:t>$var2 = false;</a:t>
            </a:r>
          </a:p>
          <a:p>
            <a:pPr marL="0" indent="0">
              <a:buNone/>
            </a:pPr>
            <a:r>
              <a:rPr lang="en-IN" sz="2800" b="1" dirty="0"/>
              <a:t>echo $var1 + $var2;</a:t>
            </a:r>
          </a:p>
          <a:p>
            <a:pPr marL="0" indent="0">
              <a:buNone/>
            </a:pPr>
            <a:endParaRPr lang="en-IN" sz="2800" b="1" dirty="0"/>
          </a:p>
          <a:p>
            <a:pPr marL="0" indent="0">
              <a:buNone/>
            </a:pPr>
            <a:r>
              <a:rPr lang="en-US" sz="2800" b="1" dirty="0"/>
              <a:t>Possible Answers:</a:t>
            </a:r>
          </a:p>
          <a:p>
            <a:pPr marL="0" indent="0">
              <a:buNone/>
            </a:pPr>
            <a:endParaRPr lang="en-US" sz="2800" b="1" dirty="0"/>
          </a:p>
          <a:p>
            <a:pPr marL="0" indent="0">
              <a:buNone/>
            </a:pPr>
            <a:r>
              <a:rPr lang="en-US" sz="2800" b="1" dirty="0">
                <a:solidFill>
                  <a:srgbClr val="00B050"/>
                </a:solidFill>
              </a:rPr>
              <a:t>A) 1</a:t>
            </a:r>
          </a:p>
          <a:p>
            <a:pPr marL="0" indent="0">
              <a:buNone/>
            </a:pPr>
            <a:r>
              <a:rPr lang="en-US" sz="2800" b="1" dirty="0"/>
              <a:t>B) 0</a:t>
            </a:r>
          </a:p>
          <a:p>
            <a:pPr marL="0" indent="0">
              <a:buNone/>
            </a:pPr>
            <a:r>
              <a:rPr lang="en-US" sz="2800" b="1" dirty="0"/>
              <a:t>C) true</a:t>
            </a:r>
          </a:p>
          <a:p>
            <a:pPr marL="0" indent="0">
              <a:buNone/>
            </a:pPr>
            <a:r>
              <a:rPr lang="en-US" sz="2800" b="1" dirty="0"/>
              <a:t>D) false</a:t>
            </a:r>
            <a:endParaRPr lang="en-IN" sz="2800" b="1" dirty="0"/>
          </a:p>
        </p:txBody>
      </p:sp>
    </p:spTree>
    <p:extLst>
      <p:ext uri="{BB962C8B-B14F-4D97-AF65-F5344CB8AC3E}">
        <p14:creationId xmlns:p14="http://schemas.microsoft.com/office/powerpoint/2010/main" val="3242005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2E2EF-160C-AF64-1F0D-848C753B4A35}"/>
              </a:ext>
            </a:extLst>
          </p:cNvPr>
          <p:cNvSpPr>
            <a:spLocks noGrp="1"/>
          </p:cNvSpPr>
          <p:nvPr>
            <p:ph type="title"/>
          </p:nvPr>
        </p:nvSpPr>
        <p:spPr>
          <a:xfrm>
            <a:off x="457200" y="764704"/>
            <a:ext cx="8229600" cy="990600"/>
          </a:xfrm>
        </p:spPr>
        <p:txBody>
          <a:bodyPr>
            <a:normAutofit fontScale="90000"/>
          </a:bodyPr>
          <a:lstStyle/>
          <a:p>
            <a:r>
              <a:rPr lang="en-US" b="1" dirty="0"/>
              <a:t>Which of the following is the correct way to comment a single-line in PHP?</a:t>
            </a:r>
            <a:br>
              <a:rPr lang="en-US" dirty="0"/>
            </a:br>
            <a:endParaRPr lang="en-IN" dirty="0"/>
          </a:p>
        </p:txBody>
      </p:sp>
      <p:sp>
        <p:nvSpPr>
          <p:cNvPr id="3" name="Content Placeholder 2">
            <a:extLst>
              <a:ext uri="{FF2B5EF4-FFF2-40B4-BE49-F238E27FC236}">
                <a16:creationId xmlns:a16="http://schemas.microsoft.com/office/drawing/2014/main" id="{5FB32CD7-63D1-5D8C-BDE7-017D6C009455}"/>
              </a:ext>
            </a:extLst>
          </p:cNvPr>
          <p:cNvSpPr>
            <a:spLocks noGrp="1"/>
          </p:cNvSpPr>
          <p:nvPr>
            <p:ph idx="1"/>
          </p:nvPr>
        </p:nvSpPr>
        <p:spPr/>
        <p:txBody>
          <a:bodyPr>
            <a:normAutofit/>
          </a:bodyPr>
          <a:lstStyle/>
          <a:p>
            <a:pPr marL="0" indent="0">
              <a:buNone/>
            </a:pPr>
            <a:endParaRPr lang="en-US" sz="3600" b="1" dirty="0"/>
          </a:p>
          <a:p>
            <a:r>
              <a:rPr lang="en-US" sz="3600" b="1" dirty="0"/>
              <a:t>A) /* This is a comment */</a:t>
            </a:r>
          </a:p>
          <a:p>
            <a:r>
              <a:rPr lang="en-US" sz="3600" b="1" dirty="0"/>
              <a:t>B) // This is a comment</a:t>
            </a:r>
          </a:p>
          <a:p>
            <a:r>
              <a:rPr lang="en-US" sz="3600" b="1" dirty="0"/>
              <a:t>C) # This is a comment</a:t>
            </a:r>
          </a:p>
          <a:p>
            <a:r>
              <a:rPr lang="en-US" sz="3600" b="1" dirty="0"/>
              <a:t>D) &lt;!-- This is a comment --&gt;</a:t>
            </a:r>
            <a:endParaRPr lang="en-IN" sz="3600" b="1" dirty="0"/>
          </a:p>
        </p:txBody>
      </p:sp>
    </p:spTree>
    <p:extLst>
      <p:ext uri="{BB962C8B-B14F-4D97-AF65-F5344CB8AC3E}">
        <p14:creationId xmlns:p14="http://schemas.microsoft.com/office/powerpoint/2010/main" val="12670321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6F9FF-E802-7ED6-A6E3-CD79919EF6E7}"/>
              </a:ext>
            </a:extLst>
          </p:cNvPr>
          <p:cNvSpPr>
            <a:spLocks noGrp="1"/>
          </p:cNvSpPr>
          <p:nvPr>
            <p:ph type="title"/>
          </p:nvPr>
        </p:nvSpPr>
        <p:spPr/>
        <p:txBody>
          <a:bodyPr/>
          <a:lstStyle/>
          <a:p>
            <a:r>
              <a:rPr lang="en-US" b="1" dirty="0"/>
              <a:t>Explanation</a:t>
            </a:r>
            <a:endParaRPr lang="en-IN" b="1" dirty="0"/>
          </a:p>
        </p:txBody>
      </p:sp>
      <p:sp>
        <p:nvSpPr>
          <p:cNvPr id="3" name="Content Placeholder 2">
            <a:extLst>
              <a:ext uri="{FF2B5EF4-FFF2-40B4-BE49-F238E27FC236}">
                <a16:creationId xmlns:a16="http://schemas.microsoft.com/office/drawing/2014/main" id="{A5483D68-D5CC-8446-9CE5-ED40F8D5F311}"/>
              </a:ext>
            </a:extLst>
          </p:cNvPr>
          <p:cNvSpPr>
            <a:spLocks noGrp="1"/>
          </p:cNvSpPr>
          <p:nvPr>
            <p:ph idx="1"/>
          </p:nvPr>
        </p:nvSpPr>
        <p:spPr/>
        <p:txBody>
          <a:bodyPr/>
          <a:lstStyle/>
          <a:p>
            <a:pPr algn="just"/>
            <a:r>
              <a:rPr lang="en-US" b="1" dirty="0"/>
              <a:t>In PHP, Boolean values true and false can be used in arithmetic expressions. When used in arithmetic operations, PHP considers true as 1 and false as 0. So, when you perform an arithmetic addition between $var1 and $var2, PHP will treat them as numeric values and add them together.</a:t>
            </a:r>
          </a:p>
          <a:p>
            <a:pPr algn="just"/>
            <a:endParaRPr lang="en-US" b="1" dirty="0"/>
          </a:p>
          <a:p>
            <a:pPr algn="just"/>
            <a:r>
              <a:rPr lang="en-US" b="1" dirty="0"/>
              <a:t>Since $var1 is true (which is equivalent to 1 in numeric context) and $var2 is false (which is equivalent to 0 in numeric context), the result of the expression $var1 + $var2 will be 1.</a:t>
            </a:r>
            <a:endParaRPr lang="en-IN" b="1" dirty="0"/>
          </a:p>
        </p:txBody>
      </p:sp>
    </p:spTree>
    <p:extLst>
      <p:ext uri="{BB962C8B-B14F-4D97-AF65-F5344CB8AC3E}">
        <p14:creationId xmlns:p14="http://schemas.microsoft.com/office/powerpoint/2010/main" val="29460822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7B8CA-FC33-1F70-6DAF-C262C5050558}"/>
              </a:ext>
            </a:extLst>
          </p:cNvPr>
          <p:cNvSpPr>
            <a:spLocks noGrp="1"/>
          </p:cNvSpPr>
          <p:nvPr>
            <p:ph type="title"/>
          </p:nvPr>
        </p:nvSpPr>
        <p:spPr/>
        <p:txBody>
          <a:bodyPr/>
          <a:lstStyle/>
          <a:p>
            <a:r>
              <a:rPr lang="en-US" b="1" dirty="0"/>
              <a:t>User Defined Data Types</a:t>
            </a:r>
            <a:endParaRPr lang="en-IN" b="1" dirty="0"/>
          </a:p>
        </p:txBody>
      </p:sp>
      <p:sp>
        <p:nvSpPr>
          <p:cNvPr id="3" name="Content Placeholder 2">
            <a:extLst>
              <a:ext uri="{FF2B5EF4-FFF2-40B4-BE49-F238E27FC236}">
                <a16:creationId xmlns:a16="http://schemas.microsoft.com/office/drawing/2014/main" id="{B03A23F6-E2DF-18BE-ED91-0CE140B34BA2}"/>
              </a:ext>
            </a:extLst>
          </p:cNvPr>
          <p:cNvSpPr>
            <a:spLocks noGrp="1"/>
          </p:cNvSpPr>
          <p:nvPr>
            <p:ph idx="1"/>
          </p:nvPr>
        </p:nvSpPr>
        <p:spPr/>
        <p:txBody>
          <a:bodyPr>
            <a:normAutofit/>
          </a:bodyPr>
          <a:lstStyle/>
          <a:p>
            <a:pPr marL="0" indent="0">
              <a:buNone/>
            </a:pPr>
            <a:endParaRPr lang="en-US" sz="2800" dirty="0"/>
          </a:p>
          <a:p>
            <a:pPr marL="0" indent="0" algn="just">
              <a:buNone/>
            </a:pPr>
            <a:r>
              <a:rPr lang="en-US" sz="2800" dirty="0"/>
              <a:t>User-defined data types, also called compound data types, are created by the programmer using various constructs provided by the programming language. </a:t>
            </a:r>
            <a:r>
              <a:rPr lang="en-US" sz="2800" b="1" dirty="0">
                <a:solidFill>
                  <a:srgbClr val="FF0000"/>
                </a:solidFill>
              </a:rPr>
              <a:t>These data types are composed of multiple primitive or compound data types, and they allow you to organize and store related data together</a:t>
            </a:r>
            <a:r>
              <a:rPr lang="en-US" sz="2800" dirty="0"/>
              <a:t>. The most common user-defined data types are arrays and objects.</a:t>
            </a:r>
            <a:endParaRPr lang="en-IN" sz="2800" dirty="0"/>
          </a:p>
        </p:txBody>
      </p:sp>
    </p:spTree>
    <p:extLst>
      <p:ext uri="{BB962C8B-B14F-4D97-AF65-F5344CB8AC3E}">
        <p14:creationId xmlns:p14="http://schemas.microsoft.com/office/powerpoint/2010/main" val="34539634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05003-BB55-76B1-FD46-C8FD28FC90CE}"/>
              </a:ext>
            </a:extLst>
          </p:cNvPr>
          <p:cNvSpPr>
            <a:spLocks noGrp="1"/>
          </p:cNvSpPr>
          <p:nvPr>
            <p:ph type="title"/>
          </p:nvPr>
        </p:nvSpPr>
        <p:spPr/>
        <p:txBody>
          <a:bodyPr/>
          <a:lstStyle/>
          <a:p>
            <a:r>
              <a:rPr lang="en-US" b="1" dirty="0"/>
              <a:t>Initial PHP code</a:t>
            </a:r>
            <a:endParaRPr lang="en-IN" b="1" dirty="0"/>
          </a:p>
        </p:txBody>
      </p:sp>
      <p:pic>
        <p:nvPicPr>
          <p:cNvPr id="5" name="Content Placeholder 4">
            <a:extLst>
              <a:ext uri="{FF2B5EF4-FFF2-40B4-BE49-F238E27FC236}">
                <a16:creationId xmlns:a16="http://schemas.microsoft.com/office/drawing/2014/main" id="{50DE409E-DCDF-0E16-F7A7-C0F697687699}"/>
              </a:ext>
            </a:extLst>
          </p:cNvPr>
          <p:cNvPicPr>
            <a:picLocks noGrp="1" noChangeAspect="1"/>
          </p:cNvPicPr>
          <p:nvPr>
            <p:ph idx="1"/>
          </p:nvPr>
        </p:nvPicPr>
        <p:blipFill>
          <a:blip r:embed="rId2"/>
          <a:stretch>
            <a:fillRect/>
          </a:stretch>
        </p:blipFill>
        <p:spPr>
          <a:xfrm>
            <a:off x="1171100" y="2119044"/>
            <a:ext cx="6801799" cy="3839111"/>
          </a:xfrm>
        </p:spPr>
      </p:pic>
    </p:spTree>
    <p:extLst>
      <p:ext uri="{BB962C8B-B14F-4D97-AF65-F5344CB8AC3E}">
        <p14:creationId xmlns:p14="http://schemas.microsoft.com/office/powerpoint/2010/main" val="2414055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E5023-9DBF-A3B0-150D-CDDC2196F5CA}"/>
              </a:ext>
            </a:extLst>
          </p:cNvPr>
          <p:cNvSpPr>
            <a:spLocks noGrp="1"/>
          </p:cNvSpPr>
          <p:nvPr>
            <p:ph type="title"/>
          </p:nvPr>
        </p:nvSpPr>
        <p:spPr>
          <a:xfrm>
            <a:off x="457200" y="449705"/>
            <a:ext cx="8229600" cy="990600"/>
          </a:xfrm>
        </p:spPr>
        <p:txBody>
          <a:bodyPr>
            <a:normAutofit fontScale="90000"/>
          </a:bodyPr>
          <a:lstStyle/>
          <a:p>
            <a:r>
              <a:rPr lang="en-US" b="1" dirty="0"/>
              <a:t>Rasmus during an Interview in 2003</a:t>
            </a:r>
            <a:endParaRPr lang="en-IN" b="1" dirty="0"/>
          </a:p>
        </p:txBody>
      </p:sp>
      <p:sp>
        <p:nvSpPr>
          <p:cNvPr id="3" name="Content Placeholder 2">
            <a:extLst>
              <a:ext uri="{FF2B5EF4-FFF2-40B4-BE49-F238E27FC236}">
                <a16:creationId xmlns:a16="http://schemas.microsoft.com/office/drawing/2014/main" id="{C44C1265-9AE1-5E52-5F7C-D304D43C311C}"/>
              </a:ext>
            </a:extLst>
          </p:cNvPr>
          <p:cNvSpPr>
            <a:spLocks noGrp="1"/>
          </p:cNvSpPr>
          <p:nvPr>
            <p:ph idx="1"/>
          </p:nvPr>
        </p:nvSpPr>
        <p:spPr/>
        <p:txBody>
          <a:bodyPr>
            <a:normAutofit/>
          </a:bodyPr>
          <a:lstStyle/>
          <a:p>
            <a:r>
              <a:rPr lang="en-US" sz="3200" i="1" dirty="0"/>
              <a:t>"I really don't like programming. I built this tool to program less so that I could simply reuse code … I don't know how to stop it, there was never any intention to write a programming language […]. I don't know how to write a programming language at all, I just kept adding the next logical step."</a:t>
            </a:r>
            <a:endParaRPr lang="en-IN" sz="3200" i="1" dirty="0"/>
          </a:p>
        </p:txBody>
      </p:sp>
    </p:spTree>
    <p:extLst>
      <p:ext uri="{BB962C8B-B14F-4D97-AF65-F5344CB8AC3E}">
        <p14:creationId xmlns:p14="http://schemas.microsoft.com/office/powerpoint/2010/main" val="38530718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PHP Arrays</a:t>
            </a:r>
          </a:p>
        </p:txBody>
      </p:sp>
      <p:sp>
        <p:nvSpPr>
          <p:cNvPr id="3" name="Content Placeholder 2"/>
          <p:cNvSpPr>
            <a:spLocks noGrp="1"/>
          </p:cNvSpPr>
          <p:nvPr>
            <p:ph idx="1"/>
          </p:nvPr>
        </p:nvSpPr>
        <p:spPr/>
        <p:txBody>
          <a:bodyPr/>
          <a:lstStyle/>
          <a:p>
            <a:pPr algn="just"/>
            <a:r>
              <a:rPr lang="en-US" dirty="0"/>
              <a:t>An array is a variable that can hold more than one value at a time. </a:t>
            </a:r>
          </a:p>
          <a:p>
            <a:pPr algn="just"/>
            <a:endParaRPr lang="en-US" dirty="0"/>
          </a:p>
          <a:p>
            <a:pPr algn="just"/>
            <a:r>
              <a:rPr lang="en-US" dirty="0"/>
              <a:t>It is useful to aggregate a series of related items together, for example a set of country or city names.</a:t>
            </a:r>
          </a:p>
          <a:p>
            <a:pPr algn="just"/>
            <a:endParaRPr lang="en-US" dirty="0"/>
          </a:p>
          <a:p>
            <a:pPr algn="just"/>
            <a:r>
              <a:rPr lang="en-US" dirty="0"/>
              <a:t>An array is formally defined as an indexed collection of data values. </a:t>
            </a:r>
          </a:p>
          <a:p>
            <a:pPr algn="just"/>
            <a:endParaRPr lang="en-US" dirty="0"/>
          </a:p>
          <a:p>
            <a:pPr algn="just"/>
            <a:r>
              <a:rPr lang="en-US" dirty="0"/>
              <a:t>Each index (also known as the key) of an array is unique and references a corresponding value.</a:t>
            </a:r>
          </a:p>
          <a:p>
            <a:pPr algn="just"/>
            <a:endParaRPr lang="en-US" dirty="0"/>
          </a:p>
        </p:txBody>
      </p:sp>
    </p:spTree>
    <p:extLst>
      <p:ext uri="{BB962C8B-B14F-4D97-AF65-F5344CB8AC3E}">
        <p14:creationId xmlns:p14="http://schemas.microsoft.com/office/powerpoint/2010/main" val="17030901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83DCC-E33C-F8E8-9D93-B1738C140C37}"/>
              </a:ext>
            </a:extLst>
          </p:cNvPr>
          <p:cNvSpPr>
            <a:spLocks noGrp="1"/>
          </p:cNvSpPr>
          <p:nvPr>
            <p:ph type="title"/>
          </p:nvPr>
        </p:nvSpPr>
        <p:spPr/>
        <p:txBody>
          <a:bodyPr>
            <a:normAutofit fontScale="90000"/>
          </a:bodyPr>
          <a:lstStyle/>
          <a:p>
            <a:r>
              <a:rPr lang="en-US" b="1" dirty="0"/>
              <a:t>What is the value of the $result variable after executing the code?</a:t>
            </a:r>
            <a:br>
              <a:rPr lang="en-US" b="1" dirty="0"/>
            </a:br>
            <a:endParaRPr lang="en-IN" b="1" dirty="0"/>
          </a:p>
        </p:txBody>
      </p:sp>
      <p:sp>
        <p:nvSpPr>
          <p:cNvPr id="3" name="Content Placeholder 2">
            <a:extLst>
              <a:ext uri="{FF2B5EF4-FFF2-40B4-BE49-F238E27FC236}">
                <a16:creationId xmlns:a16="http://schemas.microsoft.com/office/drawing/2014/main" id="{B1D6706B-1971-EE98-5C7C-01E60B89720A}"/>
              </a:ext>
            </a:extLst>
          </p:cNvPr>
          <p:cNvSpPr>
            <a:spLocks noGrp="1"/>
          </p:cNvSpPr>
          <p:nvPr>
            <p:ph idx="1"/>
          </p:nvPr>
        </p:nvSpPr>
        <p:spPr/>
        <p:txBody>
          <a:bodyPr/>
          <a:lstStyle/>
          <a:p>
            <a:pPr marL="0" indent="0">
              <a:buNone/>
            </a:pPr>
            <a:r>
              <a:rPr lang="en-US" b="1" dirty="0"/>
              <a:t>$numbers = array(1, 2, 3, 4, 5);</a:t>
            </a:r>
          </a:p>
          <a:p>
            <a:pPr marL="0" indent="0">
              <a:buNone/>
            </a:pPr>
            <a:r>
              <a:rPr lang="en-US" b="1" dirty="0"/>
              <a:t>$result = $numbers[0] + $numbers[1] + $numbers[2] + $numbers[3] + $numbers[4];</a:t>
            </a:r>
          </a:p>
          <a:p>
            <a:pPr marL="0" indent="0">
              <a:buNone/>
            </a:pPr>
            <a:endParaRPr lang="en-US" dirty="0"/>
          </a:p>
          <a:p>
            <a:pPr marL="0" indent="0">
              <a:buNone/>
            </a:pPr>
            <a:r>
              <a:rPr lang="en-US" sz="4000" dirty="0"/>
              <a:t>A) 15</a:t>
            </a:r>
          </a:p>
          <a:p>
            <a:pPr marL="0" indent="0">
              <a:buNone/>
            </a:pPr>
            <a:r>
              <a:rPr lang="en-US" sz="4000" dirty="0"/>
              <a:t>B) 10</a:t>
            </a:r>
          </a:p>
          <a:p>
            <a:pPr marL="0" indent="0">
              <a:buNone/>
            </a:pPr>
            <a:r>
              <a:rPr lang="en-US" sz="4000" dirty="0"/>
              <a:t>C) 120</a:t>
            </a:r>
          </a:p>
          <a:p>
            <a:pPr marL="0" indent="0">
              <a:buNone/>
            </a:pPr>
            <a:r>
              <a:rPr lang="en-US" sz="4000" dirty="0"/>
              <a:t>D) 25</a:t>
            </a:r>
            <a:endParaRPr lang="en-IN" sz="4000" dirty="0"/>
          </a:p>
        </p:txBody>
      </p:sp>
    </p:spTree>
    <p:extLst>
      <p:ext uri="{BB962C8B-B14F-4D97-AF65-F5344CB8AC3E}">
        <p14:creationId xmlns:p14="http://schemas.microsoft.com/office/powerpoint/2010/main" val="26294879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83DCC-E33C-F8E8-9D93-B1738C140C37}"/>
              </a:ext>
            </a:extLst>
          </p:cNvPr>
          <p:cNvSpPr>
            <a:spLocks noGrp="1"/>
          </p:cNvSpPr>
          <p:nvPr>
            <p:ph type="title"/>
          </p:nvPr>
        </p:nvSpPr>
        <p:spPr>
          <a:xfrm>
            <a:off x="457200" y="650823"/>
            <a:ext cx="8229600" cy="990600"/>
          </a:xfrm>
        </p:spPr>
        <p:txBody>
          <a:bodyPr>
            <a:normAutofit fontScale="90000"/>
          </a:bodyPr>
          <a:lstStyle/>
          <a:p>
            <a:r>
              <a:rPr lang="en-US" b="1" dirty="0"/>
              <a:t>What is the value of the $result variable after executing the code?</a:t>
            </a:r>
            <a:br>
              <a:rPr lang="en-US" b="1" dirty="0"/>
            </a:br>
            <a:endParaRPr lang="en-IN" b="1" dirty="0"/>
          </a:p>
        </p:txBody>
      </p:sp>
      <p:sp>
        <p:nvSpPr>
          <p:cNvPr id="3" name="Content Placeholder 2">
            <a:extLst>
              <a:ext uri="{FF2B5EF4-FFF2-40B4-BE49-F238E27FC236}">
                <a16:creationId xmlns:a16="http://schemas.microsoft.com/office/drawing/2014/main" id="{B1D6706B-1971-EE98-5C7C-01E60B89720A}"/>
              </a:ext>
            </a:extLst>
          </p:cNvPr>
          <p:cNvSpPr>
            <a:spLocks noGrp="1"/>
          </p:cNvSpPr>
          <p:nvPr>
            <p:ph idx="1"/>
          </p:nvPr>
        </p:nvSpPr>
        <p:spPr/>
        <p:txBody>
          <a:bodyPr/>
          <a:lstStyle/>
          <a:p>
            <a:pPr marL="0" indent="0">
              <a:buNone/>
            </a:pPr>
            <a:r>
              <a:rPr lang="en-US" b="1" dirty="0"/>
              <a:t>$numbers = array(1, 2, 3, 4, 5);</a:t>
            </a:r>
          </a:p>
          <a:p>
            <a:pPr marL="0" indent="0">
              <a:buNone/>
            </a:pPr>
            <a:r>
              <a:rPr lang="en-US" b="1" dirty="0"/>
              <a:t>$result = $numbers[0] + $numbers[1] + $numbers[2] + $numbers[3] + $numbers[4];</a:t>
            </a:r>
          </a:p>
          <a:p>
            <a:pPr marL="0" indent="0">
              <a:buNone/>
            </a:pPr>
            <a:endParaRPr lang="en-US" dirty="0"/>
          </a:p>
          <a:p>
            <a:pPr marL="0" indent="0">
              <a:buNone/>
            </a:pPr>
            <a:r>
              <a:rPr lang="en-US" sz="4000" b="1" dirty="0">
                <a:solidFill>
                  <a:srgbClr val="00B050"/>
                </a:solidFill>
              </a:rPr>
              <a:t>A) 15</a:t>
            </a:r>
          </a:p>
          <a:p>
            <a:pPr marL="0" indent="0">
              <a:buNone/>
            </a:pPr>
            <a:r>
              <a:rPr lang="en-US" sz="4000" dirty="0"/>
              <a:t>B) 10</a:t>
            </a:r>
          </a:p>
          <a:p>
            <a:pPr marL="0" indent="0">
              <a:buNone/>
            </a:pPr>
            <a:r>
              <a:rPr lang="en-US" sz="4000" dirty="0"/>
              <a:t>C) 120</a:t>
            </a:r>
          </a:p>
          <a:p>
            <a:pPr marL="0" indent="0">
              <a:buNone/>
            </a:pPr>
            <a:r>
              <a:rPr lang="en-US" sz="4000" dirty="0"/>
              <a:t>D) 25</a:t>
            </a:r>
            <a:endParaRPr lang="en-IN" sz="4000" dirty="0"/>
          </a:p>
        </p:txBody>
      </p:sp>
    </p:spTree>
    <p:extLst>
      <p:ext uri="{BB962C8B-B14F-4D97-AF65-F5344CB8AC3E}">
        <p14:creationId xmlns:p14="http://schemas.microsoft.com/office/powerpoint/2010/main" val="22717893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PHP Object</a:t>
            </a:r>
          </a:p>
        </p:txBody>
      </p:sp>
      <p:sp>
        <p:nvSpPr>
          <p:cNvPr id="3" name="Content Placeholder 2"/>
          <p:cNvSpPr>
            <a:spLocks noGrp="1"/>
          </p:cNvSpPr>
          <p:nvPr>
            <p:ph idx="1"/>
          </p:nvPr>
        </p:nvSpPr>
        <p:spPr/>
        <p:txBody>
          <a:bodyPr/>
          <a:lstStyle/>
          <a:p>
            <a:pPr algn="just"/>
            <a:r>
              <a:rPr lang="en-US" dirty="0"/>
              <a:t>An object is a data type that not only allows </a:t>
            </a:r>
            <a:r>
              <a:rPr lang="en-US" b="1" dirty="0">
                <a:solidFill>
                  <a:srgbClr val="FF0000"/>
                </a:solidFill>
              </a:rPr>
              <a:t>storing data</a:t>
            </a:r>
            <a:r>
              <a:rPr lang="en-US" dirty="0"/>
              <a:t> but also </a:t>
            </a:r>
            <a:r>
              <a:rPr lang="en-US" b="1" dirty="0">
                <a:solidFill>
                  <a:srgbClr val="FF0000"/>
                </a:solidFill>
              </a:rPr>
              <a:t>information on, how to process that data</a:t>
            </a:r>
            <a:r>
              <a:rPr lang="en-US" dirty="0"/>
              <a:t>. </a:t>
            </a:r>
          </a:p>
          <a:p>
            <a:pPr algn="just"/>
            <a:r>
              <a:rPr lang="en-US" dirty="0"/>
              <a:t>Objects are created via the new keyword.</a:t>
            </a:r>
          </a:p>
          <a:p>
            <a:pPr algn="just"/>
            <a:r>
              <a:rPr lang="en-US" dirty="0"/>
              <a:t>Every object has properties and methods corresponding to those of its parent class. </a:t>
            </a:r>
          </a:p>
          <a:p>
            <a:pPr algn="just"/>
            <a:r>
              <a:rPr lang="en-US" b="1" dirty="0">
                <a:solidFill>
                  <a:srgbClr val="FF0000"/>
                </a:solidFill>
              </a:rPr>
              <a:t>Every object instance is completely independent, with its own properties and methods, and can thus be manipulated independently of other objects of the same class</a:t>
            </a:r>
            <a:r>
              <a:rPr lang="en-US" dirty="0"/>
              <a:t>.</a:t>
            </a:r>
          </a:p>
        </p:txBody>
      </p:sp>
    </p:spTree>
    <p:extLst>
      <p:ext uri="{BB962C8B-B14F-4D97-AF65-F5344CB8AC3E}">
        <p14:creationId xmlns:p14="http://schemas.microsoft.com/office/powerpoint/2010/main" val="33168738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AEB9-253A-710B-4B8D-523CA3B802AA}"/>
              </a:ext>
            </a:extLst>
          </p:cNvPr>
          <p:cNvSpPr>
            <a:spLocks noGrp="1"/>
          </p:cNvSpPr>
          <p:nvPr>
            <p:ph type="title"/>
          </p:nvPr>
        </p:nvSpPr>
        <p:spPr/>
        <p:txBody>
          <a:bodyPr/>
          <a:lstStyle/>
          <a:p>
            <a:r>
              <a:rPr lang="en-US" b="1" dirty="0"/>
              <a:t>Code </a:t>
            </a:r>
            <a:endParaRPr lang="en-IN" b="1" dirty="0"/>
          </a:p>
        </p:txBody>
      </p:sp>
      <p:sp>
        <p:nvSpPr>
          <p:cNvPr id="3" name="Content Placeholder 2">
            <a:extLst>
              <a:ext uri="{FF2B5EF4-FFF2-40B4-BE49-F238E27FC236}">
                <a16:creationId xmlns:a16="http://schemas.microsoft.com/office/drawing/2014/main" id="{3B174A33-509F-A9E3-A9B0-1C6911B57CFA}"/>
              </a:ext>
            </a:extLst>
          </p:cNvPr>
          <p:cNvSpPr>
            <a:spLocks noGrp="1"/>
          </p:cNvSpPr>
          <p:nvPr>
            <p:ph idx="1"/>
          </p:nvPr>
        </p:nvSpPr>
        <p:spPr/>
        <p:txBody>
          <a:bodyPr>
            <a:normAutofit fontScale="92500"/>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Person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$name;</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sayHello</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echo </a:t>
            </a:r>
            <a:r>
              <a:rPr lang="en-US" b="0" dirty="0">
                <a:solidFill>
                  <a:srgbClr val="A31515"/>
                </a:solidFill>
                <a:effectLst/>
                <a:latin typeface="Consolas" panose="020B0609020204030204" pitchFamily="49" charset="0"/>
              </a:rPr>
              <a:t>"Hello, my name is "</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-&gt;name;</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$person1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Person();</a:t>
            </a:r>
          </a:p>
          <a:p>
            <a:r>
              <a:rPr lang="en-US" b="0" dirty="0">
                <a:solidFill>
                  <a:srgbClr val="000000"/>
                </a:solidFill>
                <a:effectLst/>
                <a:latin typeface="Consolas" panose="020B0609020204030204" pitchFamily="49" charset="0"/>
              </a:rPr>
              <a:t>$person1-&gt;name = </a:t>
            </a:r>
            <a:r>
              <a:rPr lang="en-US" b="0" dirty="0">
                <a:solidFill>
                  <a:srgbClr val="A31515"/>
                </a:solidFill>
                <a:effectLst/>
                <a:latin typeface="Consolas" panose="020B0609020204030204" pitchFamily="49" charset="0"/>
              </a:rPr>
              <a:t>“Baba </a:t>
            </a:r>
            <a:r>
              <a:rPr lang="en-US" b="0" dirty="0" err="1">
                <a:solidFill>
                  <a:srgbClr val="A31515"/>
                </a:solidFill>
                <a:effectLst/>
                <a:latin typeface="Consolas" panose="020B0609020204030204" pitchFamily="49" charset="0"/>
              </a:rPr>
              <a:t>Yaga</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$person1-&gt;</a:t>
            </a:r>
            <a:r>
              <a:rPr lang="en-US" b="0" dirty="0" err="1">
                <a:solidFill>
                  <a:srgbClr val="000000"/>
                </a:solidFill>
                <a:effectLst/>
                <a:latin typeface="Consolas" panose="020B0609020204030204" pitchFamily="49" charset="0"/>
              </a:rPr>
              <a:t>sayHello</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Output: Hello, my name is Baba </a:t>
            </a:r>
            <a:r>
              <a:rPr lang="en-US" b="0" dirty="0" err="1">
                <a:solidFill>
                  <a:srgbClr val="008000"/>
                </a:solidFill>
                <a:effectLst/>
                <a:latin typeface="Consolas" panose="020B0609020204030204" pitchFamily="49" charset="0"/>
              </a:rPr>
              <a:t>Yaga</a:t>
            </a:r>
            <a:endParaRPr lang="en-US" b="0" dirty="0">
              <a:solidFill>
                <a:srgbClr val="000000"/>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41638482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FCF6757-4F20-8E59-024D-97DE4D4A2E39}"/>
              </a:ext>
            </a:extLst>
          </p:cNvPr>
          <p:cNvPicPr>
            <a:picLocks noGrp="1" noChangeAspect="1"/>
          </p:cNvPicPr>
          <p:nvPr>
            <p:ph idx="1"/>
          </p:nvPr>
        </p:nvPicPr>
        <p:blipFill>
          <a:blip r:embed="rId2"/>
          <a:stretch>
            <a:fillRect/>
          </a:stretch>
        </p:blipFill>
        <p:spPr>
          <a:xfrm>
            <a:off x="2598491" y="392832"/>
            <a:ext cx="3947018" cy="6072336"/>
          </a:xfrm>
          <a:prstGeom prst="rect">
            <a:avLst/>
          </a:prstGeom>
        </p:spPr>
      </p:pic>
    </p:spTree>
    <p:extLst>
      <p:ext uri="{BB962C8B-B14F-4D97-AF65-F5344CB8AC3E}">
        <p14:creationId xmlns:p14="http://schemas.microsoft.com/office/powerpoint/2010/main" val="46127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BE2378-57B9-0095-63A2-6FB74215CAA6}"/>
              </a:ext>
            </a:extLst>
          </p:cNvPr>
          <p:cNvSpPr>
            <a:spLocks noGrp="1"/>
          </p:cNvSpPr>
          <p:nvPr>
            <p:ph idx="1"/>
          </p:nvPr>
        </p:nvSpPr>
        <p:spPr/>
        <p:txBody>
          <a:bodyPr>
            <a:normAutofit/>
          </a:bodyPr>
          <a:lstStyle/>
          <a:p>
            <a:pPr algn="just"/>
            <a:r>
              <a:rPr lang="en-US" sz="4400" b="1" dirty="0"/>
              <a:t> In PHP, // is used for single-line comments. /* ... */ is used for multi-line comments, and # is also valid for single-line comments, but // is more commonly used.</a:t>
            </a:r>
            <a:endParaRPr lang="en-IN" sz="4400" b="1" dirty="0"/>
          </a:p>
        </p:txBody>
      </p:sp>
    </p:spTree>
    <p:extLst>
      <p:ext uri="{BB962C8B-B14F-4D97-AF65-F5344CB8AC3E}">
        <p14:creationId xmlns:p14="http://schemas.microsoft.com/office/powerpoint/2010/main" val="493920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8C3B2-D58B-FF43-6BB3-1C102560FC48}"/>
              </a:ext>
            </a:extLst>
          </p:cNvPr>
          <p:cNvSpPr>
            <a:spLocks noGrp="1"/>
          </p:cNvSpPr>
          <p:nvPr>
            <p:ph type="title"/>
          </p:nvPr>
        </p:nvSpPr>
        <p:spPr>
          <a:xfrm>
            <a:off x="457200" y="836712"/>
            <a:ext cx="8229600" cy="990600"/>
          </a:xfrm>
        </p:spPr>
        <p:txBody>
          <a:bodyPr>
            <a:normAutofit fontScale="90000"/>
          </a:bodyPr>
          <a:lstStyle/>
          <a:p>
            <a:r>
              <a:rPr lang="en-US" b="1" dirty="0"/>
              <a:t>What does the PHP function </a:t>
            </a:r>
            <a:r>
              <a:rPr lang="en-US" b="1" dirty="0" err="1"/>
              <a:t>var_dump</a:t>
            </a:r>
            <a:r>
              <a:rPr lang="en-US" b="1" dirty="0"/>
              <a:t>() do?</a:t>
            </a:r>
            <a:br>
              <a:rPr lang="en-US" b="1" dirty="0"/>
            </a:br>
            <a:endParaRPr lang="en-IN" b="1" dirty="0"/>
          </a:p>
        </p:txBody>
      </p:sp>
      <p:sp>
        <p:nvSpPr>
          <p:cNvPr id="3" name="Content Placeholder 2">
            <a:extLst>
              <a:ext uri="{FF2B5EF4-FFF2-40B4-BE49-F238E27FC236}">
                <a16:creationId xmlns:a16="http://schemas.microsoft.com/office/drawing/2014/main" id="{C476F52C-A828-86D3-8069-EDD08CE27BA5}"/>
              </a:ext>
            </a:extLst>
          </p:cNvPr>
          <p:cNvSpPr>
            <a:spLocks noGrp="1"/>
          </p:cNvSpPr>
          <p:nvPr>
            <p:ph idx="1"/>
          </p:nvPr>
        </p:nvSpPr>
        <p:spPr/>
        <p:txBody>
          <a:bodyPr>
            <a:normAutofit/>
          </a:bodyPr>
          <a:lstStyle/>
          <a:p>
            <a:pPr algn="just"/>
            <a:endParaRPr lang="en-US" sz="3200" b="1" dirty="0"/>
          </a:p>
          <a:p>
            <a:pPr algn="just"/>
            <a:endParaRPr lang="en-US" sz="3200" b="1" dirty="0"/>
          </a:p>
          <a:p>
            <a:pPr algn="just"/>
            <a:r>
              <a:rPr lang="en-US" sz="3200" b="1" dirty="0"/>
              <a:t>A) Outputs the value of a variable and its type</a:t>
            </a:r>
          </a:p>
          <a:p>
            <a:pPr algn="just"/>
            <a:r>
              <a:rPr lang="en-US" sz="3200" b="1" dirty="0"/>
              <a:t>B) Prints a message to the browser</a:t>
            </a:r>
          </a:p>
          <a:p>
            <a:pPr algn="just"/>
            <a:r>
              <a:rPr lang="en-US" sz="3200" b="1" dirty="0"/>
              <a:t>C) Dumps the contents of an array into a file</a:t>
            </a:r>
          </a:p>
          <a:p>
            <a:pPr algn="just"/>
            <a:r>
              <a:rPr lang="en-US" sz="3200" b="1" dirty="0"/>
              <a:t>D) Checks if a variable is defined</a:t>
            </a:r>
            <a:endParaRPr lang="en-IN" sz="3200" b="1" dirty="0"/>
          </a:p>
        </p:txBody>
      </p:sp>
    </p:spTree>
    <p:extLst>
      <p:ext uri="{BB962C8B-B14F-4D97-AF65-F5344CB8AC3E}">
        <p14:creationId xmlns:p14="http://schemas.microsoft.com/office/powerpoint/2010/main" val="13823332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8C3B2-D58B-FF43-6BB3-1C102560FC48}"/>
              </a:ext>
            </a:extLst>
          </p:cNvPr>
          <p:cNvSpPr>
            <a:spLocks noGrp="1"/>
          </p:cNvSpPr>
          <p:nvPr>
            <p:ph type="title"/>
          </p:nvPr>
        </p:nvSpPr>
        <p:spPr>
          <a:xfrm>
            <a:off x="457200" y="836712"/>
            <a:ext cx="8229600" cy="990600"/>
          </a:xfrm>
        </p:spPr>
        <p:txBody>
          <a:bodyPr>
            <a:normAutofit fontScale="90000"/>
          </a:bodyPr>
          <a:lstStyle/>
          <a:p>
            <a:r>
              <a:rPr lang="en-US" b="1" dirty="0"/>
              <a:t>What does the PHP function </a:t>
            </a:r>
            <a:r>
              <a:rPr lang="en-US" b="1" dirty="0" err="1"/>
              <a:t>var_dump</a:t>
            </a:r>
            <a:r>
              <a:rPr lang="en-US" b="1" dirty="0"/>
              <a:t>() do?</a:t>
            </a:r>
            <a:br>
              <a:rPr lang="en-US" b="1" dirty="0"/>
            </a:br>
            <a:endParaRPr lang="en-IN" b="1" dirty="0"/>
          </a:p>
        </p:txBody>
      </p:sp>
      <p:sp>
        <p:nvSpPr>
          <p:cNvPr id="3" name="Content Placeholder 2">
            <a:extLst>
              <a:ext uri="{FF2B5EF4-FFF2-40B4-BE49-F238E27FC236}">
                <a16:creationId xmlns:a16="http://schemas.microsoft.com/office/drawing/2014/main" id="{C476F52C-A828-86D3-8069-EDD08CE27BA5}"/>
              </a:ext>
            </a:extLst>
          </p:cNvPr>
          <p:cNvSpPr>
            <a:spLocks noGrp="1"/>
          </p:cNvSpPr>
          <p:nvPr>
            <p:ph idx="1"/>
          </p:nvPr>
        </p:nvSpPr>
        <p:spPr/>
        <p:txBody>
          <a:bodyPr>
            <a:normAutofit/>
          </a:bodyPr>
          <a:lstStyle/>
          <a:p>
            <a:pPr algn="just"/>
            <a:endParaRPr lang="en-US" sz="3200" b="1" dirty="0"/>
          </a:p>
          <a:p>
            <a:pPr algn="just"/>
            <a:endParaRPr lang="en-US" sz="3200" b="1" dirty="0"/>
          </a:p>
          <a:p>
            <a:pPr algn="just"/>
            <a:r>
              <a:rPr lang="en-US" sz="3200" b="1" dirty="0">
                <a:solidFill>
                  <a:srgbClr val="00B050"/>
                </a:solidFill>
              </a:rPr>
              <a:t>A) Outputs the value of a variable and its type</a:t>
            </a:r>
          </a:p>
          <a:p>
            <a:pPr algn="just"/>
            <a:r>
              <a:rPr lang="en-US" sz="3200" b="1" dirty="0"/>
              <a:t>B) Prints a message to the browser</a:t>
            </a:r>
          </a:p>
          <a:p>
            <a:pPr algn="just"/>
            <a:r>
              <a:rPr lang="en-US" sz="3200" b="1" dirty="0"/>
              <a:t>C) Dumps the contents of an array into a file</a:t>
            </a:r>
          </a:p>
          <a:p>
            <a:pPr algn="just"/>
            <a:r>
              <a:rPr lang="en-US" sz="3200" b="1" dirty="0"/>
              <a:t>D) Checks if a variable is defined</a:t>
            </a:r>
            <a:endParaRPr lang="en-IN" sz="3200" b="1" dirty="0"/>
          </a:p>
        </p:txBody>
      </p:sp>
    </p:spTree>
    <p:extLst>
      <p:ext uri="{BB962C8B-B14F-4D97-AF65-F5344CB8AC3E}">
        <p14:creationId xmlns:p14="http://schemas.microsoft.com/office/powerpoint/2010/main" val="6304132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0A5CED7-2406-E11F-4C4E-843B50A7D742}"/>
              </a:ext>
            </a:extLst>
          </p:cNvPr>
          <p:cNvPicPr>
            <a:picLocks noGrp="1" noChangeAspect="1"/>
          </p:cNvPicPr>
          <p:nvPr>
            <p:ph idx="1"/>
          </p:nvPr>
        </p:nvPicPr>
        <p:blipFill>
          <a:blip r:embed="rId2"/>
          <a:stretch>
            <a:fillRect/>
          </a:stretch>
        </p:blipFill>
        <p:spPr>
          <a:xfrm>
            <a:off x="2195971" y="990600"/>
            <a:ext cx="4752058" cy="4876800"/>
          </a:xfrm>
          <a:prstGeom prst="rect">
            <a:avLst/>
          </a:prstGeom>
        </p:spPr>
      </p:pic>
    </p:spTree>
    <p:extLst>
      <p:ext uri="{BB962C8B-B14F-4D97-AF65-F5344CB8AC3E}">
        <p14:creationId xmlns:p14="http://schemas.microsoft.com/office/powerpoint/2010/main" val="27609534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41062-0DC0-2BFE-B2BF-1397CF0D34D1}"/>
              </a:ext>
            </a:extLst>
          </p:cNvPr>
          <p:cNvSpPr>
            <a:spLocks noGrp="1"/>
          </p:cNvSpPr>
          <p:nvPr>
            <p:ph type="title"/>
          </p:nvPr>
        </p:nvSpPr>
        <p:spPr/>
        <p:txBody>
          <a:bodyPr/>
          <a:lstStyle/>
          <a:p>
            <a:r>
              <a:rPr lang="en-US" b="1" dirty="0"/>
              <a:t>Special Data Types</a:t>
            </a:r>
            <a:endParaRPr lang="en-IN" b="1" dirty="0"/>
          </a:p>
        </p:txBody>
      </p:sp>
      <p:sp>
        <p:nvSpPr>
          <p:cNvPr id="3" name="Content Placeholder 2">
            <a:extLst>
              <a:ext uri="{FF2B5EF4-FFF2-40B4-BE49-F238E27FC236}">
                <a16:creationId xmlns:a16="http://schemas.microsoft.com/office/drawing/2014/main" id="{9CE222E8-34E9-E2A2-78B0-6E74BF29E712}"/>
              </a:ext>
            </a:extLst>
          </p:cNvPr>
          <p:cNvSpPr>
            <a:spLocks noGrp="1"/>
          </p:cNvSpPr>
          <p:nvPr>
            <p:ph idx="1"/>
          </p:nvPr>
        </p:nvSpPr>
        <p:spPr/>
        <p:txBody>
          <a:bodyPr/>
          <a:lstStyle/>
          <a:p>
            <a:endParaRPr lang="en-US" dirty="0"/>
          </a:p>
          <a:p>
            <a:pPr marL="0" indent="0" algn="just">
              <a:buNone/>
            </a:pPr>
            <a:r>
              <a:rPr lang="en-US" sz="3200" dirty="0"/>
              <a:t>These are often unique data types with specialized purposes, and they are not part of the standard data types provided by the language. In PHP, the "resource" data type is an example of a special data type. Resources are used to hold references to external resources, such as database connections or file handles.</a:t>
            </a:r>
            <a:endParaRPr lang="en-IN" sz="3200" dirty="0"/>
          </a:p>
        </p:txBody>
      </p:sp>
    </p:spTree>
    <p:extLst>
      <p:ext uri="{BB962C8B-B14F-4D97-AF65-F5344CB8AC3E}">
        <p14:creationId xmlns:p14="http://schemas.microsoft.com/office/powerpoint/2010/main" val="8142929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PHP Null</a:t>
            </a:r>
          </a:p>
        </p:txBody>
      </p:sp>
      <p:sp>
        <p:nvSpPr>
          <p:cNvPr id="3" name="Content Placeholder 2"/>
          <p:cNvSpPr>
            <a:spLocks noGrp="1"/>
          </p:cNvSpPr>
          <p:nvPr>
            <p:ph idx="1"/>
          </p:nvPr>
        </p:nvSpPr>
        <p:spPr/>
        <p:txBody>
          <a:bodyPr/>
          <a:lstStyle/>
          <a:p>
            <a:pPr algn="just"/>
            <a:r>
              <a:rPr lang="en-US" dirty="0"/>
              <a:t>The special NULL value is used to represent empty variables in PHP. </a:t>
            </a:r>
          </a:p>
          <a:p>
            <a:pPr algn="just"/>
            <a:endParaRPr lang="en-US" dirty="0"/>
          </a:p>
          <a:p>
            <a:pPr algn="just"/>
            <a:r>
              <a:rPr lang="en-US" dirty="0"/>
              <a:t>A variable of type NULL is a variable without any data. NULL is the only possible value of type null.</a:t>
            </a:r>
          </a:p>
        </p:txBody>
      </p:sp>
    </p:spTree>
    <p:extLst>
      <p:ext uri="{BB962C8B-B14F-4D97-AF65-F5344CB8AC3E}">
        <p14:creationId xmlns:p14="http://schemas.microsoft.com/office/powerpoint/2010/main" val="4751973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7F3DE6C-9FA4-F816-353A-BA7B2F8BA4AA}"/>
              </a:ext>
            </a:extLst>
          </p:cNvPr>
          <p:cNvPicPr>
            <a:picLocks noGrp="1" noChangeAspect="1"/>
          </p:cNvPicPr>
          <p:nvPr>
            <p:ph idx="1"/>
          </p:nvPr>
        </p:nvPicPr>
        <p:blipFill>
          <a:blip r:embed="rId2"/>
          <a:stretch>
            <a:fillRect/>
          </a:stretch>
        </p:blipFill>
        <p:spPr>
          <a:xfrm>
            <a:off x="727867" y="1412776"/>
            <a:ext cx="7688265" cy="4382310"/>
          </a:xfrm>
        </p:spPr>
      </p:pic>
    </p:spTree>
    <p:extLst>
      <p:ext uri="{BB962C8B-B14F-4D97-AF65-F5344CB8AC3E}">
        <p14:creationId xmlns:p14="http://schemas.microsoft.com/office/powerpoint/2010/main" val="28298282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PHP Resources</a:t>
            </a:r>
          </a:p>
        </p:txBody>
      </p:sp>
      <p:sp>
        <p:nvSpPr>
          <p:cNvPr id="3" name="Content Placeholder 2"/>
          <p:cNvSpPr>
            <a:spLocks noGrp="1"/>
          </p:cNvSpPr>
          <p:nvPr>
            <p:ph idx="1"/>
          </p:nvPr>
        </p:nvSpPr>
        <p:spPr/>
        <p:txBody>
          <a:bodyPr/>
          <a:lstStyle/>
          <a:p>
            <a:pPr algn="just" fontAlgn="base"/>
            <a:r>
              <a:rPr lang="en-US" dirty="0"/>
              <a:t>A resource is a special variable, holding a reference to an external </a:t>
            </a:r>
            <a:r>
              <a:rPr lang="en-US"/>
              <a:t>resource.</a:t>
            </a:r>
          </a:p>
          <a:p>
            <a:pPr algn="just" fontAlgn="base"/>
            <a:endParaRPr lang="en-US" dirty="0"/>
          </a:p>
          <a:p>
            <a:pPr algn="just" fontAlgn="base"/>
            <a:r>
              <a:rPr lang="en-US" dirty="0"/>
              <a:t>Resource variables typically hold special handlers to opened files and database connections.</a:t>
            </a:r>
          </a:p>
          <a:p>
            <a:pPr algn="just"/>
            <a:endParaRPr lang="en-US" dirty="0"/>
          </a:p>
        </p:txBody>
      </p:sp>
    </p:spTree>
    <p:extLst>
      <p:ext uri="{BB962C8B-B14F-4D97-AF65-F5344CB8AC3E}">
        <p14:creationId xmlns:p14="http://schemas.microsoft.com/office/powerpoint/2010/main" val="23945098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Constants</a:t>
            </a:r>
          </a:p>
        </p:txBody>
      </p:sp>
      <p:sp>
        <p:nvSpPr>
          <p:cNvPr id="6" name="Content Placeholder 5"/>
          <p:cNvSpPr>
            <a:spLocks noGrp="1"/>
          </p:cNvSpPr>
          <p:nvPr>
            <p:ph idx="1"/>
          </p:nvPr>
        </p:nvSpPr>
        <p:spPr/>
        <p:txBody>
          <a:bodyPr>
            <a:noAutofit/>
          </a:bodyPr>
          <a:lstStyle/>
          <a:p>
            <a:pPr algn="just"/>
            <a:r>
              <a:rPr lang="en-US" sz="2800" dirty="0"/>
              <a:t>A constant is a name or an identifier for a fixed value.</a:t>
            </a:r>
          </a:p>
          <a:p>
            <a:pPr algn="just"/>
            <a:endParaRPr lang="en-US" sz="2800" dirty="0"/>
          </a:p>
          <a:p>
            <a:pPr algn="just"/>
            <a:r>
              <a:rPr lang="en-US" sz="2800" dirty="0"/>
              <a:t>Constant are like variables, except that once they are defined, they cannot be undefined or changed.</a:t>
            </a:r>
          </a:p>
          <a:p>
            <a:pPr algn="just"/>
            <a:endParaRPr lang="en-US" sz="2800" dirty="0"/>
          </a:p>
          <a:p>
            <a:pPr algn="just"/>
            <a:r>
              <a:rPr lang="en-US" sz="2800" dirty="0"/>
              <a:t>PHP constants can be defined by 2 ways:</a:t>
            </a:r>
          </a:p>
          <a:p>
            <a:pPr marL="0" indent="0" algn="just">
              <a:buNone/>
            </a:pPr>
            <a:r>
              <a:rPr lang="en-US" sz="2800" dirty="0"/>
              <a:t> - Using define() function</a:t>
            </a:r>
          </a:p>
          <a:p>
            <a:pPr marL="0" indent="0" algn="just">
              <a:buNone/>
            </a:pPr>
            <a:r>
              <a:rPr lang="en-US" sz="2800" dirty="0"/>
              <a:t> - Using </a:t>
            </a:r>
            <a:r>
              <a:rPr lang="en-US" sz="2800" dirty="0" err="1"/>
              <a:t>const</a:t>
            </a:r>
            <a:r>
              <a:rPr lang="en-US" sz="2800" dirty="0"/>
              <a:t> keyword</a:t>
            </a:r>
          </a:p>
        </p:txBody>
      </p:sp>
    </p:spTree>
    <p:extLst>
      <p:ext uri="{BB962C8B-B14F-4D97-AF65-F5344CB8AC3E}">
        <p14:creationId xmlns:p14="http://schemas.microsoft.com/office/powerpoint/2010/main" val="11456095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Constants(contd.)</a:t>
            </a:r>
          </a:p>
        </p:txBody>
      </p:sp>
      <p:sp>
        <p:nvSpPr>
          <p:cNvPr id="6" name="Content Placeholder 5"/>
          <p:cNvSpPr>
            <a:spLocks noGrp="1"/>
          </p:cNvSpPr>
          <p:nvPr>
            <p:ph idx="1"/>
          </p:nvPr>
        </p:nvSpPr>
        <p:spPr/>
        <p:txBody>
          <a:bodyPr>
            <a:noAutofit/>
          </a:bodyPr>
          <a:lstStyle/>
          <a:p>
            <a:pPr algn="just"/>
            <a:r>
              <a:rPr lang="en-US" b="1" dirty="0"/>
              <a:t>PHP constant: define()</a:t>
            </a:r>
            <a:r>
              <a:rPr lang="en-US" dirty="0"/>
              <a:t> - Use the define() function to create a constant. It defines constant at run time.</a:t>
            </a:r>
          </a:p>
          <a:p>
            <a:pPr algn="just"/>
            <a:endParaRPr lang="en-US" b="1" dirty="0"/>
          </a:p>
          <a:p>
            <a:pPr marL="0" indent="0" algn="ctr">
              <a:buNone/>
            </a:pPr>
            <a:r>
              <a:rPr lang="en-US" dirty="0">
                <a:solidFill>
                  <a:schemeClr val="tx2"/>
                </a:solidFill>
              </a:rPr>
              <a:t>define(name, value) </a:t>
            </a:r>
          </a:p>
          <a:p>
            <a:pPr marL="0" indent="0" algn="ctr">
              <a:buNone/>
            </a:pPr>
            <a:endParaRPr lang="en-US" dirty="0">
              <a:solidFill>
                <a:schemeClr val="tx2"/>
              </a:solidFill>
            </a:endParaRPr>
          </a:p>
          <a:p>
            <a:pPr marL="0" indent="0" algn="just">
              <a:buNone/>
            </a:pPr>
            <a:r>
              <a:rPr lang="en-US" dirty="0"/>
              <a:t> - name: It specifies the constant name.</a:t>
            </a:r>
          </a:p>
          <a:p>
            <a:pPr marL="0" indent="0" algn="just">
              <a:buNone/>
            </a:pPr>
            <a:r>
              <a:rPr lang="en-US" dirty="0"/>
              <a:t> - value: It specifies the constant value.</a:t>
            </a:r>
          </a:p>
        </p:txBody>
      </p:sp>
    </p:spTree>
    <p:extLst>
      <p:ext uri="{BB962C8B-B14F-4D97-AF65-F5344CB8AC3E}">
        <p14:creationId xmlns:p14="http://schemas.microsoft.com/office/powerpoint/2010/main" val="23264796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Constants(contd.)</a:t>
            </a:r>
          </a:p>
        </p:txBody>
      </p:sp>
      <p:sp>
        <p:nvSpPr>
          <p:cNvPr id="6" name="Content Placeholder 5"/>
          <p:cNvSpPr>
            <a:spLocks noGrp="1"/>
          </p:cNvSpPr>
          <p:nvPr>
            <p:ph idx="1"/>
          </p:nvPr>
        </p:nvSpPr>
        <p:spPr/>
        <p:txBody>
          <a:bodyPr>
            <a:noAutofit/>
          </a:bodyPr>
          <a:lstStyle/>
          <a:p>
            <a:pPr marL="0" indent="0" algn="just">
              <a:buNone/>
            </a:pPr>
            <a:r>
              <a:rPr lang="en-US" dirty="0">
                <a:solidFill>
                  <a:schemeClr val="tx2"/>
                </a:solidFill>
              </a:rPr>
              <a:t>&lt;?php</a:t>
            </a:r>
          </a:p>
          <a:p>
            <a:pPr marL="0" indent="0" algn="just">
              <a:buNone/>
            </a:pPr>
            <a:r>
              <a:rPr lang="en-US" dirty="0">
                <a:solidFill>
                  <a:schemeClr val="tx2"/>
                </a:solidFill>
              </a:rPr>
              <a:t>// case-sensitive constant name</a:t>
            </a:r>
          </a:p>
          <a:p>
            <a:pPr marL="0" indent="0" algn="just">
              <a:buNone/>
            </a:pPr>
            <a:r>
              <a:rPr lang="en-US" dirty="0">
                <a:solidFill>
                  <a:schemeClr val="tx2"/>
                </a:solidFill>
              </a:rPr>
              <a:t>define("WISHES", "Good Evening");</a:t>
            </a:r>
          </a:p>
          <a:p>
            <a:pPr marL="0" indent="0" algn="just">
              <a:buNone/>
            </a:pPr>
            <a:r>
              <a:rPr lang="en-US" dirty="0">
                <a:solidFill>
                  <a:schemeClr val="tx2"/>
                </a:solidFill>
              </a:rPr>
              <a:t>echo WISHES;</a:t>
            </a:r>
          </a:p>
          <a:p>
            <a:pPr marL="0" indent="0" algn="just">
              <a:buNone/>
            </a:pPr>
            <a:r>
              <a:rPr lang="en-US" dirty="0">
                <a:solidFill>
                  <a:schemeClr val="tx2"/>
                </a:solidFill>
              </a:rPr>
              <a:t>?&gt; </a:t>
            </a:r>
          </a:p>
          <a:p>
            <a:pPr marL="0" indent="0" algn="just">
              <a:buNone/>
            </a:pPr>
            <a:endParaRPr lang="en-US" dirty="0"/>
          </a:p>
          <a:p>
            <a:pPr marL="0" indent="0" algn="just">
              <a:buNone/>
            </a:pPr>
            <a:r>
              <a:rPr lang="en-US" dirty="0"/>
              <a:t>OUTPUT:</a:t>
            </a:r>
          </a:p>
          <a:p>
            <a:pPr marL="0" indent="0" algn="just">
              <a:buNone/>
            </a:pPr>
            <a:r>
              <a:rPr lang="en-US" dirty="0"/>
              <a:t>Good Evening</a:t>
            </a:r>
          </a:p>
          <a:p>
            <a:pPr marL="0" indent="0" algn="just">
              <a:buNone/>
            </a:pPr>
            <a:endParaRPr lang="en-US" dirty="0">
              <a:solidFill>
                <a:schemeClr val="tx2"/>
              </a:solidFill>
            </a:endParaRPr>
          </a:p>
        </p:txBody>
      </p:sp>
    </p:spTree>
    <p:extLst>
      <p:ext uri="{BB962C8B-B14F-4D97-AF65-F5344CB8AC3E}">
        <p14:creationId xmlns:p14="http://schemas.microsoft.com/office/powerpoint/2010/main" val="2713172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61B1B-D697-0D60-7899-31ED40955B50}"/>
              </a:ext>
            </a:extLst>
          </p:cNvPr>
          <p:cNvSpPr>
            <a:spLocks noGrp="1"/>
          </p:cNvSpPr>
          <p:nvPr>
            <p:ph type="title"/>
          </p:nvPr>
        </p:nvSpPr>
        <p:spPr>
          <a:xfrm>
            <a:off x="457200" y="836712"/>
            <a:ext cx="8229600" cy="990600"/>
          </a:xfrm>
        </p:spPr>
        <p:txBody>
          <a:bodyPr>
            <a:normAutofit fontScale="90000"/>
          </a:bodyPr>
          <a:lstStyle/>
          <a:p>
            <a:r>
              <a:rPr lang="en-US" b="1" dirty="0"/>
              <a:t>How do you concatenate two strings in PHP?</a:t>
            </a:r>
            <a:br>
              <a:rPr lang="en-US" b="1" dirty="0"/>
            </a:br>
            <a:endParaRPr lang="en-IN" b="1" dirty="0"/>
          </a:p>
        </p:txBody>
      </p:sp>
      <p:sp>
        <p:nvSpPr>
          <p:cNvPr id="3" name="Content Placeholder 2">
            <a:extLst>
              <a:ext uri="{FF2B5EF4-FFF2-40B4-BE49-F238E27FC236}">
                <a16:creationId xmlns:a16="http://schemas.microsoft.com/office/drawing/2014/main" id="{5BE7C0AE-8B09-8CBE-A495-2818F025C093}"/>
              </a:ext>
            </a:extLst>
          </p:cNvPr>
          <p:cNvSpPr>
            <a:spLocks noGrp="1"/>
          </p:cNvSpPr>
          <p:nvPr>
            <p:ph idx="1"/>
          </p:nvPr>
        </p:nvSpPr>
        <p:spPr/>
        <p:txBody>
          <a:bodyPr>
            <a:normAutofit/>
          </a:bodyPr>
          <a:lstStyle/>
          <a:p>
            <a:pPr marL="0" indent="0">
              <a:buNone/>
            </a:pPr>
            <a:endParaRPr lang="en-US" sz="3200" b="1" dirty="0"/>
          </a:p>
          <a:p>
            <a:r>
              <a:rPr lang="en-US" sz="3200" b="1" dirty="0"/>
              <a:t>A) string1 + string2</a:t>
            </a:r>
          </a:p>
          <a:p>
            <a:r>
              <a:rPr lang="en-US" sz="3200" b="1" dirty="0"/>
              <a:t>B) string1 . string2</a:t>
            </a:r>
          </a:p>
          <a:p>
            <a:r>
              <a:rPr lang="en-US" sz="3200" b="1" dirty="0"/>
              <a:t>C) string1 &amp; string2</a:t>
            </a:r>
          </a:p>
          <a:p>
            <a:r>
              <a:rPr lang="en-US" sz="3200" b="1" dirty="0"/>
              <a:t>D) string1 : string2</a:t>
            </a:r>
            <a:endParaRPr lang="en-IN" sz="3200" b="1" dirty="0"/>
          </a:p>
        </p:txBody>
      </p:sp>
    </p:spTree>
    <p:extLst>
      <p:ext uri="{BB962C8B-B14F-4D97-AF65-F5344CB8AC3E}">
        <p14:creationId xmlns:p14="http://schemas.microsoft.com/office/powerpoint/2010/main" val="28401447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Constants(contd.)</a:t>
            </a:r>
          </a:p>
        </p:txBody>
      </p:sp>
      <p:sp>
        <p:nvSpPr>
          <p:cNvPr id="6" name="Content Placeholder 5"/>
          <p:cNvSpPr>
            <a:spLocks noGrp="1"/>
          </p:cNvSpPr>
          <p:nvPr>
            <p:ph idx="1"/>
          </p:nvPr>
        </p:nvSpPr>
        <p:spPr/>
        <p:txBody>
          <a:bodyPr>
            <a:noAutofit/>
          </a:bodyPr>
          <a:lstStyle/>
          <a:p>
            <a:pPr algn="just"/>
            <a:r>
              <a:rPr lang="en-US" b="1" dirty="0"/>
              <a:t>PHP constant: const keyword</a:t>
            </a:r>
            <a:r>
              <a:rPr lang="en-US" dirty="0"/>
              <a:t> - PHP introduced a keyword const to create a constant. The </a:t>
            </a:r>
            <a:r>
              <a:rPr lang="en-US" dirty="0" err="1"/>
              <a:t>const</a:t>
            </a:r>
            <a:r>
              <a:rPr lang="en-US" dirty="0"/>
              <a:t> keyword defines constants at compile time. It is a language construct, not a function. The constant defined using </a:t>
            </a:r>
            <a:r>
              <a:rPr lang="en-US" dirty="0" err="1"/>
              <a:t>const</a:t>
            </a:r>
            <a:r>
              <a:rPr lang="en-US" dirty="0"/>
              <a:t> keyword are case-sensitive.</a:t>
            </a:r>
          </a:p>
          <a:p>
            <a:pPr algn="just"/>
            <a:endParaRPr lang="en-US" b="1" dirty="0"/>
          </a:p>
          <a:p>
            <a:pPr marL="0" indent="0" algn="just">
              <a:buNone/>
            </a:pPr>
            <a:r>
              <a:rPr lang="en-US" dirty="0">
                <a:solidFill>
                  <a:schemeClr val="tx2"/>
                </a:solidFill>
              </a:rPr>
              <a:t>&lt;?php  </a:t>
            </a:r>
          </a:p>
          <a:p>
            <a:pPr marL="0" indent="0" algn="just">
              <a:buNone/>
            </a:pPr>
            <a:r>
              <a:rPr lang="en-US" dirty="0" err="1">
                <a:solidFill>
                  <a:schemeClr val="tx2"/>
                </a:solidFill>
              </a:rPr>
              <a:t>const</a:t>
            </a:r>
            <a:r>
              <a:rPr lang="en-US" dirty="0">
                <a:solidFill>
                  <a:schemeClr val="tx2"/>
                </a:solidFill>
              </a:rPr>
              <a:t> WISHES="Good day";  </a:t>
            </a:r>
          </a:p>
          <a:p>
            <a:pPr marL="0" indent="0" algn="just">
              <a:buNone/>
            </a:pPr>
            <a:r>
              <a:rPr lang="en-US" dirty="0">
                <a:solidFill>
                  <a:schemeClr val="tx2"/>
                </a:solidFill>
              </a:rPr>
              <a:t>echo WISHES;  </a:t>
            </a:r>
          </a:p>
          <a:p>
            <a:pPr marL="0" indent="0" algn="just">
              <a:buNone/>
            </a:pPr>
            <a:r>
              <a:rPr lang="en-US" dirty="0">
                <a:solidFill>
                  <a:schemeClr val="tx2"/>
                </a:solidFill>
              </a:rPr>
              <a:t>?&gt; </a:t>
            </a:r>
          </a:p>
          <a:p>
            <a:pPr marL="0" indent="0" algn="just">
              <a:buNone/>
            </a:pPr>
            <a:r>
              <a:rPr lang="en-US" dirty="0"/>
              <a:t>OUTPUT:</a:t>
            </a:r>
          </a:p>
          <a:p>
            <a:pPr marL="0" indent="0" algn="just">
              <a:buNone/>
            </a:pPr>
            <a:r>
              <a:rPr lang="en-US" dirty="0"/>
              <a:t>Good day</a:t>
            </a:r>
            <a:endParaRPr lang="en-US" dirty="0">
              <a:solidFill>
                <a:schemeClr val="tx2"/>
              </a:solidFill>
            </a:endParaRPr>
          </a:p>
        </p:txBody>
      </p:sp>
    </p:spTree>
    <p:extLst>
      <p:ext uri="{BB962C8B-B14F-4D97-AF65-F5344CB8AC3E}">
        <p14:creationId xmlns:p14="http://schemas.microsoft.com/office/powerpoint/2010/main" val="9860781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Constants(contd.)</a:t>
            </a:r>
          </a:p>
        </p:txBody>
      </p:sp>
      <p:sp>
        <p:nvSpPr>
          <p:cNvPr id="6" name="Content Placeholder 5"/>
          <p:cNvSpPr>
            <a:spLocks noGrp="1"/>
          </p:cNvSpPr>
          <p:nvPr>
            <p:ph idx="1"/>
          </p:nvPr>
        </p:nvSpPr>
        <p:spPr/>
        <p:txBody>
          <a:bodyPr>
            <a:noAutofit/>
          </a:bodyPr>
          <a:lstStyle/>
          <a:p>
            <a:pPr algn="just"/>
            <a:r>
              <a:rPr lang="en-US" b="1" dirty="0"/>
              <a:t>Constant() function</a:t>
            </a:r>
            <a:r>
              <a:rPr lang="en-US" dirty="0"/>
              <a:t> - There is another way to print the value of constants using constant</a:t>
            </a:r>
            <a:r>
              <a:rPr lang="en-US"/>
              <a:t>() function.</a:t>
            </a:r>
          </a:p>
          <a:p>
            <a:pPr algn="just"/>
            <a:endParaRPr lang="en-US" dirty="0">
              <a:solidFill>
                <a:schemeClr val="tx2"/>
              </a:solidFill>
            </a:endParaRPr>
          </a:p>
          <a:p>
            <a:pPr algn="just"/>
            <a:r>
              <a:rPr lang="en-US" dirty="0"/>
              <a:t>The syntax for the following constant function:</a:t>
            </a:r>
          </a:p>
          <a:p>
            <a:pPr algn="just"/>
            <a:endParaRPr lang="en-US" dirty="0">
              <a:solidFill>
                <a:schemeClr val="tx2"/>
              </a:solidFill>
            </a:endParaRPr>
          </a:p>
          <a:p>
            <a:pPr marL="0" indent="0" algn="ctr">
              <a:buNone/>
            </a:pPr>
            <a:r>
              <a:rPr lang="en-IN" dirty="0">
                <a:solidFill>
                  <a:schemeClr val="tx2"/>
                </a:solidFill>
              </a:rPr>
              <a:t>constant (name) </a:t>
            </a:r>
            <a:endParaRPr lang="en-US" dirty="0">
              <a:solidFill>
                <a:schemeClr val="tx2"/>
              </a:solidFill>
            </a:endParaRPr>
          </a:p>
        </p:txBody>
      </p:sp>
    </p:spTree>
    <p:extLst>
      <p:ext uri="{BB962C8B-B14F-4D97-AF65-F5344CB8AC3E}">
        <p14:creationId xmlns:p14="http://schemas.microsoft.com/office/powerpoint/2010/main" val="30905801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Constants(contd.)</a:t>
            </a:r>
          </a:p>
        </p:txBody>
      </p:sp>
      <p:sp>
        <p:nvSpPr>
          <p:cNvPr id="6" name="Content Placeholder 5"/>
          <p:cNvSpPr>
            <a:spLocks noGrp="1"/>
          </p:cNvSpPr>
          <p:nvPr>
            <p:ph idx="1"/>
          </p:nvPr>
        </p:nvSpPr>
        <p:spPr/>
        <p:txBody>
          <a:bodyPr>
            <a:noAutofit/>
          </a:bodyPr>
          <a:lstStyle/>
          <a:p>
            <a:pPr marL="0" indent="0" algn="just">
              <a:buNone/>
            </a:pPr>
            <a:r>
              <a:rPr lang="en-US" dirty="0">
                <a:solidFill>
                  <a:schemeClr val="tx2"/>
                </a:solidFill>
              </a:rPr>
              <a:t>&lt;?php      </a:t>
            </a:r>
          </a:p>
          <a:p>
            <a:pPr marL="0" indent="0" algn="just">
              <a:buNone/>
            </a:pPr>
            <a:r>
              <a:rPr lang="en-US" dirty="0">
                <a:solidFill>
                  <a:schemeClr val="tx2"/>
                </a:solidFill>
              </a:rPr>
              <a:t>    define("WISHES", "Good Evening");  </a:t>
            </a:r>
          </a:p>
          <a:p>
            <a:pPr marL="0" indent="0" algn="just">
              <a:buNone/>
            </a:pPr>
            <a:r>
              <a:rPr lang="en-US" dirty="0">
                <a:solidFill>
                  <a:schemeClr val="tx2"/>
                </a:solidFill>
              </a:rPr>
              <a:t>    echo WISHES. "&lt;</a:t>
            </a:r>
            <a:r>
              <a:rPr lang="en-US" dirty="0" err="1">
                <a:solidFill>
                  <a:schemeClr val="tx2"/>
                </a:solidFill>
              </a:rPr>
              <a:t>br</a:t>
            </a:r>
            <a:r>
              <a:rPr lang="en-US" dirty="0">
                <a:solidFill>
                  <a:schemeClr val="tx2"/>
                </a:solidFill>
              </a:rPr>
              <a:t>&gt;";  </a:t>
            </a:r>
          </a:p>
          <a:p>
            <a:pPr marL="0" indent="0" algn="just">
              <a:buNone/>
            </a:pPr>
            <a:r>
              <a:rPr lang="en-US" dirty="0">
                <a:solidFill>
                  <a:schemeClr val="tx2"/>
                </a:solidFill>
              </a:rPr>
              <a:t>    echo constant("WISHES");  </a:t>
            </a:r>
          </a:p>
          <a:p>
            <a:pPr marL="0" indent="0" algn="just">
              <a:buNone/>
            </a:pPr>
            <a:r>
              <a:rPr lang="en-US" dirty="0">
                <a:solidFill>
                  <a:schemeClr val="tx2"/>
                </a:solidFill>
              </a:rPr>
              <a:t>    //both are similar  </a:t>
            </a:r>
          </a:p>
          <a:p>
            <a:pPr marL="0" indent="0" algn="just">
              <a:buNone/>
            </a:pPr>
            <a:r>
              <a:rPr lang="en-US" dirty="0">
                <a:solidFill>
                  <a:schemeClr val="tx2"/>
                </a:solidFill>
              </a:rPr>
              <a:t>?&gt; </a:t>
            </a:r>
          </a:p>
          <a:p>
            <a:pPr marL="0" indent="0" algn="just">
              <a:buNone/>
            </a:pPr>
            <a:endParaRPr lang="en-US" dirty="0">
              <a:solidFill>
                <a:schemeClr val="tx2"/>
              </a:solidFill>
            </a:endParaRPr>
          </a:p>
          <a:p>
            <a:pPr marL="0" indent="0" algn="just">
              <a:buNone/>
            </a:pPr>
            <a:r>
              <a:rPr lang="en-US" dirty="0"/>
              <a:t>OUTPUT:</a:t>
            </a:r>
          </a:p>
          <a:p>
            <a:pPr marL="0" indent="0" algn="just">
              <a:buNone/>
            </a:pPr>
            <a:r>
              <a:rPr lang="en-US" dirty="0"/>
              <a:t>Good Evening</a:t>
            </a:r>
          </a:p>
          <a:p>
            <a:pPr marL="0" indent="0" algn="just">
              <a:buNone/>
            </a:pPr>
            <a:r>
              <a:rPr lang="en-US" dirty="0"/>
              <a:t>Good Evening</a:t>
            </a:r>
          </a:p>
        </p:txBody>
      </p:sp>
    </p:spTree>
    <p:extLst>
      <p:ext uri="{BB962C8B-B14F-4D97-AF65-F5344CB8AC3E}">
        <p14:creationId xmlns:p14="http://schemas.microsoft.com/office/powerpoint/2010/main" val="25977826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Constants(contd.)</a:t>
            </a:r>
          </a:p>
        </p:txBody>
      </p:sp>
      <p:sp>
        <p:nvSpPr>
          <p:cNvPr id="6" name="Content Placeholder 5"/>
          <p:cNvSpPr>
            <a:spLocks noGrp="1"/>
          </p:cNvSpPr>
          <p:nvPr>
            <p:ph idx="1"/>
          </p:nvPr>
        </p:nvSpPr>
        <p:spPr/>
        <p:txBody>
          <a:bodyPr>
            <a:noAutofit/>
          </a:bodyPr>
          <a:lstStyle/>
          <a:p>
            <a:pPr algn="just"/>
            <a:r>
              <a:rPr lang="en-US" b="1" dirty="0"/>
              <a:t>PHP Constant Arrays</a:t>
            </a:r>
            <a:r>
              <a:rPr lang="en-US" dirty="0"/>
              <a:t> - In PHP, you can create an Array constant using the define() function.</a:t>
            </a:r>
          </a:p>
          <a:p>
            <a:pPr algn="just"/>
            <a:endParaRPr lang="en-US" b="1" dirty="0"/>
          </a:p>
          <a:p>
            <a:pPr marL="0" indent="0" algn="just">
              <a:buNone/>
            </a:pPr>
            <a:r>
              <a:rPr lang="en-US" sz="1800" dirty="0">
                <a:solidFill>
                  <a:schemeClr val="tx2"/>
                </a:solidFill>
              </a:rPr>
              <a:t>&lt;?php</a:t>
            </a:r>
          </a:p>
          <a:p>
            <a:pPr marL="0" indent="0" algn="just">
              <a:buNone/>
            </a:pPr>
            <a:r>
              <a:rPr lang="en-US" sz="1800" dirty="0">
                <a:solidFill>
                  <a:schemeClr val="tx2"/>
                </a:solidFill>
              </a:rPr>
              <a:t>define("courses", [</a:t>
            </a:r>
          </a:p>
          <a:p>
            <a:pPr marL="0" indent="0" algn="just">
              <a:buNone/>
            </a:pPr>
            <a:r>
              <a:rPr lang="en-US" sz="1800" dirty="0">
                <a:solidFill>
                  <a:schemeClr val="tx2"/>
                </a:solidFill>
              </a:rPr>
              <a:t>  "PHP",</a:t>
            </a:r>
          </a:p>
          <a:p>
            <a:pPr marL="0" indent="0" algn="just">
              <a:buNone/>
            </a:pPr>
            <a:r>
              <a:rPr lang="en-US" sz="1800" dirty="0">
                <a:solidFill>
                  <a:schemeClr val="tx2"/>
                </a:solidFill>
              </a:rPr>
              <a:t>  "HTML",</a:t>
            </a:r>
          </a:p>
          <a:p>
            <a:pPr marL="0" indent="0" algn="just">
              <a:buNone/>
            </a:pPr>
            <a:r>
              <a:rPr lang="en-US" sz="1800" dirty="0">
                <a:solidFill>
                  <a:schemeClr val="tx2"/>
                </a:solidFill>
              </a:rPr>
              <a:t>  "CSS"</a:t>
            </a:r>
          </a:p>
          <a:p>
            <a:pPr marL="0" indent="0" algn="just">
              <a:buNone/>
            </a:pPr>
            <a:r>
              <a:rPr lang="en-US" sz="1800" dirty="0">
                <a:solidFill>
                  <a:schemeClr val="tx2"/>
                </a:solidFill>
              </a:rPr>
              <a:t>]);</a:t>
            </a:r>
          </a:p>
          <a:p>
            <a:pPr marL="0" indent="0" algn="just">
              <a:buNone/>
            </a:pPr>
            <a:r>
              <a:rPr lang="en-US" sz="1800" dirty="0">
                <a:solidFill>
                  <a:schemeClr val="tx2"/>
                </a:solidFill>
              </a:rPr>
              <a:t>echo courses[0];</a:t>
            </a:r>
          </a:p>
          <a:p>
            <a:pPr marL="0" indent="0" algn="just">
              <a:buNone/>
            </a:pPr>
            <a:r>
              <a:rPr lang="en-US" sz="1800" dirty="0">
                <a:solidFill>
                  <a:schemeClr val="tx2"/>
                </a:solidFill>
              </a:rPr>
              <a:t>?&gt;</a:t>
            </a:r>
            <a:endParaRPr lang="en-US" sz="1800" dirty="0"/>
          </a:p>
          <a:p>
            <a:pPr marL="0" indent="0" algn="just">
              <a:buNone/>
            </a:pPr>
            <a:r>
              <a:rPr lang="en-US" sz="1800" dirty="0"/>
              <a:t>OUTPUT:</a:t>
            </a:r>
          </a:p>
          <a:p>
            <a:pPr marL="0" indent="0" algn="just">
              <a:buNone/>
            </a:pPr>
            <a:r>
              <a:rPr lang="en-US" sz="1800" dirty="0"/>
              <a:t>PHP</a:t>
            </a:r>
          </a:p>
          <a:p>
            <a:pPr algn="just"/>
            <a:endParaRPr lang="en-US" b="1" dirty="0"/>
          </a:p>
        </p:txBody>
      </p:sp>
    </p:spTree>
    <p:extLst>
      <p:ext uri="{BB962C8B-B14F-4D97-AF65-F5344CB8AC3E}">
        <p14:creationId xmlns:p14="http://schemas.microsoft.com/office/powerpoint/2010/main" val="5693268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Constants(contd.)</a:t>
            </a:r>
          </a:p>
        </p:txBody>
      </p:sp>
      <p:sp>
        <p:nvSpPr>
          <p:cNvPr id="6" name="Content Placeholder 5"/>
          <p:cNvSpPr>
            <a:spLocks noGrp="1"/>
          </p:cNvSpPr>
          <p:nvPr>
            <p:ph idx="1"/>
          </p:nvPr>
        </p:nvSpPr>
        <p:spPr/>
        <p:txBody>
          <a:bodyPr>
            <a:noAutofit/>
          </a:bodyPr>
          <a:lstStyle/>
          <a:p>
            <a:pPr algn="just"/>
            <a:r>
              <a:rPr lang="en-US" b="1" dirty="0"/>
              <a:t>PHP Constant Arrays</a:t>
            </a:r>
            <a:r>
              <a:rPr lang="en-US" dirty="0"/>
              <a:t> - In PHP, you can also create an Array constant using const keyword.</a:t>
            </a:r>
          </a:p>
          <a:p>
            <a:pPr algn="just"/>
            <a:endParaRPr lang="en-US" b="1" dirty="0"/>
          </a:p>
          <a:p>
            <a:pPr marL="0" indent="0" algn="just">
              <a:buNone/>
            </a:pPr>
            <a:r>
              <a:rPr lang="en-US" sz="1800" dirty="0">
                <a:solidFill>
                  <a:schemeClr val="tx2"/>
                </a:solidFill>
              </a:rPr>
              <a:t>&lt;?php</a:t>
            </a:r>
          </a:p>
          <a:p>
            <a:pPr marL="0" indent="0" algn="just">
              <a:buNone/>
            </a:pPr>
            <a:r>
              <a:rPr lang="en-US" sz="1800" dirty="0">
                <a:solidFill>
                  <a:schemeClr val="tx2"/>
                </a:solidFill>
              </a:rPr>
              <a:t>const WISHES=array("PHP",</a:t>
            </a:r>
          </a:p>
          <a:p>
            <a:pPr marL="0" indent="0" algn="just">
              <a:buNone/>
            </a:pPr>
            <a:r>
              <a:rPr lang="en-US" sz="1800" dirty="0">
                <a:solidFill>
                  <a:schemeClr val="tx2"/>
                </a:solidFill>
              </a:rPr>
              <a:t>"HTML",</a:t>
            </a:r>
          </a:p>
          <a:p>
            <a:pPr marL="0" indent="0" algn="just">
              <a:buNone/>
            </a:pPr>
            <a:r>
              <a:rPr lang="en-US" sz="1800" dirty="0">
                <a:solidFill>
                  <a:schemeClr val="tx2"/>
                </a:solidFill>
              </a:rPr>
              <a:t>"CSS");  </a:t>
            </a:r>
          </a:p>
          <a:p>
            <a:pPr marL="0" indent="0" algn="just">
              <a:buNone/>
            </a:pPr>
            <a:r>
              <a:rPr lang="en-US" sz="1800" dirty="0">
                <a:solidFill>
                  <a:schemeClr val="tx2"/>
                </a:solidFill>
              </a:rPr>
              <a:t>echo WISHES[0];  </a:t>
            </a:r>
          </a:p>
          <a:p>
            <a:pPr marL="0" indent="0" algn="just">
              <a:buNone/>
            </a:pPr>
            <a:r>
              <a:rPr lang="en-US" sz="1800" dirty="0">
                <a:solidFill>
                  <a:schemeClr val="tx2"/>
                </a:solidFill>
              </a:rPr>
              <a:t>?&gt;</a:t>
            </a:r>
          </a:p>
          <a:p>
            <a:pPr marL="0" indent="0" algn="just">
              <a:buNone/>
            </a:pPr>
            <a:endParaRPr lang="en-US" sz="1800" dirty="0">
              <a:solidFill>
                <a:schemeClr val="tx2"/>
              </a:solidFill>
            </a:endParaRPr>
          </a:p>
          <a:p>
            <a:pPr marL="0" indent="0" algn="just">
              <a:buNone/>
            </a:pPr>
            <a:r>
              <a:rPr lang="en-US" sz="1800" dirty="0"/>
              <a:t>OUTPUT:</a:t>
            </a:r>
          </a:p>
          <a:p>
            <a:pPr marL="0" indent="0" algn="just">
              <a:buNone/>
            </a:pPr>
            <a:r>
              <a:rPr lang="en-US" sz="1800" dirty="0"/>
              <a:t>PHP</a:t>
            </a:r>
          </a:p>
          <a:p>
            <a:pPr algn="just"/>
            <a:endParaRPr lang="en-US" b="1" dirty="0"/>
          </a:p>
        </p:txBody>
      </p:sp>
    </p:spTree>
    <p:extLst>
      <p:ext uri="{BB962C8B-B14F-4D97-AF65-F5344CB8AC3E}">
        <p14:creationId xmlns:p14="http://schemas.microsoft.com/office/powerpoint/2010/main" val="28359625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Constants(contd.)</a:t>
            </a:r>
          </a:p>
        </p:txBody>
      </p:sp>
      <p:sp>
        <p:nvSpPr>
          <p:cNvPr id="6" name="Content Placeholder 5"/>
          <p:cNvSpPr>
            <a:spLocks noGrp="1"/>
          </p:cNvSpPr>
          <p:nvPr>
            <p:ph idx="1"/>
          </p:nvPr>
        </p:nvSpPr>
        <p:spPr/>
        <p:txBody>
          <a:bodyPr>
            <a:noAutofit/>
          </a:bodyPr>
          <a:lstStyle/>
          <a:p>
            <a:pPr algn="just"/>
            <a:r>
              <a:rPr lang="en-US" b="1" dirty="0"/>
              <a:t>Constants are Global</a:t>
            </a:r>
            <a:r>
              <a:rPr lang="en-US" dirty="0"/>
              <a:t> - Constants are automatically global and can be used across the entire script.</a:t>
            </a:r>
          </a:p>
          <a:p>
            <a:pPr algn="just"/>
            <a:endParaRPr lang="en-US" b="1" dirty="0"/>
          </a:p>
          <a:p>
            <a:pPr marL="0" indent="0" algn="just">
              <a:buNone/>
            </a:pPr>
            <a:r>
              <a:rPr lang="en-US" sz="1800" dirty="0">
                <a:solidFill>
                  <a:schemeClr val="tx2"/>
                </a:solidFill>
              </a:rPr>
              <a:t>&lt;?php</a:t>
            </a:r>
          </a:p>
          <a:p>
            <a:pPr marL="0" indent="0" algn="just">
              <a:buNone/>
            </a:pPr>
            <a:r>
              <a:rPr lang="en-US" sz="1800" dirty="0">
                <a:solidFill>
                  <a:schemeClr val="tx2"/>
                </a:solidFill>
              </a:rPr>
              <a:t>define("WISHES", "Good Evening");</a:t>
            </a:r>
          </a:p>
          <a:p>
            <a:pPr marL="0" indent="0" algn="just">
              <a:buNone/>
            </a:pPr>
            <a:endParaRPr lang="en-US" sz="1800" dirty="0">
              <a:solidFill>
                <a:schemeClr val="tx2"/>
              </a:solidFill>
            </a:endParaRPr>
          </a:p>
          <a:p>
            <a:pPr marL="0" indent="0" algn="just">
              <a:buNone/>
            </a:pPr>
            <a:r>
              <a:rPr lang="en-US" sz="1800" dirty="0">
                <a:solidFill>
                  <a:schemeClr val="tx2"/>
                </a:solidFill>
              </a:rPr>
              <a:t>function test() {</a:t>
            </a:r>
          </a:p>
          <a:p>
            <a:pPr marL="0" indent="0" algn="just">
              <a:buNone/>
            </a:pPr>
            <a:r>
              <a:rPr lang="en-US" sz="1800" dirty="0">
                <a:solidFill>
                  <a:schemeClr val="tx2"/>
                </a:solidFill>
              </a:rPr>
              <a:t>  echo WISHES;</a:t>
            </a:r>
          </a:p>
          <a:p>
            <a:pPr marL="0" indent="0" algn="just">
              <a:buNone/>
            </a:pPr>
            <a:r>
              <a:rPr lang="en-US" sz="1800" dirty="0">
                <a:solidFill>
                  <a:schemeClr val="tx2"/>
                </a:solidFill>
              </a:rPr>
              <a:t>}</a:t>
            </a:r>
          </a:p>
          <a:p>
            <a:pPr marL="0" indent="0" algn="just">
              <a:buNone/>
            </a:pPr>
            <a:r>
              <a:rPr lang="en-US" sz="1800" dirty="0">
                <a:solidFill>
                  <a:schemeClr val="tx2"/>
                </a:solidFill>
              </a:rPr>
              <a:t>test();</a:t>
            </a:r>
          </a:p>
          <a:p>
            <a:pPr marL="0" indent="0" algn="just">
              <a:buNone/>
            </a:pPr>
            <a:r>
              <a:rPr lang="en-US" sz="1800" dirty="0">
                <a:solidFill>
                  <a:schemeClr val="tx2"/>
                </a:solidFill>
              </a:rPr>
              <a:t>?&gt; </a:t>
            </a:r>
          </a:p>
          <a:p>
            <a:pPr marL="0" indent="0" algn="just">
              <a:buNone/>
            </a:pPr>
            <a:endParaRPr lang="en-US" sz="1800" dirty="0">
              <a:solidFill>
                <a:schemeClr val="tx2"/>
              </a:solidFill>
            </a:endParaRPr>
          </a:p>
          <a:p>
            <a:pPr marL="0" indent="0" algn="just">
              <a:buNone/>
            </a:pPr>
            <a:r>
              <a:rPr lang="en-US" sz="1800" dirty="0"/>
              <a:t>OUTPUT:</a:t>
            </a:r>
          </a:p>
          <a:p>
            <a:pPr marL="0" indent="0" algn="just">
              <a:buNone/>
            </a:pPr>
            <a:r>
              <a:rPr lang="en-US" sz="1800" dirty="0"/>
              <a:t>Good Evening</a:t>
            </a:r>
          </a:p>
        </p:txBody>
      </p:sp>
    </p:spTree>
    <p:extLst>
      <p:ext uri="{BB962C8B-B14F-4D97-AF65-F5344CB8AC3E}">
        <p14:creationId xmlns:p14="http://schemas.microsoft.com/office/powerpoint/2010/main" val="40295200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931EAB-B9B3-527D-74DB-25D467CDE402}"/>
              </a:ext>
            </a:extLst>
          </p:cNvPr>
          <p:cNvSpPr>
            <a:spLocks noGrp="1"/>
          </p:cNvSpPr>
          <p:nvPr>
            <p:ph idx="1"/>
          </p:nvPr>
        </p:nvSpPr>
        <p:spPr/>
        <p:txBody>
          <a:bodyPr>
            <a:normAutofit/>
          </a:bodyPr>
          <a:lstStyle/>
          <a:p>
            <a:pPr marL="0" indent="0">
              <a:buNone/>
            </a:pPr>
            <a:r>
              <a:rPr lang="en-US" sz="4000" b="1" dirty="0"/>
              <a:t>Developers hate PHP because you are more likely to get errors with a language that allows so much freedom.</a:t>
            </a:r>
            <a:endParaRPr lang="en-IN" sz="4000" b="1" dirty="0"/>
          </a:p>
        </p:txBody>
      </p:sp>
    </p:spTree>
    <p:extLst>
      <p:ext uri="{BB962C8B-B14F-4D97-AF65-F5344CB8AC3E}">
        <p14:creationId xmlns:p14="http://schemas.microsoft.com/office/powerpoint/2010/main" val="1640944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413518-F4BB-5BD2-A370-69361213B0B2}"/>
              </a:ext>
            </a:extLst>
          </p:cNvPr>
          <p:cNvSpPr>
            <a:spLocks noGrp="1"/>
          </p:cNvSpPr>
          <p:nvPr>
            <p:ph idx="1"/>
          </p:nvPr>
        </p:nvSpPr>
        <p:spPr/>
        <p:txBody>
          <a:bodyPr>
            <a:normAutofit/>
          </a:bodyPr>
          <a:lstStyle/>
          <a:p>
            <a:pPr algn="just"/>
            <a:r>
              <a:rPr lang="en-US" sz="3200" b="1" dirty="0"/>
              <a:t>Answer: B) string1 . string2</a:t>
            </a:r>
          </a:p>
          <a:p>
            <a:pPr algn="just"/>
            <a:endParaRPr lang="en-US" sz="3200" b="1" dirty="0"/>
          </a:p>
          <a:p>
            <a:pPr algn="just"/>
            <a:r>
              <a:rPr lang="en-US" sz="3200" b="1" dirty="0"/>
              <a:t>Explanation: In PHP, the . (dot) operator is used for string concatenation. Using + will not concatenate strings; instead, it will perform arithmetic operations if both operands are numeric.</a:t>
            </a:r>
            <a:endParaRPr lang="en-IN" sz="3200" b="1" dirty="0"/>
          </a:p>
        </p:txBody>
      </p:sp>
    </p:spTree>
    <p:extLst>
      <p:ext uri="{BB962C8B-B14F-4D97-AF65-F5344CB8AC3E}">
        <p14:creationId xmlns:p14="http://schemas.microsoft.com/office/powerpoint/2010/main" val="2261106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725F2-0B85-A40F-DBB4-6C80C2B5FF1E}"/>
              </a:ext>
            </a:extLst>
          </p:cNvPr>
          <p:cNvSpPr>
            <a:spLocks noGrp="1"/>
          </p:cNvSpPr>
          <p:nvPr>
            <p:ph type="title"/>
          </p:nvPr>
        </p:nvSpPr>
        <p:spPr/>
        <p:txBody>
          <a:bodyPr>
            <a:normAutofit fontScale="90000"/>
          </a:bodyPr>
          <a:lstStyle/>
          <a:p>
            <a:r>
              <a:rPr lang="en-US" b="1" dirty="0"/>
              <a:t>How do you end a PHP statement?</a:t>
            </a:r>
            <a:br>
              <a:rPr lang="en-US" b="1" dirty="0"/>
            </a:br>
            <a:endParaRPr lang="en-IN" b="1" dirty="0"/>
          </a:p>
        </p:txBody>
      </p:sp>
      <p:sp>
        <p:nvSpPr>
          <p:cNvPr id="3" name="Content Placeholder 2">
            <a:extLst>
              <a:ext uri="{FF2B5EF4-FFF2-40B4-BE49-F238E27FC236}">
                <a16:creationId xmlns:a16="http://schemas.microsoft.com/office/drawing/2014/main" id="{19D950FC-500B-D258-5C8B-D1A9103A39F5}"/>
              </a:ext>
            </a:extLst>
          </p:cNvPr>
          <p:cNvSpPr>
            <a:spLocks noGrp="1"/>
          </p:cNvSpPr>
          <p:nvPr>
            <p:ph idx="1"/>
          </p:nvPr>
        </p:nvSpPr>
        <p:spPr/>
        <p:txBody>
          <a:bodyPr>
            <a:normAutofit/>
          </a:bodyPr>
          <a:lstStyle/>
          <a:p>
            <a:r>
              <a:rPr lang="en-US" sz="4800" b="1" dirty="0"/>
              <a:t>A) ;</a:t>
            </a:r>
          </a:p>
          <a:p>
            <a:r>
              <a:rPr lang="en-US" sz="4800" b="1" dirty="0"/>
              <a:t>B) :</a:t>
            </a:r>
          </a:p>
          <a:p>
            <a:r>
              <a:rPr lang="en-US" sz="4800" b="1" dirty="0"/>
              <a:t>C) .</a:t>
            </a:r>
          </a:p>
          <a:p>
            <a:r>
              <a:rPr lang="en-US" sz="4800" b="1" dirty="0"/>
              <a:t>D) ,</a:t>
            </a:r>
            <a:endParaRPr lang="en-IN" sz="4800" b="1" dirty="0"/>
          </a:p>
        </p:txBody>
      </p:sp>
    </p:spTree>
    <p:extLst>
      <p:ext uri="{BB962C8B-B14F-4D97-AF65-F5344CB8AC3E}">
        <p14:creationId xmlns:p14="http://schemas.microsoft.com/office/powerpoint/2010/main" val="2497363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C4F910-5A0B-DC9B-A47A-4945011343B3}"/>
              </a:ext>
            </a:extLst>
          </p:cNvPr>
          <p:cNvSpPr>
            <a:spLocks noGrp="1"/>
          </p:cNvSpPr>
          <p:nvPr>
            <p:ph idx="1"/>
          </p:nvPr>
        </p:nvSpPr>
        <p:spPr/>
        <p:txBody>
          <a:bodyPr>
            <a:normAutofit/>
          </a:bodyPr>
          <a:lstStyle/>
          <a:p>
            <a:pPr algn="just"/>
            <a:r>
              <a:rPr lang="en-US" sz="3600" b="1" dirty="0"/>
              <a:t>Answer: A) ;</a:t>
            </a:r>
          </a:p>
          <a:p>
            <a:pPr algn="just"/>
            <a:endParaRPr lang="en-US" sz="3600" b="1" dirty="0"/>
          </a:p>
          <a:p>
            <a:pPr algn="just"/>
            <a:r>
              <a:rPr lang="en-US" sz="3600" b="1" dirty="0"/>
              <a:t>Explanation: In PHP, statements are terminated with a semicolon ;. The semicolon is used to separate multiple statements on the same line or to mark the end of a single statement.</a:t>
            </a:r>
            <a:endParaRPr lang="en-IN" sz="3600" b="1" dirty="0"/>
          </a:p>
        </p:txBody>
      </p:sp>
    </p:spTree>
    <p:extLst>
      <p:ext uri="{BB962C8B-B14F-4D97-AF65-F5344CB8AC3E}">
        <p14:creationId xmlns:p14="http://schemas.microsoft.com/office/powerpoint/2010/main" val="38803318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3660</TotalTime>
  <Words>2890</Words>
  <Application>Microsoft Office PowerPoint</Application>
  <PresentationFormat>On-screen Show (4:3)</PresentationFormat>
  <Paragraphs>343</Paragraphs>
  <Slides>66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66</vt:i4>
      </vt:variant>
    </vt:vector>
  </HeadingPairs>
  <TitlesOfParts>
    <vt:vector size="71" baseType="lpstr">
      <vt:lpstr>Arial</vt:lpstr>
      <vt:lpstr>Calibri</vt:lpstr>
      <vt:lpstr>Consolas</vt:lpstr>
      <vt:lpstr>Fira Sans</vt:lpstr>
      <vt:lpstr>Clarity</vt:lpstr>
      <vt:lpstr>Basic Syntax Revision</vt:lpstr>
      <vt:lpstr>What is the standard way to start a PHP script? </vt:lpstr>
      <vt:lpstr>PowerPoint Presentation</vt:lpstr>
      <vt:lpstr>Which of the following is the correct way to comment a single-line in PHP? </vt:lpstr>
      <vt:lpstr>PowerPoint Presentation</vt:lpstr>
      <vt:lpstr>How do you concatenate two strings in PHP? </vt:lpstr>
      <vt:lpstr>PowerPoint Presentation</vt:lpstr>
      <vt:lpstr>How do you end a PHP statement? </vt:lpstr>
      <vt:lpstr>PowerPoint Presentation</vt:lpstr>
      <vt:lpstr>Which PHP language construct is used to output text to the web browser? </vt:lpstr>
      <vt:lpstr>PowerPoint Presentation</vt:lpstr>
      <vt:lpstr>BUT….</vt:lpstr>
      <vt:lpstr>PowerPoint Presentation</vt:lpstr>
      <vt:lpstr>PHP variables, data types and constants</vt:lpstr>
      <vt:lpstr>PHP Variables</vt:lpstr>
      <vt:lpstr>Naming Conventions for PHP Variables</vt:lpstr>
      <vt:lpstr>Which of the following is NOT a valid PHP variable name? </vt:lpstr>
      <vt:lpstr>Right Way of Writing Variables </vt:lpstr>
      <vt:lpstr>PowerPoint Presentation</vt:lpstr>
      <vt:lpstr>Wrong Way</vt:lpstr>
      <vt:lpstr>PowerPoint Presentation</vt:lpstr>
      <vt:lpstr>Data Type </vt:lpstr>
      <vt:lpstr>Data Types in PHP</vt:lpstr>
      <vt:lpstr>Predefined Data Types</vt:lpstr>
      <vt:lpstr>PHP Integers</vt:lpstr>
      <vt:lpstr>PowerPoint Presentation</vt:lpstr>
      <vt:lpstr>Integer overflow</vt:lpstr>
      <vt:lpstr>PowerPoint Presentation</vt:lpstr>
      <vt:lpstr>PHP Floating Point Numbers or Doubles</vt:lpstr>
      <vt:lpstr>What is the result of the following PHP expression?</vt:lpstr>
      <vt:lpstr>What is the result of the following PHP expression?</vt:lpstr>
      <vt:lpstr>Explanation</vt:lpstr>
      <vt:lpstr>PHP Strings</vt:lpstr>
      <vt:lpstr>What will be the output of the following PHP code?</vt:lpstr>
      <vt:lpstr>What will be the output of the following PHP code?</vt:lpstr>
      <vt:lpstr>Explanation</vt:lpstr>
      <vt:lpstr>PHP Booleans</vt:lpstr>
      <vt:lpstr>What will be the output of the following PHP code?</vt:lpstr>
      <vt:lpstr>What will be the output of the following PHP code?</vt:lpstr>
      <vt:lpstr>Explanation</vt:lpstr>
      <vt:lpstr>User Defined Data Types</vt:lpstr>
      <vt:lpstr>Initial PHP code</vt:lpstr>
      <vt:lpstr>Rasmus during an Interview in 2003</vt:lpstr>
      <vt:lpstr>PHP Arrays</vt:lpstr>
      <vt:lpstr>What is the value of the $result variable after executing the code? </vt:lpstr>
      <vt:lpstr>What is the value of the $result variable after executing the code? </vt:lpstr>
      <vt:lpstr>PHP Object</vt:lpstr>
      <vt:lpstr>Code </vt:lpstr>
      <vt:lpstr>PowerPoint Presentation</vt:lpstr>
      <vt:lpstr>What does the PHP function var_dump() do? </vt:lpstr>
      <vt:lpstr>What does the PHP function var_dump() do? </vt:lpstr>
      <vt:lpstr>PowerPoint Presentation</vt:lpstr>
      <vt:lpstr>Special Data Types</vt:lpstr>
      <vt:lpstr>PHP Null</vt:lpstr>
      <vt:lpstr>PowerPoint Presentation</vt:lpstr>
      <vt:lpstr>PHP Resources</vt:lpstr>
      <vt:lpstr>Constants</vt:lpstr>
      <vt:lpstr>Constants(contd.)</vt:lpstr>
      <vt:lpstr>Constants(contd.)</vt:lpstr>
      <vt:lpstr>Constants(contd.)</vt:lpstr>
      <vt:lpstr>Constants(contd.)</vt:lpstr>
      <vt:lpstr>Constants(contd.)</vt:lpstr>
      <vt:lpstr>Constants(contd.)</vt:lpstr>
      <vt:lpstr>Constants(contd.)</vt:lpstr>
      <vt:lpstr>Constants(contd.)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AKASH PUNDIR</cp:lastModifiedBy>
  <cp:revision>140</cp:revision>
  <dcterms:created xsi:type="dcterms:W3CDTF">2020-12-03T16:29:07Z</dcterms:created>
  <dcterms:modified xsi:type="dcterms:W3CDTF">2023-08-09T16:16:34Z</dcterms:modified>
</cp:coreProperties>
</file>