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2" r:id="rId5"/>
    <p:sldId id="257" r:id="rId6"/>
    <p:sldId id="259" r:id="rId7"/>
    <p:sldId id="264" r:id="rId8"/>
    <p:sldId id="261" r:id="rId9"/>
    <p:sldId id="260" r:id="rId10"/>
    <p:sldId id="271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EE009-2A05-3082-F8F2-098961A91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301AC-695E-7202-EC82-46BDF7D65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34B09-9AAF-9199-FDF2-FB7613589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001D-8262-489D-9C55-01B9F174B852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6983D-B315-68FD-1B82-BB9BA5B9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7124E-FAEF-A2DB-FA2C-FA0C1F65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A9F3-ED1A-4D41-9992-63871140A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75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6383-9BBA-6B86-FC61-1B695BDF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437FC-C856-4E88-0848-30ACBD3D8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90F67-EB07-F23B-FE0C-92294FB7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001D-8262-489D-9C55-01B9F174B852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608DA-82E0-9103-1ED0-3F9FF11E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BFEE5-62A4-4A75-59E2-165DFF4B9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A9F3-ED1A-4D41-9992-63871140A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43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C193C0-5B1E-BF2B-A095-E29324112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4E2CB-FD6C-4ABA-A36C-2731C9C2A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AADF4-591F-4BE4-2D4B-FB054298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001D-8262-489D-9C55-01B9F174B852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965D6-32FC-C0ED-A006-967743ED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CBD26-DF80-9142-6D25-C65FF1D2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A9F3-ED1A-4D41-9992-63871140A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63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83D1-DD38-E30F-36DA-D31389EB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044E0-1188-7733-E323-8B10985F2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F16F6-12B7-FB10-A143-EDE4C07A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001D-8262-489D-9C55-01B9F174B852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FFFB5-700E-DDAD-CFAC-90ABB2CC6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985A1-2B59-0B35-A804-17DFE0C9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A9F3-ED1A-4D41-9992-63871140A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46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5209-516B-D918-DF3C-2CAFE1A8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32015-EE55-DACA-EF19-5112F840E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8B55E-7436-3575-1497-5FC8489E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001D-8262-489D-9C55-01B9F174B852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4D1B3-8B04-7C58-A9FC-FD883A20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21523-EFF8-885D-20F2-7C01D0E2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A9F3-ED1A-4D41-9992-63871140A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00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70AF-7FF1-1373-B913-87DEEBAD7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0054-75B2-4D6E-20BA-4B57ABE71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36593-C626-53EA-7FEE-39A298E39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7FA6C-32B6-1A7A-DABB-D13D8574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001D-8262-489D-9C55-01B9F174B852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3E695-9762-D32E-EE69-E21BE405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B7203-00C6-3479-390B-593A58DB7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A9F3-ED1A-4D41-9992-63871140A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36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390EC-9D97-36E4-F385-ABB7DA60C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EBBF2-F3F2-A116-B2C1-649415275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DCCDD-043E-E90D-0090-5871C32BA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37B9E-7D91-D552-C185-CE2CCA95C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EDF6C-F990-AA1E-27A2-42DC56C91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1947EE-0076-6D3D-3B38-082810613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001D-8262-489D-9C55-01B9F174B852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272A59-62D7-5DB9-17D2-53C32FE3A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3A873D-F88C-7FF8-A313-A580287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A9F3-ED1A-4D41-9992-63871140A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08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35FC7-8759-C166-A5AF-F04EBCF0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4AD379-813F-220F-A098-506A1172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001D-8262-489D-9C55-01B9F174B852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287D0-8628-E13D-ABD1-3456F85A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530F4-85A8-1CC8-E935-B04761C4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A9F3-ED1A-4D41-9992-63871140A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6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16A68-FEF7-2D94-1F74-9A5595A4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001D-8262-489D-9C55-01B9F174B852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ECF82D-1C06-F142-2A35-FEBD2DA9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514CD-3F1E-F024-C51D-C58D7E6A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A9F3-ED1A-4D41-9992-63871140A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97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A3D1-1989-F822-73D6-89A18FE4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AD37C-43F7-B055-6F02-8C02E6E34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5DE3A-6561-F809-9A92-773889C42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9616F-C70A-3FF3-DB41-33B35E4B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001D-8262-489D-9C55-01B9F174B852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69CBF-66CA-C308-79EC-5A9AE81B5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70A4F-447A-5454-B6DF-CAFBB310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A9F3-ED1A-4D41-9992-63871140A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90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39C5-A4C7-5542-FA3C-227DF997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82D72F-B6DB-416A-F0D9-D7B729530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85AA5-2442-868D-6681-ECA305451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DDA12-E0CB-0956-9060-C2EE2018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001D-8262-489D-9C55-01B9F174B852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CB389-D33D-2FCC-E00C-74CA7A1C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981F6-4AB0-5D43-F3EE-527EE7B2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A9F3-ED1A-4D41-9992-63871140A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06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6EAE10-0ABE-5C91-B351-A24903C0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6CC17-C333-5E63-53C5-2771AD463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D8E22-71D8-F8C3-56B7-6458F641B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4001D-8262-489D-9C55-01B9F174B852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1E5F1-A7B0-E19D-5F4B-6806D3C17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DA645-60D7-D1F7-ADCD-49EDD2257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FA9F3-ED1A-4D41-9992-63871140A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06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unicode.org/reports/tr36/#Deletion_of_Noncharacter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3B8E3-C132-D0FA-E14A-B106A87D8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b="1" dirty="0"/>
              <a:t>Form Sanitization</a:t>
            </a:r>
            <a:endParaRPr lang="en-IN" b="1" dirty="0"/>
          </a:p>
        </p:txBody>
      </p:sp>
      <p:pic>
        <p:nvPicPr>
          <p:cNvPr id="4098" name="Picture 2" descr="Web Security 101 - Part 2: User Input - DEV Community">
            <a:extLst>
              <a:ext uri="{FF2B5EF4-FFF2-40B4-BE49-F238E27FC236}">
                <a16:creationId xmlns:a16="http://schemas.microsoft.com/office/drawing/2014/main" id="{11F9B987-4B6D-0491-122F-F2B83F41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2932793"/>
            <a:ext cx="47434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459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20396-563F-92DE-D2D0-8388B9BB4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b="1" i="1" dirty="0">
                <a:solidFill>
                  <a:srgbClr val="FF0000"/>
                </a:solidFill>
                <a:effectLst/>
                <a:latin typeface="-apple-system"/>
              </a:rPr>
              <a:t>“Love the life you live. Live the life you love”</a:t>
            </a:r>
            <a:endParaRPr lang="en-IN" sz="8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979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1B005-CFAD-5353-E30B-308A8860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Practical Question of the Day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19A14-BFB7-BE8E-16AA-CA55C2346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Make a Form which takes Name, Email, Age and Users website as input from the user and perform validation and sanitization on the data in another file.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6757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7225-F8C5-DC53-93E2-F7B7F7EC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Let’s Make a form first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2D109-8155-C3DC-3454-80A87E01B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804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I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I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 Validation and Sanitization</a:t>
            </a:r>
            <a:r>
              <a:rPr lang="en-IN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I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I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I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validation.php</a:t>
            </a:r>
            <a:r>
              <a:rPr lang="en-I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IN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"Your name"</a:t>
            </a:r>
            <a:r>
              <a:rPr lang="en-IN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"Your email"</a:t>
            </a:r>
            <a:r>
              <a:rPr lang="en-IN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"number"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"Your age"</a:t>
            </a:r>
            <a:r>
              <a:rPr lang="en-IN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"website"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"Your website"</a:t>
            </a:r>
            <a:r>
              <a:rPr lang="en-IN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IN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I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I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I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11075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23EC-AE9A-1EF7-D1C3-B0ECFE6B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646763"/>
          </a:xfrm>
        </p:spPr>
        <p:txBody>
          <a:bodyPr>
            <a:normAutofit/>
          </a:bodyPr>
          <a:lstStyle/>
          <a:p>
            <a:r>
              <a:rPr lang="en-US" sz="2800" b="1" dirty="0"/>
              <a:t>Now in a new file </a:t>
            </a:r>
            <a:r>
              <a:rPr lang="en-US" sz="2800" b="1" dirty="0" err="1"/>
              <a:t>validation.php</a:t>
            </a:r>
            <a:r>
              <a:rPr lang="en-US" sz="2800" b="1" dirty="0"/>
              <a:t>, let’s handle the data posted by form.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27B9F-B004-D355-0E63-CB72329E2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8" y="719740"/>
            <a:ext cx="10993582" cy="5418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// Get the form data</a:t>
            </a:r>
          </a:p>
          <a:p>
            <a:pPr marL="0" indent="0">
              <a:buNone/>
            </a:pPr>
            <a:r>
              <a:rPr lang="en-IN" dirty="0"/>
              <a:t>$name = $_POST['name'];</a:t>
            </a:r>
          </a:p>
          <a:p>
            <a:pPr marL="0" indent="0">
              <a:buNone/>
            </a:pPr>
            <a:r>
              <a:rPr lang="en-IN" dirty="0"/>
              <a:t>$email = $_POST['email'];</a:t>
            </a:r>
          </a:p>
          <a:p>
            <a:pPr marL="0" indent="0">
              <a:buNone/>
            </a:pPr>
            <a:r>
              <a:rPr lang="en-IN" dirty="0"/>
              <a:t>$age = $_POST['age'];</a:t>
            </a:r>
          </a:p>
          <a:p>
            <a:pPr marL="0" indent="0">
              <a:buNone/>
            </a:pPr>
            <a:r>
              <a:rPr lang="en-IN" dirty="0"/>
              <a:t>$website = $_POST['website'];</a:t>
            </a:r>
          </a:p>
          <a:p>
            <a:pPr marL="0" indent="0">
              <a:buNone/>
            </a:pPr>
            <a:r>
              <a:rPr lang="en-IN" dirty="0"/>
              <a:t>// Validate the name</a:t>
            </a:r>
          </a:p>
          <a:p>
            <a:pPr marL="0" indent="0">
              <a:buNone/>
            </a:pPr>
            <a:r>
              <a:rPr lang="en-IN" dirty="0"/>
              <a:t>if (empty($name)) {</a:t>
            </a:r>
          </a:p>
          <a:p>
            <a:pPr marL="0" indent="0">
              <a:buNone/>
            </a:pPr>
            <a:r>
              <a:rPr lang="en-IN" dirty="0"/>
              <a:t>echo "Please enter your name.";</a:t>
            </a:r>
          </a:p>
          <a:p>
            <a:pPr marL="0" indent="0">
              <a:buNone/>
            </a:pPr>
            <a:r>
              <a:rPr lang="en-IN" dirty="0"/>
              <a:t>} else {</a:t>
            </a:r>
          </a:p>
          <a:p>
            <a:pPr marL="0" indent="0">
              <a:buNone/>
            </a:pPr>
            <a:r>
              <a:rPr lang="en-IN" dirty="0"/>
              <a:t>$name = </a:t>
            </a:r>
            <a:r>
              <a:rPr lang="en-IN" dirty="0" err="1"/>
              <a:t>filter_var</a:t>
            </a:r>
            <a:r>
              <a:rPr lang="en-IN" dirty="0"/>
              <a:t>($name, FILTER_SANITIZE_STRING);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3567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691E-699A-A5B4-4014-FD0F9BEFE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14" y="290286"/>
            <a:ext cx="11872686" cy="59447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/>
              <a:t>// Validate the email</a:t>
            </a:r>
          </a:p>
          <a:p>
            <a:pPr marL="0" indent="0">
              <a:buNone/>
            </a:pPr>
            <a:r>
              <a:rPr lang="en-IN" sz="1600" b="1" dirty="0"/>
              <a:t>if (empty($email)) {</a:t>
            </a:r>
          </a:p>
          <a:p>
            <a:pPr marL="0" indent="0">
              <a:buNone/>
            </a:pPr>
            <a:r>
              <a:rPr lang="en-IN" sz="1600" b="1" dirty="0"/>
              <a:t>echo "Please enter your email address.";</a:t>
            </a:r>
          </a:p>
          <a:p>
            <a:pPr marL="0" indent="0">
              <a:buNone/>
            </a:pPr>
            <a:r>
              <a:rPr lang="en-IN" sz="1600" b="1" dirty="0"/>
              <a:t>} else {</a:t>
            </a:r>
          </a:p>
          <a:p>
            <a:pPr marL="0" indent="0">
              <a:buNone/>
            </a:pPr>
            <a:r>
              <a:rPr lang="en-IN" sz="1600" b="1" dirty="0"/>
              <a:t>$email = </a:t>
            </a:r>
            <a:r>
              <a:rPr lang="en-IN" sz="1600" b="1" dirty="0" err="1"/>
              <a:t>filter_var</a:t>
            </a:r>
            <a:r>
              <a:rPr lang="en-IN" sz="1600" b="1" dirty="0"/>
              <a:t>($email, FILTER_SANITIZE_EMAIL);</a:t>
            </a:r>
          </a:p>
          <a:p>
            <a:pPr marL="0" indent="0">
              <a:buNone/>
            </a:pPr>
            <a:r>
              <a:rPr lang="en-IN" sz="1600" b="1" dirty="0"/>
              <a:t>if (!</a:t>
            </a:r>
            <a:r>
              <a:rPr lang="en-IN" sz="1600" b="1" dirty="0" err="1"/>
              <a:t>filter_var</a:t>
            </a:r>
            <a:r>
              <a:rPr lang="en-IN" sz="1600" b="1" dirty="0"/>
              <a:t>($email, FILTER_VALIDATE_EMAIL)) {</a:t>
            </a:r>
          </a:p>
          <a:p>
            <a:pPr marL="0" indent="0">
              <a:buNone/>
            </a:pPr>
            <a:r>
              <a:rPr lang="en-IN" sz="1600" b="1" dirty="0"/>
              <a:t>echo "Invalid email address.";</a:t>
            </a:r>
          </a:p>
          <a:p>
            <a:pPr marL="0" indent="0">
              <a:buNone/>
            </a:pPr>
            <a:r>
              <a:rPr lang="en-IN" sz="1600" b="1" dirty="0"/>
              <a:t>}</a:t>
            </a:r>
          </a:p>
          <a:p>
            <a:pPr marL="0" indent="0">
              <a:buNone/>
            </a:pPr>
            <a:r>
              <a:rPr lang="en-IN" sz="1600" b="1" dirty="0"/>
              <a:t>}</a:t>
            </a:r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r>
              <a:rPr lang="en-IN" sz="1600" b="1" dirty="0"/>
              <a:t>// Validate the age</a:t>
            </a:r>
          </a:p>
          <a:p>
            <a:pPr marL="0" indent="0">
              <a:buNone/>
            </a:pPr>
            <a:r>
              <a:rPr lang="en-IN" sz="1600" b="1" dirty="0"/>
              <a:t>if (empty($age)) {</a:t>
            </a:r>
          </a:p>
          <a:p>
            <a:pPr marL="0" indent="0">
              <a:buNone/>
            </a:pPr>
            <a:r>
              <a:rPr lang="en-IN" sz="1600" b="1" dirty="0"/>
              <a:t>echo "Please enter your age.";</a:t>
            </a:r>
          </a:p>
          <a:p>
            <a:pPr marL="0" indent="0">
              <a:buNone/>
            </a:pPr>
            <a:r>
              <a:rPr lang="en-IN" sz="1600" b="1" dirty="0"/>
              <a:t>} else {</a:t>
            </a:r>
          </a:p>
          <a:p>
            <a:pPr marL="0" indent="0">
              <a:buNone/>
            </a:pPr>
            <a:r>
              <a:rPr lang="en-IN" sz="1600" b="1" dirty="0"/>
              <a:t>$age = </a:t>
            </a:r>
            <a:r>
              <a:rPr lang="en-IN" sz="1600" b="1" dirty="0" err="1"/>
              <a:t>filter_var</a:t>
            </a:r>
            <a:r>
              <a:rPr lang="en-IN" sz="1600" b="1" dirty="0"/>
              <a:t>($age, FILTER_SANITIZE_NUMBER_INT);</a:t>
            </a:r>
          </a:p>
          <a:p>
            <a:pPr marL="0" indent="0">
              <a:buNone/>
            </a:pPr>
            <a:r>
              <a:rPr lang="en-IN" sz="1600" b="1" dirty="0"/>
              <a:t>if ($age &lt; 18 || $age &gt; 100) {</a:t>
            </a:r>
          </a:p>
          <a:p>
            <a:pPr marL="0" indent="0">
              <a:buNone/>
            </a:pPr>
            <a:r>
              <a:rPr lang="en-IN" sz="1600" b="1" dirty="0"/>
              <a:t>echo "Age must be between 18 and 100.";</a:t>
            </a:r>
          </a:p>
          <a:p>
            <a:pPr marL="0" indent="0">
              <a:buNone/>
            </a:pPr>
            <a:r>
              <a:rPr lang="en-IN" sz="1600" b="1" dirty="0"/>
              <a:t>}</a:t>
            </a:r>
          </a:p>
          <a:p>
            <a:pPr marL="0" indent="0">
              <a:buNone/>
            </a:pPr>
            <a:r>
              <a:rPr lang="en-IN" sz="16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7056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30071-C1C9-13DD-9CD5-8EB279D09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290286"/>
            <a:ext cx="10947400" cy="58866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Validate the website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(empty($website))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"Please enter your website address."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$website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filter_var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($website, FILTER_SANITIZE_URL);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If the data is valid, echo it back to the user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($name &amp;&amp; $email &amp;&amp; $age &amp;&amp; $website)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"Your name is $name. Your email address is $email. You are $age years old. Your website is $website."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9971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CAB5-ACED-72CD-97E3-E958A3C3F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Question 1: What is the primary purpose of form validation?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B7CF3-14DA-9A6C-7A76-D04CAF01C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dirty="0"/>
              <a:t>A) To make the form visually appealing</a:t>
            </a:r>
          </a:p>
          <a:p>
            <a:r>
              <a:rPr lang="en-US" sz="3600" dirty="0"/>
              <a:t>B) To ensure the data entered meets required criteria</a:t>
            </a:r>
          </a:p>
          <a:p>
            <a:r>
              <a:rPr lang="en-US" sz="3600" dirty="0"/>
              <a:t>C) To increase the loading speed of the form</a:t>
            </a:r>
          </a:p>
          <a:p>
            <a:r>
              <a:rPr lang="en-US" sz="3600" dirty="0"/>
              <a:t>D) To store data in a database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412401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CAB5-ACED-72CD-97E3-E958A3C3F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Question 1: What is the primary purpose of form validation?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B7CF3-14DA-9A6C-7A76-D04CAF01C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dirty="0"/>
              <a:t>A) To make the form visually appealing</a:t>
            </a:r>
          </a:p>
          <a:p>
            <a:r>
              <a:rPr lang="en-US" sz="3600" b="1" dirty="0">
                <a:solidFill>
                  <a:srgbClr val="00B050"/>
                </a:solidFill>
              </a:rPr>
              <a:t>B) To ensure the data entered meets required criteria</a:t>
            </a:r>
          </a:p>
          <a:p>
            <a:r>
              <a:rPr lang="en-US" sz="3600" dirty="0"/>
              <a:t>C) To increase the loading speed of the form</a:t>
            </a:r>
          </a:p>
          <a:p>
            <a:r>
              <a:rPr lang="en-US" sz="3600" dirty="0"/>
              <a:t>D) To store data in a database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247189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2792-87BD-0165-03F0-F3058404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Question 2: Which aspect of form validation involves verifying that the length or size of the input data falls within acceptable limits?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FCF6E-5ED7-A918-579C-6CEF8BF60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600" dirty="0"/>
              <a:t>A) Data Type Validation</a:t>
            </a:r>
          </a:p>
          <a:p>
            <a:r>
              <a:rPr lang="en-US" sz="3600" dirty="0"/>
              <a:t>B) Required Field Validation</a:t>
            </a:r>
          </a:p>
          <a:p>
            <a:r>
              <a:rPr lang="en-US" sz="3600" dirty="0"/>
              <a:t>C) Length and Size Validation</a:t>
            </a:r>
          </a:p>
          <a:p>
            <a:r>
              <a:rPr lang="en-US" sz="3600" dirty="0"/>
              <a:t>D) Format Validation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500109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2792-87BD-0165-03F0-F3058404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Question 2: Which aspect of form validation involves verifying that the length or size of the input data falls within acceptable limits?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FCF6E-5ED7-A918-579C-6CEF8BF60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600" dirty="0"/>
              <a:t>A) Data Type Validation</a:t>
            </a:r>
          </a:p>
          <a:p>
            <a:r>
              <a:rPr lang="en-US" sz="3600" dirty="0"/>
              <a:t>B) Required Field Validation</a:t>
            </a:r>
          </a:p>
          <a:p>
            <a:r>
              <a:rPr lang="en-US" sz="3600" b="1" dirty="0">
                <a:solidFill>
                  <a:srgbClr val="00B050"/>
                </a:solidFill>
              </a:rPr>
              <a:t>C) Length and Size Validation</a:t>
            </a:r>
          </a:p>
          <a:p>
            <a:r>
              <a:rPr lang="en-US" sz="3600" dirty="0"/>
              <a:t>D) Format Validation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8988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D3E44-BDC9-B85C-E7F3-8EA824CC9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Form sanitization refers to the process of cleaning and validating user-submitted data from HTML forms to ensure that it is safe, accurate, and conforms to the expected format before processing it in your web application. 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3093858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AD7C-8CE0-C396-EF05-F34DEE2F2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Question 3: What is the purpose of the </a:t>
            </a:r>
            <a:r>
              <a:rPr lang="en-US" b="1" dirty="0" err="1"/>
              <a:t>htmlspecialchars</a:t>
            </a:r>
            <a:r>
              <a:rPr lang="en-US" b="1" dirty="0"/>
              <a:t>() function in PHP?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46C78-E6C4-DCE1-00B0-477C5D1F2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A) To execute JavaScript code</a:t>
            </a:r>
          </a:p>
          <a:p>
            <a:r>
              <a:rPr lang="en-US" dirty="0"/>
              <a:t>B) To convert special characters to HTML entities</a:t>
            </a:r>
          </a:p>
          <a:p>
            <a:r>
              <a:rPr lang="en-US" dirty="0"/>
              <a:t>C) To prevent CSRF attacks</a:t>
            </a:r>
          </a:p>
          <a:p>
            <a:r>
              <a:rPr lang="en-US" dirty="0"/>
              <a:t>D) To validate form input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0143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AD7C-8CE0-C396-EF05-F34DEE2F2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Question 3: What is the purpose of the </a:t>
            </a:r>
            <a:r>
              <a:rPr lang="en-US" b="1" dirty="0" err="1"/>
              <a:t>htmlspecialchars</a:t>
            </a:r>
            <a:r>
              <a:rPr lang="en-US" b="1" dirty="0"/>
              <a:t>() function in PHP?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46C78-E6C4-DCE1-00B0-477C5D1F2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A) To execute JavaScript code</a:t>
            </a:r>
          </a:p>
          <a:p>
            <a:r>
              <a:rPr lang="en-US" b="1" dirty="0">
                <a:solidFill>
                  <a:srgbClr val="00B050"/>
                </a:solidFill>
              </a:rPr>
              <a:t>B) To convert special characters to HTML entities</a:t>
            </a:r>
          </a:p>
          <a:p>
            <a:r>
              <a:rPr lang="en-US" dirty="0"/>
              <a:t>C) To prevent CSRF attacks</a:t>
            </a:r>
          </a:p>
          <a:p>
            <a:r>
              <a:rPr lang="en-US" dirty="0"/>
              <a:t>D) To validate form input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8353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E57B-B0A6-FA39-D8D4-8396E8EC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Question 4: Which PHP </a:t>
            </a:r>
            <a:r>
              <a:rPr lang="en-US" b="1" dirty="0" err="1"/>
              <a:t>superglobal</a:t>
            </a:r>
            <a:r>
              <a:rPr lang="en-US" b="1" dirty="0"/>
              <a:t> variable returns the filename of the currently executing script?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D493F-9C89-4D09-41DE-A295E9792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dirty="0"/>
              <a:t>A) $_REQUEST</a:t>
            </a:r>
          </a:p>
          <a:p>
            <a:r>
              <a:rPr lang="en-US" sz="3600" dirty="0"/>
              <a:t>B) $_GET</a:t>
            </a:r>
          </a:p>
          <a:p>
            <a:r>
              <a:rPr lang="en-US" sz="3600" dirty="0"/>
              <a:t>C) $_SERVER["PHP_SELF"]</a:t>
            </a:r>
          </a:p>
          <a:p>
            <a:r>
              <a:rPr lang="en-US" sz="3600" dirty="0"/>
              <a:t>D) $GLOBALS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50193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E57B-B0A6-FA39-D8D4-8396E8EC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Question 4: Which PHP </a:t>
            </a:r>
            <a:r>
              <a:rPr lang="en-US" b="1" dirty="0" err="1"/>
              <a:t>superglobal</a:t>
            </a:r>
            <a:r>
              <a:rPr lang="en-US" b="1" dirty="0"/>
              <a:t> variable returns the filename of the currently executing script?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D493F-9C89-4D09-41DE-A295E9792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dirty="0"/>
              <a:t>A) $_REQUEST</a:t>
            </a:r>
          </a:p>
          <a:p>
            <a:r>
              <a:rPr lang="en-US" sz="3600" dirty="0"/>
              <a:t>B) $_GET</a:t>
            </a:r>
          </a:p>
          <a:p>
            <a:r>
              <a:rPr lang="en-US" sz="3600" b="1" dirty="0">
                <a:solidFill>
                  <a:srgbClr val="00B050"/>
                </a:solidFill>
              </a:rPr>
              <a:t>C) $_SERVER["PHP_SELF"]</a:t>
            </a:r>
          </a:p>
          <a:p>
            <a:r>
              <a:rPr lang="en-US" sz="3600" dirty="0"/>
              <a:t>D) $GLOBALS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784990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45B5E-D0F9-44CD-11B4-C710E64EB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Question 5: What does the </a:t>
            </a:r>
            <a:r>
              <a:rPr lang="en-US" b="1" dirty="0" err="1"/>
              <a:t>preg_match</a:t>
            </a:r>
            <a:r>
              <a:rPr lang="en-US" b="1" dirty="0"/>
              <a:t>() function do in PHP?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57B93-A8F5-339F-C0BA-0ED8588A8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dirty="0"/>
              <a:t>A) Converts HTML characters to special characters</a:t>
            </a:r>
          </a:p>
          <a:p>
            <a:r>
              <a:rPr lang="en-US" sz="3600" dirty="0"/>
              <a:t>B) Searches for a pattern in a string and returns true if found</a:t>
            </a:r>
          </a:p>
          <a:p>
            <a:r>
              <a:rPr lang="en-US" sz="3600" dirty="0"/>
              <a:t>C) Validates email addresses</a:t>
            </a:r>
          </a:p>
          <a:p>
            <a:r>
              <a:rPr lang="en-US" sz="3600" dirty="0"/>
              <a:t>D) Handles cross-site scripting attacks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506001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45B5E-D0F9-44CD-11B4-C710E64EB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Question 5: What does the </a:t>
            </a:r>
            <a:r>
              <a:rPr lang="en-US" b="1" dirty="0" err="1"/>
              <a:t>preg_match</a:t>
            </a:r>
            <a:r>
              <a:rPr lang="en-US" b="1" dirty="0"/>
              <a:t>() function do in PHP?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57B93-A8F5-339F-C0BA-0ED8588A8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dirty="0"/>
              <a:t>A) Converts HTML characters to special characters</a:t>
            </a:r>
          </a:p>
          <a:p>
            <a:r>
              <a:rPr lang="en-US" sz="3600" b="1" dirty="0">
                <a:solidFill>
                  <a:srgbClr val="00B050"/>
                </a:solidFill>
              </a:rPr>
              <a:t>B) Searches for a pattern in a string and returns true if found</a:t>
            </a:r>
          </a:p>
          <a:p>
            <a:r>
              <a:rPr lang="en-US" sz="3600" dirty="0"/>
              <a:t>C) Validates email addresses</a:t>
            </a:r>
          </a:p>
          <a:p>
            <a:r>
              <a:rPr lang="en-US" sz="3600" dirty="0"/>
              <a:t>D) Handles cross-site scripting attacks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68168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6F2E8-7D50-69FA-5EE5-FB8AA1625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Filter_var</a:t>
            </a:r>
            <a:r>
              <a:rPr lang="en-US" sz="4800" b="1" dirty="0"/>
              <a:t>() function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58DF6-1D37-F4CB-5225-A08548393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effectLst/>
              </a:rPr>
              <a:t>Filters a variable with a specified filter</a:t>
            </a:r>
          </a:p>
          <a:p>
            <a:r>
              <a:rPr lang="en-US" sz="4000" dirty="0"/>
              <a:t>Returns the filtered data, or false if the filter fails.</a:t>
            </a: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31862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57AFA-708F-DBC0-6EEF-B62F73D4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Sanitizing a String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59FC9-D4AA-9DD0-1FA7-BD9DE1B70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849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//Use of </a:t>
            </a:r>
            <a:r>
              <a:rPr lang="en-IN" dirty="0" err="1"/>
              <a:t>filter_var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$str = "&lt;h1&gt;Everything is awesome&lt;/h1&gt;";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$</a:t>
            </a:r>
            <a:r>
              <a:rPr lang="en-IN" dirty="0" err="1"/>
              <a:t>newstr</a:t>
            </a:r>
            <a:r>
              <a:rPr lang="en-IN" dirty="0"/>
              <a:t> = </a:t>
            </a:r>
            <a:r>
              <a:rPr lang="en-IN" dirty="0" err="1"/>
              <a:t>filter_var</a:t>
            </a:r>
            <a:r>
              <a:rPr lang="en-IN" dirty="0"/>
              <a:t>($str,</a:t>
            </a:r>
          </a:p>
          <a:p>
            <a:pPr marL="0" indent="0">
              <a:buNone/>
            </a:pPr>
            <a:r>
              <a:rPr lang="en-IN" dirty="0"/>
              <a:t>	FILTER_SANITIZE_STRING);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echo $</a:t>
            </a:r>
            <a:r>
              <a:rPr lang="en-IN" dirty="0" err="1"/>
              <a:t>newstr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?&gt;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404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6436-3EC2-C08F-5EFB-A61756C0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Sanitizing Email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E670-2AA4-F97D-F1FF-E81B5BA16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$email = “midtermiscoming@gmail.co&lt;m&gt;";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// Remove all illegal characters</a:t>
            </a:r>
          </a:p>
          <a:p>
            <a:pPr marL="0" indent="0">
              <a:buNone/>
            </a:pPr>
            <a:r>
              <a:rPr lang="en-IN" dirty="0"/>
              <a:t>// from email</a:t>
            </a:r>
          </a:p>
          <a:p>
            <a:pPr marL="0" indent="0">
              <a:buNone/>
            </a:pPr>
            <a:r>
              <a:rPr lang="en-IN" dirty="0"/>
              <a:t>$</a:t>
            </a:r>
            <a:r>
              <a:rPr lang="en-IN" dirty="0" err="1"/>
              <a:t>nemail</a:t>
            </a:r>
            <a:r>
              <a:rPr lang="en-IN" dirty="0"/>
              <a:t> = </a:t>
            </a:r>
            <a:r>
              <a:rPr lang="en-IN" dirty="0" err="1"/>
              <a:t>filter_var</a:t>
            </a:r>
            <a:r>
              <a:rPr lang="en-IN" dirty="0"/>
              <a:t>($email,</a:t>
            </a:r>
          </a:p>
          <a:p>
            <a:pPr marL="0" indent="0">
              <a:buNone/>
            </a:pPr>
            <a:r>
              <a:rPr lang="en-IN" dirty="0"/>
              <a:t>        FILTER_SANITIZE_EMAIL);</a:t>
            </a:r>
          </a:p>
          <a:p>
            <a:pPr marL="0" indent="0">
              <a:buNone/>
            </a:pPr>
            <a:r>
              <a:rPr lang="en-IN" dirty="0"/>
              <a:t>         </a:t>
            </a:r>
          </a:p>
          <a:p>
            <a:pPr marL="0" indent="0">
              <a:buNone/>
            </a:pPr>
            <a:r>
              <a:rPr lang="en-IN" dirty="0"/>
              <a:t>echo $</a:t>
            </a:r>
            <a:r>
              <a:rPr lang="en-IN" dirty="0" err="1"/>
              <a:t>nemail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79837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8AC1-6059-A5DA-77B9-4F0FF77F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Preventing html injection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14B8B-C230-D20D-1F59-687C6F6FD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&lt;?</a:t>
            </a:r>
            <a:r>
              <a:rPr lang="en-US" b="0" i="0" dirty="0" err="1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php</a:t>
            </a:r>
            <a:endParaRPr lang="en-US" b="0" i="0" dirty="0">
              <a:solidFill>
                <a:srgbClr val="0000BB"/>
              </a:solidFill>
              <a:effectLst/>
              <a:latin typeface="Fira Mono" panose="020B0509050000020004" pitchFamily="49" charset="0"/>
            </a:endParaRPr>
          </a:p>
          <a:p>
            <a:r>
              <a:rPr lang="en-US" b="0" i="0" dirty="0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$new = </a:t>
            </a:r>
            <a:r>
              <a:rPr lang="en-US" b="0" i="0" dirty="0" err="1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htmlspecialchars</a:t>
            </a:r>
            <a:r>
              <a:rPr lang="en-US" b="0" i="0" dirty="0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("&lt;a </a:t>
            </a:r>
            <a:r>
              <a:rPr lang="en-US" b="0" i="0" dirty="0" err="1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href</a:t>
            </a:r>
            <a:r>
              <a:rPr lang="en-US" b="0" i="0" dirty="0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='test'&gt;Test&lt;/a&gt;", ENT_QUOTES);</a:t>
            </a:r>
          </a:p>
          <a:p>
            <a:r>
              <a:rPr lang="en-US" b="0" i="0" dirty="0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echo $new; </a:t>
            </a:r>
          </a:p>
          <a:p>
            <a:r>
              <a:rPr lang="en-US" b="0" i="0" dirty="0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?&gt;</a:t>
            </a:r>
            <a:endParaRPr lang="en-US" dirty="0">
              <a:solidFill>
                <a:srgbClr val="007700"/>
              </a:solidFill>
              <a:latin typeface="Fira Mono" panose="020B0509050000020004" pitchFamily="49" charset="0"/>
            </a:endParaRPr>
          </a:p>
          <a:p>
            <a:r>
              <a:rPr lang="en-US" dirty="0">
                <a:solidFill>
                  <a:srgbClr val="007700"/>
                </a:solidFill>
                <a:latin typeface="Fira Mono" panose="020B0509050000020004" pitchFamily="49" charset="0"/>
              </a:rPr>
              <a:t>Output=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lt;a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=&amp;#039;test&amp;#039;&amp;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gt;Test&amp;lt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;/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a&amp;gt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40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0B3E19-8C82-9224-3B2E-0A055A5AE0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259812"/>
              </p:ext>
            </p:extLst>
          </p:nvPr>
        </p:nvGraphicFramePr>
        <p:xfrm>
          <a:off x="512617" y="0"/>
          <a:ext cx="10834256" cy="6896637"/>
        </p:xfrm>
        <a:graphic>
          <a:graphicData uri="http://schemas.openxmlformats.org/drawingml/2006/table">
            <a:tbl>
              <a:tblPr/>
              <a:tblGrid>
                <a:gridCol w="5417128">
                  <a:extLst>
                    <a:ext uri="{9D8B030D-6E8A-4147-A177-3AD203B41FA5}">
                      <a16:colId xmlns:a16="http://schemas.microsoft.com/office/drawing/2014/main" val="2249722529"/>
                    </a:ext>
                  </a:extLst>
                </a:gridCol>
                <a:gridCol w="5417128">
                  <a:extLst>
                    <a:ext uri="{9D8B030D-6E8A-4147-A177-3AD203B41FA5}">
                      <a16:colId xmlns:a16="http://schemas.microsoft.com/office/drawing/2014/main" val="762039639"/>
                    </a:ext>
                  </a:extLst>
                </a:gridCol>
              </a:tblGrid>
              <a:tr h="282256">
                <a:tc gridSpan="2">
                  <a:txBody>
                    <a:bodyPr/>
                    <a:lstStyle/>
                    <a:p>
                      <a:r>
                        <a:rPr lang="en-IN" sz="1800" b="1" dirty="0" err="1"/>
                        <a:t>vailable</a:t>
                      </a:r>
                      <a:r>
                        <a:rPr lang="en-IN" sz="1800" b="1" dirty="0"/>
                        <a:t> flags constants</a:t>
                      </a:r>
                    </a:p>
                  </a:txBody>
                  <a:tcPr marL="48348" marR="48348" marT="24174" marB="24174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623585"/>
                  </a:ext>
                </a:extLst>
              </a:tr>
              <a:tr h="282256">
                <a:tc>
                  <a:txBody>
                    <a:bodyPr/>
                    <a:lstStyle/>
                    <a:p>
                      <a:pPr algn="l"/>
                      <a:r>
                        <a:rPr lang="en-IN" sz="1800" dirty="0">
                          <a:effectLst/>
                        </a:rPr>
                        <a:t>Constant Name</a:t>
                      </a:r>
                    </a:p>
                  </a:txBody>
                  <a:tcPr marL="48348" marR="48348" marT="24174" marB="24174" anchor="ctr">
                    <a:lnL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B0EF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9D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>
                          <a:effectLst/>
                        </a:rPr>
                        <a:t>Description</a:t>
                      </a:r>
                    </a:p>
                  </a:txBody>
                  <a:tcPr marL="48348" marR="48348" marT="24174" marB="24174" anchor="ctr">
                    <a:lnL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EF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9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685492"/>
                  </a:ext>
                </a:extLst>
              </a:tr>
              <a:tr h="496531">
                <a:tc>
                  <a:txBody>
                    <a:bodyPr/>
                    <a:lstStyle/>
                    <a:p>
                      <a:pPr fontAlgn="t"/>
                      <a:r>
                        <a:rPr lang="en-IN" sz="1800" b="1" i="0" dirty="0">
                          <a:effectLst/>
                        </a:rPr>
                        <a:t>ENT_COMPAT</a:t>
                      </a:r>
                      <a:endParaRPr lang="en-IN" sz="1800" dirty="0">
                        <a:effectLst/>
                      </a:endParaRPr>
                    </a:p>
                  </a:txBody>
                  <a:tcPr marL="48348" marR="48348" marT="24174" marB="24174">
                    <a:lnL w="9525" cap="flat" cmpd="sng" algn="ctr">
                      <a:solidFill>
                        <a:srgbClr val="B0EF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EF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EF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4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Will convert double-quotes and leave single-quotes alone.</a:t>
                      </a:r>
                    </a:p>
                  </a:txBody>
                  <a:tcPr marL="48348" marR="48348" marT="24174" marB="24174">
                    <a:lnL w="9525" cap="flat" cmpd="sng" algn="ctr">
                      <a:solidFill>
                        <a:srgbClr val="B0EF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EF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EF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4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565753"/>
                  </a:ext>
                </a:extLst>
              </a:tr>
              <a:tr h="282256">
                <a:tc>
                  <a:txBody>
                    <a:bodyPr/>
                    <a:lstStyle/>
                    <a:p>
                      <a:pPr fontAlgn="t"/>
                      <a:r>
                        <a:rPr lang="en-IN" sz="1800" b="1" i="0">
                          <a:effectLst/>
                        </a:rPr>
                        <a:t>ENT_QUOTES</a:t>
                      </a:r>
                      <a:endParaRPr lang="en-IN" sz="1800">
                        <a:effectLst/>
                      </a:endParaRPr>
                    </a:p>
                  </a:txBody>
                  <a:tcPr marL="48348" marR="48348" marT="24174" marB="24174">
                    <a:lnL w="9525" cap="flat" cmpd="sng" algn="ctr">
                      <a:solidFill>
                        <a:srgbClr val="F04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4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4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5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Will convert both double and single quotes.</a:t>
                      </a:r>
                    </a:p>
                  </a:txBody>
                  <a:tcPr marL="48348" marR="48348" marT="24174" marB="24174">
                    <a:lnL w="9525" cap="flat" cmpd="sng" algn="ctr">
                      <a:solidFill>
                        <a:srgbClr val="F04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4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4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5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062780"/>
                  </a:ext>
                </a:extLst>
              </a:tr>
              <a:tr h="496531">
                <a:tc>
                  <a:txBody>
                    <a:bodyPr/>
                    <a:lstStyle/>
                    <a:p>
                      <a:pPr fontAlgn="t"/>
                      <a:r>
                        <a:rPr lang="en-IN" sz="1800" b="1" i="0">
                          <a:effectLst/>
                        </a:rPr>
                        <a:t>ENT_NOQUOTES</a:t>
                      </a:r>
                      <a:endParaRPr lang="en-IN" sz="1800">
                        <a:effectLst/>
                      </a:endParaRPr>
                    </a:p>
                  </a:txBody>
                  <a:tcPr marL="48348" marR="48348" marT="24174" marB="24174">
                    <a:lnL w="9525" cap="flat" cmpd="sng" algn="ctr">
                      <a:solidFill>
                        <a:srgbClr val="F05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5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5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74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Will leave both double and single quotes unconverted.</a:t>
                      </a:r>
                    </a:p>
                  </a:txBody>
                  <a:tcPr marL="48348" marR="48348" marT="24174" marB="24174">
                    <a:lnL w="9525" cap="flat" cmpd="sng" algn="ctr">
                      <a:solidFill>
                        <a:srgbClr val="F05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5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5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74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921658"/>
                  </a:ext>
                </a:extLst>
              </a:tr>
              <a:tr h="925087">
                <a:tc>
                  <a:txBody>
                    <a:bodyPr/>
                    <a:lstStyle/>
                    <a:p>
                      <a:pPr fontAlgn="t"/>
                      <a:r>
                        <a:rPr lang="en-IN" sz="1800" b="1" i="0">
                          <a:effectLst/>
                        </a:rPr>
                        <a:t>ENT_IGNORE</a:t>
                      </a:r>
                      <a:endParaRPr lang="en-IN" sz="1800">
                        <a:effectLst/>
                      </a:endParaRPr>
                    </a:p>
                  </a:txBody>
                  <a:tcPr marL="48348" marR="48348" marT="24174" marB="24174">
                    <a:lnL w="9525" cap="flat" cmpd="sng" algn="ctr">
                      <a:solidFill>
                        <a:srgbClr val="F074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74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74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9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Silently discard invalid code unit sequences instead of returning an empty string. Using this flag is discouraged as it </a:t>
                      </a:r>
                      <a:r>
                        <a:rPr lang="en-US" sz="1800" u="none" strike="noStrike">
                          <a:solidFill>
                            <a:srgbClr val="336699"/>
                          </a:solidFill>
                          <a:effectLst/>
                          <a:hlinkClick r:id="rId2"/>
                        </a:rPr>
                        <a:t>» may have security implications</a:t>
                      </a:r>
                      <a:r>
                        <a:rPr lang="en-US" sz="1800">
                          <a:effectLst/>
                        </a:rPr>
                        <a:t>.</a:t>
                      </a:r>
                    </a:p>
                  </a:txBody>
                  <a:tcPr marL="48348" marR="48348" marT="24174" marB="24174">
                    <a:lnL w="9525" cap="flat" cmpd="sng" algn="ctr">
                      <a:solidFill>
                        <a:srgbClr val="F074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74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74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9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042274"/>
                  </a:ext>
                </a:extLst>
              </a:tr>
              <a:tr h="925087">
                <a:tc>
                  <a:txBody>
                    <a:bodyPr/>
                    <a:lstStyle/>
                    <a:p>
                      <a:pPr fontAlgn="t"/>
                      <a:r>
                        <a:rPr lang="en-IN" sz="1800" b="1" i="0">
                          <a:effectLst/>
                        </a:rPr>
                        <a:t>ENT_SUBSTITUTE</a:t>
                      </a:r>
                      <a:endParaRPr lang="en-IN" sz="1800">
                        <a:effectLst/>
                      </a:endParaRPr>
                    </a:p>
                  </a:txBody>
                  <a:tcPr marL="48348" marR="48348" marT="24174" marB="24174">
                    <a:lnL w="9525" cap="flat" cmpd="sng" algn="ctr">
                      <a:solidFill>
                        <a:srgbClr val="B09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9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9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B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Replace invalid code unit sequences with a Unicode Replacement Character U+FFFD (UTF-8) or &amp;#xFFFD; (otherwise) instead of returning an empty string.</a:t>
                      </a:r>
                    </a:p>
                  </a:txBody>
                  <a:tcPr marL="48348" marR="48348" marT="24174" marB="24174">
                    <a:lnL w="9525" cap="flat" cmpd="sng" algn="ctr">
                      <a:solidFill>
                        <a:srgbClr val="B09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9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9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B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35692"/>
                  </a:ext>
                </a:extLst>
              </a:tr>
              <a:tr h="1567918">
                <a:tc>
                  <a:txBody>
                    <a:bodyPr/>
                    <a:lstStyle/>
                    <a:p>
                      <a:pPr fontAlgn="t"/>
                      <a:r>
                        <a:rPr lang="en-IN" sz="1800" b="1" i="0">
                          <a:effectLst/>
                        </a:rPr>
                        <a:t>ENT_DISALLOWED</a:t>
                      </a:r>
                      <a:endParaRPr lang="en-IN" sz="1800">
                        <a:effectLst/>
                      </a:endParaRPr>
                    </a:p>
                  </a:txBody>
                  <a:tcPr marL="48348" marR="48348" marT="24174" marB="24174">
                    <a:lnL w="9525" cap="flat" cmpd="sng" algn="ctr">
                      <a:solidFill>
                        <a:srgbClr val="70B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B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B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CB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Replace invalid code points for the given document type with a Unicode Replacement Character U+FFFD (UTF-8) or &amp;#</a:t>
                      </a:r>
                      <a:r>
                        <a:rPr lang="en-US" sz="1800" dirty="0" err="1">
                          <a:effectLst/>
                        </a:rPr>
                        <a:t>xFFFD</a:t>
                      </a:r>
                      <a:r>
                        <a:rPr lang="en-US" sz="1800" dirty="0">
                          <a:effectLst/>
                        </a:rPr>
                        <a:t>; (otherwise) instead of leaving them as is. This may be useful, for instance, to ensure the well-formedness of XML documents with embedded external content.</a:t>
                      </a:r>
                    </a:p>
                  </a:txBody>
                  <a:tcPr marL="48348" marR="48348" marT="24174" marB="24174">
                    <a:lnL w="9525" cap="flat" cmpd="sng" algn="ctr">
                      <a:solidFill>
                        <a:srgbClr val="70B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B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B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CB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495906"/>
                  </a:ext>
                </a:extLst>
              </a:tr>
              <a:tr h="282256">
                <a:tc>
                  <a:txBody>
                    <a:bodyPr/>
                    <a:lstStyle/>
                    <a:p>
                      <a:pPr fontAlgn="t"/>
                      <a:r>
                        <a:rPr lang="en-IN" sz="1800" b="1" i="0">
                          <a:effectLst/>
                        </a:rPr>
                        <a:t>ENT_HTML401</a:t>
                      </a:r>
                      <a:endParaRPr lang="en-IN" sz="1800">
                        <a:effectLst/>
                      </a:endParaRPr>
                    </a:p>
                  </a:txBody>
                  <a:tcPr marL="48348" marR="48348" marT="24174" marB="24174">
                    <a:lnL w="9525" cap="flat" cmpd="sng" algn="ctr">
                      <a:solidFill>
                        <a:srgbClr val="30CB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CB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CB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E5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Handle code as HTML 4.01.</a:t>
                      </a:r>
                    </a:p>
                  </a:txBody>
                  <a:tcPr marL="48348" marR="48348" marT="24174" marB="24174">
                    <a:lnL w="9525" cap="flat" cmpd="sng" algn="ctr">
                      <a:solidFill>
                        <a:srgbClr val="30CB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CB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CB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E5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35619"/>
                  </a:ext>
                </a:extLst>
              </a:tr>
              <a:tr h="282256">
                <a:tc>
                  <a:txBody>
                    <a:bodyPr/>
                    <a:lstStyle/>
                    <a:p>
                      <a:pPr fontAlgn="t"/>
                      <a:r>
                        <a:rPr lang="en-IN" sz="1800" b="1" i="0">
                          <a:effectLst/>
                        </a:rPr>
                        <a:t>ENT_XML1</a:t>
                      </a:r>
                      <a:endParaRPr lang="en-IN" sz="1800">
                        <a:effectLst/>
                      </a:endParaRPr>
                    </a:p>
                  </a:txBody>
                  <a:tcPr marL="48348" marR="48348" marT="24174" marB="24174">
                    <a:lnL w="9525" cap="flat" cmpd="sng" algn="ctr">
                      <a:solidFill>
                        <a:srgbClr val="B0E5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E5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E5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04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Handle code as XML 1.</a:t>
                      </a:r>
                    </a:p>
                  </a:txBody>
                  <a:tcPr marL="48348" marR="48348" marT="24174" marB="24174">
                    <a:lnL w="9525" cap="flat" cmpd="sng" algn="ctr">
                      <a:solidFill>
                        <a:srgbClr val="B0E5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E5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E5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04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78454"/>
                  </a:ext>
                </a:extLst>
              </a:tr>
              <a:tr h="282256">
                <a:tc>
                  <a:txBody>
                    <a:bodyPr/>
                    <a:lstStyle/>
                    <a:p>
                      <a:pPr fontAlgn="t"/>
                      <a:r>
                        <a:rPr lang="en-IN" sz="1800" b="1" i="0">
                          <a:effectLst/>
                        </a:rPr>
                        <a:t>ENT_XHTML</a:t>
                      </a:r>
                      <a:endParaRPr lang="en-IN" sz="1800">
                        <a:effectLst/>
                      </a:endParaRPr>
                    </a:p>
                  </a:txBody>
                  <a:tcPr marL="48348" marR="48348" marT="24174" marB="24174">
                    <a:lnL w="9525" cap="flat" cmpd="sng" algn="ctr">
                      <a:solidFill>
                        <a:srgbClr val="3004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04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04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3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Handle code as XHTML.</a:t>
                      </a:r>
                    </a:p>
                  </a:txBody>
                  <a:tcPr marL="48348" marR="48348" marT="24174" marB="24174">
                    <a:lnL w="9525" cap="flat" cmpd="sng" algn="ctr">
                      <a:solidFill>
                        <a:srgbClr val="3004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04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04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3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122383"/>
                  </a:ext>
                </a:extLst>
              </a:tr>
              <a:tr h="282256">
                <a:tc>
                  <a:txBody>
                    <a:bodyPr/>
                    <a:lstStyle/>
                    <a:p>
                      <a:pPr fontAlgn="t"/>
                      <a:r>
                        <a:rPr lang="en-IN" sz="1800" b="1" i="0">
                          <a:effectLst/>
                        </a:rPr>
                        <a:t>ENT_HTML5</a:t>
                      </a:r>
                      <a:endParaRPr lang="en-IN" sz="1800">
                        <a:effectLst/>
                      </a:endParaRPr>
                    </a:p>
                  </a:txBody>
                  <a:tcPr marL="48348" marR="48348" marT="24174" marB="24174">
                    <a:lnL w="9525" cap="flat" cmpd="sng" algn="ctr">
                      <a:solidFill>
                        <a:srgbClr val="303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3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3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3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</a:rPr>
                        <a:t>Handle code as HTML 5.</a:t>
                      </a:r>
                    </a:p>
                  </a:txBody>
                  <a:tcPr marL="48348" marR="48348" marT="24174" marB="24174">
                    <a:lnL w="9525" cap="flat" cmpd="sng" algn="ctr">
                      <a:solidFill>
                        <a:srgbClr val="303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3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3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3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682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43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AA0E8-A308-89D8-AF33-EB882814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Sanitizing Int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F3833-E9BC-9508-4A19-E2F1EADE3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$</a:t>
            </a:r>
            <a:r>
              <a:rPr lang="en-US" dirty="0" err="1"/>
              <a:t>user_age</a:t>
            </a:r>
            <a:r>
              <a:rPr lang="en-US" dirty="0"/>
              <a:t> ="23string@jdjdjdjd";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sanitized_age</a:t>
            </a:r>
            <a:r>
              <a:rPr lang="en-US" dirty="0"/>
              <a:t> = </a:t>
            </a:r>
            <a:r>
              <a:rPr lang="en-US" dirty="0" err="1"/>
              <a:t>filter_var</a:t>
            </a:r>
            <a:r>
              <a:rPr lang="en-US" dirty="0"/>
              <a:t>($</a:t>
            </a:r>
            <a:r>
              <a:rPr lang="en-US" dirty="0" err="1"/>
              <a:t>user_age</a:t>
            </a:r>
            <a:r>
              <a:rPr lang="en-US" dirty="0"/>
              <a:t>, FILTER_SANITIZE_NUMBER_INT);</a:t>
            </a:r>
          </a:p>
          <a:p>
            <a:pPr marL="0" indent="0">
              <a:buNone/>
            </a:pPr>
            <a:r>
              <a:rPr lang="en-US" dirty="0"/>
              <a:t>// Use $</a:t>
            </a:r>
            <a:r>
              <a:rPr lang="en-US" dirty="0" err="1"/>
              <a:t>sanitized_age</a:t>
            </a:r>
            <a:r>
              <a:rPr lang="en-US" dirty="0"/>
              <a:t> safely as an integer</a:t>
            </a:r>
          </a:p>
          <a:p>
            <a:pPr marL="0" indent="0">
              <a:buNone/>
            </a:pPr>
            <a:r>
              <a:rPr lang="en-US" dirty="0"/>
              <a:t> echo $</a:t>
            </a:r>
            <a:r>
              <a:rPr lang="en-US" dirty="0" err="1"/>
              <a:t>sanitized_age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?&gt;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2190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E249-3E1D-CD72-7656-0671A3F5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Sanitizing URL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7BD4-0167-2D5A-6F0B-67777BDB4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$</a:t>
            </a:r>
            <a:r>
              <a:rPr lang="en-IN" dirty="0" err="1"/>
              <a:t>url</a:t>
            </a:r>
            <a:r>
              <a:rPr lang="en-IN" dirty="0"/>
              <a:t> = "</a:t>
            </a:r>
            <a:r>
              <a:rPr lang="en-IN" dirty="0" err="1"/>
              <a:t>www.phpwillgetmeplacement.or°g</a:t>
            </a:r>
            <a:r>
              <a:rPr lang="en-IN" dirty="0"/>
              <a:t>";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// Remove all illegal characters</a:t>
            </a:r>
          </a:p>
          <a:p>
            <a:pPr marL="0" indent="0">
              <a:buNone/>
            </a:pPr>
            <a:r>
              <a:rPr lang="en-IN" dirty="0"/>
              <a:t>// from a </a:t>
            </a:r>
            <a:r>
              <a:rPr lang="en-IN" dirty="0" err="1"/>
              <a:t>url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$</a:t>
            </a:r>
            <a:r>
              <a:rPr lang="en-IN" dirty="0" err="1"/>
              <a:t>nurl</a:t>
            </a:r>
            <a:r>
              <a:rPr lang="en-IN" dirty="0"/>
              <a:t> = </a:t>
            </a:r>
            <a:r>
              <a:rPr lang="en-IN" dirty="0" err="1"/>
              <a:t>filter_var</a:t>
            </a:r>
            <a:r>
              <a:rPr lang="en-IN" dirty="0"/>
              <a:t>($</a:t>
            </a:r>
            <a:r>
              <a:rPr lang="en-IN" dirty="0" err="1"/>
              <a:t>url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        FILTER_SANITIZE_URL);</a:t>
            </a:r>
          </a:p>
          <a:p>
            <a:pPr marL="0" indent="0">
              <a:buNone/>
            </a:pPr>
            <a:r>
              <a:rPr lang="en-IN" dirty="0"/>
              <a:t>         </a:t>
            </a:r>
          </a:p>
          <a:p>
            <a:pPr marL="0" indent="0">
              <a:buNone/>
            </a:pPr>
            <a:r>
              <a:rPr lang="en-IN" dirty="0"/>
              <a:t>echo $</a:t>
            </a:r>
            <a:r>
              <a:rPr lang="en-IN" dirty="0" err="1"/>
              <a:t>nurl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674791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7208</TotalTime>
  <Words>1429</Words>
  <Application>Microsoft Office PowerPoint</Application>
  <PresentationFormat>Widescreen</PresentationFormat>
  <Paragraphs>202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-apple-system</vt:lpstr>
      <vt:lpstr>Arial</vt:lpstr>
      <vt:lpstr>Calibri</vt:lpstr>
      <vt:lpstr>Calibri Light</vt:lpstr>
      <vt:lpstr>Consolas</vt:lpstr>
      <vt:lpstr>Fira Mono</vt:lpstr>
      <vt:lpstr>Office Theme</vt:lpstr>
      <vt:lpstr>Form Sanitization</vt:lpstr>
      <vt:lpstr>PowerPoint Presentation</vt:lpstr>
      <vt:lpstr>Filter_var() function</vt:lpstr>
      <vt:lpstr>Sanitizing a String</vt:lpstr>
      <vt:lpstr>Sanitizing Email</vt:lpstr>
      <vt:lpstr>Preventing html injection</vt:lpstr>
      <vt:lpstr>PowerPoint Presentation</vt:lpstr>
      <vt:lpstr>Sanitizing Int</vt:lpstr>
      <vt:lpstr>Sanitizing URL</vt:lpstr>
      <vt:lpstr>PowerPoint Presentation</vt:lpstr>
      <vt:lpstr>Practical Question of the Day</vt:lpstr>
      <vt:lpstr>Let’s Make a form first</vt:lpstr>
      <vt:lpstr>Now in a new file validation.php, let’s handle the data posted by form.</vt:lpstr>
      <vt:lpstr>PowerPoint Presentation</vt:lpstr>
      <vt:lpstr>PowerPoint Presentation</vt:lpstr>
      <vt:lpstr>Question 1: What is the primary purpose of form validation?</vt:lpstr>
      <vt:lpstr>Question 1: What is the primary purpose of form validation?</vt:lpstr>
      <vt:lpstr>Question 2: Which aspect of form validation involves verifying that the length or size of the input data falls within acceptable limits?</vt:lpstr>
      <vt:lpstr>Question 2: Which aspect of form validation involves verifying that the length or size of the input data falls within acceptable limits?</vt:lpstr>
      <vt:lpstr>Question 3: What is the purpose of the htmlspecialchars() function in PHP?</vt:lpstr>
      <vt:lpstr>Question 3: What is the purpose of the htmlspecialchars() function in PHP?</vt:lpstr>
      <vt:lpstr>Question 4: Which PHP superglobal variable returns the filename of the currently executing script?</vt:lpstr>
      <vt:lpstr>Question 4: Which PHP superglobal variable returns the filename of the currently executing script?</vt:lpstr>
      <vt:lpstr>Question 5: What does the preg_match() function do in PHP?</vt:lpstr>
      <vt:lpstr>Question 5: What does the preg_match() function do in PHP?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Sanitization</dc:title>
  <dc:creator>AKASH PUNDIR</dc:creator>
  <cp:lastModifiedBy>AKASH PUNDIR</cp:lastModifiedBy>
  <cp:revision>4</cp:revision>
  <dcterms:created xsi:type="dcterms:W3CDTF">2023-09-07T14:33:45Z</dcterms:created>
  <dcterms:modified xsi:type="dcterms:W3CDTF">2023-09-13T02:37:44Z</dcterms:modified>
</cp:coreProperties>
</file>